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769" r:id="rId5"/>
  </p:sldMasterIdLst>
  <p:notesMasterIdLst>
    <p:notesMasterId r:id="rId68"/>
  </p:notesMasterIdLst>
  <p:sldIdLst>
    <p:sldId id="421" r:id="rId6"/>
    <p:sldId id="258" r:id="rId7"/>
    <p:sldId id="2674" r:id="rId8"/>
    <p:sldId id="2624" r:id="rId9"/>
    <p:sldId id="2625" r:id="rId10"/>
    <p:sldId id="2633" r:id="rId11"/>
    <p:sldId id="2634" r:id="rId12"/>
    <p:sldId id="2636" r:id="rId13"/>
    <p:sldId id="2635" r:id="rId14"/>
    <p:sldId id="2637" r:id="rId15"/>
    <p:sldId id="2638" r:id="rId16"/>
    <p:sldId id="2626" r:id="rId17"/>
    <p:sldId id="2639" r:id="rId18"/>
    <p:sldId id="2640" r:id="rId19"/>
    <p:sldId id="2641" r:id="rId20"/>
    <p:sldId id="2642" r:id="rId21"/>
    <p:sldId id="2643" r:id="rId22"/>
    <p:sldId id="2644" r:id="rId23"/>
    <p:sldId id="2645" r:id="rId24"/>
    <p:sldId id="2627" r:id="rId25"/>
    <p:sldId id="2646" r:id="rId26"/>
    <p:sldId id="2647" r:id="rId27"/>
    <p:sldId id="2648" r:id="rId28"/>
    <p:sldId id="2649" r:id="rId29"/>
    <p:sldId id="2650" r:id="rId30"/>
    <p:sldId id="2628" r:id="rId31"/>
    <p:sldId id="2651" r:id="rId32"/>
    <p:sldId id="2652" r:id="rId33"/>
    <p:sldId id="2653" r:id="rId34"/>
    <p:sldId id="2654" r:id="rId35"/>
    <p:sldId id="2655" r:id="rId36"/>
    <p:sldId id="2657" r:id="rId37"/>
    <p:sldId id="2629" r:id="rId38"/>
    <p:sldId id="2658" r:id="rId39"/>
    <p:sldId id="2659" r:id="rId40"/>
    <p:sldId id="2660" r:id="rId41"/>
    <p:sldId id="2662" r:id="rId42"/>
    <p:sldId id="2663" r:id="rId43"/>
    <p:sldId id="2630" r:id="rId44"/>
    <p:sldId id="2664" r:id="rId45"/>
    <p:sldId id="2665" r:id="rId46"/>
    <p:sldId id="2666" r:id="rId47"/>
    <p:sldId id="2667" r:id="rId48"/>
    <p:sldId id="2668" r:id="rId49"/>
    <p:sldId id="2675" r:id="rId50"/>
    <p:sldId id="2676" r:id="rId51"/>
    <p:sldId id="2677" r:id="rId52"/>
    <p:sldId id="2678" r:id="rId53"/>
    <p:sldId id="2669" r:id="rId54"/>
    <p:sldId id="2670" r:id="rId55"/>
    <p:sldId id="2680" r:id="rId56"/>
    <p:sldId id="2671" r:id="rId57"/>
    <p:sldId id="2682" r:id="rId58"/>
    <p:sldId id="2683" r:id="rId59"/>
    <p:sldId id="2672" r:id="rId60"/>
    <p:sldId id="2684" r:id="rId61"/>
    <p:sldId id="2685" r:id="rId62"/>
    <p:sldId id="2687" r:id="rId63"/>
    <p:sldId id="2673" r:id="rId64"/>
    <p:sldId id="1084" r:id="rId65"/>
    <p:sldId id="2566" r:id="rId66"/>
    <p:sldId id="350" r:id="rId67"/>
  </p:sldIdLst>
  <p:sldSz cx="9144000" cy="6858000" type="screen4x3"/>
  <p:notesSz cx="6805613" cy="9939338"/>
  <p:custDataLst>
    <p:tags r:id="rId6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120C"/>
    <a:srgbClr val="3C1053"/>
    <a:srgbClr val="3D3935"/>
    <a:srgbClr val="8C85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30" autoAdjust="0"/>
    <p:restoredTop sz="94694"/>
  </p:normalViewPr>
  <p:slideViewPr>
    <p:cSldViewPr snapToGrid="0">
      <p:cViewPr varScale="1">
        <p:scale>
          <a:sx n="70" d="100"/>
          <a:sy n="70" d="100"/>
        </p:scale>
        <p:origin x="1677" y="8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tags" Target="tags/tag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 Type="http://schemas.openxmlformats.org/officeDocument/2006/relationships/slide" Target="slides/slide2.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869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4939" y="0"/>
            <a:ext cx="2949099" cy="498693"/>
          </a:xfrm>
          <a:prstGeom prst="rect">
            <a:avLst/>
          </a:prstGeom>
        </p:spPr>
        <p:txBody>
          <a:bodyPr vert="horz" lIns="91440" tIns="45720" rIns="91440" bIns="45720" rtlCol="0"/>
          <a:lstStyle>
            <a:lvl1pPr algn="r">
              <a:defRPr sz="1200"/>
            </a:lvl1pPr>
          </a:lstStyle>
          <a:p>
            <a:fld id="{6F69E031-7821-4947-9A91-EC03C15F7566}" type="datetimeFigureOut">
              <a:rPr lang="en-AU" smtClean="0"/>
              <a:t>25/08/2025</a:t>
            </a:fld>
            <a:endParaRPr lang="en-AU"/>
          </a:p>
        </p:txBody>
      </p:sp>
      <p:sp>
        <p:nvSpPr>
          <p:cNvPr id="4" name="Slide Image Placeholder 3"/>
          <p:cNvSpPr>
            <a:spLocks noGrp="1" noRot="1" noChangeAspect="1"/>
          </p:cNvSpPr>
          <p:nvPr>
            <p:ph type="sldImg" idx="2"/>
          </p:nvPr>
        </p:nvSpPr>
        <p:spPr>
          <a:xfrm>
            <a:off x="1166813" y="1243013"/>
            <a:ext cx="4471987" cy="3354387"/>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0562" y="4783307"/>
            <a:ext cx="5444490" cy="3913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0647"/>
            <a:ext cx="2949099" cy="498692"/>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4939" y="9440647"/>
            <a:ext cx="2949099" cy="498692"/>
          </a:xfrm>
          <a:prstGeom prst="rect">
            <a:avLst/>
          </a:prstGeom>
        </p:spPr>
        <p:txBody>
          <a:bodyPr vert="horz" lIns="91440" tIns="45720" rIns="91440" bIns="45720" rtlCol="0" anchor="b"/>
          <a:lstStyle>
            <a:lvl1pPr algn="r">
              <a:defRPr sz="1200"/>
            </a:lvl1pPr>
          </a:lstStyle>
          <a:p>
            <a:fld id="{4C98A5C1-1CB9-4F08-9AE0-90C38B1EBB91}" type="slidenum">
              <a:rPr lang="en-AU" smtClean="0"/>
              <a:t>‹#›</a:t>
            </a:fld>
            <a:endParaRPr lang="en-AU"/>
          </a:p>
        </p:txBody>
      </p:sp>
    </p:spTree>
    <p:extLst>
      <p:ext uri="{BB962C8B-B14F-4D97-AF65-F5344CB8AC3E}">
        <p14:creationId xmlns:p14="http://schemas.microsoft.com/office/powerpoint/2010/main" val="1452559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65105c655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443F490-AC07-5B75-80AF-0881CB946761}"/>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8219CD3-30AB-97C0-B014-4A6345DD20F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B1228B8B-C1E6-E49A-CD1E-A3A1900E12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0624B17A-88D3-68EA-2795-B766284859A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62449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F002C63-74DA-4E0A-6790-18B8C5DD0E04}"/>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679FD522-37D1-D647-91E3-59878E96E05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4E23993B-8133-8259-C936-41C7A64FC3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327D0E13-F6B8-DC6E-7072-D53CDC5A33E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7414028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E8F7742-EBE6-6719-4236-DF36F29EA7EE}"/>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E587AF2-0454-D364-3EF3-726B5E33967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E139FD9-17B8-CCA8-B2EA-A17374E030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F9A2A5A4-0BBB-489F-EB65-5688EC90E44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4676737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F4FD951-BBB2-CB26-B709-6FA9A5702342}"/>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641E4735-C8AA-189B-E448-1674049556A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0729F12-675A-3701-A2AF-D9AFD0F87F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F81D4A6C-3D1E-7B38-59D9-8D3AE0BA50F9}"/>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7211028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8C2DD1F-D6E5-FC4A-3275-C440C593B1A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AF69162F-CA47-B68D-0092-44198AABA5C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773221E3-F0AC-0389-9E6F-C59C344C9C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E13284F7-9749-EC98-DDBC-E251151AAC3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382168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F8630F3-1F30-6D74-5846-5CD4D136BF3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2EFF497-747C-F970-C5D7-4F4FCA2F90D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3BC4E40-FBA5-BF39-565F-41DDA3399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95181C3-2489-170C-999D-9852AA6A4E1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4470909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F8630F3-1F30-6D74-5846-5CD4D136BF3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2EFF497-747C-F970-C5D7-4F4FCA2F90D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3BC4E40-FBA5-BF39-565F-41DDA3399F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95181C3-2489-170C-999D-9852AA6A4E1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629851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0D1D99F-327E-76FF-3BA9-3840A5D36A07}"/>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AED07D20-9958-BD52-F92E-ED1AD4A92E7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57363AF0-478A-AB7D-E7CC-797283FFCE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D5AB5688-4F7F-3740-E9E4-EA9D7775173B}"/>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43455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37233AA8-9034-599E-0F58-BE8B9AB4BEB5}"/>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DA3D2D41-A7C0-6CAC-C33A-0BFE5E299F9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3F2EDBC-1FB8-14A0-D4C7-83B13E53F0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BD4CAF1C-BC72-9466-2D4B-CFDBE7B91CFA}"/>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07889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0BFE754A-A7AE-F628-6A12-4BFE32C8733B}"/>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35BE96CA-C59E-09D9-4BBD-EE37A1DA3BD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2AEEB45-6AD1-96A5-E35D-3D9CFACB24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92C7E86-4350-709B-FDA1-14D60BAC0A39}"/>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1884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D0C3409-D902-FCEC-29B0-0516CC920B16}"/>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95181B0-9F54-1B5B-CE2D-5280A315DAE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1BDD3E02-DB95-F9E8-7171-9F53A3D00C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F349A7C2-50CD-CDF4-12C9-F1A66E87771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037464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256F329-0E55-2778-69A2-91056C40D540}"/>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C29E78C4-FAE0-06B3-C4A5-1BA3335F855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FD36F74-3CD3-A502-AE77-EF0DAED90F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8017A9C8-9C1A-58CF-C475-E2F21EC11C2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175890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B534E11-8759-3FD2-69F5-EDC7402C4BB1}"/>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83F0F57-68FB-4E7F-17F3-E40A7752CDB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393BB22B-CDF4-A0C1-563B-C5D33D5FB4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B762BD8-C5D4-4C5D-7B64-7D50E5FAC87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793879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B66A39D0-1AF0-5290-C5AB-252113048675}"/>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88A93DC-1D8B-ABA3-2FB7-27D9B381E70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B1A0B736-BCE2-7291-00D8-5366FE28A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E2C64117-E145-4327-310E-C8819A49F1E3}"/>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636831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51CE39E-5D18-DE96-186E-AB9D57F711D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E3D586B-ACD7-CD4D-929B-7BAD54C05A2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0255BE3-B564-C91C-3EA2-30CA3E2A6C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7B38535A-7586-04E5-A71C-A3174AE1503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2161472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51CE39E-5D18-DE96-186E-AB9D57F711D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E3D586B-ACD7-CD4D-929B-7BAD54C05A2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0255BE3-B564-C91C-3EA2-30CA3E2A6C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7B38535A-7586-04E5-A71C-A3174AE1503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2541876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D29A4C9-0D51-50C7-AD99-60E365CF7223}"/>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5738B37-9F2D-9986-F988-4B4D165B148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1048374-BE7B-8AC0-D2F7-02B916B399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8E18F46-8B5B-C8C9-31E6-450541C3B44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0412711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2E82222-D91A-56EB-26E7-DA33FD179DFA}"/>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AFE55847-C6B6-CE20-B9DE-28BCB8315BD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DC3F3424-F9D4-DA3B-3756-56261AC449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72510631-AA16-6D56-ABC4-F5F13E9EA64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2432465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8ECDA8D-BB2E-572D-D433-17EADFAAD1F0}"/>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4C6308F-F83F-3425-1104-434E93594E0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1C113618-3C9A-17DE-33E3-C27F274213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8C9D505E-7048-F75E-262C-E01477688EC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694375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C5DF9A4-B802-D05B-6FC1-73C33F4247E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D5610B5-81A2-1F7E-7FDC-A61D28E9819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9FF2E68-27CB-C4C7-B69C-671B6E1E66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C4F05E1-46CD-8ED3-590A-61B290167149}"/>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7551363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E6C29D6-0852-6988-9412-DE451C43250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45CD3329-8EF8-2678-9A3D-325BB8831FE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195AF62-BE99-694E-435B-C984AE2150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3C44998B-881A-5AA6-E847-F75D57A694AD}"/>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79957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858015D9-1973-5F39-A3F8-7D8B611F36B7}"/>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25FD43B2-B17A-1534-7F7A-CD36AF932C8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61BF397A-5090-1220-7E64-B9986628BF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C79E89BA-102D-EFC4-E3D8-D96AEC2DEB0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134119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E6C29D6-0852-6988-9412-DE451C43250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45CD3329-8EF8-2678-9A3D-325BB8831FE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195AF62-BE99-694E-435B-C984AE2150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3C44998B-881A-5AA6-E847-F75D57A694AD}"/>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148463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B61A1C73-E847-D78E-CF31-D2FBD1DCAE72}"/>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1A83DF2F-98C2-878E-8DA1-00C33AD1487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33ACD17-C3A1-2867-78D1-08EE7AD7DB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F090E418-1150-13C9-BF69-A8A2455BE31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323525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6D44187-7673-4E3B-B5BE-D25CFC6F4BA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5F16665-2623-2A39-A5E6-F2425DDD5A4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1A588D0-AAE4-76A8-650E-47BAC997AE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03599486-696F-7760-D748-51FA9C2ABC6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8188800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44D7A55F-E1BB-07F6-BF61-81354A224E1A}"/>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A7250C41-BD93-F878-6656-EEEAD0E120D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9F35856-E8CE-A11C-67B6-DA2E1F23EA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0F6FFAB-B6C5-DDF0-9D09-0816CFB20159}"/>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1984581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C30BD7C-CBB4-6086-27F8-16A008264536}"/>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3F512CE4-158B-8F6D-6271-F0F2FEB8F93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BCB61A5F-F285-8C6C-EAF5-0377442EA1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A1ACD890-A7B8-2A65-D879-C03EB2524C1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96762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39ADD9F6-D8BA-5818-955E-44909C8F98C0}"/>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6B6AF7A9-17EE-9C63-F17F-04F242E42B7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631901A-B727-B96B-9DB0-7D33C4C93D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3659EB52-D436-10B0-F503-DE28471E47B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636792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95DD324-41A8-11BC-E5B6-710DAA34527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08AA00AA-6436-539B-16AB-9FC739A7085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2353A928-2366-B99C-C6C2-0C45C4BC41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F2F86B6-0378-DF01-E72F-50D3814A7C29}"/>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703785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95DD324-41A8-11BC-E5B6-710DAA34527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08AA00AA-6436-539B-16AB-9FC739A7085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2353A928-2366-B99C-C6C2-0C45C4BC41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F2F86B6-0378-DF01-E72F-50D3814A7C29}"/>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9806601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8413986-D008-9D43-E529-F1847CBFE55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F096976-6FDD-2BB7-E356-E4AB93DB889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0F82DD59-D2EF-1717-234F-9454418D3D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722794E1-50FC-9DF9-CF0D-3E8F897732EF}"/>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666765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5C5895B-891A-38BB-B9F2-F6108E1FD285}"/>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0229D0E-3F58-BFA9-91AE-37611711746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2E90DEC3-7B99-B3A3-764E-8DBDC7E454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B7516B64-4FE8-0053-CB90-333BFF1320D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8199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EEA0D09-6075-3B1A-4CB2-3A1775F9CB2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FE1356D-672A-3E93-3994-0D00DAA518C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846FC85-B10B-E1D8-6838-8965CD5B1F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0E7CDBBB-671F-EF47-07FE-199EC2A4A6D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8078747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7A7F16E-5B7D-A03E-29AE-121CDCBAABC3}"/>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CCC75F1-56C7-C7F2-8C53-59D03881C73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1A0955B7-61E8-2CD8-45F8-8F031DBAA8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6E0D2A4-8E10-C1C8-98BD-B55654C4044F}"/>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153466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7A7F16E-5B7D-A03E-29AE-121CDCBAABC3}"/>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CCC75F1-56C7-C7F2-8C53-59D03881C73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1A0955B7-61E8-2CD8-45F8-8F031DBAA8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46E0D2A4-8E10-C1C8-98BD-B55654C4044F}"/>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2739010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81131EF-8373-03C6-923C-A04A9CA4513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D04067A-47D4-3D43-B333-5AA56CF3263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C421574-CF12-1C36-6D75-EE32F529D5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8A9178E8-C3E3-E0FE-CC33-38ED99D3E09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5379224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EE1FD96-C352-0293-7CAF-E3DF593F4D0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990E903-3492-CAC2-CBA4-EB19E91D6A3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D8D44940-2660-2CDD-AFD5-7FC1E96317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559C7A2F-03AA-7876-1458-2B446F9359E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6168578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9C7AA45-1EA8-112F-4CFA-834E19CD27B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43B946A-E96A-14DF-B31D-FAA7D5CABFD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91E7E612-5F58-78E5-9D40-7461D26141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D7253A40-D6C8-CCA6-53E6-2D24C94D400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8756945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DEC972E-DA5F-559B-BE11-9957E89B6866}"/>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9942E8A4-B71D-3E0D-836B-458F90C6525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A7B3ADDB-20B7-3E32-FB9D-EFC715767A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DB8F7979-4800-C5CD-A3DE-4788FF0378B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68459684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FDAF3FE-829F-1B9D-FA1B-6797677C8C5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3F7F9DF5-E14E-8AEA-6307-BA7D5722656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77B9ABDC-1704-0FF4-4A26-739EC0BD6A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0C64D94C-B65A-F55D-BFA5-829203C53FB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3873723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4878091-E55B-E726-758B-39554DDD0E5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88415EA-EE32-F35B-CAE6-73D16BAB055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36BF4CA-DE71-006D-9EE6-EC5A468C2A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50A0EBD5-DA66-8ECA-E4D3-AEBADF668361}"/>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2998212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4D76083-1656-22DA-F21D-91FE46433561}"/>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5979242-EFD5-B129-7115-C99B39093AD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579D66CB-3340-103D-BD57-BC277DBE47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39A5FFC7-610C-959B-5440-39871B044DD8}"/>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41225546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793F2E3F-42FD-BA7F-5604-10A2B8636924}"/>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7FE6376-6AE6-2883-DE4E-60AEE159C50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2AA67CEE-7D1E-11A3-1F8E-8B517B001A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D20211B8-8874-B0CD-9810-6F06472BBD33}"/>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190306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1D756FA-1C4F-33EE-2ACC-6775EF09ADDE}"/>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B67785F8-942B-783F-CE38-7151A03AD2A7}"/>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B9BA338-FDFF-E879-494F-D69A1BA160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519A1A4D-8CA6-55B4-27CC-7C35EFB70754}"/>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8621401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611F917-72B2-58D4-67DC-DE49DBD10C5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A8124979-C7B3-6ADC-9A64-0B924065514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49825C33-CE2D-C38E-10E5-69F8C0A88D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0B9E6B4-ADB6-2828-ABE3-17820488D58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05168310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C800FFB-2E88-5D78-F6B0-E1C2AD1161A7}"/>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15C0B4CD-5AAD-1E43-5967-966A33F50B3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5AE88512-9D16-675F-CA28-25D3FABAA7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A4787996-58BD-076B-EC41-B5F0D6819BC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4812574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C8CB12B-369A-3FFE-A526-DDD7A04FE82F}"/>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E8EB2E81-D1C5-C5FB-ACDF-E3518BFB85D4}"/>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5BF06D5-7A63-1ED6-E628-44EE3105B8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C9F75FBA-3876-03C4-754C-6BA415A09F4D}"/>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052891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502E73CE-66F0-4D9F-75D3-EB1641D2D31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871C8620-65AA-4AE6-36DA-677D4BC2F30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0C99848-D3CA-F660-A765-168E869823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ACCD539-7AA3-DD5B-2468-39CB7AAFB8C5}"/>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49952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E0600CB-C5B2-C7B9-88E6-D677FD752EA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41010B77-E24F-4EE7-D08E-1B3841104B3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EE45E709-6A55-2626-8413-61605B5C60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26207148-CB80-E83B-1248-8BFB1B6A4BD9}"/>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7873597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08FF3D7-3E58-B590-AABD-1B4C692925E4}"/>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37A8D177-CA51-C690-CC0F-5300142D466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4C0EEAE3-0C9D-4B96-DE18-4252C4BDA1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DAB042EB-8CE3-DF0E-6FDC-47611B6069AE}"/>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9164276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E17BF8F-7D43-DDBC-D46B-941CAC855C01}"/>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C2105FB4-7EE8-F81E-DD70-133D38BCB256}"/>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F1EC7114-B835-99BD-F1BE-0C96F24B6A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A5603BA3-5319-F4A4-E94D-1CE81437B756}"/>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1909632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3E8D8FF-C612-51C6-FEB4-EBB16FDC9B3D}"/>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88E0BD0-C3AB-47BE-FADE-D31AF80A190F}"/>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259F7CC9-0E42-05AB-C7F9-9674CC0D80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A93B188-9158-4074-C6B4-8FAD253F655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1146591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1444438A-D985-35D4-7B17-13152FBA2E83}"/>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52577C5B-C6CA-9CFD-9CDC-7C8C27CAECD8}"/>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74E2DAF3-1DA7-D80B-343E-9039BDADD2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E91E39FC-BB62-4627-EE69-5AC28F363300}"/>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17358721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FEA5949-89EA-325A-8E79-8D5829FC7CA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77285E08-573B-DF5E-81CE-0DB9C6BD234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2E04875-F22F-08FE-9E08-E34E881C2A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9BBA8256-5E6C-F2F9-DD2F-DA01B66DE91C}"/>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559276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401467D-2209-88DE-0358-24B5E296600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09D5F8B-3AE3-EE75-3D78-220AC625735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83A1EFF5-4104-832B-1B12-91CC021381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82D7BC0-81D2-FAFD-E3D2-91553201F5D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3279844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401467D-2209-88DE-0358-24B5E296600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09D5F8B-3AE3-EE75-3D78-220AC625735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83A1EFF5-4104-832B-1B12-91CC021381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82D7BC0-81D2-FAFD-E3D2-91553201F5D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916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2401467D-2209-88DE-0358-24B5E2966008}"/>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F09D5F8B-3AE3-EE75-3D78-220AC625735B}"/>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83A1EFF5-4104-832B-1B12-91CC021381E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682D7BC0-81D2-FAFD-E3D2-91553201F5D2}"/>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2194917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AC0D9950-0908-4B1A-69DA-29164C8D8F2C}"/>
            </a:ext>
          </a:extLst>
        </p:cNvPr>
        <p:cNvGrpSpPr/>
        <p:nvPr/>
      </p:nvGrpSpPr>
      <p:grpSpPr>
        <a:xfrm>
          <a:off x="0" y="0"/>
          <a:ext cx="0" cy="0"/>
          <a:chOff x="0" y="0"/>
          <a:chExt cx="0" cy="0"/>
        </a:xfrm>
      </p:grpSpPr>
      <p:sp>
        <p:nvSpPr>
          <p:cNvPr id="86" name="Google Shape;86;g165105c655_0_7:notes">
            <a:extLst>
              <a:ext uri="{FF2B5EF4-FFF2-40B4-BE49-F238E27FC236}">
                <a16:creationId xmlns:a16="http://schemas.microsoft.com/office/drawing/2014/main" id="{C23EBF4F-BD4A-8466-24E8-D3C0C0B655B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65105c655_0_7:notes">
            <a:extLst>
              <a:ext uri="{FF2B5EF4-FFF2-40B4-BE49-F238E27FC236}">
                <a16:creationId xmlns:a16="http://schemas.microsoft.com/office/drawing/2014/main" id="{C6815D05-B762-A714-E816-2361B6AFB1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g165105c655_0_7:notes">
            <a:extLst>
              <a:ext uri="{FF2B5EF4-FFF2-40B4-BE49-F238E27FC236}">
                <a16:creationId xmlns:a16="http://schemas.microsoft.com/office/drawing/2014/main" id="{3509D008-78E8-F696-88D3-4CCF98C6858F}"/>
              </a:ext>
            </a:extLst>
          </p:cNvPr>
          <p:cNvSpPr txBox="1">
            <a:spLocks noGrp="1"/>
          </p:cNvSpPr>
          <p:nvPr>
            <p:ph type="sldNum" idx="12"/>
          </p:nvPr>
        </p:nvSpPr>
        <p:spPr>
          <a:xfrm>
            <a:off x="3884613" y="8685213"/>
            <a:ext cx="29718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Clr>
                <a:srgbClr val="000000"/>
              </a:buClr>
              <a:buSzPts val="1400"/>
              <a:buFont typeface="Arial"/>
              <a:buNone/>
            </a:pPr>
            <a:endParaRPr/>
          </a:p>
          <a:p>
            <a:pPr marL="457200" lvl="1" indent="0" algn="l" rtl="0">
              <a:spcBef>
                <a:spcPts val="0"/>
              </a:spcBef>
              <a:spcAft>
                <a:spcPts val="0"/>
              </a:spcAft>
              <a:buClr>
                <a:srgbClr val="000000"/>
              </a:buClr>
              <a:buSzPts val="1400"/>
              <a:buFont typeface="Arial"/>
              <a:buNone/>
            </a:pPr>
            <a:endParaRPr/>
          </a:p>
          <a:p>
            <a:pPr marL="914400" lvl="2" indent="0" algn="l" rtl="0">
              <a:spcBef>
                <a:spcPts val="0"/>
              </a:spcBef>
              <a:spcAft>
                <a:spcPts val="0"/>
              </a:spcAft>
              <a:buClr>
                <a:srgbClr val="000000"/>
              </a:buClr>
              <a:buSzPts val="1400"/>
              <a:buFont typeface="Arial"/>
              <a:buNone/>
            </a:pPr>
            <a:endParaRPr/>
          </a:p>
          <a:p>
            <a:pPr marL="1371600" lvl="3" indent="0" algn="l" rtl="0">
              <a:spcBef>
                <a:spcPts val="0"/>
              </a:spcBef>
              <a:spcAft>
                <a:spcPts val="0"/>
              </a:spcAft>
              <a:buClr>
                <a:srgbClr val="000000"/>
              </a:buClr>
              <a:buSzPts val="1400"/>
              <a:buFont typeface="Arial"/>
              <a:buNone/>
            </a:pPr>
            <a:endParaRPr/>
          </a:p>
          <a:p>
            <a:pPr marL="1828800" lvl="4" indent="0" algn="l" rtl="0">
              <a:spcBef>
                <a:spcPts val="0"/>
              </a:spcBef>
              <a:spcAft>
                <a:spcPts val="0"/>
              </a:spcAft>
              <a:buClr>
                <a:srgbClr val="000000"/>
              </a:buClr>
              <a:buSzPts val="1400"/>
              <a:buFont typeface="Arial"/>
              <a:buNone/>
            </a:pPr>
            <a:endParaRPr/>
          </a:p>
          <a:p>
            <a:pPr marL="2286000" lvl="5" indent="0" algn="l" rtl="0">
              <a:spcBef>
                <a:spcPts val="0"/>
              </a:spcBef>
              <a:spcAft>
                <a:spcPts val="0"/>
              </a:spcAft>
              <a:buClr>
                <a:srgbClr val="000000"/>
              </a:buClr>
              <a:buSzPts val="1400"/>
              <a:buFont typeface="Arial"/>
              <a:buNone/>
            </a:pPr>
            <a:endParaRPr/>
          </a:p>
          <a:p>
            <a:pPr marL="2743200" lvl="6" indent="0" algn="l" rtl="0">
              <a:spcBef>
                <a:spcPts val="0"/>
              </a:spcBef>
              <a:spcAft>
                <a:spcPts val="0"/>
              </a:spcAft>
              <a:buClr>
                <a:srgbClr val="000000"/>
              </a:buClr>
              <a:buSzPts val="1400"/>
              <a:buFont typeface="Arial"/>
              <a:buNone/>
            </a:pPr>
            <a:endParaRPr/>
          </a:p>
          <a:p>
            <a:pPr marL="3200400" lvl="7" indent="0" algn="l" rtl="0">
              <a:spcBef>
                <a:spcPts val="0"/>
              </a:spcBef>
              <a:spcAft>
                <a:spcPts val="0"/>
              </a:spcAft>
              <a:buClr>
                <a:srgbClr val="000000"/>
              </a:buClr>
              <a:buSzPts val="1400"/>
              <a:buFont typeface="Arial"/>
              <a:buNone/>
            </a:pPr>
            <a:endParaRPr/>
          </a:p>
          <a:p>
            <a:pPr marL="3657600" lvl="8" indent="0" algn="l" rtl="0">
              <a:spcBef>
                <a:spcPts val="0"/>
              </a:spcBef>
              <a:spcAft>
                <a:spcPts val="0"/>
              </a:spcAft>
              <a:buClr>
                <a:srgbClr val="000000"/>
              </a:buClr>
              <a:buSzPts val="1400"/>
              <a:buFont typeface="Arial"/>
              <a:buNone/>
            </a:pPr>
            <a:endParaRPr/>
          </a:p>
        </p:txBody>
      </p:sp>
    </p:spTree>
    <p:extLst>
      <p:ext uri="{BB962C8B-B14F-4D97-AF65-F5344CB8AC3E}">
        <p14:creationId xmlns:p14="http://schemas.microsoft.com/office/powerpoint/2010/main" val="4250887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48" name="Rectangle 47"/>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5" name="Group 4"/>
          <p:cNvGrpSpPr>
            <a:grpSpLocks noChangeAspect="1"/>
          </p:cNvGrpSpPr>
          <p:nvPr userDrawn="1"/>
        </p:nvGrpSpPr>
        <p:grpSpPr bwMode="auto">
          <a:xfrm>
            <a:off x="0" y="0"/>
            <a:ext cx="9144227" cy="6858000"/>
            <a:chOff x="5" y="0"/>
            <a:chExt cx="5750" cy="4320"/>
          </a:xfrm>
        </p:grpSpPr>
        <p:sp>
          <p:nvSpPr>
            <p:cNvPr id="6" name="AutoShape 3"/>
            <p:cNvSpPr>
              <a:spLocks noChangeAspect="1" noChangeArrowheads="1" noTextEdit="1"/>
            </p:cNvSpPr>
            <p:nvPr userDrawn="1"/>
          </p:nvSpPr>
          <p:spPr bwMode="auto">
            <a:xfrm>
              <a:off x="5" y="0"/>
              <a:ext cx="5750" cy="4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 name="Freeform 5"/>
            <p:cNvSpPr>
              <a:spLocks/>
            </p:cNvSpPr>
            <p:nvPr userDrawn="1"/>
          </p:nvSpPr>
          <p:spPr bwMode="auto">
            <a:xfrm>
              <a:off x="5" y="288"/>
              <a:ext cx="2875" cy="1871"/>
            </a:xfrm>
            <a:custGeom>
              <a:avLst/>
              <a:gdLst>
                <a:gd name="T0" fmla="*/ 2875 w 2875"/>
                <a:gd name="T1" fmla="*/ 0 h 1871"/>
                <a:gd name="T2" fmla="*/ 2875 w 2875"/>
                <a:gd name="T3" fmla="*/ 1871 h 1871"/>
                <a:gd name="T4" fmla="*/ 0 w 2875"/>
                <a:gd name="T5" fmla="*/ 1871 h 1871"/>
                <a:gd name="T6" fmla="*/ 0 w 2875"/>
                <a:gd name="T7" fmla="*/ 0 h 1871"/>
                <a:gd name="T8" fmla="*/ 2875 w 2875"/>
                <a:gd name="T9" fmla="*/ 0 h 1871"/>
                <a:gd name="T10" fmla="*/ 2875 w 2875"/>
                <a:gd name="T11" fmla="*/ 0 h 1871"/>
              </a:gdLst>
              <a:ahLst/>
              <a:cxnLst>
                <a:cxn ang="0">
                  <a:pos x="T0" y="T1"/>
                </a:cxn>
                <a:cxn ang="0">
                  <a:pos x="T2" y="T3"/>
                </a:cxn>
                <a:cxn ang="0">
                  <a:pos x="T4" y="T5"/>
                </a:cxn>
                <a:cxn ang="0">
                  <a:pos x="T6" y="T7"/>
                </a:cxn>
                <a:cxn ang="0">
                  <a:pos x="T8" y="T9"/>
                </a:cxn>
                <a:cxn ang="0">
                  <a:pos x="T10" y="T11"/>
                </a:cxn>
              </a:cxnLst>
              <a:rect l="0" t="0" r="r" b="b"/>
              <a:pathLst>
                <a:path w="2875" h="1871">
                  <a:moveTo>
                    <a:pt x="2875" y="0"/>
                  </a:moveTo>
                  <a:lnTo>
                    <a:pt x="2875" y="1871"/>
                  </a:lnTo>
                  <a:lnTo>
                    <a:pt x="0" y="1871"/>
                  </a:lnTo>
                  <a:lnTo>
                    <a:pt x="0" y="0"/>
                  </a:lnTo>
                  <a:lnTo>
                    <a:pt x="2875" y="0"/>
                  </a:lnTo>
                  <a:lnTo>
                    <a:pt x="2875" y="0"/>
                  </a:lnTo>
                  <a:close/>
                </a:path>
              </a:pathLst>
            </a:custGeom>
            <a:solidFill>
              <a:srgbClr val="3D3935"/>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6"/>
            <p:cNvSpPr>
              <a:spLocks/>
            </p:cNvSpPr>
            <p:nvPr userDrawn="1"/>
          </p:nvSpPr>
          <p:spPr bwMode="auto">
            <a:xfrm>
              <a:off x="2880" y="2159"/>
              <a:ext cx="2875" cy="2159"/>
            </a:xfrm>
            <a:custGeom>
              <a:avLst/>
              <a:gdLst>
                <a:gd name="T0" fmla="*/ 2875 w 2875"/>
                <a:gd name="T1" fmla="*/ 0 h 2159"/>
                <a:gd name="T2" fmla="*/ 2875 w 2875"/>
                <a:gd name="T3" fmla="*/ 1869 h 2159"/>
                <a:gd name="T4" fmla="*/ 290 w 2875"/>
                <a:gd name="T5" fmla="*/ 1869 h 2159"/>
                <a:gd name="T6" fmla="*/ 0 w 2875"/>
                <a:gd name="T7" fmla="*/ 2159 h 2159"/>
                <a:gd name="T8" fmla="*/ 0 w 2875"/>
                <a:gd name="T9" fmla="*/ 0 h 2159"/>
                <a:gd name="T10" fmla="*/ 2875 w 2875"/>
                <a:gd name="T11" fmla="*/ 0 h 2159"/>
                <a:gd name="T12" fmla="*/ 2875 w 2875"/>
                <a:gd name="T13" fmla="*/ 0 h 2159"/>
              </a:gdLst>
              <a:ahLst/>
              <a:cxnLst>
                <a:cxn ang="0">
                  <a:pos x="T0" y="T1"/>
                </a:cxn>
                <a:cxn ang="0">
                  <a:pos x="T2" y="T3"/>
                </a:cxn>
                <a:cxn ang="0">
                  <a:pos x="T4" y="T5"/>
                </a:cxn>
                <a:cxn ang="0">
                  <a:pos x="T6" y="T7"/>
                </a:cxn>
                <a:cxn ang="0">
                  <a:pos x="T8" y="T9"/>
                </a:cxn>
                <a:cxn ang="0">
                  <a:pos x="T10" y="T11"/>
                </a:cxn>
                <a:cxn ang="0">
                  <a:pos x="T12" y="T13"/>
                </a:cxn>
              </a:cxnLst>
              <a:rect l="0" t="0" r="r" b="b"/>
              <a:pathLst>
                <a:path w="2875" h="2159">
                  <a:moveTo>
                    <a:pt x="2875" y="0"/>
                  </a:moveTo>
                  <a:lnTo>
                    <a:pt x="2875" y="1869"/>
                  </a:lnTo>
                  <a:lnTo>
                    <a:pt x="290" y="1869"/>
                  </a:lnTo>
                  <a:lnTo>
                    <a:pt x="0" y="2159"/>
                  </a:lnTo>
                  <a:lnTo>
                    <a:pt x="0" y="0"/>
                  </a:lnTo>
                  <a:lnTo>
                    <a:pt x="2875" y="0"/>
                  </a:lnTo>
                  <a:lnTo>
                    <a:pt x="2875" y="0"/>
                  </a:lnTo>
                  <a:close/>
                </a:path>
              </a:pathLst>
            </a:custGeom>
            <a:solidFill>
              <a:srgbClr val="F2120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 name="Freeform 7"/>
            <p:cNvSpPr>
              <a:spLocks/>
            </p:cNvSpPr>
            <p:nvPr userDrawn="1"/>
          </p:nvSpPr>
          <p:spPr bwMode="auto">
            <a:xfrm>
              <a:off x="5" y="2159"/>
              <a:ext cx="2875" cy="2155"/>
            </a:xfrm>
            <a:custGeom>
              <a:avLst/>
              <a:gdLst>
                <a:gd name="T0" fmla="*/ 2875 w 2875"/>
                <a:gd name="T1" fmla="*/ 0 h 2155"/>
                <a:gd name="T2" fmla="*/ 2875 w 2875"/>
                <a:gd name="T3" fmla="*/ 2155 h 2155"/>
                <a:gd name="T4" fmla="*/ 0 w 2875"/>
                <a:gd name="T5" fmla="*/ 2155 h 2155"/>
                <a:gd name="T6" fmla="*/ 0 w 2875"/>
                <a:gd name="T7" fmla="*/ 0 h 2155"/>
                <a:gd name="T8" fmla="*/ 2875 w 2875"/>
                <a:gd name="T9" fmla="*/ 0 h 2155"/>
                <a:gd name="T10" fmla="*/ 2875 w 2875"/>
                <a:gd name="T11" fmla="*/ 0 h 2155"/>
              </a:gdLst>
              <a:ahLst/>
              <a:cxnLst>
                <a:cxn ang="0">
                  <a:pos x="T0" y="T1"/>
                </a:cxn>
                <a:cxn ang="0">
                  <a:pos x="T2" y="T3"/>
                </a:cxn>
                <a:cxn ang="0">
                  <a:pos x="T4" y="T5"/>
                </a:cxn>
                <a:cxn ang="0">
                  <a:pos x="T6" y="T7"/>
                </a:cxn>
                <a:cxn ang="0">
                  <a:pos x="T8" y="T9"/>
                </a:cxn>
                <a:cxn ang="0">
                  <a:pos x="T10" y="T11"/>
                </a:cxn>
              </a:cxnLst>
              <a:rect l="0" t="0" r="r" b="b"/>
              <a:pathLst>
                <a:path w="2875" h="2155">
                  <a:moveTo>
                    <a:pt x="2875" y="0"/>
                  </a:moveTo>
                  <a:lnTo>
                    <a:pt x="2875" y="2155"/>
                  </a:lnTo>
                  <a:lnTo>
                    <a:pt x="0" y="2155"/>
                  </a:lnTo>
                  <a:lnTo>
                    <a:pt x="0" y="0"/>
                  </a:lnTo>
                  <a:lnTo>
                    <a:pt x="2875" y="0"/>
                  </a:lnTo>
                  <a:lnTo>
                    <a:pt x="2875" y="0"/>
                  </a:lnTo>
                  <a:close/>
                </a:path>
              </a:pathLst>
            </a:custGeom>
            <a:solidFill>
              <a:srgbClr val="8C85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4" name="Freeform 8"/>
            <p:cNvSpPr>
              <a:spLocks/>
            </p:cNvSpPr>
            <p:nvPr userDrawn="1"/>
          </p:nvSpPr>
          <p:spPr bwMode="auto">
            <a:xfrm>
              <a:off x="2880" y="-2"/>
              <a:ext cx="2875" cy="2161"/>
            </a:xfrm>
            <a:custGeom>
              <a:avLst/>
              <a:gdLst>
                <a:gd name="T0" fmla="*/ 2875 w 2875"/>
                <a:gd name="T1" fmla="*/ 0 h 2161"/>
                <a:gd name="T2" fmla="*/ 2875 w 2875"/>
                <a:gd name="T3" fmla="*/ 2161 h 2161"/>
                <a:gd name="T4" fmla="*/ 0 w 2875"/>
                <a:gd name="T5" fmla="*/ 2161 h 2161"/>
                <a:gd name="T6" fmla="*/ 0 w 2875"/>
                <a:gd name="T7" fmla="*/ 290 h 2161"/>
                <a:gd name="T8" fmla="*/ 290 w 2875"/>
                <a:gd name="T9" fmla="*/ 0 h 2161"/>
                <a:gd name="T10" fmla="*/ 2875 w 2875"/>
                <a:gd name="T11" fmla="*/ 0 h 2161"/>
                <a:gd name="T12" fmla="*/ 2875 w 2875"/>
                <a:gd name="T13" fmla="*/ 0 h 2161"/>
              </a:gdLst>
              <a:ahLst/>
              <a:cxnLst>
                <a:cxn ang="0">
                  <a:pos x="T0" y="T1"/>
                </a:cxn>
                <a:cxn ang="0">
                  <a:pos x="T2" y="T3"/>
                </a:cxn>
                <a:cxn ang="0">
                  <a:pos x="T4" y="T5"/>
                </a:cxn>
                <a:cxn ang="0">
                  <a:pos x="T6" y="T7"/>
                </a:cxn>
                <a:cxn ang="0">
                  <a:pos x="T8" y="T9"/>
                </a:cxn>
                <a:cxn ang="0">
                  <a:pos x="T10" y="T11"/>
                </a:cxn>
                <a:cxn ang="0">
                  <a:pos x="T12" y="T13"/>
                </a:cxn>
              </a:cxnLst>
              <a:rect l="0" t="0" r="r" b="b"/>
              <a:pathLst>
                <a:path w="2875" h="2161">
                  <a:moveTo>
                    <a:pt x="2875" y="0"/>
                  </a:moveTo>
                  <a:lnTo>
                    <a:pt x="2875" y="2161"/>
                  </a:lnTo>
                  <a:lnTo>
                    <a:pt x="0" y="2161"/>
                  </a:lnTo>
                  <a:lnTo>
                    <a:pt x="0" y="290"/>
                  </a:lnTo>
                  <a:lnTo>
                    <a:pt x="290" y="0"/>
                  </a:lnTo>
                  <a:lnTo>
                    <a:pt x="2875" y="0"/>
                  </a:lnTo>
                  <a:lnTo>
                    <a:pt x="2875"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5" name="Freeform 9"/>
            <p:cNvSpPr>
              <a:spLocks/>
            </p:cNvSpPr>
            <p:nvPr userDrawn="1"/>
          </p:nvSpPr>
          <p:spPr bwMode="auto">
            <a:xfrm>
              <a:off x="4659" y="234"/>
              <a:ext cx="182" cy="233"/>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6" name="Freeform 10"/>
            <p:cNvSpPr>
              <a:spLocks/>
            </p:cNvSpPr>
            <p:nvPr userDrawn="1"/>
          </p:nvSpPr>
          <p:spPr bwMode="auto">
            <a:xfrm>
              <a:off x="4693" y="262"/>
              <a:ext cx="114" cy="149"/>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7" name="Freeform 11"/>
            <p:cNvSpPr>
              <a:spLocks/>
            </p:cNvSpPr>
            <p:nvPr userDrawn="1"/>
          </p:nvSpPr>
          <p:spPr bwMode="auto">
            <a:xfrm>
              <a:off x="4709" y="294"/>
              <a:ext cx="82" cy="97"/>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8" name="Freeform 12"/>
            <p:cNvSpPr>
              <a:spLocks noEditPoints="1"/>
            </p:cNvSpPr>
            <p:nvPr userDrawn="1"/>
          </p:nvSpPr>
          <p:spPr bwMode="auto">
            <a:xfrm>
              <a:off x="4659" y="503"/>
              <a:ext cx="34" cy="32"/>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 name="Freeform 13"/>
            <p:cNvSpPr>
              <a:spLocks/>
            </p:cNvSpPr>
            <p:nvPr userDrawn="1"/>
          </p:nvSpPr>
          <p:spPr bwMode="auto">
            <a:xfrm>
              <a:off x="4695" y="503"/>
              <a:ext cx="28" cy="32"/>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 name="Freeform 14"/>
            <p:cNvSpPr>
              <a:spLocks/>
            </p:cNvSpPr>
            <p:nvPr userDrawn="1"/>
          </p:nvSpPr>
          <p:spPr bwMode="auto">
            <a:xfrm>
              <a:off x="4729" y="501"/>
              <a:ext cx="26" cy="34"/>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 name="Freeform 15"/>
            <p:cNvSpPr>
              <a:spLocks/>
            </p:cNvSpPr>
            <p:nvPr userDrawn="1"/>
          </p:nvSpPr>
          <p:spPr bwMode="auto">
            <a:xfrm>
              <a:off x="4759" y="503"/>
              <a:ext cx="26" cy="32"/>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 name="Freeform 16"/>
            <p:cNvSpPr>
              <a:spLocks noEditPoints="1"/>
            </p:cNvSpPr>
            <p:nvPr userDrawn="1"/>
          </p:nvSpPr>
          <p:spPr bwMode="auto">
            <a:xfrm>
              <a:off x="4791" y="503"/>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 name="Freeform 17"/>
            <p:cNvSpPr>
              <a:spLocks noEditPoints="1"/>
            </p:cNvSpPr>
            <p:nvPr userDrawn="1"/>
          </p:nvSpPr>
          <p:spPr bwMode="auto">
            <a:xfrm>
              <a:off x="4821" y="503"/>
              <a:ext cx="34" cy="32"/>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 name="Freeform 18"/>
            <p:cNvSpPr>
              <a:spLocks/>
            </p:cNvSpPr>
            <p:nvPr userDrawn="1"/>
          </p:nvSpPr>
          <p:spPr bwMode="auto">
            <a:xfrm>
              <a:off x="4859" y="503"/>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 name="Freeform 19"/>
            <p:cNvSpPr>
              <a:spLocks/>
            </p:cNvSpPr>
            <p:nvPr userDrawn="1"/>
          </p:nvSpPr>
          <p:spPr bwMode="auto">
            <a:xfrm>
              <a:off x="4887" y="503"/>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 name="Freeform 20"/>
            <p:cNvSpPr>
              <a:spLocks noEditPoints="1"/>
            </p:cNvSpPr>
            <p:nvPr userDrawn="1"/>
          </p:nvSpPr>
          <p:spPr bwMode="auto">
            <a:xfrm>
              <a:off x="4897" y="503"/>
              <a:ext cx="33" cy="32"/>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 name="Freeform 21"/>
            <p:cNvSpPr>
              <a:spLocks/>
            </p:cNvSpPr>
            <p:nvPr userDrawn="1"/>
          </p:nvSpPr>
          <p:spPr bwMode="auto">
            <a:xfrm>
              <a:off x="4936" y="503"/>
              <a:ext cx="26" cy="32"/>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 name="Freeform 22"/>
            <p:cNvSpPr>
              <a:spLocks/>
            </p:cNvSpPr>
            <p:nvPr userDrawn="1"/>
          </p:nvSpPr>
          <p:spPr bwMode="auto">
            <a:xfrm>
              <a:off x="4986" y="501"/>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 name="Freeform 23"/>
            <p:cNvSpPr>
              <a:spLocks noEditPoints="1"/>
            </p:cNvSpPr>
            <p:nvPr userDrawn="1"/>
          </p:nvSpPr>
          <p:spPr bwMode="auto">
            <a:xfrm>
              <a:off x="5018" y="503"/>
              <a:ext cx="34" cy="32"/>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 name="Freeform 24"/>
            <p:cNvSpPr>
              <a:spLocks/>
            </p:cNvSpPr>
            <p:nvPr userDrawn="1"/>
          </p:nvSpPr>
          <p:spPr bwMode="auto">
            <a:xfrm>
              <a:off x="5050" y="503"/>
              <a:ext cx="28" cy="32"/>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 name="Freeform 25"/>
            <p:cNvSpPr>
              <a:spLocks/>
            </p:cNvSpPr>
            <p:nvPr userDrawn="1"/>
          </p:nvSpPr>
          <p:spPr bwMode="auto">
            <a:xfrm>
              <a:off x="5082" y="503"/>
              <a:ext cx="28" cy="32"/>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 name="Freeform 26"/>
            <p:cNvSpPr>
              <a:spLocks noEditPoints="1"/>
            </p:cNvSpPr>
            <p:nvPr userDrawn="1"/>
          </p:nvSpPr>
          <p:spPr bwMode="auto">
            <a:xfrm>
              <a:off x="5116" y="501"/>
              <a:ext cx="32" cy="34"/>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 name="Freeform 27"/>
            <p:cNvSpPr>
              <a:spLocks/>
            </p:cNvSpPr>
            <p:nvPr userDrawn="1"/>
          </p:nvSpPr>
          <p:spPr bwMode="auto">
            <a:xfrm>
              <a:off x="5154" y="503"/>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4" name="Freeform 28"/>
            <p:cNvSpPr>
              <a:spLocks/>
            </p:cNvSpPr>
            <p:nvPr userDrawn="1"/>
          </p:nvSpPr>
          <p:spPr bwMode="auto">
            <a:xfrm>
              <a:off x="5182" y="503"/>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 name="Freeform 29"/>
            <p:cNvSpPr>
              <a:spLocks/>
            </p:cNvSpPr>
            <p:nvPr userDrawn="1"/>
          </p:nvSpPr>
          <p:spPr bwMode="auto">
            <a:xfrm>
              <a:off x="5192" y="501"/>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6" name="Freeform 30"/>
            <p:cNvSpPr>
              <a:spLocks/>
            </p:cNvSpPr>
            <p:nvPr userDrawn="1"/>
          </p:nvSpPr>
          <p:spPr bwMode="auto">
            <a:xfrm>
              <a:off x="5244" y="503"/>
              <a:ext cx="26" cy="32"/>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7" name="Freeform 31"/>
            <p:cNvSpPr>
              <a:spLocks/>
            </p:cNvSpPr>
            <p:nvPr userDrawn="1"/>
          </p:nvSpPr>
          <p:spPr bwMode="auto">
            <a:xfrm>
              <a:off x="5280" y="503"/>
              <a:ext cx="26" cy="32"/>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8" name="Freeform 32"/>
            <p:cNvSpPr>
              <a:spLocks/>
            </p:cNvSpPr>
            <p:nvPr userDrawn="1"/>
          </p:nvSpPr>
          <p:spPr bwMode="auto">
            <a:xfrm>
              <a:off x="5314" y="503"/>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9" name="Freeform 33"/>
            <p:cNvSpPr>
              <a:spLocks/>
            </p:cNvSpPr>
            <p:nvPr userDrawn="1"/>
          </p:nvSpPr>
          <p:spPr bwMode="auto">
            <a:xfrm>
              <a:off x="5326" y="503"/>
              <a:ext cx="32" cy="32"/>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0" name="Freeform 34"/>
            <p:cNvSpPr>
              <a:spLocks/>
            </p:cNvSpPr>
            <p:nvPr userDrawn="1"/>
          </p:nvSpPr>
          <p:spPr bwMode="auto">
            <a:xfrm>
              <a:off x="5362" y="503"/>
              <a:ext cx="24" cy="32"/>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1" name="Freeform 35"/>
            <p:cNvSpPr>
              <a:spLocks noEditPoints="1"/>
            </p:cNvSpPr>
            <p:nvPr userDrawn="1"/>
          </p:nvSpPr>
          <p:spPr bwMode="auto">
            <a:xfrm>
              <a:off x="5394" y="503"/>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2" name="Freeform 36"/>
            <p:cNvSpPr>
              <a:spLocks/>
            </p:cNvSpPr>
            <p:nvPr userDrawn="1"/>
          </p:nvSpPr>
          <p:spPr bwMode="auto">
            <a:xfrm>
              <a:off x="5424" y="501"/>
              <a:ext cx="28" cy="34"/>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3" name="Freeform 37"/>
            <p:cNvSpPr>
              <a:spLocks/>
            </p:cNvSpPr>
            <p:nvPr userDrawn="1"/>
          </p:nvSpPr>
          <p:spPr bwMode="auto">
            <a:xfrm>
              <a:off x="5458" y="503"/>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4" name="Freeform 38"/>
            <p:cNvSpPr>
              <a:spLocks/>
            </p:cNvSpPr>
            <p:nvPr userDrawn="1"/>
          </p:nvSpPr>
          <p:spPr bwMode="auto">
            <a:xfrm>
              <a:off x="5470" y="503"/>
              <a:ext cx="53" cy="32"/>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5" name="Freeform 39"/>
            <p:cNvSpPr>
              <a:spLocks/>
            </p:cNvSpPr>
            <p:nvPr userDrawn="1"/>
          </p:nvSpPr>
          <p:spPr bwMode="auto">
            <a:xfrm>
              <a:off x="5340" y="234"/>
              <a:ext cx="183" cy="229"/>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6" name="Freeform 40"/>
            <p:cNvSpPr>
              <a:spLocks/>
            </p:cNvSpPr>
            <p:nvPr userDrawn="1"/>
          </p:nvSpPr>
          <p:spPr bwMode="auto">
            <a:xfrm>
              <a:off x="5096" y="230"/>
              <a:ext cx="212" cy="233"/>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7" name="Freeform 41"/>
            <p:cNvSpPr>
              <a:spLocks noEditPoints="1"/>
            </p:cNvSpPr>
            <p:nvPr userDrawn="1"/>
          </p:nvSpPr>
          <p:spPr bwMode="auto">
            <a:xfrm>
              <a:off x="4885" y="234"/>
              <a:ext cx="207" cy="225"/>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2" name="Title 1"/>
          <p:cNvSpPr>
            <a:spLocks noGrp="1"/>
          </p:cNvSpPr>
          <p:nvPr>
            <p:ph type="ctrTitle" hasCustomPrompt="1"/>
          </p:nvPr>
        </p:nvSpPr>
        <p:spPr>
          <a:xfrm>
            <a:off x="5003513" y="1366463"/>
            <a:ext cx="3770617" cy="1137024"/>
          </a:xfrm>
        </p:spPr>
        <p:txBody>
          <a:bodyPr anchor="b">
            <a:normAutofit/>
          </a:bodyPr>
          <a:lstStyle>
            <a:lvl1pPr algn="l">
              <a:defRPr sz="3860" b="1">
                <a:solidFill>
                  <a:schemeClr val="bg1"/>
                </a:solidFill>
                <a:latin typeface="Arial" panose="020B0604020202020204" pitchFamily="34" charset="0"/>
                <a:cs typeface="Arial" panose="020B0604020202020204" pitchFamily="34" charset="0"/>
              </a:defRPr>
            </a:lvl1pPr>
          </a:lstStyle>
          <a:p>
            <a:r>
              <a:rPr lang="en-US" dirty="0"/>
              <a:t>Heading</a:t>
            </a:r>
          </a:p>
        </p:txBody>
      </p:sp>
      <p:sp>
        <p:nvSpPr>
          <p:cNvPr id="3" name="Subtitle 2"/>
          <p:cNvSpPr>
            <a:spLocks noGrp="1"/>
          </p:cNvSpPr>
          <p:nvPr>
            <p:ph type="subTitle" idx="1" hasCustomPrompt="1"/>
          </p:nvPr>
        </p:nvSpPr>
        <p:spPr>
          <a:xfrm>
            <a:off x="5003513" y="2503487"/>
            <a:ext cx="3770617" cy="599309"/>
          </a:xfrm>
        </p:spPr>
        <p:txBody>
          <a:bodyPr anchor="b">
            <a:noAutofit/>
          </a:bodyPr>
          <a:lstStyle>
            <a:lvl1pPr marL="0" indent="0" algn="l">
              <a:buNone/>
              <a:defRPr sz="1863">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 name="Text Placeholder 7"/>
          <p:cNvSpPr>
            <a:spLocks noGrp="1"/>
          </p:cNvSpPr>
          <p:nvPr>
            <p:ph type="body" sz="quarter" idx="10" hasCustomPrompt="1"/>
          </p:nvPr>
        </p:nvSpPr>
        <p:spPr>
          <a:xfrm>
            <a:off x="5003800" y="3944938"/>
            <a:ext cx="3770313" cy="294882"/>
          </a:xfrm>
        </p:spPr>
        <p:txBody>
          <a:bodyPr>
            <a:normAutofit/>
          </a:bodyPr>
          <a:lstStyle>
            <a:lvl1pPr marL="0" indent="0">
              <a:buNone/>
              <a:defRPr sz="1597" b="1" baseline="0">
                <a:solidFill>
                  <a:schemeClr val="bg1"/>
                </a:solidFill>
                <a:latin typeface="Arial" panose="020B0604020202020204" pitchFamily="34" charset="0"/>
                <a:cs typeface="Arial" panose="020B0604020202020204" pitchFamily="34" charset="0"/>
              </a:defRPr>
            </a:lvl1pPr>
          </a:lstStyle>
          <a:p>
            <a:pPr lvl="0"/>
            <a:r>
              <a:rPr lang="en-AU" dirty="0"/>
              <a:t>Presenter Name</a:t>
            </a:r>
          </a:p>
        </p:txBody>
      </p:sp>
      <p:sp>
        <p:nvSpPr>
          <p:cNvPr id="9" name="Text Placeholder 7"/>
          <p:cNvSpPr>
            <a:spLocks noGrp="1"/>
          </p:cNvSpPr>
          <p:nvPr>
            <p:ph type="body" sz="quarter" idx="11" hasCustomPrompt="1"/>
          </p:nvPr>
        </p:nvSpPr>
        <p:spPr>
          <a:xfrm>
            <a:off x="5003800" y="4239820"/>
            <a:ext cx="3770313" cy="328773"/>
          </a:xfrm>
        </p:spPr>
        <p:txBody>
          <a:bodyPr>
            <a:normAutofit/>
          </a:bodyPr>
          <a:lstStyle>
            <a:lvl1pPr marL="0" indent="0">
              <a:buNone/>
              <a:defRPr sz="1597" baseline="0">
                <a:solidFill>
                  <a:schemeClr val="bg1"/>
                </a:solidFill>
                <a:latin typeface="Arial" panose="020B0604020202020204" pitchFamily="34" charset="0"/>
                <a:cs typeface="Arial" panose="020B0604020202020204" pitchFamily="34" charset="0"/>
              </a:defRPr>
            </a:lvl1pPr>
          </a:lstStyle>
          <a:p>
            <a:pPr lvl="0"/>
            <a:r>
              <a:rPr lang="en-AU" dirty="0"/>
              <a:t>Date</a:t>
            </a:r>
          </a:p>
        </p:txBody>
      </p:sp>
      <p:sp>
        <p:nvSpPr>
          <p:cNvPr id="11" name="Picture Placeholder 10"/>
          <p:cNvSpPr>
            <a:spLocks noGrp="1"/>
          </p:cNvSpPr>
          <p:nvPr>
            <p:ph type="pic" sz="quarter" idx="12"/>
          </p:nvPr>
        </p:nvSpPr>
        <p:spPr>
          <a:xfrm>
            <a:off x="0" y="469901"/>
            <a:ext cx="4565649" cy="2952750"/>
          </a:xfrm>
        </p:spPr>
        <p:txBody>
          <a:bodyPr>
            <a:normAutofit/>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sp>
        <p:nvSpPr>
          <p:cNvPr id="13" name="Picture Placeholder 10"/>
          <p:cNvSpPr>
            <a:spLocks noGrp="1"/>
          </p:cNvSpPr>
          <p:nvPr>
            <p:ph type="pic" sz="quarter" idx="13"/>
          </p:nvPr>
        </p:nvSpPr>
        <p:spPr>
          <a:xfrm>
            <a:off x="0" y="3422650"/>
            <a:ext cx="4565649" cy="3435349"/>
          </a:xfrm>
        </p:spPr>
        <p:txBody>
          <a:bodyPr>
            <a:normAutofit/>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spTree>
    <p:extLst>
      <p:ext uri="{BB962C8B-B14F-4D97-AF65-F5344CB8AC3E}">
        <p14:creationId xmlns:p14="http://schemas.microsoft.com/office/powerpoint/2010/main" val="37777748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lain with no logo">
    <p:spTree>
      <p:nvGrpSpPr>
        <p:cNvPr id="1" name=""/>
        <p:cNvGrpSpPr/>
        <p:nvPr/>
      </p:nvGrpSpPr>
      <p:grpSpPr>
        <a:xfrm>
          <a:off x="0" y="0"/>
          <a:ext cx="0" cy="0"/>
          <a:chOff x="0" y="0"/>
          <a:chExt cx="0" cy="0"/>
        </a:xfrm>
      </p:grpSpPr>
      <p:sp>
        <p:nvSpPr>
          <p:cNvPr id="6" name="AutoShape 3"/>
          <p:cNvSpPr>
            <a:spLocks noChangeAspect="1" noChangeArrowheads="1" noTextEdit="1"/>
          </p:cNvSpPr>
          <p:nvPr userDrawn="1"/>
        </p:nvSpPr>
        <p:spPr bwMode="auto">
          <a:xfrm>
            <a:off x="1588" y="0"/>
            <a:ext cx="9140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 name="Freeform 6"/>
          <p:cNvSpPr>
            <a:spLocks/>
          </p:cNvSpPr>
          <p:nvPr userDrawn="1"/>
        </p:nvSpPr>
        <p:spPr bwMode="auto">
          <a:xfrm>
            <a:off x="1588" y="-3175"/>
            <a:ext cx="5030788" cy="457200"/>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8"/>
          <p:cNvSpPr>
            <a:spLocks/>
          </p:cNvSpPr>
          <p:nvPr userDrawn="1"/>
        </p:nvSpPr>
        <p:spPr bwMode="auto">
          <a:xfrm>
            <a:off x="4572001" y="6397625"/>
            <a:ext cx="4570413" cy="457200"/>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 name="Rectangle 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4" name="Title 1"/>
          <p:cNvSpPr>
            <a:spLocks noGrp="1"/>
          </p:cNvSpPr>
          <p:nvPr>
            <p:ph type="title" hasCustomPrompt="1"/>
          </p:nvPr>
        </p:nvSpPr>
        <p:spPr>
          <a:xfrm>
            <a:off x="440871" y="1014757"/>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7" name="Text Placeholder 49"/>
          <p:cNvSpPr>
            <a:spLocks noGrp="1"/>
          </p:cNvSpPr>
          <p:nvPr>
            <p:ph type="body" sz="quarter" idx="15" hasCustomPrompt="1"/>
          </p:nvPr>
        </p:nvSpPr>
        <p:spPr>
          <a:xfrm>
            <a:off x="440871" y="1751357"/>
            <a:ext cx="8284029" cy="3954411"/>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07940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3" name="Rectangle 2"/>
          <p:cNvSpPr/>
          <p:nvPr/>
        </p:nvSpPr>
        <p:spPr>
          <a:xfrm flipV="1">
            <a:off x="0" y="4137025"/>
            <a:ext cx="9144000" cy="4603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useBgFill="1">
        <p:nvSpPr>
          <p:cNvPr id="4" name="Rounded Rectangle 3"/>
          <p:cNvSpPr/>
          <p:nvPr/>
        </p:nvSpPr>
        <p:spPr bwMode="white">
          <a:xfrm>
            <a:off x="5410202" y="3962401"/>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useBgFill="1">
        <p:nvSpPr>
          <p:cNvPr id="5" name="Rounded Rectangle 4"/>
          <p:cNvSpPr/>
          <p:nvPr/>
        </p:nvSpPr>
        <p:spPr bwMode="white">
          <a:xfrm>
            <a:off x="7377113" y="4060826"/>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6" name="Rectangle 5"/>
          <p:cNvSpPr/>
          <p:nvPr/>
        </p:nvSpPr>
        <p:spPr>
          <a:xfrm>
            <a:off x="0" y="3962401"/>
            <a:ext cx="9144000" cy="244475"/>
          </a:xfrm>
          <a:prstGeom prst="rect">
            <a:avLst/>
          </a:prstGeom>
          <a:solidFill>
            <a:schemeClr val="accent6">
              <a:lumMod val="40000"/>
              <a:lumOff val="60000"/>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7" name="Rectangle 6"/>
          <p:cNvSpPr/>
          <p:nvPr/>
        </p:nvSpPr>
        <p:spPr>
          <a:xfrm>
            <a:off x="0" y="3970338"/>
            <a:ext cx="9144000" cy="141287"/>
          </a:xfrm>
          <a:prstGeom prst="rect">
            <a:avLst/>
          </a:prstGeom>
          <a:solidFill>
            <a:srgbClr val="00206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8" name="Rectangle 7"/>
          <p:cNvSpPr/>
          <p:nvPr userDrawn="1"/>
        </p:nvSpPr>
        <p:spPr>
          <a:xfrm>
            <a:off x="0" y="1"/>
            <a:ext cx="9144000" cy="3970338"/>
          </a:xfrm>
          <a:prstGeom prst="rect">
            <a:avLst/>
          </a:prstGeom>
          <a:solidFill>
            <a:schemeClr val="accent4">
              <a:lumMod val="7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1307" dirty="0">
              <a:latin typeface="Arial" pitchFamily="34" charset="0"/>
            </a:endParaRPr>
          </a:p>
        </p:txBody>
      </p:sp>
      <p:sp>
        <p:nvSpPr>
          <p:cNvPr id="9" name="Subtitle 8"/>
          <p:cNvSpPr>
            <a:spLocks noGrp="1"/>
          </p:cNvSpPr>
          <p:nvPr>
            <p:ph type="subTitle" idx="1"/>
          </p:nvPr>
        </p:nvSpPr>
        <p:spPr>
          <a:xfrm>
            <a:off x="1584293" y="4724400"/>
            <a:ext cx="6324600" cy="1295400"/>
          </a:xfrm>
        </p:spPr>
        <p:txBody>
          <a:bodyPr>
            <a:noAutofit/>
          </a:bodyPr>
          <a:lstStyle>
            <a:lvl1pPr marL="59739" indent="0" algn="ctr">
              <a:buNone/>
              <a:defRPr sz="3200">
                <a:solidFill>
                  <a:schemeClr val="accent3">
                    <a:lumMod val="75000"/>
                  </a:schemeClr>
                </a:solidFill>
              </a:defRPr>
            </a:lvl1pPr>
            <a:lvl2pPr marL="426705" indent="0" algn="ctr">
              <a:buNone/>
            </a:lvl2pPr>
            <a:lvl3pPr marL="853410" indent="0" algn="ctr">
              <a:buNone/>
            </a:lvl3pPr>
            <a:lvl4pPr marL="1280114" indent="0" algn="ctr">
              <a:buNone/>
            </a:lvl4pPr>
            <a:lvl5pPr marL="1706819" indent="0" algn="ctr">
              <a:buNone/>
            </a:lvl5pPr>
            <a:lvl6pPr marL="2133524" indent="0" algn="ctr">
              <a:buNone/>
            </a:lvl6pPr>
            <a:lvl7pPr marL="2560229" indent="0" algn="ctr">
              <a:buNone/>
            </a:lvl7pPr>
            <a:lvl8pPr marL="2986933" indent="0" algn="ctr">
              <a:buNone/>
            </a:lvl8pPr>
            <a:lvl9pPr marL="3413638" indent="0" algn="ctr">
              <a:buNone/>
            </a:lvl9pPr>
          </a:lstStyle>
          <a:p>
            <a:r>
              <a:rPr lang="en-US" dirty="0"/>
              <a:t>Click to edit Master subtitle style</a:t>
            </a:r>
          </a:p>
        </p:txBody>
      </p:sp>
      <p:pic>
        <p:nvPicPr>
          <p:cNvPr id="1026" name="Picture 2"/>
          <p:cNvPicPr>
            <a:picLocks noChangeAspect="1" noChangeArrowheads="1"/>
          </p:cNvPicPr>
          <p:nvPr userDrawn="1"/>
        </p:nvPicPr>
        <p:blipFill>
          <a:blip r:embed="rId2" cstate="print"/>
          <a:srcRect/>
          <a:stretch>
            <a:fillRect/>
          </a:stretch>
        </p:blipFill>
        <p:spPr bwMode="auto">
          <a:xfrm>
            <a:off x="3200400" y="163286"/>
            <a:ext cx="2667000" cy="3688497"/>
          </a:xfrm>
          <a:prstGeom prst="rect">
            <a:avLst/>
          </a:prstGeom>
          <a:noFill/>
          <a:ln w="9525">
            <a:noFill/>
            <a:miter lim="800000"/>
            <a:headEnd/>
            <a:tailEnd/>
          </a:ln>
        </p:spPr>
      </p:pic>
    </p:spTree>
    <p:extLst>
      <p:ext uri="{BB962C8B-B14F-4D97-AF65-F5344CB8AC3E}">
        <p14:creationId xmlns:p14="http://schemas.microsoft.com/office/powerpoint/2010/main" val="844724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18539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1485992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79607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8040083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75913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992358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071007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56397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co-branded">
    <p:spTree>
      <p:nvGrpSpPr>
        <p:cNvPr id="1" name=""/>
        <p:cNvGrpSpPr/>
        <p:nvPr/>
      </p:nvGrpSpPr>
      <p:grpSpPr>
        <a:xfrm>
          <a:off x="0" y="0"/>
          <a:ext cx="0" cy="0"/>
          <a:chOff x="0" y="0"/>
          <a:chExt cx="0" cy="0"/>
        </a:xfrm>
      </p:grpSpPr>
      <p:sp>
        <p:nvSpPr>
          <p:cNvPr id="42" name="Rectangle 4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Picture 3"/>
          <p:cNvPicPr>
            <a:picLocks noChangeAspect="1"/>
          </p:cNvPicPr>
          <p:nvPr userDrawn="1"/>
        </p:nvPicPr>
        <p:blipFill>
          <a:blip r:embed="rId2"/>
          <a:stretch>
            <a:fillRect/>
          </a:stretch>
        </p:blipFill>
        <p:spPr>
          <a:xfrm>
            <a:off x="0" y="0"/>
            <a:ext cx="9144000" cy="6858000"/>
          </a:xfrm>
          <a:prstGeom prst="rect">
            <a:avLst/>
          </a:prstGeom>
        </p:spPr>
      </p:pic>
      <p:sp>
        <p:nvSpPr>
          <p:cNvPr id="2" name="Title 1"/>
          <p:cNvSpPr>
            <a:spLocks noGrp="1"/>
          </p:cNvSpPr>
          <p:nvPr userDrawn="1">
            <p:ph type="title" hasCustomPrompt="1"/>
          </p:nvPr>
        </p:nvSpPr>
        <p:spPr>
          <a:xfrm>
            <a:off x="873125" y="2658154"/>
            <a:ext cx="3867150" cy="580346"/>
          </a:xfrm>
        </p:spPr>
        <p:txBody>
          <a:bodyPr anchor="b">
            <a:noAutofit/>
          </a:bodyPr>
          <a:lstStyle>
            <a:lvl1pPr>
              <a:defRPr sz="386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7" name="Subtitle 2"/>
          <p:cNvSpPr>
            <a:spLocks noGrp="1"/>
          </p:cNvSpPr>
          <p:nvPr userDrawn="1">
            <p:ph type="subTitle" idx="1" hasCustomPrompt="1"/>
          </p:nvPr>
        </p:nvSpPr>
        <p:spPr>
          <a:xfrm>
            <a:off x="873125" y="3652838"/>
            <a:ext cx="3867150" cy="447675"/>
          </a:xfrm>
        </p:spPr>
        <p:txBody>
          <a:bodyPr anchor="b">
            <a:noAutofit/>
          </a:bodyPr>
          <a:lstStyle>
            <a:lvl1pPr marL="0" indent="0" algn="l">
              <a:buNone/>
              <a:defRPr sz="1863">
                <a:solidFill>
                  <a:srgbClr val="3D3935"/>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 name="Text Placeholder 7"/>
          <p:cNvSpPr>
            <a:spLocks noGrp="1"/>
          </p:cNvSpPr>
          <p:nvPr userDrawn="1">
            <p:ph type="body" sz="quarter" idx="10" hasCustomPrompt="1"/>
          </p:nvPr>
        </p:nvSpPr>
        <p:spPr>
          <a:xfrm>
            <a:off x="873125" y="5316538"/>
            <a:ext cx="3770313" cy="294882"/>
          </a:xfrm>
        </p:spPr>
        <p:txBody>
          <a:bodyPr>
            <a:normAutofit/>
          </a:bodyPr>
          <a:lstStyle>
            <a:lvl1pPr marL="0" indent="0">
              <a:buNone/>
              <a:defRPr sz="1597" b="1" baseline="0">
                <a:solidFill>
                  <a:srgbClr val="3D3935"/>
                </a:solidFill>
                <a:latin typeface="Arial" panose="020B0604020202020204" pitchFamily="34" charset="0"/>
                <a:cs typeface="Arial" panose="020B0604020202020204" pitchFamily="34" charset="0"/>
              </a:defRPr>
            </a:lvl1pPr>
          </a:lstStyle>
          <a:p>
            <a:pPr lvl="0"/>
            <a:r>
              <a:rPr lang="en-AU" dirty="0"/>
              <a:t>Presenter Name</a:t>
            </a:r>
          </a:p>
        </p:txBody>
      </p:sp>
      <p:sp>
        <p:nvSpPr>
          <p:cNvPr id="9" name="Text Placeholder 7"/>
          <p:cNvSpPr>
            <a:spLocks noGrp="1"/>
          </p:cNvSpPr>
          <p:nvPr userDrawn="1">
            <p:ph type="body" sz="quarter" idx="11" hasCustomPrompt="1"/>
          </p:nvPr>
        </p:nvSpPr>
        <p:spPr>
          <a:xfrm>
            <a:off x="873125" y="5611420"/>
            <a:ext cx="3770313" cy="328773"/>
          </a:xfrm>
        </p:spPr>
        <p:txBody>
          <a:bodyPr>
            <a:normAutofit/>
          </a:bodyPr>
          <a:lstStyle>
            <a:lvl1pPr marL="0" indent="0">
              <a:buNone/>
              <a:defRPr sz="1597" baseline="0">
                <a:solidFill>
                  <a:srgbClr val="3D3935"/>
                </a:solidFill>
                <a:latin typeface="Arial" panose="020B0604020202020204" pitchFamily="34" charset="0"/>
                <a:cs typeface="Arial" panose="020B0604020202020204" pitchFamily="34" charset="0"/>
              </a:defRPr>
            </a:lvl1pPr>
          </a:lstStyle>
          <a:p>
            <a:pPr lvl="0"/>
            <a:r>
              <a:rPr lang="en-AU" dirty="0"/>
              <a:t>Date</a:t>
            </a:r>
          </a:p>
        </p:txBody>
      </p:sp>
      <p:sp>
        <p:nvSpPr>
          <p:cNvPr id="44" name="Picture Placeholder 85"/>
          <p:cNvSpPr>
            <a:spLocks noGrp="1"/>
          </p:cNvSpPr>
          <p:nvPr userDrawn="1">
            <p:ph type="pic" sz="quarter" idx="13" hasCustomPrompt="1"/>
          </p:nvPr>
        </p:nvSpPr>
        <p:spPr>
          <a:xfrm>
            <a:off x="6639194" y="2653276"/>
            <a:ext cx="1766125" cy="502731"/>
          </a:xfrm>
        </p:spPr>
        <p:txBody>
          <a:bodyPr/>
          <a:lstStyle>
            <a:lvl1pPr marL="0" indent="0">
              <a:buNone/>
              <a:defRPr sz="1200">
                <a:solidFill>
                  <a:srgbClr val="3D3935"/>
                </a:solidFill>
                <a:latin typeface="Arial" panose="020B0604020202020204" pitchFamily="34" charset="0"/>
                <a:cs typeface="Arial" panose="020B0604020202020204" pitchFamily="34" charset="0"/>
              </a:defRPr>
            </a:lvl1pPr>
          </a:lstStyle>
          <a:p>
            <a:r>
              <a:rPr lang="en-US" dirty="0"/>
              <a:t>Drag co-branded logo to placeholder or click icon to add</a:t>
            </a:r>
            <a:endParaRPr lang="en-AU" dirty="0"/>
          </a:p>
        </p:txBody>
      </p:sp>
      <p:grpSp>
        <p:nvGrpSpPr>
          <p:cNvPr id="45" name="Group 44"/>
          <p:cNvGrpSpPr/>
          <p:nvPr userDrawn="1"/>
        </p:nvGrpSpPr>
        <p:grpSpPr>
          <a:xfrm>
            <a:off x="7401258" y="6092825"/>
            <a:ext cx="1374019" cy="484188"/>
            <a:chOff x="7401258" y="365125"/>
            <a:chExt cx="1374019" cy="484188"/>
          </a:xfrm>
        </p:grpSpPr>
        <p:sp>
          <p:nvSpPr>
            <p:cNvPr id="46" name="Freeform 7"/>
            <p:cNvSpPr>
              <a:spLocks/>
            </p:cNvSpPr>
            <p:nvPr userDrawn="1"/>
          </p:nvSpPr>
          <p:spPr bwMode="auto">
            <a:xfrm>
              <a:off x="7401258" y="371475"/>
              <a:ext cx="289435" cy="369888"/>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7" name="Freeform 8"/>
            <p:cNvSpPr>
              <a:spLocks/>
            </p:cNvSpPr>
            <p:nvPr userDrawn="1"/>
          </p:nvSpPr>
          <p:spPr bwMode="auto">
            <a:xfrm>
              <a:off x="7455328" y="415925"/>
              <a:ext cx="181294" cy="236538"/>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8" name="Freeform 9"/>
            <p:cNvSpPr>
              <a:spLocks/>
            </p:cNvSpPr>
            <p:nvPr userDrawn="1"/>
          </p:nvSpPr>
          <p:spPr bwMode="auto">
            <a:xfrm>
              <a:off x="7480773" y="466725"/>
              <a:ext cx="130405" cy="15398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9" name="Freeform 10"/>
            <p:cNvSpPr>
              <a:spLocks noEditPoints="1"/>
            </p:cNvSpPr>
            <p:nvPr userDrawn="1"/>
          </p:nvSpPr>
          <p:spPr bwMode="auto">
            <a:xfrm>
              <a:off x="7401258" y="798513"/>
              <a:ext cx="54070"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0" name="Freeform 11"/>
            <p:cNvSpPr>
              <a:spLocks/>
            </p:cNvSpPr>
            <p:nvPr userDrawn="1"/>
          </p:nvSpPr>
          <p:spPr bwMode="auto">
            <a:xfrm>
              <a:off x="7458509" y="798513"/>
              <a:ext cx="44528"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1" name="Freeform 12"/>
            <p:cNvSpPr>
              <a:spLocks/>
            </p:cNvSpPr>
            <p:nvPr userDrawn="1"/>
          </p:nvSpPr>
          <p:spPr bwMode="auto">
            <a:xfrm>
              <a:off x="7512579" y="795338"/>
              <a:ext cx="41348"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2" name="Freeform 13"/>
            <p:cNvSpPr>
              <a:spLocks/>
            </p:cNvSpPr>
            <p:nvPr userDrawn="1"/>
          </p:nvSpPr>
          <p:spPr bwMode="auto">
            <a:xfrm>
              <a:off x="7560288" y="798513"/>
              <a:ext cx="41348"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3" name="Freeform 14"/>
            <p:cNvSpPr>
              <a:spLocks noEditPoints="1"/>
            </p:cNvSpPr>
            <p:nvPr userDrawn="1"/>
          </p:nvSpPr>
          <p:spPr bwMode="auto">
            <a:xfrm>
              <a:off x="7611177"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4" name="Freeform 15"/>
            <p:cNvSpPr>
              <a:spLocks noEditPoints="1"/>
            </p:cNvSpPr>
            <p:nvPr userDrawn="1"/>
          </p:nvSpPr>
          <p:spPr bwMode="auto">
            <a:xfrm>
              <a:off x="7658886" y="798513"/>
              <a:ext cx="54070"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2" name="Freeform 16"/>
            <p:cNvSpPr>
              <a:spLocks/>
            </p:cNvSpPr>
            <p:nvPr userDrawn="1"/>
          </p:nvSpPr>
          <p:spPr bwMode="auto">
            <a:xfrm>
              <a:off x="7719318"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3" name="Freeform 17"/>
            <p:cNvSpPr>
              <a:spLocks/>
            </p:cNvSpPr>
            <p:nvPr userDrawn="1"/>
          </p:nvSpPr>
          <p:spPr bwMode="auto">
            <a:xfrm>
              <a:off x="7763846"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4" name="Freeform 18"/>
            <p:cNvSpPr>
              <a:spLocks noEditPoints="1"/>
            </p:cNvSpPr>
            <p:nvPr userDrawn="1"/>
          </p:nvSpPr>
          <p:spPr bwMode="auto">
            <a:xfrm>
              <a:off x="7779749" y="798513"/>
              <a:ext cx="52480" cy="50800"/>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5" name="Freeform 19"/>
            <p:cNvSpPr>
              <a:spLocks/>
            </p:cNvSpPr>
            <p:nvPr userDrawn="1"/>
          </p:nvSpPr>
          <p:spPr bwMode="auto">
            <a:xfrm>
              <a:off x="7841771" y="798513"/>
              <a:ext cx="41348"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6" name="Freeform 20"/>
            <p:cNvSpPr>
              <a:spLocks/>
            </p:cNvSpPr>
            <p:nvPr userDrawn="1"/>
          </p:nvSpPr>
          <p:spPr bwMode="auto">
            <a:xfrm>
              <a:off x="7921286"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7" name="Freeform 21"/>
            <p:cNvSpPr>
              <a:spLocks noEditPoints="1"/>
            </p:cNvSpPr>
            <p:nvPr userDrawn="1"/>
          </p:nvSpPr>
          <p:spPr bwMode="auto">
            <a:xfrm>
              <a:off x="7972176" y="798513"/>
              <a:ext cx="54070"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8" name="Freeform 22"/>
            <p:cNvSpPr>
              <a:spLocks/>
            </p:cNvSpPr>
            <p:nvPr userDrawn="1"/>
          </p:nvSpPr>
          <p:spPr bwMode="auto">
            <a:xfrm>
              <a:off x="8023065" y="798513"/>
              <a:ext cx="44528"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9" name="Freeform 23"/>
            <p:cNvSpPr>
              <a:spLocks/>
            </p:cNvSpPr>
            <p:nvPr userDrawn="1"/>
          </p:nvSpPr>
          <p:spPr bwMode="auto">
            <a:xfrm>
              <a:off x="8073955" y="798513"/>
              <a:ext cx="44528"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0" name="Freeform 24"/>
            <p:cNvSpPr>
              <a:spLocks noEditPoints="1"/>
            </p:cNvSpPr>
            <p:nvPr userDrawn="1"/>
          </p:nvSpPr>
          <p:spPr bwMode="auto">
            <a:xfrm>
              <a:off x="8128025" y="795338"/>
              <a:ext cx="5089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1" name="Freeform 25"/>
            <p:cNvSpPr>
              <a:spLocks/>
            </p:cNvSpPr>
            <p:nvPr userDrawn="1"/>
          </p:nvSpPr>
          <p:spPr bwMode="auto">
            <a:xfrm>
              <a:off x="8188456"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2" name="Freeform 26"/>
            <p:cNvSpPr>
              <a:spLocks/>
            </p:cNvSpPr>
            <p:nvPr userDrawn="1"/>
          </p:nvSpPr>
          <p:spPr bwMode="auto">
            <a:xfrm>
              <a:off x="8232985"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3" name="Freeform 27"/>
            <p:cNvSpPr>
              <a:spLocks/>
            </p:cNvSpPr>
            <p:nvPr userDrawn="1"/>
          </p:nvSpPr>
          <p:spPr bwMode="auto">
            <a:xfrm>
              <a:off x="8248888"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4" name="Freeform 28"/>
            <p:cNvSpPr>
              <a:spLocks/>
            </p:cNvSpPr>
            <p:nvPr userDrawn="1"/>
          </p:nvSpPr>
          <p:spPr bwMode="auto">
            <a:xfrm>
              <a:off x="8331584" y="798513"/>
              <a:ext cx="41348"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5" name="Freeform 29"/>
            <p:cNvSpPr>
              <a:spLocks/>
            </p:cNvSpPr>
            <p:nvPr userDrawn="1"/>
          </p:nvSpPr>
          <p:spPr bwMode="auto">
            <a:xfrm>
              <a:off x="8388834" y="798513"/>
              <a:ext cx="41348"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6" name="Freeform 30"/>
            <p:cNvSpPr>
              <a:spLocks/>
            </p:cNvSpPr>
            <p:nvPr userDrawn="1"/>
          </p:nvSpPr>
          <p:spPr bwMode="auto">
            <a:xfrm>
              <a:off x="8442905"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7" name="Freeform 31"/>
            <p:cNvSpPr>
              <a:spLocks/>
            </p:cNvSpPr>
            <p:nvPr userDrawn="1"/>
          </p:nvSpPr>
          <p:spPr bwMode="auto">
            <a:xfrm>
              <a:off x="8461988" y="798513"/>
              <a:ext cx="5089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8" name="Freeform 32"/>
            <p:cNvSpPr>
              <a:spLocks/>
            </p:cNvSpPr>
            <p:nvPr userDrawn="1"/>
          </p:nvSpPr>
          <p:spPr bwMode="auto">
            <a:xfrm>
              <a:off x="8519239" y="798513"/>
              <a:ext cx="38167"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9" name="Freeform 33"/>
            <p:cNvSpPr>
              <a:spLocks noEditPoints="1"/>
            </p:cNvSpPr>
            <p:nvPr userDrawn="1"/>
          </p:nvSpPr>
          <p:spPr bwMode="auto">
            <a:xfrm>
              <a:off x="8570129"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0" name="Freeform 34"/>
            <p:cNvSpPr>
              <a:spLocks/>
            </p:cNvSpPr>
            <p:nvPr userDrawn="1"/>
          </p:nvSpPr>
          <p:spPr bwMode="auto">
            <a:xfrm>
              <a:off x="8617838" y="795338"/>
              <a:ext cx="44528"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1" name="Freeform 35"/>
            <p:cNvSpPr>
              <a:spLocks/>
            </p:cNvSpPr>
            <p:nvPr userDrawn="1"/>
          </p:nvSpPr>
          <p:spPr bwMode="auto">
            <a:xfrm>
              <a:off x="8671908"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2" name="Freeform 36"/>
            <p:cNvSpPr>
              <a:spLocks/>
            </p:cNvSpPr>
            <p:nvPr userDrawn="1"/>
          </p:nvSpPr>
          <p:spPr bwMode="auto">
            <a:xfrm>
              <a:off x="8690991" y="798513"/>
              <a:ext cx="84286" cy="50800"/>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3" name="Freeform 37"/>
            <p:cNvSpPr>
              <a:spLocks/>
            </p:cNvSpPr>
            <p:nvPr userDrawn="1"/>
          </p:nvSpPr>
          <p:spPr bwMode="auto">
            <a:xfrm>
              <a:off x="8484252" y="371475"/>
              <a:ext cx="291025" cy="363538"/>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4" name="Freeform 38"/>
            <p:cNvSpPr>
              <a:spLocks/>
            </p:cNvSpPr>
            <p:nvPr userDrawn="1"/>
          </p:nvSpPr>
          <p:spPr bwMode="auto">
            <a:xfrm>
              <a:off x="8096219" y="365125"/>
              <a:ext cx="337144" cy="369888"/>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5" name="Freeform 39"/>
            <p:cNvSpPr>
              <a:spLocks noEditPoints="1"/>
            </p:cNvSpPr>
            <p:nvPr userDrawn="1"/>
          </p:nvSpPr>
          <p:spPr bwMode="auto">
            <a:xfrm>
              <a:off x="7760666" y="371475"/>
              <a:ext cx="329192" cy="357188"/>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178878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979412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0038922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40242315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8902910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2375144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8732388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01132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070485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0991938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942743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44" name="Rectangle 43"/>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5" name="AutoShape 3"/>
          <p:cNvSpPr>
            <a:spLocks noChangeAspect="1" noChangeArrowheads="1" noTextEdit="1"/>
          </p:cNvSpPr>
          <p:nvPr userDrawn="1"/>
        </p:nvSpPr>
        <p:spPr bwMode="auto">
          <a:xfrm>
            <a:off x="0" y="0"/>
            <a:ext cx="9144227"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6" name="Freeform 5"/>
          <p:cNvSpPr>
            <a:spLocks/>
          </p:cNvSpPr>
          <p:nvPr userDrawn="1"/>
        </p:nvSpPr>
        <p:spPr bwMode="auto">
          <a:xfrm>
            <a:off x="0" y="457200"/>
            <a:ext cx="4572114" cy="6388100"/>
          </a:xfrm>
          <a:custGeom>
            <a:avLst/>
            <a:gdLst>
              <a:gd name="T0" fmla="*/ 2875 w 2875"/>
              <a:gd name="T1" fmla="*/ 0 h 4024"/>
              <a:gd name="T2" fmla="*/ 2875 w 2875"/>
              <a:gd name="T3" fmla="*/ 4024 h 4024"/>
              <a:gd name="T4" fmla="*/ 0 w 2875"/>
              <a:gd name="T5" fmla="*/ 4024 h 4024"/>
              <a:gd name="T6" fmla="*/ 0 w 2875"/>
              <a:gd name="T7" fmla="*/ 0 h 4024"/>
              <a:gd name="T8" fmla="*/ 2875 w 2875"/>
              <a:gd name="T9" fmla="*/ 0 h 4024"/>
              <a:gd name="T10" fmla="*/ 2875 w 2875"/>
              <a:gd name="T11" fmla="*/ 0 h 4024"/>
            </a:gdLst>
            <a:ahLst/>
            <a:cxnLst>
              <a:cxn ang="0">
                <a:pos x="T0" y="T1"/>
              </a:cxn>
              <a:cxn ang="0">
                <a:pos x="T2" y="T3"/>
              </a:cxn>
              <a:cxn ang="0">
                <a:pos x="T4" y="T5"/>
              </a:cxn>
              <a:cxn ang="0">
                <a:pos x="T6" y="T7"/>
              </a:cxn>
              <a:cxn ang="0">
                <a:pos x="T8" y="T9"/>
              </a:cxn>
              <a:cxn ang="0">
                <a:pos x="T10" y="T11"/>
              </a:cxn>
            </a:cxnLst>
            <a:rect l="0" t="0" r="r" b="b"/>
            <a:pathLst>
              <a:path w="2875" h="4024">
                <a:moveTo>
                  <a:pt x="2875" y="0"/>
                </a:moveTo>
                <a:lnTo>
                  <a:pt x="2875" y="4024"/>
                </a:lnTo>
                <a:lnTo>
                  <a:pt x="0" y="4024"/>
                </a:lnTo>
                <a:lnTo>
                  <a:pt x="0" y="0"/>
                </a:lnTo>
                <a:lnTo>
                  <a:pt x="2875" y="0"/>
                </a:lnTo>
                <a:lnTo>
                  <a:pt x="2875" y="0"/>
                </a:lnTo>
                <a:close/>
              </a:path>
            </a:pathLst>
          </a:custGeom>
          <a:solidFill>
            <a:srgbClr val="8C857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7" name="Freeform 6"/>
          <p:cNvSpPr>
            <a:spLocks/>
          </p:cNvSpPr>
          <p:nvPr userDrawn="1"/>
        </p:nvSpPr>
        <p:spPr bwMode="auto">
          <a:xfrm>
            <a:off x="4572114" y="-3175"/>
            <a:ext cx="4572114" cy="6858000"/>
          </a:xfrm>
          <a:custGeom>
            <a:avLst/>
            <a:gdLst>
              <a:gd name="T0" fmla="*/ 2875 w 2875"/>
              <a:gd name="T1" fmla="*/ 0 h 4320"/>
              <a:gd name="T2" fmla="*/ 2875 w 2875"/>
              <a:gd name="T3" fmla="*/ 4030 h 4320"/>
              <a:gd name="T4" fmla="*/ 290 w 2875"/>
              <a:gd name="T5" fmla="*/ 4030 h 4320"/>
              <a:gd name="T6" fmla="*/ 0 w 2875"/>
              <a:gd name="T7" fmla="*/ 4320 h 4320"/>
              <a:gd name="T8" fmla="*/ 0 w 2875"/>
              <a:gd name="T9" fmla="*/ 290 h 4320"/>
              <a:gd name="T10" fmla="*/ 290 w 2875"/>
              <a:gd name="T11" fmla="*/ 0 h 4320"/>
              <a:gd name="T12" fmla="*/ 2875 w 2875"/>
              <a:gd name="T13" fmla="*/ 0 h 4320"/>
              <a:gd name="T14" fmla="*/ 2875 w 2875"/>
              <a:gd name="T15" fmla="*/ 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5" h="4320">
                <a:moveTo>
                  <a:pt x="2875" y="0"/>
                </a:moveTo>
                <a:lnTo>
                  <a:pt x="2875" y="4030"/>
                </a:lnTo>
                <a:lnTo>
                  <a:pt x="290" y="4030"/>
                </a:lnTo>
                <a:lnTo>
                  <a:pt x="0" y="4320"/>
                </a:lnTo>
                <a:lnTo>
                  <a:pt x="0" y="290"/>
                </a:lnTo>
                <a:lnTo>
                  <a:pt x="290" y="0"/>
                </a:lnTo>
                <a:lnTo>
                  <a:pt x="2875" y="0"/>
                </a:lnTo>
                <a:lnTo>
                  <a:pt x="2875"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nvGrpSpPr>
          <p:cNvPr id="2" name="Group 1"/>
          <p:cNvGrpSpPr/>
          <p:nvPr userDrawn="1"/>
        </p:nvGrpSpPr>
        <p:grpSpPr>
          <a:xfrm>
            <a:off x="7401258" y="365125"/>
            <a:ext cx="1374019" cy="484188"/>
            <a:chOff x="7401258" y="365125"/>
            <a:chExt cx="1374019" cy="484188"/>
          </a:xfrm>
        </p:grpSpPr>
        <p:sp>
          <p:nvSpPr>
            <p:cNvPr id="48" name="Freeform 7"/>
            <p:cNvSpPr>
              <a:spLocks/>
            </p:cNvSpPr>
            <p:nvPr userDrawn="1"/>
          </p:nvSpPr>
          <p:spPr bwMode="auto">
            <a:xfrm>
              <a:off x="7401258" y="371475"/>
              <a:ext cx="289435" cy="369888"/>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9" name="Freeform 8"/>
            <p:cNvSpPr>
              <a:spLocks/>
            </p:cNvSpPr>
            <p:nvPr userDrawn="1"/>
          </p:nvSpPr>
          <p:spPr bwMode="auto">
            <a:xfrm>
              <a:off x="7455328" y="415925"/>
              <a:ext cx="181294" cy="236538"/>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0" name="Freeform 9"/>
            <p:cNvSpPr>
              <a:spLocks/>
            </p:cNvSpPr>
            <p:nvPr userDrawn="1"/>
          </p:nvSpPr>
          <p:spPr bwMode="auto">
            <a:xfrm>
              <a:off x="7480773" y="466725"/>
              <a:ext cx="130405" cy="15398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1" name="Freeform 10"/>
            <p:cNvSpPr>
              <a:spLocks noEditPoints="1"/>
            </p:cNvSpPr>
            <p:nvPr userDrawn="1"/>
          </p:nvSpPr>
          <p:spPr bwMode="auto">
            <a:xfrm>
              <a:off x="7401258" y="798513"/>
              <a:ext cx="54070"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2" name="Freeform 11"/>
            <p:cNvSpPr>
              <a:spLocks/>
            </p:cNvSpPr>
            <p:nvPr userDrawn="1"/>
          </p:nvSpPr>
          <p:spPr bwMode="auto">
            <a:xfrm>
              <a:off x="7458509" y="798513"/>
              <a:ext cx="44528"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3" name="Freeform 12"/>
            <p:cNvSpPr>
              <a:spLocks/>
            </p:cNvSpPr>
            <p:nvPr userDrawn="1"/>
          </p:nvSpPr>
          <p:spPr bwMode="auto">
            <a:xfrm>
              <a:off x="7512579" y="795338"/>
              <a:ext cx="41348"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4" name="Freeform 13"/>
            <p:cNvSpPr>
              <a:spLocks/>
            </p:cNvSpPr>
            <p:nvPr userDrawn="1"/>
          </p:nvSpPr>
          <p:spPr bwMode="auto">
            <a:xfrm>
              <a:off x="7560288" y="798513"/>
              <a:ext cx="41348"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5" name="Freeform 14"/>
            <p:cNvSpPr>
              <a:spLocks noEditPoints="1"/>
            </p:cNvSpPr>
            <p:nvPr userDrawn="1"/>
          </p:nvSpPr>
          <p:spPr bwMode="auto">
            <a:xfrm>
              <a:off x="7611177"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6" name="Freeform 15"/>
            <p:cNvSpPr>
              <a:spLocks noEditPoints="1"/>
            </p:cNvSpPr>
            <p:nvPr userDrawn="1"/>
          </p:nvSpPr>
          <p:spPr bwMode="auto">
            <a:xfrm>
              <a:off x="7658886" y="798513"/>
              <a:ext cx="54070"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7" name="Freeform 16"/>
            <p:cNvSpPr>
              <a:spLocks/>
            </p:cNvSpPr>
            <p:nvPr userDrawn="1"/>
          </p:nvSpPr>
          <p:spPr bwMode="auto">
            <a:xfrm>
              <a:off x="7719318"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8" name="Freeform 17"/>
            <p:cNvSpPr>
              <a:spLocks/>
            </p:cNvSpPr>
            <p:nvPr userDrawn="1"/>
          </p:nvSpPr>
          <p:spPr bwMode="auto">
            <a:xfrm>
              <a:off x="7763846"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59" name="Freeform 18"/>
            <p:cNvSpPr>
              <a:spLocks noEditPoints="1"/>
            </p:cNvSpPr>
            <p:nvPr userDrawn="1"/>
          </p:nvSpPr>
          <p:spPr bwMode="auto">
            <a:xfrm>
              <a:off x="7779749" y="798513"/>
              <a:ext cx="52480" cy="50800"/>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0" name="Freeform 19"/>
            <p:cNvSpPr>
              <a:spLocks/>
            </p:cNvSpPr>
            <p:nvPr userDrawn="1"/>
          </p:nvSpPr>
          <p:spPr bwMode="auto">
            <a:xfrm>
              <a:off x="7841771" y="798513"/>
              <a:ext cx="41348"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1" name="Freeform 20"/>
            <p:cNvSpPr>
              <a:spLocks/>
            </p:cNvSpPr>
            <p:nvPr userDrawn="1"/>
          </p:nvSpPr>
          <p:spPr bwMode="auto">
            <a:xfrm>
              <a:off x="7921286"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2" name="Freeform 21"/>
            <p:cNvSpPr>
              <a:spLocks noEditPoints="1"/>
            </p:cNvSpPr>
            <p:nvPr userDrawn="1"/>
          </p:nvSpPr>
          <p:spPr bwMode="auto">
            <a:xfrm>
              <a:off x="7972176" y="798513"/>
              <a:ext cx="54070"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3" name="Freeform 22"/>
            <p:cNvSpPr>
              <a:spLocks/>
            </p:cNvSpPr>
            <p:nvPr userDrawn="1"/>
          </p:nvSpPr>
          <p:spPr bwMode="auto">
            <a:xfrm>
              <a:off x="8023065" y="798513"/>
              <a:ext cx="44528"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4" name="Freeform 23"/>
            <p:cNvSpPr>
              <a:spLocks/>
            </p:cNvSpPr>
            <p:nvPr userDrawn="1"/>
          </p:nvSpPr>
          <p:spPr bwMode="auto">
            <a:xfrm>
              <a:off x="8073955" y="798513"/>
              <a:ext cx="44528"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5" name="Freeform 24"/>
            <p:cNvSpPr>
              <a:spLocks noEditPoints="1"/>
            </p:cNvSpPr>
            <p:nvPr userDrawn="1"/>
          </p:nvSpPr>
          <p:spPr bwMode="auto">
            <a:xfrm>
              <a:off x="8128025" y="795338"/>
              <a:ext cx="5089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6" name="Freeform 25"/>
            <p:cNvSpPr>
              <a:spLocks/>
            </p:cNvSpPr>
            <p:nvPr userDrawn="1"/>
          </p:nvSpPr>
          <p:spPr bwMode="auto">
            <a:xfrm>
              <a:off x="8188456"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7" name="Freeform 26"/>
            <p:cNvSpPr>
              <a:spLocks/>
            </p:cNvSpPr>
            <p:nvPr userDrawn="1"/>
          </p:nvSpPr>
          <p:spPr bwMode="auto">
            <a:xfrm>
              <a:off x="8232985"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8" name="Freeform 27"/>
            <p:cNvSpPr>
              <a:spLocks/>
            </p:cNvSpPr>
            <p:nvPr userDrawn="1"/>
          </p:nvSpPr>
          <p:spPr bwMode="auto">
            <a:xfrm>
              <a:off x="8248888"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69" name="Freeform 28"/>
            <p:cNvSpPr>
              <a:spLocks/>
            </p:cNvSpPr>
            <p:nvPr userDrawn="1"/>
          </p:nvSpPr>
          <p:spPr bwMode="auto">
            <a:xfrm>
              <a:off x="8331584" y="798513"/>
              <a:ext cx="41348"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0" name="Freeform 29"/>
            <p:cNvSpPr>
              <a:spLocks/>
            </p:cNvSpPr>
            <p:nvPr userDrawn="1"/>
          </p:nvSpPr>
          <p:spPr bwMode="auto">
            <a:xfrm>
              <a:off x="8388834" y="798513"/>
              <a:ext cx="41348"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1" name="Freeform 30"/>
            <p:cNvSpPr>
              <a:spLocks/>
            </p:cNvSpPr>
            <p:nvPr userDrawn="1"/>
          </p:nvSpPr>
          <p:spPr bwMode="auto">
            <a:xfrm>
              <a:off x="8442905"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2" name="Freeform 31"/>
            <p:cNvSpPr>
              <a:spLocks/>
            </p:cNvSpPr>
            <p:nvPr userDrawn="1"/>
          </p:nvSpPr>
          <p:spPr bwMode="auto">
            <a:xfrm>
              <a:off x="8461988" y="798513"/>
              <a:ext cx="5089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3" name="Freeform 32"/>
            <p:cNvSpPr>
              <a:spLocks/>
            </p:cNvSpPr>
            <p:nvPr userDrawn="1"/>
          </p:nvSpPr>
          <p:spPr bwMode="auto">
            <a:xfrm>
              <a:off x="8519239" y="798513"/>
              <a:ext cx="38167"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4" name="Freeform 33"/>
            <p:cNvSpPr>
              <a:spLocks noEditPoints="1"/>
            </p:cNvSpPr>
            <p:nvPr userDrawn="1"/>
          </p:nvSpPr>
          <p:spPr bwMode="auto">
            <a:xfrm>
              <a:off x="8570129"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5" name="Freeform 34"/>
            <p:cNvSpPr>
              <a:spLocks/>
            </p:cNvSpPr>
            <p:nvPr userDrawn="1"/>
          </p:nvSpPr>
          <p:spPr bwMode="auto">
            <a:xfrm>
              <a:off x="8617838" y="795338"/>
              <a:ext cx="44528"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6" name="Freeform 35"/>
            <p:cNvSpPr>
              <a:spLocks/>
            </p:cNvSpPr>
            <p:nvPr userDrawn="1"/>
          </p:nvSpPr>
          <p:spPr bwMode="auto">
            <a:xfrm>
              <a:off x="8671908"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7" name="Freeform 36"/>
            <p:cNvSpPr>
              <a:spLocks/>
            </p:cNvSpPr>
            <p:nvPr userDrawn="1"/>
          </p:nvSpPr>
          <p:spPr bwMode="auto">
            <a:xfrm>
              <a:off x="8690991" y="798513"/>
              <a:ext cx="84286" cy="50800"/>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8" name="Freeform 37"/>
            <p:cNvSpPr>
              <a:spLocks/>
            </p:cNvSpPr>
            <p:nvPr userDrawn="1"/>
          </p:nvSpPr>
          <p:spPr bwMode="auto">
            <a:xfrm>
              <a:off x="8484252" y="371475"/>
              <a:ext cx="291025" cy="363538"/>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79" name="Freeform 38"/>
            <p:cNvSpPr>
              <a:spLocks/>
            </p:cNvSpPr>
            <p:nvPr userDrawn="1"/>
          </p:nvSpPr>
          <p:spPr bwMode="auto">
            <a:xfrm>
              <a:off x="8096219" y="365125"/>
              <a:ext cx="337144" cy="369888"/>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0" name="Freeform 39"/>
            <p:cNvSpPr>
              <a:spLocks noEditPoints="1"/>
            </p:cNvSpPr>
            <p:nvPr userDrawn="1"/>
          </p:nvSpPr>
          <p:spPr bwMode="auto">
            <a:xfrm>
              <a:off x="7760666" y="371475"/>
              <a:ext cx="329192" cy="357188"/>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81" name="Title 1"/>
          <p:cNvSpPr>
            <a:spLocks noGrp="1"/>
          </p:cNvSpPr>
          <p:nvPr userDrawn="1">
            <p:ph type="title" hasCustomPrompt="1"/>
          </p:nvPr>
        </p:nvSpPr>
        <p:spPr>
          <a:xfrm>
            <a:off x="5038725" y="2848654"/>
            <a:ext cx="3867150" cy="580346"/>
          </a:xfrm>
        </p:spPr>
        <p:txBody>
          <a:bodyPr anchor="b">
            <a:noAutofit/>
          </a:bodyPr>
          <a:lstStyle>
            <a:lvl1pPr>
              <a:defRPr sz="3860" b="1">
                <a:solidFill>
                  <a:schemeClr val="bg1"/>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82" name="Subtitle 2"/>
          <p:cNvSpPr>
            <a:spLocks noGrp="1"/>
          </p:cNvSpPr>
          <p:nvPr userDrawn="1">
            <p:ph type="subTitle" idx="1" hasCustomPrompt="1"/>
          </p:nvPr>
        </p:nvSpPr>
        <p:spPr>
          <a:xfrm>
            <a:off x="5038725" y="3652838"/>
            <a:ext cx="3867150" cy="447675"/>
          </a:xfrm>
        </p:spPr>
        <p:txBody>
          <a:bodyPr anchor="b">
            <a:noAutofit/>
          </a:bodyPr>
          <a:lstStyle>
            <a:lvl1pPr marL="0" indent="0" algn="l">
              <a:buNone/>
              <a:defRPr sz="1863">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Subheading</a:t>
            </a:r>
          </a:p>
        </p:txBody>
      </p:sp>
      <p:sp>
        <p:nvSpPr>
          <p:cNvPr id="83" name="Text Placeholder 7"/>
          <p:cNvSpPr>
            <a:spLocks noGrp="1"/>
          </p:cNvSpPr>
          <p:nvPr userDrawn="1">
            <p:ph type="body" sz="quarter" idx="10" hasCustomPrompt="1"/>
          </p:nvPr>
        </p:nvSpPr>
        <p:spPr>
          <a:xfrm>
            <a:off x="5038725" y="5316538"/>
            <a:ext cx="3770313" cy="294882"/>
          </a:xfrm>
        </p:spPr>
        <p:txBody>
          <a:bodyPr>
            <a:normAutofit/>
          </a:bodyPr>
          <a:lstStyle>
            <a:lvl1pPr marL="0" indent="0">
              <a:buNone/>
              <a:defRPr sz="1597" b="1" baseline="0">
                <a:solidFill>
                  <a:schemeClr val="bg1"/>
                </a:solidFill>
                <a:latin typeface="Arial" panose="020B0604020202020204" pitchFamily="34" charset="0"/>
                <a:cs typeface="Arial" panose="020B0604020202020204" pitchFamily="34" charset="0"/>
              </a:defRPr>
            </a:lvl1pPr>
          </a:lstStyle>
          <a:p>
            <a:pPr lvl="0"/>
            <a:r>
              <a:rPr lang="en-AU" dirty="0"/>
              <a:t>Presenter Name</a:t>
            </a:r>
          </a:p>
        </p:txBody>
      </p:sp>
      <p:sp>
        <p:nvSpPr>
          <p:cNvPr id="84" name="Text Placeholder 7"/>
          <p:cNvSpPr>
            <a:spLocks noGrp="1"/>
          </p:cNvSpPr>
          <p:nvPr userDrawn="1">
            <p:ph type="body" sz="quarter" idx="11" hasCustomPrompt="1"/>
          </p:nvPr>
        </p:nvSpPr>
        <p:spPr>
          <a:xfrm>
            <a:off x="5038725" y="5611420"/>
            <a:ext cx="3770313" cy="328773"/>
          </a:xfrm>
        </p:spPr>
        <p:txBody>
          <a:bodyPr>
            <a:normAutofit/>
          </a:bodyPr>
          <a:lstStyle>
            <a:lvl1pPr marL="0" indent="0">
              <a:buNone/>
              <a:defRPr sz="1597" baseline="0">
                <a:solidFill>
                  <a:schemeClr val="bg1"/>
                </a:solidFill>
                <a:latin typeface="Arial" panose="020B0604020202020204" pitchFamily="34" charset="0"/>
                <a:cs typeface="Arial" panose="020B0604020202020204" pitchFamily="34" charset="0"/>
              </a:defRPr>
            </a:lvl1pPr>
          </a:lstStyle>
          <a:p>
            <a:pPr lvl="0"/>
            <a:r>
              <a:rPr lang="en-AU" dirty="0"/>
              <a:t>Date</a:t>
            </a:r>
          </a:p>
        </p:txBody>
      </p:sp>
      <p:sp>
        <p:nvSpPr>
          <p:cNvPr id="86" name="Picture Placeholder 85"/>
          <p:cNvSpPr>
            <a:spLocks noGrp="1"/>
          </p:cNvSpPr>
          <p:nvPr userDrawn="1">
            <p:ph type="pic" sz="quarter" idx="12"/>
          </p:nvPr>
        </p:nvSpPr>
        <p:spPr>
          <a:xfrm>
            <a:off x="0" y="457200"/>
            <a:ext cx="4572000" cy="6388100"/>
          </a:xfrm>
        </p:spPr>
        <p:txBody>
          <a:bodyPr/>
          <a:lstStyle>
            <a:lvl1pPr marL="0" indent="0">
              <a:buNone/>
              <a:defRPr sz="1200">
                <a:solidFill>
                  <a:schemeClr val="bg1"/>
                </a:solidFill>
                <a:latin typeface="Arial" panose="020B0604020202020204" pitchFamily="34" charset="0"/>
                <a:cs typeface="Arial" panose="020B0604020202020204" pitchFamily="34" charset="0"/>
              </a:defRPr>
            </a:lvl1pPr>
          </a:lstStyle>
          <a:p>
            <a:r>
              <a:rPr lang="en-US"/>
              <a:t>Drag picture to placeholder or click icon to add</a:t>
            </a:r>
            <a:endParaRPr lang="en-AU" dirty="0"/>
          </a:p>
        </p:txBody>
      </p:sp>
    </p:spTree>
    <p:extLst>
      <p:ext uri="{BB962C8B-B14F-4D97-AF65-F5344CB8AC3E}">
        <p14:creationId xmlns:p14="http://schemas.microsoft.com/office/powerpoint/2010/main" val="15777016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4988008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2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3156359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2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43593297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2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1114978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2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0981093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2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57512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2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332257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25083454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2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76097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2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70540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2" name="Rectangle 41"/>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607327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16" name="Freeform 5"/>
          <p:cNvSpPr>
            <a:spLocks/>
          </p:cNvSpPr>
          <p:nvPr userDrawn="1"/>
        </p:nvSpPr>
        <p:spPr bwMode="auto">
          <a:xfrm>
            <a:off x="0" y="457201"/>
            <a:ext cx="4572232" cy="6388107"/>
          </a:xfrm>
          <a:custGeom>
            <a:avLst/>
            <a:gdLst>
              <a:gd name="T0" fmla="*/ 2875 w 2875"/>
              <a:gd name="T1" fmla="*/ 0 h 4024"/>
              <a:gd name="T2" fmla="*/ 2875 w 2875"/>
              <a:gd name="T3" fmla="*/ 4024 h 4024"/>
              <a:gd name="T4" fmla="*/ 0 w 2875"/>
              <a:gd name="T5" fmla="*/ 4024 h 4024"/>
              <a:gd name="T6" fmla="*/ 0 w 2875"/>
              <a:gd name="T7" fmla="*/ 0 h 4024"/>
              <a:gd name="T8" fmla="*/ 2875 w 2875"/>
              <a:gd name="T9" fmla="*/ 0 h 4024"/>
              <a:gd name="T10" fmla="*/ 2875 w 2875"/>
              <a:gd name="T11" fmla="*/ 0 h 4024"/>
            </a:gdLst>
            <a:ahLst/>
            <a:cxnLst>
              <a:cxn ang="0">
                <a:pos x="T0" y="T1"/>
              </a:cxn>
              <a:cxn ang="0">
                <a:pos x="T2" y="T3"/>
              </a:cxn>
              <a:cxn ang="0">
                <a:pos x="T4" y="T5"/>
              </a:cxn>
              <a:cxn ang="0">
                <a:pos x="T6" y="T7"/>
              </a:cxn>
              <a:cxn ang="0">
                <a:pos x="T8" y="T9"/>
              </a:cxn>
              <a:cxn ang="0">
                <a:pos x="T10" y="T11"/>
              </a:cxn>
            </a:cxnLst>
            <a:rect l="0" t="0" r="r" b="b"/>
            <a:pathLst>
              <a:path w="2875" h="4024">
                <a:moveTo>
                  <a:pt x="2875" y="0"/>
                </a:moveTo>
                <a:lnTo>
                  <a:pt x="2875" y="4024"/>
                </a:lnTo>
                <a:lnTo>
                  <a:pt x="0" y="4024"/>
                </a:lnTo>
                <a:lnTo>
                  <a:pt x="0" y="0"/>
                </a:lnTo>
                <a:lnTo>
                  <a:pt x="2875" y="0"/>
                </a:lnTo>
                <a:lnTo>
                  <a:pt x="2875" y="0"/>
                </a:lnTo>
                <a:close/>
              </a:path>
            </a:pathLst>
          </a:custGeom>
          <a:solidFill>
            <a:srgbClr val="F2120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7" name="Freeform 6"/>
          <p:cNvSpPr>
            <a:spLocks/>
          </p:cNvSpPr>
          <p:nvPr userDrawn="1"/>
        </p:nvSpPr>
        <p:spPr bwMode="auto">
          <a:xfrm>
            <a:off x="4572232" y="-3174"/>
            <a:ext cx="4572232" cy="6858007"/>
          </a:xfrm>
          <a:custGeom>
            <a:avLst/>
            <a:gdLst>
              <a:gd name="T0" fmla="*/ 2875 w 2875"/>
              <a:gd name="T1" fmla="*/ 0 h 4320"/>
              <a:gd name="T2" fmla="*/ 2875 w 2875"/>
              <a:gd name="T3" fmla="*/ 4030 h 4320"/>
              <a:gd name="T4" fmla="*/ 290 w 2875"/>
              <a:gd name="T5" fmla="*/ 4030 h 4320"/>
              <a:gd name="T6" fmla="*/ 0 w 2875"/>
              <a:gd name="T7" fmla="*/ 4320 h 4320"/>
              <a:gd name="T8" fmla="*/ 0 w 2875"/>
              <a:gd name="T9" fmla="*/ 290 h 4320"/>
              <a:gd name="T10" fmla="*/ 290 w 2875"/>
              <a:gd name="T11" fmla="*/ 0 h 4320"/>
              <a:gd name="T12" fmla="*/ 2875 w 2875"/>
              <a:gd name="T13" fmla="*/ 0 h 4320"/>
              <a:gd name="T14" fmla="*/ 2875 w 2875"/>
              <a:gd name="T15" fmla="*/ 0 h 432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75" h="4320">
                <a:moveTo>
                  <a:pt x="2875" y="0"/>
                </a:moveTo>
                <a:lnTo>
                  <a:pt x="2875" y="4030"/>
                </a:lnTo>
                <a:lnTo>
                  <a:pt x="290" y="4030"/>
                </a:lnTo>
                <a:lnTo>
                  <a:pt x="0" y="4320"/>
                </a:lnTo>
                <a:lnTo>
                  <a:pt x="0" y="290"/>
                </a:lnTo>
                <a:lnTo>
                  <a:pt x="290" y="0"/>
                </a:lnTo>
                <a:lnTo>
                  <a:pt x="2875" y="0"/>
                </a:lnTo>
                <a:lnTo>
                  <a:pt x="2875"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5" name="AutoShape 3"/>
          <p:cNvSpPr>
            <a:spLocks noChangeAspect="1" noChangeArrowheads="1" noTextEdit="1"/>
          </p:cNvSpPr>
          <p:nvPr userDrawn="1"/>
        </p:nvSpPr>
        <p:spPr bwMode="auto">
          <a:xfrm>
            <a:off x="0" y="1"/>
            <a:ext cx="9144464" cy="68580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 name="Title 1"/>
          <p:cNvSpPr>
            <a:spLocks noGrp="1"/>
          </p:cNvSpPr>
          <p:nvPr userDrawn="1">
            <p:ph type="title" hasCustomPrompt="1"/>
          </p:nvPr>
        </p:nvSpPr>
        <p:spPr>
          <a:xfrm>
            <a:off x="4804755" y="1054317"/>
            <a:ext cx="4247805" cy="4749367"/>
          </a:xfrm>
        </p:spPr>
        <p:txBody>
          <a:bodyPr lIns="0" tIns="0" rIns="0" bIns="0" anchor="ctr" anchorCtr="0">
            <a:noAutofit/>
          </a:bodyPr>
          <a:lstStyle>
            <a:lvl1pPr>
              <a:defRPr sz="37857" spc="-150">
                <a:solidFill>
                  <a:schemeClr val="bg1"/>
                </a:solidFill>
                <a:latin typeface="Arial" panose="020B0604020202020204" pitchFamily="34" charset="0"/>
                <a:cs typeface="Arial" panose="020B0604020202020204" pitchFamily="34" charset="0"/>
              </a:defRPr>
            </a:lvl1pPr>
          </a:lstStyle>
          <a:p>
            <a:r>
              <a:rPr lang="en-US" dirty="0"/>
              <a:t>1</a:t>
            </a:r>
            <a:endParaRPr lang="en-AU" dirty="0"/>
          </a:p>
        </p:txBody>
      </p:sp>
      <p:sp>
        <p:nvSpPr>
          <p:cNvPr id="47" name="Text Placeholder 46"/>
          <p:cNvSpPr>
            <a:spLocks noGrp="1"/>
          </p:cNvSpPr>
          <p:nvPr userDrawn="1">
            <p:ph type="body" sz="quarter" idx="10" hasCustomPrompt="1"/>
          </p:nvPr>
        </p:nvSpPr>
        <p:spPr>
          <a:xfrm>
            <a:off x="374420" y="3246827"/>
            <a:ext cx="3092450" cy="357995"/>
          </a:xfrm>
        </p:spPr>
        <p:txBody>
          <a:bodyPr>
            <a:normAutofit/>
          </a:bodyPr>
          <a:lstStyle>
            <a:lvl1pPr marL="0" indent="0">
              <a:buNone/>
              <a:defRPr sz="1997">
                <a:solidFill>
                  <a:schemeClr val="bg1"/>
                </a:solidFill>
                <a:latin typeface="Arial" panose="020B0604020202020204" pitchFamily="34" charset="0"/>
                <a:cs typeface="Arial" panose="020B0604020202020204" pitchFamily="34" charset="0"/>
              </a:defRPr>
            </a:lvl1pPr>
          </a:lstStyle>
          <a:p>
            <a:pPr lvl="0"/>
            <a:r>
              <a:rPr lang="en-AU" dirty="0"/>
              <a:t>Section title</a:t>
            </a:r>
          </a:p>
        </p:txBody>
      </p:sp>
      <p:grpSp>
        <p:nvGrpSpPr>
          <p:cNvPr id="82" name="Group 81"/>
          <p:cNvGrpSpPr/>
          <p:nvPr userDrawn="1"/>
        </p:nvGrpSpPr>
        <p:grpSpPr>
          <a:xfrm>
            <a:off x="7401258" y="365125"/>
            <a:ext cx="1374019" cy="484188"/>
            <a:chOff x="7401258" y="365125"/>
            <a:chExt cx="1374019" cy="484188"/>
          </a:xfrm>
        </p:grpSpPr>
        <p:sp>
          <p:nvSpPr>
            <p:cNvPr id="83" name="Freeform 7"/>
            <p:cNvSpPr>
              <a:spLocks/>
            </p:cNvSpPr>
            <p:nvPr userDrawn="1"/>
          </p:nvSpPr>
          <p:spPr bwMode="auto">
            <a:xfrm>
              <a:off x="7401258" y="371475"/>
              <a:ext cx="289435" cy="369888"/>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4" name="Freeform 8"/>
            <p:cNvSpPr>
              <a:spLocks/>
            </p:cNvSpPr>
            <p:nvPr userDrawn="1"/>
          </p:nvSpPr>
          <p:spPr bwMode="auto">
            <a:xfrm>
              <a:off x="7455328" y="415925"/>
              <a:ext cx="181294" cy="236538"/>
            </a:xfrm>
            <a:custGeom>
              <a:avLst/>
              <a:gdLst>
                <a:gd name="T0" fmla="*/ 0 w 114"/>
                <a:gd name="T1" fmla="*/ 74 h 149"/>
                <a:gd name="T2" fmla="*/ 58 w 114"/>
                <a:gd name="T3" fmla="*/ 0 h 149"/>
                <a:gd name="T4" fmla="*/ 114 w 114"/>
                <a:gd name="T5" fmla="*/ 74 h 149"/>
                <a:gd name="T6" fmla="*/ 58 w 114"/>
                <a:gd name="T7" fmla="*/ 149 h 149"/>
                <a:gd name="T8" fmla="*/ 0 w 114"/>
                <a:gd name="T9" fmla="*/ 74 h 149"/>
                <a:gd name="T10" fmla="*/ 0 w 114"/>
                <a:gd name="T11" fmla="*/ 74 h 149"/>
              </a:gdLst>
              <a:ahLst/>
              <a:cxnLst>
                <a:cxn ang="0">
                  <a:pos x="T0" y="T1"/>
                </a:cxn>
                <a:cxn ang="0">
                  <a:pos x="T2" y="T3"/>
                </a:cxn>
                <a:cxn ang="0">
                  <a:pos x="T4" y="T5"/>
                </a:cxn>
                <a:cxn ang="0">
                  <a:pos x="T6" y="T7"/>
                </a:cxn>
                <a:cxn ang="0">
                  <a:pos x="T8" y="T9"/>
                </a:cxn>
                <a:cxn ang="0">
                  <a:pos x="T10" y="T11"/>
                </a:cxn>
              </a:cxnLst>
              <a:rect l="0" t="0" r="r" b="b"/>
              <a:pathLst>
                <a:path w="114" h="149">
                  <a:moveTo>
                    <a:pt x="0" y="74"/>
                  </a:moveTo>
                  <a:lnTo>
                    <a:pt x="58" y="0"/>
                  </a:lnTo>
                  <a:lnTo>
                    <a:pt x="114" y="74"/>
                  </a:lnTo>
                  <a:lnTo>
                    <a:pt x="58" y="149"/>
                  </a:lnTo>
                  <a:lnTo>
                    <a:pt x="0" y="74"/>
                  </a:lnTo>
                  <a:lnTo>
                    <a:pt x="0"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5" name="Freeform 9"/>
            <p:cNvSpPr>
              <a:spLocks/>
            </p:cNvSpPr>
            <p:nvPr userDrawn="1"/>
          </p:nvSpPr>
          <p:spPr bwMode="auto">
            <a:xfrm>
              <a:off x="7480773" y="466725"/>
              <a:ext cx="130405" cy="15398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6" name="Freeform 10"/>
            <p:cNvSpPr>
              <a:spLocks noEditPoints="1"/>
            </p:cNvSpPr>
            <p:nvPr userDrawn="1"/>
          </p:nvSpPr>
          <p:spPr bwMode="auto">
            <a:xfrm>
              <a:off x="7401258" y="798513"/>
              <a:ext cx="54070"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7" name="Freeform 11"/>
            <p:cNvSpPr>
              <a:spLocks/>
            </p:cNvSpPr>
            <p:nvPr userDrawn="1"/>
          </p:nvSpPr>
          <p:spPr bwMode="auto">
            <a:xfrm>
              <a:off x="7458509" y="798513"/>
              <a:ext cx="44528"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8" name="Freeform 12"/>
            <p:cNvSpPr>
              <a:spLocks/>
            </p:cNvSpPr>
            <p:nvPr userDrawn="1"/>
          </p:nvSpPr>
          <p:spPr bwMode="auto">
            <a:xfrm>
              <a:off x="7512579" y="795338"/>
              <a:ext cx="41348"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9" name="Freeform 13"/>
            <p:cNvSpPr>
              <a:spLocks/>
            </p:cNvSpPr>
            <p:nvPr userDrawn="1"/>
          </p:nvSpPr>
          <p:spPr bwMode="auto">
            <a:xfrm>
              <a:off x="7560288" y="798513"/>
              <a:ext cx="41348"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0" name="Freeform 14"/>
            <p:cNvSpPr>
              <a:spLocks noEditPoints="1"/>
            </p:cNvSpPr>
            <p:nvPr userDrawn="1"/>
          </p:nvSpPr>
          <p:spPr bwMode="auto">
            <a:xfrm>
              <a:off x="7611177"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1" name="Freeform 15"/>
            <p:cNvSpPr>
              <a:spLocks noEditPoints="1"/>
            </p:cNvSpPr>
            <p:nvPr userDrawn="1"/>
          </p:nvSpPr>
          <p:spPr bwMode="auto">
            <a:xfrm>
              <a:off x="7658886" y="798513"/>
              <a:ext cx="54070"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2" name="Freeform 16"/>
            <p:cNvSpPr>
              <a:spLocks/>
            </p:cNvSpPr>
            <p:nvPr userDrawn="1"/>
          </p:nvSpPr>
          <p:spPr bwMode="auto">
            <a:xfrm>
              <a:off x="7719318"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3" name="Freeform 17"/>
            <p:cNvSpPr>
              <a:spLocks/>
            </p:cNvSpPr>
            <p:nvPr userDrawn="1"/>
          </p:nvSpPr>
          <p:spPr bwMode="auto">
            <a:xfrm>
              <a:off x="7763846"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4" name="Freeform 18"/>
            <p:cNvSpPr>
              <a:spLocks noEditPoints="1"/>
            </p:cNvSpPr>
            <p:nvPr userDrawn="1"/>
          </p:nvSpPr>
          <p:spPr bwMode="auto">
            <a:xfrm>
              <a:off x="7779749" y="798513"/>
              <a:ext cx="52480" cy="50800"/>
            </a:xfrm>
            <a:custGeom>
              <a:avLst/>
              <a:gdLst>
                <a:gd name="T0" fmla="*/ 19 w 33"/>
                <a:gd name="T1" fmla="*/ 0 h 32"/>
                <a:gd name="T2" fmla="*/ 13 w 33"/>
                <a:gd name="T3" fmla="*/ 0 h 32"/>
                <a:gd name="T4" fmla="*/ 0 w 33"/>
                <a:gd name="T5" fmla="*/ 32 h 32"/>
                <a:gd name="T6" fmla="*/ 6 w 33"/>
                <a:gd name="T7" fmla="*/ 32 h 32"/>
                <a:gd name="T8" fmla="*/ 7 w 33"/>
                <a:gd name="T9" fmla="*/ 26 h 32"/>
                <a:gd name="T10" fmla="*/ 25 w 33"/>
                <a:gd name="T11" fmla="*/ 26 h 32"/>
                <a:gd name="T12" fmla="*/ 27 w 33"/>
                <a:gd name="T13" fmla="*/ 32 h 32"/>
                <a:gd name="T14" fmla="*/ 33 w 33"/>
                <a:gd name="T15" fmla="*/ 32 h 32"/>
                <a:gd name="T16" fmla="*/ 19 w 33"/>
                <a:gd name="T17" fmla="*/ 0 h 32"/>
                <a:gd name="T18" fmla="*/ 19 w 33"/>
                <a:gd name="T19" fmla="*/ 0 h 32"/>
                <a:gd name="T20" fmla="*/ 19 w 33"/>
                <a:gd name="T21" fmla="*/ 0 h 32"/>
                <a:gd name="T22" fmla="*/ 23 w 33"/>
                <a:gd name="T23" fmla="*/ 20 h 32"/>
                <a:gd name="T24" fmla="*/ 9 w 33"/>
                <a:gd name="T25" fmla="*/ 20 h 32"/>
                <a:gd name="T26" fmla="*/ 17 w 33"/>
                <a:gd name="T27" fmla="*/ 6 h 32"/>
                <a:gd name="T28" fmla="*/ 23 w 33"/>
                <a:gd name="T29" fmla="*/ 20 h 32"/>
                <a:gd name="T30" fmla="*/ 23 w 33"/>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 h="32">
                  <a:moveTo>
                    <a:pt x="19" y="0"/>
                  </a:moveTo>
                  <a:lnTo>
                    <a:pt x="13" y="0"/>
                  </a:lnTo>
                  <a:lnTo>
                    <a:pt x="0" y="32"/>
                  </a:lnTo>
                  <a:lnTo>
                    <a:pt x="6" y="32"/>
                  </a:lnTo>
                  <a:lnTo>
                    <a:pt x="7" y="26"/>
                  </a:lnTo>
                  <a:lnTo>
                    <a:pt x="25" y="26"/>
                  </a:lnTo>
                  <a:lnTo>
                    <a:pt x="27" y="32"/>
                  </a:lnTo>
                  <a:lnTo>
                    <a:pt x="33" y="32"/>
                  </a:lnTo>
                  <a:lnTo>
                    <a:pt x="19" y="0"/>
                  </a:lnTo>
                  <a:lnTo>
                    <a:pt x="19" y="0"/>
                  </a:lnTo>
                  <a:lnTo>
                    <a:pt x="19" y="0"/>
                  </a:lnTo>
                  <a:close/>
                  <a:moveTo>
                    <a:pt x="23" y="20"/>
                  </a:moveTo>
                  <a:lnTo>
                    <a:pt x="9" y="20"/>
                  </a:lnTo>
                  <a:lnTo>
                    <a:pt x="17" y="6"/>
                  </a:lnTo>
                  <a:lnTo>
                    <a:pt x="23" y="20"/>
                  </a:lnTo>
                  <a:lnTo>
                    <a:pt x="23"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5" name="Freeform 19"/>
            <p:cNvSpPr>
              <a:spLocks/>
            </p:cNvSpPr>
            <p:nvPr userDrawn="1"/>
          </p:nvSpPr>
          <p:spPr bwMode="auto">
            <a:xfrm>
              <a:off x="7841771" y="798513"/>
              <a:ext cx="41348"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6" name="Freeform 20"/>
            <p:cNvSpPr>
              <a:spLocks/>
            </p:cNvSpPr>
            <p:nvPr userDrawn="1"/>
          </p:nvSpPr>
          <p:spPr bwMode="auto">
            <a:xfrm>
              <a:off x="7921286"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7" name="Freeform 21"/>
            <p:cNvSpPr>
              <a:spLocks noEditPoints="1"/>
            </p:cNvSpPr>
            <p:nvPr userDrawn="1"/>
          </p:nvSpPr>
          <p:spPr bwMode="auto">
            <a:xfrm>
              <a:off x="7972176" y="798513"/>
              <a:ext cx="54070"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8" name="Freeform 22"/>
            <p:cNvSpPr>
              <a:spLocks/>
            </p:cNvSpPr>
            <p:nvPr userDrawn="1"/>
          </p:nvSpPr>
          <p:spPr bwMode="auto">
            <a:xfrm>
              <a:off x="8023065" y="798513"/>
              <a:ext cx="44528"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9" name="Freeform 23"/>
            <p:cNvSpPr>
              <a:spLocks/>
            </p:cNvSpPr>
            <p:nvPr userDrawn="1"/>
          </p:nvSpPr>
          <p:spPr bwMode="auto">
            <a:xfrm>
              <a:off x="8073955" y="798513"/>
              <a:ext cx="44528"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0" name="Freeform 24"/>
            <p:cNvSpPr>
              <a:spLocks noEditPoints="1"/>
            </p:cNvSpPr>
            <p:nvPr userDrawn="1"/>
          </p:nvSpPr>
          <p:spPr bwMode="auto">
            <a:xfrm>
              <a:off x="8128025" y="795338"/>
              <a:ext cx="5089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1" name="Freeform 25"/>
            <p:cNvSpPr>
              <a:spLocks/>
            </p:cNvSpPr>
            <p:nvPr userDrawn="1"/>
          </p:nvSpPr>
          <p:spPr bwMode="auto">
            <a:xfrm>
              <a:off x="8188456" y="798513"/>
              <a:ext cx="34987"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2" name="Freeform 26"/>
            <p:cNvSpPr>
              <a:spLocks/>
            </p:cNvSpPr>
            <p:nvPr userDrawn="1"/>
          </p:nvSpPr>
          <p:spPr bwMode="auto">
            <a:xfrm>
              <a:off x="8232985" y="798513"/>
              <a:ext cx="6361"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3" name="Freeform 27"/>
            <p:cNvSpPr>
              <a:spLocks/>
            </p:cNvSpPr>
            <p:nvPr userDrawn="1"/>
          </p:nvSpPr>
          <p:spPr bwMode="auto">
            <a:xfrm>
              <a:off x="8248888" y="795338"/>
              <a:ext cx="47709"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4" name="Freeform 28"/>
            <p:cNvSpPr>
              <a:spLocks/>
            </p:cNvSpPr>
            <p:nvPr userDrawn="1"/>
          </p:nvSpPr>
          <p:spPr bwMode="auto">
            <a:xfrm>
              <a:off x="8331584" y="798513"/>
              <a:ext cx="41348"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5" name="Freeform 29"/>
            <p:cNvSpPr>
              <a:spLocks/>
            </p:cNvSpPr>
            <p:nvPr userDrawn="1"/>
          </p:nvSpPr>
          <p:spPr bwMode="auto">
            <a:xfrm>
              <a:off x="8388834" y="798513"/>
              <a:ext cx="41348"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6" name="Freeform 30"/>
            <p:cNvSpPr>
              <a:spLocks/>
            </p:cNvSpPr>
            <p:nvPr userDrawn="1"/>
          </p:nvSpPr>
          <p:spPr bwMode="auto">
            <a:xfrm>
              <a:off x="8442905"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7" name="Freeform 31"/>
            <p:cNvSpPr>
              <a:spLocks/>
            </p:cNvSpPr>
            <p:nvPr userDrawn="1"/>
          </p:nvSpPr>
          <p:spPr bwMode="auto">
            <a:xfrm>
              <a:off x="8461988" y="798513"/>
              <a:ext cx="5089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8" name="Freeform 32"/>
            <p:cNvSpPr>
              <a:spLocks/>
            </p:cNvSpPr>
            <p:nvPr userDrawn="1"/>
          </p:nvSpPr>
          <p:spPr bwMode="auto">
            <a:xfrm>
              <a:off x="8519239" y="798513"/>
              <a:ext cx="38167"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9" name="Freeform 33"/>
            <p:cNvSpPr>
              <a:spLocks noEditPoints="1"/>
            </p:cNvSpPr>
            <p:nvPr userDrawn="1"/>
          </p:nvSpPr>
          <p:spPr bwMode="auto">
            <a:xfrm>
              <a:off x="8570129" y="798513"/>
              <a:ext cx="44528"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0" name="Freeform 34"/>
            <p:cNvSpPr>
              <a:spLocks/>
            </p:cNvSpPr>
            <p:nvPr userDrawn="1"/>
          </p:nvSpPr>
          <p:spPr bwMode="auto">
            <a:xfrm>
              <a:off x="8617838" y="795338"/>
              <a:ext cx="44528"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1" name="Freeform 35"/>
            <p:cNvSpPr>
              <a:spLocks/>
            </p:cNvSpPr>
            <p:nvPr userDrawn="1"/>
          </p:nvSpPr>
          <p:spPr bwMode="auto">
            <a:xfrm>
              <a:off x="8671908" y="798513"/>
              <a:ext cx="9542"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2" name="Freeform 36"/>
            <p:cNvSpPr>
              <a:spLocks/>
            </p:cNvSpPr>
            <p:nvPr userDrawn="1"/>
          </p:nvSpPr>
          <p:spPr bwMode="auto">
            <a:xfrm>
              <a:off x="8690991" y="798513"/>
              <a:ext cx="84286" cy="50800"/>
            </a:xfrm>
            <a:custGeom>
              <a:avLst/>
              <a:gdLst>
                <a:gd name="T0" fmla="*/ 29 w 53"/>
                <a:gd name="T1" fmla="*/ 0 h 32"/>
                <a:gd name="T2" fmla="*/ 0 w 53"/>
                <a:gd name="T3" fmla="*/ 0 h 32"/>
                <a:gd name="T4" fmla="*/ 0 w 53"/>
                <a:gd name="T5" fmla="*/ 4 h 32"/>
                <a:gd name="T6" fmla="*/ 9 w 53"/>
                <a:gd name="T7" fmla="*/ 4 h 32"/>
                <a:gd name="T8" fmla="*/ 9 w 53"/>
                <a:gd name="T9" fmla="*/ 32 h 32"/>
                <a:gd name="T10" fmla="*/ 15 w 53"/>
                <a:gd name="T11" fmla="*/ 32 h 32"/>
                <a:gd name="T12" fmla="*/ 15 w 53"/>
                <a:gd name="T13" fmla="*/ 4 h 32"/>
                <a:gd name="T14" fmla="*/ 25 w 53"/>
                <a:gd name="T15" fmla="*/ 4 h 32"/>
                <a:gd name="T16" fmla="*/ 35 w 53"/>
                <a:gd name="T17" fmla="*/ 18 h 32"/>
                <a:gd name="T18" fmla="*/ 35 w 53"/>
                <a:gd name="T19" fmla="*/ 32 h 32"/>
                <a:gd name="T20" fmla="*/ 41 w 53"/>
                <a:gd name="T21" fmla="*/ 32 h 32"/>
                <a:gd name="T22" fmla="*/ 41 w 53"/>
                <a:gd name="T23" fmla="*/ 18 h 32"/>
                <a:gd name="T24" fmla="*/ 53 w 53"/>
                <a:gd name="T25" fmla="*/ 0 h 32"/>
                <a:gd name="T26" fmla="*/ 53 w 53"/>
                <a:gd name="T27" fmla="*/ 0 h 32"/>
                <a:gd name="T28" fmla="*/ 53 w 53"/>
                <a:gd name="T29" fmla="*/ 0 h 32"/>
                <a:gd name="T30" fmla="*/ 47 w 53"/>
                <a:gd name="T31" fmla="*/ 0 h 32"/>
                <a:gd name="T32" fmla="*/ 37 w 53"/>
                <a:gd name="T33" fmla="*/ 14 h 32"/>
                <a:gd name="T34" fmla="*/ 29 w 53"/>
                <a:gd name="T35" fmla="*/ 0 h 32"/>
                <a:gd name="T36" fmla="*/ 29 w 53"/>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 h="32">
                  <a:moveTo>
                    <a:pt x="29" y="0"/>
                  </a:moveTo>
                  <a:lnTo>
                    <a:pt x="0" y="0"/>
                  </a:lnTo>
                  <a:lnTo>
                    <a:pt x="0" y="4"/>
                  </a:lnTo>
                  <a:lnTo>
                    <a:pt x="9" y="4"/>
                  </a:lnTo>
                  <a:lnTo>
                    <a:pt x="9" y="32"/>
                  </a:lnTo>
                  <a:lnTo>
                    <a:pt x="15" y="32"/>
                  </a:lnTo>
                  <a:lnTo>
                    <a:pt x="15" y="4"/>
                  </a:lnTo>
                  <a:lnTo>
                    <a:pt x="25" y="4"/>
                  </a:lnTo>
                  <a:lnTo>
                    <a:pt x="35" y="18"/>
                  </a:lnTo>
                  <a:lnTo>
                    <a:pt x="35" y="32"/>
                  </a:lnTo>
                  <a:lnTo>
                    <a:pt x="41" y="32"/>
                  </a:lnTo>
                  <a:lnTo>
                    <a:pt x="41" y="18"/>
                  </a:lnTo>
                  <a:lnTo>
                    <a:pt x="53" y="0"/>
                  </a:lnTo>
                  <a:lnTo>
                    <a:pt x="53" y="0"/>
                  </a:lnTo>
                  <a:lnTo>
                    <a:pt x="53" y="0"/>
                  </a:lnTo>
                  <a:lnTo>
                    <a:pt x="47" y="0"/>
                  </a:lnTo>
                  <a:lnTo>
                    <a:pt x="37" y="14"/>
                  </a:lnTo>
                  <a:lnTo>
                    <a:pt x="29" y="0"/>
                  </a:lnTo>
                  <a:lnTo>
                    <a:pt x="29" y="0"/>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3" name="Freeform 37"/>
            <p:cNvSpPr>
              <a:spLocks/>
            </p:cNvSpPr>
            <p:nvPr userDrawn="1"/>
          </p:nvSpPr>
          <p:spPr bwMode="auto">
            <a:xfrm>
              <a:off x="8484252" y="371475"/>
              <a:ext cx="291025" cy="363538"/>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4" name="Freeform 38"/>
            <p:cNvSpPr>
              <a:spLocks/>
            </p:cNvSpPr>
            <p:nvPr userDrawn="1"/>
          </p:nvSpPr>
          <p:spPr bwMode="auto">
            <a:xfrm>
              <a:off x="8096219" y="365125"/>
              <a:ext cx="337144" cy="369888"/>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5" name="Freeform 39"/>
            <p:cNvSpPr>
              <a:spLocks noEditPoints="1"/>
            </p:cNvSpPr>
            <p:nvPr userDrawn="1"/>
          </p:nvSpPr>
          <p:spPr bwMode="auto">
            <a:xfrm>
              <a:off x="7760666" y="371475"/>
              <a:ext cx="329192" cy="357188"/>
            </a:xfrm>
            <a:custGeom>
              <a:avLst/>
              <a:gdLst>
                <a:gd name="T0" fmla="*/ 163 w 207"/>
                <a:gd name="T1" fmla="*/ 225 h 225"/>
                <a:gd name="T2" fmla="*/ 207 w 207"/>
                <a:gd name="T3" fmla="*/ 225 h 225"/>
                <a:gd name="T4" fmla="*/ 119 w 207"/>
                <a:gd name="T5" fmla="*/ 0 h 225"/>
                <a:gd name="T6" fmla="*/ 85 w 207"/>
                <a:gd name="T7" fmla="*/ 0 h 225"/>
                <a:gd name="T8" fmla="*/ 0 w 207"/>
                <a:gd name="T9" fmla="*/ 225 h 225"/>
                <a:gd name="T10" fmla="*/ 21 w 207"/>
                <a:gd name="T11" fmla="*/ 225 h 225"/>
                <a:gd name="T12" fmla="*/ 47 w 207"/>
                <a:gd name="T13" fmla="*/ 161 h 225"/>
                <a:gd name="T14" fmla="*/ 139 w 207"/>
                <a:gd name="T15" fmla="*/ 161 h 225"/>
                <a:gd name="T16" fmla="*/ 163 w 207"/>
                <a:gd name="T17" fmla="*/ 225 h 225"/>
                <a:gd name="T18" fmla="*/ 163 w 207"/>
                <a:gd name="T19" fmla="*/ 225 h 225"/>
                <a:gd name="T20" fmla="*/ 53 w 207"/>
                <a:gd name="T21" fmla="*/ 141 h 225"/>
                <a:gd name="T22" fmla="*/ 93 w 207"/>
                <a:gd name="T23" fmla="*/ 36 h 225"/>
                <a:gd name="T24" fmla="*/ 133 w 207"/>
                <a:gd name="T25" fmla="*/ 141 h 225"/>
                <a:gd name="T26" fmla="*/ 53 w 207"/>
                <a:gd name="T27" fmla="*/ 141 h 225"/>
                <a:gd name="T28" fmla="*/ 53 w 207"/>
                <a:gd name="T29" fmla="*/ 14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7" h="225">
                  <a:moveTo>
                    <a:pt x="163" y="225"/>
                  </a:moveTo>
                  <a:lnTo>
                    <a:pt x="207" y="225"/>
                  </a:lnTo>
                  <a:lnTo>
                    <a:pt x="119" y="0"/>
                  </a:lnTo>
                  <a:lnTo>
                    <a:pt x="85" y="0"/>
                  </a:lnTo>
                  <a:lnTo>
                    <a:pt x="0" y="225"/>
                  </a:lnTo>
                  <a:lnTo>
                    <a:pt x="21" y="225"/>
                  </a:lnTo>
                  <a:lnTo>
                    <a:pt x="47" y="161"/>
                  </a:lnTo>
                  <a:lnTo>
                    <a:pt x="139" y="161"/>
                  </a:lnTo>
                  <a:lnTo>
                    <a:pt x="163" y="225"/>
                  </a:lnTo>
                  <a:lnTo>
                    <a:pt x="163" y="225"/>
                  </a:lnTo>
                  <a:close/>
                  <a:moveTo>
                    <a:pt x="53" y="141"/>
                  </a:moveTo>
                  <a:lnTo>
                    <a:pt x="93" y="36"/>
                  </a:lnTo>
                  <a:lnTo>
                    <a:pt x="133" y="141"/>
                  </a:lnTo>
                  <a:lnTo>
                    <a:pt x="53" y="141"/>
                  </a:lnTo>
                  <a:lnTo>
                    <a:pt x="53" y="141"/>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6311489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cSld name="3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2087420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cSld name="3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83223317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3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15887792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631674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3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70927098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3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2664470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3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6844434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3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60746776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84152023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4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640073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47" name="Object 46" hidden="1"/>
          <p:cNvGraphicFramePr>
            <a:graphicFrameLocks noChangeAspect="1"/>
          </p:cNvGraphicFramePr>
          <p:nvPr userDrawn="1">
            <p:custDataLst>
              <p:tags r:id="rId1"/>
            </p:custDataLst>
            <p:extLst>
              <p:ext uri="{D42A27DB-BD31-4B8C-83A1-F6EECF244321}">
                <p14:modId xmlns:p14="http://schemas.microsoft.com/office/powerpoint/2010/main" val="291715332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47" imgH="348" progId="TCLayout.ActiveDocument.1">
                  <p:embed/>
                </p:oleObj>
              </mc:Choice>
              <mc:Fallback>
                <p:oleObj name="think-cell Slide" r:id="rId3" imgW="347" imgH="348" progId="TCLayout.ActiveDocument.1">
                  <p:embed/>
                  <p:pic>
                    <p:nvPicPr>
                      <p:cNvPr id="47" name="Object 46"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2" name="Title 1"/>
          <p:cNvSpPr>
            <a:spLocks noGrp="1"/>
          </p:cNvSpPr>
          <p:nvPr userDrawn="1">
            <p:ph type="title" hasCustomPrompt="1"/>
          </p:nvPr>
        </p:nvSpPr>
        <p:spPr>
          <a:xfrm>
            <a:off x="440871" y="689568"/>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50" name="Text Placeholder 49"/>
          <p:cNvSpPr>
            <a:spLocks noGrp="1"/>
          </p:cNvSpPr>
          <p:nvPr userDrawn="1">
            <p:ph type="body" sz="quarter" idx="15" hasCustomPrompt="1"/>
          </p:nvPr>
        </p:nvSpPr>
        <p:spPr>
          <a:xfrm>
            <a:off x="440871" y="1463720"/>
            <a:ext cx="8284029" cy="4272599"/>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52" name="Text Placeholder 51"/>
          <p:cNvSpPr>
            <a:spLocks noGrp="1"/>
          </p:cNvSpPr>
          <p:nvPr userDrawn="1">
            <p:ph type="body" sz="quarter" idx="16" hasCustomPrompt="1"/>
          </p:nvPr>
        </p:nvSpPr>
        <p:spPr>
          <a:xfrm>
            <a:off x="440871" y="-8733"/>
            <a:ext cx="4343399" cy="462758"/>
          </a:xfrm>
        </p:spPr>
        <p:txBody>
          <a:bodyPr anchor="ctr">
            <a:normAutofit/>
          </a:bodyPr>
          <a:lstStyle>
            <a:lvl1pPr marL="0" indent="0">
              <a:buNone/>
              <a:defRPr sz="1500" b="1">
                <a:solidFill>
                  <a:srgbClr val="3D3935"/>
                </a:solidFill>
                <a:latin typeface="Arial" panose="020B0604020202020204" pitchFamily="34" charset="0"/>
                <a:cs typeface="Arial" panose="020B0604020202020204" pitchFamily="34" charset="0"/>
              </a:defRPr>
            </a:lvl1pPr>
          </a:lstStyle>
          <a:p>
            <a:pPr lvl="0"/>
            <a:r>
              <a:rPr lang="en-AU" dirty="0"/>
              <a:t>Section heading</a:t>
            </a:r>
          </a:p>
        </p:txBody>
      </p:sp>
      <p:sp>
        <p:nvSpPr>
          <p:cNvPr id="8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
        <p:nvSpPr>
          <p:cNvPr id="85" name="Footer Placeholder 4"/>
          <p:cNvSpPr>
            <a:spLocks noGrp="1"/>
          </p:cNvSpPr>
          <p:nvPr>
            <p:ph type="ftr" sz="quarter" idx="3"/>
          </p:nvPr>
        </p:nvSpPr>
        <p:spPr>
          <a:xfrm>
            <a:off x="832757" y="6510471"/>
            <a:ext cx="4188129"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dirty="0"/>
              <a:t>Faculty of Business and Law | Peter Faber Business School</a:t>
            </a:r>
          </a:p>
        </p:txBody>
      </p:sp>
    </p:spTree>
    <p:extLst>
      <p:ext uri="{BB962C8B-B14F-4D97-AF65-F5344CB8AC3E}">
        <p14:creationId xmlns:p14="http://schemas.microsoft.com/office/powerpoint/2010/main" val="271879264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cSld name="4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1115467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4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62372074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cSld name="4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0260611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cSld name="4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7159359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cSld name="4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18922159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cSld name="4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5533468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4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5056716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cSld name="4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3784321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4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1603102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5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5405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titles and Content">
    <p:spTree>
      <p:nvGrpSpPr>
        <p:cNvPr id="1" name=""/>
        <p:cNvGrpSpPr/>
        <p:nvPr/>
      </p:nvGrpSpPr>
      <p:grpSpPr>
        <a:xfrm>
          <a:off x="0" y="0"/>
          <a:ext cx="0" cy="0"/>
          <a:chOff x="0" y="0"/>
          <a:chExt cx="0" cy="0"/>
        </a:xfrm>
      </p:grpSpPr>
      <p:sp>
        <p:nvSpPr>
          <p:cNvPr id="41" name="Title 1"/>
          <p:cNvSpPr>
            <a:spLocks noGrp="1"/>
          </p:cNvSpPr>
          <p:nvPr>
            <p:ph type="title" hasCustomPrompt="1"/>
          </p:nvPr>
        </p:nvSpPr>
        <p:spPr>
          <a:xfrm>
            <a:off x="440871" y="770735"/>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2" name="Text Placeholder 45"/>
          <p:cNvSpPr>
            <a:spLocks noGrp="1"/>
          </p:cNvSpPr>
          <p:nvPr>
            <p:ph type="body" sz="quarter" idx="13" hasCustomPrompt="1"/>
          </p:nvPr>
        </p:nvSpPr>
        <p:spPr>
          <a:xfrm>
            <a:off x="440871" y="1339935"/>
            <a:ext cx="6734398" cy="507831"/>
          </a:xfrm>
        </p:spPr>
        <p:txBody>
          <a:bodyPr anchor="ctr">
            <a:spAutoFit/>
          </a:bodyPr>
          <a:lstStyle>
            <a:lvl1pPr marL="0" indent="0">
              <a:lnSpc>
                <a:spcPct val="100000"/>
              </a:lnSpc>
              <a:buNone/>
              <a:defRPr sz="2700">
                <a:solidFill>
                  <a:srgbClr val="3D3935"/>
                </a:solidFill>
                <a:latin typeface="Arial" panose="020B0604020202020204" pitchFamily="34" charset="0"/>
                <a:cs typeface="Arial" panose="020B0604020202020204" pitchFamily="34" charset="0"/>
              </a:defRPr>
            </a:lvl1pPr>
          </a:lstStyle>
          <a:p>
            <a:pPr lvl="0"/>
            <a:r>
              <a:rPr lang="en-AU" dirty="0"/>
              <a:t>Sub Title</a:t>
            </a:r>
          </a:p>
        </p:txBody>
      </p:sp>
      <p:sp>
        <p:nvSpPr>
          <p:cNvPr id="43" name="Text Placeholder 47"/>
          <p:cNvSpPr>
            <a:spLocks noGrp="1"/>
          </p:cNvSpPr>
          <p:nvPr>
            <p:ph type="body" sz="quarter" idx="14" hasCustomPrompt="1"/>
          </p:nvPr>
        </p:nvSpPr>
        <p:spPr>
          <a:xfrm>
            <a:off x="440872" y="2275570"/>
            <a:ext cx="8284028" cy="359681"/>
          </a:xfrm>
        </p:spPr>
        <p:txBody>
          <a:bodyPr anchor="ctr">
            <a:noAutofit/>
          </a:bodyPr>
          <a:lstStyle>
            <a:lvl1pPr marL="0" indent="0">
              <a:lnSpc>
                <a:spcPct val="100000"/>
              </a:lnSpc>
              <a:buNone/>
              <a:defRPr sz="2000" b="1" baseline="0">
                <a:solidFill>
                  <a:srgbClr val="3D3935"/>
                </a:solidFill>
                <a:latin typeface="Arial" panose="020B0604020202020204" pitchFamily="34" charset="0"/>
                <a:cs typeface="Arial" panose="020B0604020202020204" pitchFamily="34" charset="0"/>
              </a:defRPr>
            </a:lvl1pPr>
          </a:lstStyle>
          <a:p>
            <a:pPr lvl="0"/>
            <a:r>
              <a:rPr lang="en-AU" dirty="0"/>
              <a:t>Sub heading</a:t>
            </a:r>
          </a:p>
        </p:txBody>
      </p:sp>
      <p:sp>
        <p:nvSpPr>
          <p:cNvPr id="83" name="Text Placeholder 49"/>
          <p:cNvSpPr>
            <a:spLocks noGrp="1"/>
          </p:cNvSpPr>
          <p:nvPr>
            <p:ph type="body" sz="quarter" idx="15" hasCustomPrompt="1"/>
          </p:nvPr>
        </p:nvSpPr>
        <p:spPr>
          <a:xfrm>
            <a:off x="440871" y="2640809"/>
            <a:ext cx="8284029" cy="3095510"/>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84" name="Footer Placeholder 4"/>
          <p:cNvSpPr>
            <a:spLocks noGrp="1"/>
          </p:cNvSpPr>
          <p:nvPr>
            <p:ph type="ftr" sz="quarter" idx="3"/>
          </p:nvPr>
        </p:nvSpPr>
        <p:spPr>
          <a:xfrm>
            <a:off x="832758" y="6510471"/>
            <a:ext cx="3872246"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85"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320893487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5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7966486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5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8864504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5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06790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5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30683126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cSld name="5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45236139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5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19686069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cSld name="5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5952090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cSld name="5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9167395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5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6116149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6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582039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7701" y="1626054"/>
            <a:ext cx="3867150" cy="4271941"/>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46613" y="1651000"/>
            <a:ext cx="3887788" cy="4246995"/>
          </a:xfrm>
        </p:spPr>
        <p:txBody>
          <a:bodyPr/>
          <a:lstStyle>
            <a:lvl1pPr>
              <a:lnSpc>
                <a:spcPct val="100000"/>
              </a:lnSpc>
              <a:defRPr>
                <a:latin typeface="Arial" panose="020B0604020202020204" pitchFamily="34" charset="0"/>
                <a:cs typeface="Arial" panose="020B0604020202020204" pitchFamily="34" charset="0"/>
              </a:defRPr>
            </a:lvl1pPr>
            <a:lvl2pPr>
              <a:lnSpc>
                <a:spcPct val="100000"/>
              </a:lnSpc>
              <a:defRPr>
                <a:latin typeface="Arial" panose="020B0604020202020204" pitchFamily="34" charset="0"/>
                <a:cs typeface="Arial" panose="020B0604020202020204" pitchFamily="34" charset="0"/>
              </a:defRPr>
            </a:lvl2pPr>
            <a:lvl3pPr>
              <a:lnSpc>
                <a:spcPct val="100000"/>
              </a:lnSpc>
              <a:defRPr>
                <a:latin typeface="Arial" panose="020B0604020202020204" pitchFamily="34" charset="0"/>
                <a:cs typeface="Arial" panose="020B0604020202020204" pitchFamily="34" charset="0"/>
              </a:defRPr>
            </a:lvl3pPr>
            <a:lvl4pPr>
              <a:lnSpc>
                <a:spcPct val="100000"/>
              </a:lnSpc>
              <a:defRPr>
                <a:latin typeface="Arial" panose="020B0604020202020204" pitchFamily="34" charset="0"/>
                <a:cs typeface="Arial" panose="020B0604020202020204" pitchFamily="34" charset="0"/>
              </a:defRPr>
            </a:lvl4pPr>
            <a:lvl5pPr>
              <a:lnSpc>
                <a:spcPct val="100000"/>
              </a:lnSpc>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7" name="Title 1"/>
          <p:cNvSpPr>
            <a:spLocks noGrp="1"/>
          </p:cNvSpPr>
          <p:nvPr>
            <p:ph type="title" hasCustomPrompt="1"/>
          </p:nvPr>
        </p:nvSpPr>
        <p:spPr>
          <a:xfrm>
            <a:off x="440871" y="793049"/>
            <a:ext cx="6734398" cy="493981"/>
          </a:xfrm>
        </p:spPr>
        <p:txBody>
          <a:bodyPr>
            <a:spAutoFit/>
          </a:bodyPr>
          <a:lstStyle>
            <a:lvl1pPr>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88" name="Footer Placeholder 4"/>
          <p:cNvSpPr>
            <a:spLocks noGrp="1"/>
          </p:cNvSpPr>
          <p:nvPr>
            <p:ph type="ftr" sz="quarter" idx="3"/>
          </p:nvPr>
        </p:nvSpPr>
        <p:spPr>
          <a:xfrm>
            <a:off x="832757" y="6510471"/>
            <a:ext cx="3887787"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89"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2895850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6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69724380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6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5229977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6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4856321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6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228286472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6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07572143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cSld name="6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411791584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6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69925028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6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76815255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6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127945878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cSld name="7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69927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3888" y="1864188"/>
            <a:ext cx="7886700" cy="4070577"/>
          </a:xfrm>
        </p:spPr>
        <p:txBody>
          <a:bodyPr vert="eaVert"/>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7" name="Title 1"/>
          <p:cNvSpPr>
            <a:spLocks noGrp="1"/>
          </p:cNvSpPr>
          <p:nvPr>
            <p:ph type="title" hasCustomPrompt="1"/>
          </p:nvPr>
        </p:nvSpPr>
        <p:spPr>
          <a:xfrm>
            <a:off x="498929" y="1056579"/>
            <a:ext cx="6734398" cy="493981"/>
          </a:xfrm>
        </p:spPr>
        <p:txBody>
          <a:bodyPr>
            <a:normAutofit/>
          </a:bodyPr>
          <a:lstStyle>
            <a:lvl1pPr>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34063634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cSld name="7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0214"/>
            <a:ext cx="8026400" cy="497858"/>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4"/>
            <a:ext cx="628992" cy="697255"/>
          </a:xfrm>
          <a:prstGeom prst="rect">
            <a:avLst/>
          </a:prstGeom>
        </p:spPr>
      </p:pic>
      <p:pic>
        <p:nvPicPr>
          <p:cNvPr id="18" name="Picture 17" descr="Rules_Single_A.png"/>
          <p:cNvPicPr>
            <a:picLocks noChangeAspect="1"/>
          </p:cNvPicPr>
          <p:nvPr/>
        </p:nvPicPr>
        <p:blipFill rotWithShape="1">
          <a:blip r:embed="rId4" cstate="print">
            <a:extLst>
              <a:ext uri="{28A0092B-C50C-407E-A947-70E740481C1C}">
                <a14:useLocalDpi xmlns:a14="http://schemas.microsoft.com/office/drawing/2010/main" val="0"/>
              </a:ext>
            </a:extLst>
          </a:blip>
          <a:srcRect l="25529" r="-57141"/>
          <a:stretch/>
        </p:blipFill>
        <p:spPr>
          <a:xfrm>
            <a:off x="1597684" y="6487630"/>
            <a:ext cx="11423745" cy="90835"/>
          </a:xfrm>
          <a:prstGeom prst="rect">
            <a:avLst/>
          </a:prstGeom>
        </p:spPr>
      </p:pic>
      <p:sp>
        <p:nvSpPr>
          <p:cNvPr id="2" name="Footer Placeholder 1"/>
          <p:cNvSpPr>
            <a:spLocks noGrp="1"/>
          </p:cNvSpPr>
          <p:nvPr>
            <p:ph type="ftr" sz="quarter" idx="10"/>
          </p:nvPr>
        </p:nvSpPr>
        <p:spPr>
          <a:xfrm>
            <a:off x="1597684" y="6578466"/>
            <a:ext cx="6781693" cy="276999"/>
          </a:xfrm>
        </p:spPr>
        <p:txBody>
          <a:bodyPr/>
          <a:lstStyle>
            <a:lvl1pPr>
              <a:defRPr sz="600"/>
            </a:lvl1pPr>
          </a:lstStyle>
          <a:p>
            <a:r>
              <a:rPr lang="en-US"/>
              <a:t>Faculty of Business and Law | Peter Faber Business School</a:t>
            </a:r>
            <a:endParaRPr lang="en-US" dirty="0"/>
          </a:p>
        </p:txBody>
      </p:sp>
      <p:pic>
        <p:nvPicPr>
          <p:cNvPr id="5" name="Picture 4"/>
          <p:cNvPicPr>
            <a:picLocks noChangeAspect="1"/>
          </p:cNvPicPr>
          <p:nvPr/>
        </p:nvPicPr>
        <p:blipFill>
          <a:blip r:embed="rId5" cstate="print"/>
          <a:stretch>
            <a:fillRect/>
          </a:stretch>
        </p:blipFill>
        <p:spPr>
          <a:xfrm>
            <a:off x="47179" y="6324600"/>
            <a:ext cx="1439449" cy="442907"/>
          </a:xfrm>
          <a:prstGeom prst="rect">
            <a:avLst/>
          </a:prstGeom>
        </p:spPr>
      </p:pic>
    </p:spTree>
    <p:extLst>
      <p:ext uri="{BB962C8B-B14F-4D97-AF65-F5344CB8AC3E}">
        <p14:creationId xmlns:p14="http://schemas.microsoft.com/office/powerpoint/2010/main" val="393316914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FFFFFF"/>
        </a:solidFill>
        <a:effectLst/>
      </p:bgPr>
    </p:bg>
    <p:spTree>
      <p:nvGrpSpPr>
        <p:cNvPr id="1" name="Shape 38"/>
        <p:cNvGrpSpPr/>
        <p:nvPr/>
      </p:nvGrpSpPr>
      <p:grpSpPr>
        <a:xfrm>
          <a:off x="0" y="0"/>
          <a:ext cx="0" cy="0"/>
          <a:chOff x="0" y="0"/>
          <a:chExt cx="0" cy="0"/>
        </a:xfrm>
      </p:grpSpPr>
      <p:pic>
        <p:nvPicPr>
          <p:cNvPr id="39" name="Google Shape;39;p2"/>
          <p:cNvPicPr preferRelativeResize="0"/>
          <p:nvPr/>
        </p:nvPicPr>
        <p:blipFill>
          <a:blip r:embed="rId2">
            <a:alphaModFix/>
          </a:blip>
          <a:stretch>
            <a:fillRect/>
          </a:stretch>
        </p:blipFill>
        <p:spPr>
          <a:xfrm>
            <a:off x="1" y="-3"/>
            <a:ext cx="11328385" cy="6919433"/>
          </a:xfrm>
          <a:prstGeom prst="rect">
            <a:avLst/>
          </a:prstGeom>
          <a:noFill/>
          <a:ln>
            <a:noFill/>
          </a:ln>
        </p:spPr>
      </p:pic>
      <p:grpSp>
        <p:nvGrpSpPr>
          <p:cNvPr id="40" name="Google Shape;40;p2"/>
          <p:cNvGrpSpPr/>
          <p:nvPr/>
        </p:nvGrpSpPr>
        <p:grpSpPr>
          <a:xfrm>
            <a:off x="22" y="4740126"/>
            <a:ext cx="7314320" cy="1169029"/>
            <a:chOff x="-11" y="1378677"/>
            <a:chExt cx="7314320" cy="4116300"/>
          </a:xfrm>
        </p:grpSpPr>
        <p:sp>
          <p:nvSpPr>
            <p:cNvPr id="41" name="Google Shape;41;p2"/>
            <p:cNvSpPr/>
            <p:nvPr/>
          </p:nvSpPr>
          <p:spPr>
            <a:xfrm flipH="1">
              <a:off x="-11" y="1378677"/>
              <a:ext cx="187800" cy="41163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2" name="Google Shape;42;p2"/>
            <p:cNvSpPr/>
            <p:nvPr/>
          </p:nvSpPr>
          <p:spPr>
            <a:xfrm flipH="1">
              <a:off x="187809" y="1378677"/>
              <a:ext cx="7126500" cy="4116300"/>
            </a:xfrm>
            <a:prstGeom prst="rect">
              <a:avLst/>
            </a:prstGeom>
            <a:solidFill>
              <a:srgbClr val="434343"/>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3" name="Google Shape;43;p2"/>
          <p:cNvSpPr txBox="1">
            <a:spLocks noGrp="1"/>
          </p:cNvSpPr>
          <p:nvPr>
            <p:ph type="ctrTitle"/>
          </p:nvPr>
        </p:nvSpPr>
        <p:spPr>
          <a:xfrm>
            <a:off x="414375" y="4842443"/>
            <a:ext cx="6400800" cy="964400"/>
          </a:xfrm>
          <a:prstGeom prst="rect">
            <a:avLst/>
          </a:prstGeom>
        </p:spPr>
        <p:txBody>
          <a:bodyPr spcFirstLastPara="1" wrap="square" lIns="91425" tIns="91425" rIns="91425" bIns="91425" anchor="b" anchorCtr="0">
            <a:noAutofit/>
          </a:bodyPr>
          <a:lstStyle>
            <a:lvl1pPr lvl="0">
              <a:spcBef>
                <a:spcPts val="0"/>
              </a:spcBef>
              <a:spcAft>
                <a:spcPts val="0"/>
              </a:spcAft>
              <a:buClr>
                <a:srgbClr val="FFFFFF"/>
              </a:buClr>
              <a:buSzPts val="3600"/>
              <a:buNone/>
              <a:defRPr sz="3600">
                <a:solidFill>
                  <a:srgbClr val="FFFFFF"/>
                </a:solidFill>
              </a:defRPr>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Tree>
    <p:extLst>
      <p:ext uri="{BB962C8B-B14F-4D97-AF65-F5344CB8AC3E}">
        <p14:creationId xmlns:p14="http://schemas.microsoft.com/office/powerpoint/2010/main" val="358220151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7"/>
        <p:cNvGrpSpPr/>
        <p:nvPr/>
      </p:nvGrpSpPr>
      <p:grpSpPr>
        <a:xfrm>
          <a:off x="0" y="0"/>
          <a:ext cx="0" cy="0"/>
          <a:chOff x="0" y="0"/>
          <a:chExt cx="0" cy="0"/>
        </a:xfrm>
      </p:grpSpPr>
      <p:grpSp>
        <p:nvGrpSpPr>
          <p:cNvPr id="58" name="Google Shape;58;p5"/>
          <p:cNvGrpSpPr/>
          <p:nvPr/>
        </p:nvGrpSpPr>
        <p:grpSpPr>
          <a:xfrm>
            <a:off x="-13" y="-12188"/>
            <a:ext cx="8005728" cy="1612563"/>
            <a:chOff x="-13" y="-12188"/>
            <a:chExt cx="8005728" cy="1161900"/>
          </a:xfrm>
        </p:grpSpPr>
        <p:sp>
          <p:nvSpPr>
            <p:cNvPr id="59" name="Google Shape;59;p5"/>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60" name="Google Shape;60;p5"/>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61" name="Google Shape;61;p5"/>
          <p:cNvSpPr txBox="1">
            <a:spLocks noGrp="1"/>
          </p:cNvSpPr>
          <p:nvPr>
            <p:ph type="title"/>
          </p:nvPr>
        </p:nvSpPr>
        <p:spPr>
          <a:xfrm>
            <a:off x="457200" y="134801"/>
            <a:ext cx="7315500" cy="1352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Tree>
    <p:extLst>
      <p:ext uri="{BB962C8B-B14F-4D97-AF65-F5344CB8AC3E}">
        <p14:creationId xmlns:p14="http://schemas.microsoft.com/office/powerpoint/2010/main" val="401939164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grpSp>
        <p:nvGrpSpPr>
          <p:cNvPr id="45" name="Google Shape;45;p3"/>
          <p:cNvGrpSpPr/>
          <p:nvPr/>
        </p:nvGrpSpPr>
        <p:grpSpPr>
          <a:xfrm>
            <a:off x="-13" y="-12188"/>
            <a:ext cx="8005728" cy="1612563"/>
            <a:chOff x="-13" y="-12188"/>
            <a:chExt cx="8005728" cy="1161900"/>
          </a:xfrm>
        </p:grpSpPr>
        <p:sp>
          <p:nvSpPr>
            <p:cNvPr id="46" name="Google Shape;46;p3"/>
            <p:cNvSpPr/>
            <p:nvPr/>
          </p:nvSpPr>
          <p:spPr>
            <a:xfrm flipH="1">
              <a:off x="-13" y="-12188"/>
              <a:ext cx="1878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sp>
          <p:nvSpPr>
            <p:cNvPr id="47" name="Google Shape;47;p3"/>
            <p:cNvSpPr/>
            <p:nvPr/>
          </p:nvSpPr>
          <p:spPr>
            <a:xfrm flipH="1">
              <a:off x="187715" y="-12188"/>
              <a:ext cx="7818000" cy="1161900"/>
            </a:xfrm>
            <a:prstGeom prst="rect">
              <a:avLst/>
            </a:prstGeom>
            <a:solidFill>
              <a:srgbClr val="E67032"/>
            </a:solid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sz="1800"/>
            </a:p>
          </p:txBody>
        </p:sp>
      </p:grpSp>
      <p:sp>
        <p:nvSpPr>
          <p:cNvPr id="48" name="Google Shape;48;p3"/>
          <p:cNvSpPr txBox="1">
            <a:spLocks noGrp="1"/>
          </p:cNvSpPr>
          <p:nvPr>
            <p:ph type="title"/>
          </p:nvPr>
        </p:nvSpPr>
        <p:spPr>
          <a:xfrm>
            <a:off x="457200" y="134801"/>
            <a:ext cx="7315500" cy="1352000"/>
          </a:xfrm>
          <a:prstGeom prst="rect">
            <a:avLst/>
          </a:prstGeom>
        </p:spPr>
        <p:txBody>
          <a:bodyPr spcFirstLastPara="1" wrap="square" lIns="91425" tIns="91425" rIns="91425" bIns="91425" anchor="b" anchorCtr="0">
            <a:noAutofit/>
          </a:bodyPr>
          <a:lstStyle>
            <a:lvl1pPr lvl="0">
              <a:spcBef>
                <a:spcPts val="0"/>
              </a:spcBef>
              <a:spcAft>
                <a:spcPts val="0"/>
              </a:spcAft>
              <a:buSzPts val="4400"/>
              <a:buNone/>
              <a:defRPr/>
            </a:lvl1pPr>
            <a:lvl2pPr lvl="1">
              <a:spcBef>
                <a:spcPts val="0"/>
              </a:spcBef>
              <a:spcAft>
                <a:spcPts val="0"/>
              </a:spcAft>
              <a:buSzPts val="4400"/>
              <a:buNone/>
              <a:defRPr/>
            </a:lvl2pPr>
            <a:lvl3pPr lvl="2">
              <a:spcBef>
                <a:spcPts val="0"/>
              </a:spcBef>
              <a:spcAft>
                <a:spcPts val="0"/>
              </a:spcAft>
              <a:buSzPts val="4400"/>
              <a:buNone/>
              <a:defRPr/>
            </a:lvl3pPr>
            <a:lvl4pPr lvl="3">
              <a:spcBef>
                <a:spcPts val="0"/>
              </a:spcBef>
              <a:spcAft>
                <a:spcPts val="0"/>
              </a:spcAft>
              <a:buSzPts val="4400"/>
              <a:buNone/>
              <a:defRPr/>
            </a:lvl4pPr>
            <a:lvl5pPr lvl="4">
              <a:spcBef>
                <a:spcPts val="0"/>
              </a:spcBef>
              <a:spcAft>
                <a:spcPts val="0"/>
              </a:spcAft>
              <a:buSzPts val="4400"/>
              <a:buNone/>
              <a:defRPr/>
            </a:lvl5pPr>
            <a:lvl6pPr lvl="5">
              <a:spcBef>
                <a:spcPts val="0"/>
              </a:spcBef>
              <a:spcAft>
                <a:spcPts val="0"/>
              </a:spcAft>
              <a:buSzPts val="4400"/>
              <a:buNone/>
              <a:defRPr/>
            </a:lvl6pPr>
            <a:lvl7pPr lvl="6">
              <a:spcBef>
                <a:spcPts val="0"/>
              </a:spcBef>
              <a:spcAft>
                <a:spcPts val="0"/>
              </a:spcAft>
              <a:buSzPts val="4400"/>
              <a:buNone/>
              <a:defRPr/>
            </a:lvl7pPr>
            <a:lvl8pPr lvl="7">
              <a:spcBef>
                <a:spcPts val="0"/>
              </a:spcBef>
              <a:spcAft>
                <a:spcPts val="0"/>
              </a:spcAft>
              <a:buSzPts val="4400"/>
              <a:buNone/>
              <a:defRPr/>
            </a:lvl8pPr>
            <a:lvl9pPr lvl="8">
              <a:spcBef>
                <a:spcPts val="0"/>
              </a:spcBef>
              <a:spcAft>
                <a:spcPts val="0"/>
              </a:spcAft>
              <a:buSzPts val="4400"/>
              <a:buNone/>
              <a:defRPr/>
            </a:lvl9pPr>
          </a:lstStyle>
          <a:p>
            <a:endParaRPr/>
          </a:p>
        </p:txBody>
      </p:sp>
      <p:sp>
        <p:nvSpPr>
          <p:cNvPr id="49" name="Google Shape;49;p3"/>
          <p:cNvSpPr txBox="1">
            <a:spLocks noGrp="1"/>
          </p:cNvSpPr>
          <p:nvPr>
            <p:ph type="body" idx="1"/>
          </p:nvPr>
        </p:nvSpPr>
        <p:spPr>
          <a:xfrm>
            <a:off x="457200" y="1704688"/>
            <a:ext cx="8229600" cy="4840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Tree>
    <p:extLst>
      <p:ext uri="{BB962C8B-B14F-4D97-AF65-F5344CB8AC3E}">
        <p14:creationId xmlns:p14="http://schemas.microsoft.com/office/powerpoint/2010/main" val="266218105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19596" y="713233"/>
            <a:ext cx="3767469" cy="334707"/>
          </a:xfrm>
          <a:prstGeom prst="rect">
            <a:avLst/>
          </a:prstGeom>
        </p:spPr>
        <p:txBody>
          <a:bodyPr wrap="square" lIns="0" tIns="0" rIns="0" bIns="0">
            <a:spAutoFit/>
          </a:bodyPr>
          <a:lstStyle>
            <a:lvl1pPr>
              <a:defRPr sz="2175" b="1" i="0">
                <a:solidFill>
                  <a:srgbClr val="3D3935"/>
                </a:solidFill>
                <a:latin typeface="Arial"/>
                <a:cs typeface="Arial"/>
              </a:defRPr>
            </a:lvl1pPr>
          </a:lstStyle>
          <a:p>
            <a:endParaRPr/>
          </a:p>
        </p:txBody>
      </p:sp>
      <p:sp>
        <p:nvSpPr>
          <p:cNvPr id="3" name="Holder 3"/>
          <p:cNvSpPr>
            <a:spLocks noGrp="1"/>
          </p:cNvSpPr>
          <p:nvPr>
            <p:ph type="subTitle" idx="4"/>
          </p:nvPr>
        </p:nvSpPr>
        <p:spPr>
          <a:xfrm>
            <a:off x="1371600" y="3840480"/>
            <a:ext cx="6400800" cy="219291"/>
          </a:xfrm>
          <a:prstGeom prst="rect">
            <a:avLst/>
          </a:prstGeom>
        </p:spPr>
        <p:txBody>
          <a:bodyPr wrap="square" lIns="0" tIns="0" rIns="0" bIns="0">
            <a:spAutoFit/>
          </a:bodyPr>
          <a:lstStyle>
            <a:lvl1pPr>
              <a:defRPr sz="1425"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184112460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19610" y="713233"/>
            <a:ext cx="6553200" cy="334707"/>
          </a:xfrm>
        </p:spPr>
        <p:txBody>
          <a:bodyPr lIns="0" tIns="0" rIns="0" bIns="0"/>
          <a:lstStyle>
            <a:lvl1pPr>
              <a:defRPr sz="2175" b="1" i="0">
                <a:solidFill>
                  <a:srgbClr val="3D3935"/>
                </a:solidFill>
                <a:latin typeface="Arial"/>
                <a:cs typeface="Arial"/>
              </a:defRPr>
            </a:lvl1pPr>
          </a:lstStyle>
          <a:p>
            <a:endParaRPr/>
          </a:p>
        </p:txBody>
      </p:sp>
      <p:sp>
        <p:nvSpPr>
          <p:cNvPr id="3" name="Holder 3"/>
          <p:cNvSpPr>
            <a:spLocks noGrp="1"/>
          </p:cNvSpPr>
          <p:nvPr>
            <p:ph type="body" idx="1"/>
          </p:nvPr>
        </p:nvSpPr>
        <p:spPr>
          <a:xfrm>
            <a:off x="508455" y="1392429"/>
            <a:ext cx="8127091" cy="219291"/>
          </a:xfrm>
        </p:spPr>
        <p:txBody>
          <a:bodyPr lIns="0" tIns="0" rIns="0" bIns="0"/>
          <a:lstStyle>
            <a:lvl1pPr>
              <a:defRPr sz="1425" b="1" i="0">
                <a:solidFill>
                  <a:srgbClr val="0D0D0D"/>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103556647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19610" y="713233"/>
            <a:ext cx="6553200" cy="334707"/>
          </a:xfrm>
        </p:spPr>
        <p:txBody>
          <a:bodyPr lIns="0" tIns="0" rIns="0" bIns="0"/>
          <a:lstStyle>
            <a:lvl1pPr>
              <a:defRPr sz="2175" b="1" i="0">
                <a:solidFill>
                  <a:srgbClr val="3D3935"/>
                </a:solidFill>
                <a:latin typeface="Arial"/>
                <a:cs typeface="Arial"/>
              </a:defRPr>
            </a:lvl1pPr>
          </a:lstStyle>
          <a:p>
            <a:endParaRPr/>
          </a:p>
        </p:txBody>
      </p:sp>
      <p:sp>
        <p:nvSpPr>
          <p:cNvPr id="3" name="Holder 3"/>
          <p:cNvSpPr>
            <a:spLocks noGrp="1"/>
          </p:cNvSpPr>
          <p:nvPr>
            <p:ph sz="half" idx="2"/>
          </p:nvPr>
        </p:nvSpPr>
        <p:spPr>
          <a:xfrm>
            <a:off x="457200" y="1577340"/>
            <a:ext cx="3977640" cy="292388"/>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292388"/>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7" name="Holder 7"/>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393803120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19610" y="713233"/>
            <a:ext cx="6553200" cy="334707"/>
          </a:xfrm>
        </p:spPr>
        <p:txBody>
          <a:bodyPr lIns="0" tIns="0" rIns="0" bIns="0"/>
          <a:lstStyle>
            <a:lvl1pPr>
              <a:defRPr sz="2175" b="1" i="0">
                <a:solidFill>
                  <a:srgbClr val="3D3935"/>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5" name="Holder 5"/>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368727114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4" name="Holder 4"/>
          <p:cNvSpPr>
            <a:spLocks noGrp="1"/>
          </p:cNvSpPr>
          <p:nvPr>
            <p:ph type="sldNum" sz="quarter" idx="7"/>
          </p:nvPr>
        </p:nvSpPr>
        <p:spPr/>
        <p:txBody>
          <a:bodyPr lIns="0" tIns="0" rIns="0" bIns="0"/>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17668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lain White with Logo">
    <p:spTree>
      <p:nvGrpSpPr>
        <p:cNvPr id="1" name=""/>
        <p:cNvGrpSpPr/>
        <p:nvPr/>
      </p:nvGrpSpPr>
      <p:grpSpPr>
        <a:xfrm>
          <a:off x="0" y="0"/>
          <a:ext cx="0" cy="0"/>
          <a:chOff x="0" y="0"/>
          <a:chExt cx="0" cy="0"/>
        </a:xfrm>
      </p:grpSpPr>
      <p:sp>
        <p:nvSpPr>
          <p:cNvPr id="4" name="Rectangle 3"/>
          <p:cNvSpPr/>
          <p:nvPr userDrawn="1"/>
        </p:nvSpPr>
        <p:spPr>
          <a:xfrm>
            <a:off x="0" y="-3175"/>
            <a:ext cx="9142413"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utoShape 3"/>
          <p:cNvSpPr>
            <a:spLocks noChangeAspect="1" noChangeArrowheads="1" noTextEdit="1"/>
          </p:cNvSpPr>
          <p:nvPr userDrawn="1"/>
        </p:nvSpPr>
        <p:spPr bwMode="auto">
          <a:xfrm>
            <a:off x="1588" y="0"/>
            <a:ext cx="9140825"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 name="Freeform 6"/>
          <p:cNvSpPr>
            <a:spLocks/>
          </p:cNvSpPr>
          <p:nvPr userDrawn="1"/>
        </p:nvSpPr>
        <p:spPr bwMode="auto">
          <a:xfrm>
            <a:off x="1588" y="-3175"/>
            <a:ext cx="5030788" cy="457200"/>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 name="Freeform 8"/>
          <p:cNvSpPr>
            <a:spLocks/>
          </p:cNvSpPr>
          <p:nvPr userDrawn="1"/>
        </p:nvSpPr>
        <p:spPr bwMode="auto">
          <a:xfrm>
            <a:off x="4572001" y="6397625"/>
            <a:ext cx="4570413" cy="457200"/>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 name="Freeform 9"/>
          <p:cNvSpPr>
            <a:spLocks/>
          </p:cNvSpPr>
          <p:nvPr userDrawn="1"/>
        </p:nvSpPr>
        <p:spPr bwMode="auto">
          <a:xfrm>
            <a:off x="7399338" y="371475"/>
            <a:ext cx="288925" cy="371475"/>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 name="Freeform 10"/>
          <p:cNvSpPr>
            <a:spLocks/>
          </p:cNvSpPr>
          <p:nvPr userDrawn="1"/>
        </p:nvSpPr>
        <p:spPr bwMode="auto">
          <a:xfrm>
            <a:off x="7453313" y="415925"/>
            <a:ext cx="180975" cy="238125"/>
          </a:xfrm>
          <a:custGeom>
            <a:avLst/>
            <a:gdLst>
              <a:gd name="T0" fmla="*/ 0 w 114"/>
              <a:gd name="T1" fmla="*/ 74 h 150"/>
              <a:gd name="T2" fmla="*/ 58 w 114"/>
              <a:gd name="T3" fmla="*/ 0 h 150"/>
              <a:gd name="T4" fmla="*/ 114 w 114"/>
              <a:gd name="T5" fmla="*/ 74 h 150"/>
              <a:gd name="T6" fmla="*/ 58 w 114"/>
              <a:gd name="T7" fmla="*/ 150 h 150"/>
              <a:gd name="T8" fmla="*/ 0 w 114"/>
              <a:gd name="T9" fmla="*/ 74 h 150"/>
              <a:gd name="T10" fmla="*/ 0 w 114"/>
              <a:gd name="T11" fmla="*/ 74 h 150"/>
            </a:gdLst>
            <a:ahLst/>
            <a:cxnLst>
              <a:cxn ang="0">
                <a:pos x="T0" y="T1"/>
              </a:cxn>
              <a:cxn ang="0">
                <a:pos x="T2" y="T3"/>
              </a:cxn>
              <a:cxn ang="0">
                <a:pos x="T4" y="T5"/>
              </a:cxn>
              <a:cxn ang="0">
                <a:pos x="T6" y="T7"/>
              </a:cxn>
              <a:cxn ang="0">
                <a:pos x="T8" y="T9"/>
              </a:cxn>
              <a:cxn ang="0">
                <a:pos x="T10" y="T11"/>
              </a:cxn>
            </a:cxnLst>
            <a:rect l="0" t="0" r="r" b="b"/>
            <a:pathLst>
              <a:path w="114" h="150">
                <a:moveTo>
                  <a:pt x="0" y="74"/>
                </a:moveTo>
                <a:lnTo>
                  <a:pt x="58" y="0"/>
                </a:lnTo>
                <a:lnTo>
                  <a:pt x="114" y="74"/>
                </a:lnTo>
                <a:lnTo>
                  <a:pt x="58" y="150"/>
                </a:lnTo>
                <a:lnTo>
                  <a:pt x="0" y="74"/>
                </a:lnTo>
                <a:lnTo>
                  <a:pt x="0"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3" name="Freeform 11"/>
          <p:cNvSpPr>
            <a:spLocks/>
          </p:cNvSpPr>
          <p:nvPr userDrawn="1"/>
        </p:nvSpPr>
        <p:spPr bwMode="auto">
          <a:xfrm>
            <a:off x="7478713" y="466725"/>
            <a:ext cx="130175" cy="155575"/>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4" name="Freeform 12"/>
          <p:cNvSpPr>
            <a:spLocks noEditPoints="1"/>
          </p:cNvSpPr>
          <p:nvPr userDrawn="1"/>
        </p:nvSpPr>
        <p:spPr bwMode="auto">
          <a:xfrm>
            <a:off x="7399338" y="800100"/>
            <a:ext cx="53975" cy="50800"/>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5" name="Freeform 13"/>
          <p:cNvSpPr>
            <a:spLocks/>
          </p:cNvSpPr>
          <p:nvPr userDrawn="1"/>
        </p:nvSpPr>
        <p:spPr bwMode="auto">
          <a:xfrm>
            <a:off x="7456488" y="800100"/>
            <a:ext cx="44450" cy="50800"/>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6" name="Freeform 14"/>
          <p:cNvSpPr>
            <a:spLocks/>
          </p:cNvSpPr>
          <p:nvPr userDrawn="1"/>
        </p:nvSpPr>
        <p:spPr bwMode="auto">
          <a:xfrm>
            <a:off x="7510463" y="796925"/>
            <a:ext cx="41275" cy="53975"/>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7" name="Freeform 15"/>
          <p:cNvSpPr>
            <a:spLocks/>
          </p:cNvSpPr>
          <p:nvPr userDrawn="1"/>
        </p:nvSpPr>
        <p:spPr bwMode="auto">
          <a:xfrm>
            <a:off x="7558088" y="800100"/>
            <a:ext cx="41275" cy="50800"/>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8" name="Freeform 16"/>
          <p:cNvSpPr>
            <a:spLocks noEditPoints="1"/>
          </p:cNvSpPr>
          <p:nvPr userDrawn="1"/>
        </p:nvSpPr>
        <p:spPr bwMode="auto">
          <a:xfrm>
            <a:off x="7608888" y="800100"/>
            <a:ext cx="44450"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9" name="Freeform 17"/>
          <p:cNvSpPr>
            <a:spLocks noEditPoints="1"/>
          </p:cNvSpPr>
          <p:nvPr userDrawn="1"/>
        </p:nvSpPr>
        <p:spPr bwMode="auto">
          <a:xfrm>
            <a:off x="7656513" y="800100"/>
            <a:ext cx="53975" cy="50800"/>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0" name="Freeform 18"/>
          <p:cNvSpPr>
            <a:spLocks/>
          </p:cNvSpPr>
          <p:nvPr userDrawn="1"/>
        </p:nvSpPr>
        <p:spPr bwMode="auto">
          <a:xfrm>
            <a:off x="7716838" y="800100"/>
            <a:ext cx="34925"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1" name="Freeform 19"/>
          <p:cNvSpPr>
            <a:spLocks/>
          </p:cNvSpPr>
          <p:nvPr userDrawn="1"/>
        </p:nvSpPr>
        <p:spPr bwMode="auto">
          <a:xfrm>
            <a:off x="7761288" y="800100"/>
            <a:ext cx="6350"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2" name="Freeform 20"/>
          <p:cNvSpPr>
            <a:spLocks noEditPoints="1"/>
          </p:cNvSpPr>
          <p:nvPr userDrawn="1"/>
        </p:nvSpPr>
        <p:spPr bwMode="auto">
          <a:xfrm>
            <a:off x="7777163" y="800100"/>
            <a:ext cx="53975"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8" y="6"/>
                </a:lnTo>
                <a:lnTo>
                  <a:pt x="24" y="20"/>
                </a:lnTo>
                <a:lnTo>
                  <a:pt x="24"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3" name="Freeform 21"/>
          <p:cNvSpPr>
            <a:spLocks/>
          </p:cNvSpPr>
          <p:nvPr userDrawn="1"/>
        </p:nvSpPr>
        <p:spPr bwMode="auto">
          <a:xfrm>
            <a:off x="7840663" y="800100"/>
            <a:ext cx="41275" cy="50800"/>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4" name="Freeform 22"/>
          <p:cNvSpPr>
            <a:spLocks/>
          </p:cNvSpPr>
          <p:nvPr userDrawn="1"/>
        </p:nvSpPr>
        <p:spPr bwMode="auto">
          <a:xfrm>
            <a:off x="7920038" y="796925"/>
            <a:ext cx="47625"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5" name="Freeform 23"/>
          <p:cNvSpPr>
            <a:spLocks noEditPoints="1"/>
          </p:cNvSpPr>
          <p:nvPr userDrawn="1"/>
        </p:nvSpPr>
        <p:spPr bwMode="auto">
          <a:xfrm>
            <a:off x="7970838" y="800100"/>
            <a:ext cx="53975" cy="50800"/>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6" name="Freeform 24"/>
          <p:cNvSpPr>
            <a:spLocks/>
          </p:cNvSpPr>
          <p:nvPr userDrawn="1"/>
        </p:nvSpPr>
        <p:spPr bwMode="auto">
          <a:xfrm>
            <a:off x="8021638" y="800100"/>
            <a:ext cx="44450" cy="50800"/>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7" name="Freeform 25"/>
          <p:cNvSpPr>
            <a:spLocks/>
          </p:cNvSpPr>
          <p:nvPr userDrawn="1"/>
        </p:nvSpPr>
        <p:spPr bwMode="auto">
          <a:xfrm>
            <a:off x="8072438" y="800100"/>
            <a:ext cx="44450" cy="50800"/>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8" name="Freeform 26"/>
          <p:cNvSpPr>
            <a:spLocks noEditPoints="1"/>
          </p:cNvSpPr>
          <p:nvPr userDrawn="1"/>
        </p:nvSpPr>
        <p:spPr bwMode="auto">
          <a:xfrm>
            <a:off x="8126413" y="796925"/>
            <a:ext cx="50800" cy="53975"/>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29" name="Freeform 27"/>
          <p:cNvSpPr>
            <a:spLocks/>
          </p:cNvSpPr>
          <p:nvPr userDrawn="1"/>
        </p:nvSpPr>
        <p:spPr bwMode="auto">
          <a:xfrm>
            <a:off x="8186738" y="800100"/>
            <a:ext cx="34925" cy="50800"/>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0" name="Freeform 28"/>
          <p:cNvSpPr>
            <a:spLocks/>
          </p:cNvSpPr>
          <p:nvPr userDrawn="1"/>
        </p:nvSpPr>
        <p:spPr bwMode="auto">
          <a:xfrm>
            <a:off x="8231188" y="800100"/>
            <a:ext cx="6350" cy="50800"/>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1" name="Freeform 29"/>
          <p:cNvSpPr>
            <a:spLocks/>
          </p:cNvSpPr>
          <p:nvPr userDrawn="1"/>
        </p:nvSpPr>
        <p:spPr bwMode="auto">
          <a:xfrm>
            <a:off x="8247063" y="796925"/>
            <a:ext cx="47625" cy="53975"/>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2" name="Freeform 30"/>
          <p:cNvSpPr>
            <a:spLocks/>
          </p:cNvSpPr>
          <p:nvPr userDrawn="1"/>
        </p:nvSpPr>
        <p:spPr bwMode="auto">
          <a:xfrm>
            <a:off x="8329613" y="800100"/>
            <a:ext cx="41275" cy="50800"/>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3" name="Freeform 31"/>
          <p:cNvSpPr>
            <a:spLocks/>
          </p:cNvSpPr>
          <p:nvPr userDrawn="1"/>
        </p:nvSpPr>
        <p:spPr bwMode="auto">
          <a:xfrm>
            <a:off x="8386763" y="800100"/>
            <a:ext cx="41275" cy="50800"/>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4" name="Freeform 32"/>
          <p:cNvSpPr>
            <a:spLocks/>
          </p:cNvSpPr>
          <p:nvPr userDrawn="1"/>
        </p:nvSpPr>
        <p:spPr bwMode="auto">
          <a:xfrm>
            <a:off x="8440738" y="800100"/>
            <a:ext cx="9525"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5" name="Freeform 33"/>
          <p:cNvSpPr>
            <a:spLocks/>
          </p:cNvSpPr>
          <p:nvPr userDrawn="1"/>
        </p:nvSpPr>
        <p:spPr bwMode="auto">
          <a:xfrm>
            <a:off x="8459788" y="800100"/>
            <a:ext cx="50800" cy="50800"/>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6" name="Freeform 34"/>
          <p:cNvSpPr>
            <a:spLocks/>
          </p:cNvSpPr>
          <p:nvPr userDrawn="1"/>
        </p:nvSpPr>
        <p:spPr bwMode="auto">
          <a:xfrm>
            <a:off x="8516938" y="800100"/>
            <a:ext cx="38100" cy="50800"/>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7" name="Freeform 35"/>
          <p:cNvSpPr>
            <a:spLocks noEditPoints="1"/>
          </p:cNvSpPr>
          <p:nvPr userDrawn="1"/>
        </p:nvSpPr>
        <p:spPr bwMode="auto">
          <a:xfrm>
            <a:off x="8567738" y="800100"/>
            <a:ext cx="44450" cy="50800"/>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8" name="Freeform 36"/>
          <p:cNvSpPr>
            <a:spLocks/>
          </p:cNvSpPr>
          <p:nvPr userDrawn="1"/>
        </p:nvSpPr>
        <p:spPr bwMode="auto">
          <a:xfrm>
            <a:off x="8615363" y="796925"/>
            <a:ext cx="44450" cy="53975"/>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39" name="Freeform 37"/>
          <p:cNvSpPr>
            <a:spLocks/>
          </p:cNvSpPr>
          <p:nvPr userDrawn="1"/>
        </p:nvSpPr>
        <p:spPr bwMode="auto">
          <a:xfrm>
            <a:off x="8669338" y="800100"/>
            <a:ext cx="9525" cy="50800"/>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0" name="Freeform 38"/>
          <p:cNvSpPr>
            <a:spLocks/>
          </p:cNvSpPr>
          <p:nvPr userDrawn="1"/>
        </p:nvSpPr>
        <p:spPr bwMode="auto">
          <a:xfrm>
            <a:off x="8688388" y="800100"/>
            <a:ext cx="85725" cy="50800"/>
          </a:xfrm>
          <a:custGeom>
            <a:avLst/>
            <a:gdLst>
              <a:gd name="T0" fmla="*/ 30 w 54"/>
              <a:gd name="T1" fmla="*/ 0 h 32"/>
              <a:gd name="T2" fmla="*/ 0 w 54"/>
              <a:gd name="T3" fmla="*/ 0 h 32"/>
              <a:gd name="T4" fmla="*/ 0 w 54"/>
              <a:gd name="T5" fmla="*/ 4 h 32"/>
              <a:gd name="T6" fmla="*/ 10 w 54"/>
              <a:gd name="T7" fmla="*/ 4 h 32"/>
              <a:gd name="T8" fmla="*/ 10 w 54"/>
              <a:gd name="T9" fmla="*/ 32 h 32"/>
              <a:gd name="T10" fmla="*/ 16 w 54"/>
              <a:gd name="T11" fmla="*/ 32 h 32"/>
              <a:gd name="T12" fmla="*/ 16 w 54"/>
              <a:gd name="T13" fmla="*/ 4 h 32"/>
              <a:gd name="T14" fmla="*/ 26 w 54"/>
              <a:gd name="T15" fmla="*/ 4 h 32"/>
              <a:gd name="T16" fmla="*/ 36 w 54"/>
              <a:gd name="T17" fmla="*/ 18 h 32"/>
              <a:gd name="T18" fmla="*/ 36 w 54"/>
              <a:gd name="T19" fmla="*/ 32 h 32"/>
              <a:gd name="T20" fmla="*/ 42 w 54"/>
              <a:gd name="T21" fmla="*/ 32 h 32"/>
              <a:gd name="T22" fmla="*/ 42 w 54"/>
              <a:gd name="T23" fmla="*/ 18 h 32"/>
              <a:gd name="T24" fmla="*/ 54 w 54"/>
              <a:gd name="T25" fmla="*/ 0 h 32"/>
              <a:gd name="T26" fmla="*/ 54 w 54"/>
              <a:gd name="T27" fmla="*/ 0 h 32"/>
              <a:gd name="T28" fmla="*/ 54 w 54"/>
              <a:gd name="T29" fmla="*/ 0 h 32"/>
              <a:gd name="T30" fmla="*/ 48 w 54"/>
              <a:gd name="T31" fmla="*/ 0 h 32"/>
              <a:gd name="T32" fmla="*/ 38 w 54"/>
              <a:gd name="T33" fmla="*/ 14 h 32"/>
              <a:gd name="T34" fmla="*/ 30 w 54"/>
              <a:gd name="T35" fmla="*/ 0 h 32"/>
              <a:gd name="T36" fmla="*/ 30 w 54"/>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32">
                <a:moveTo>
                  <a:pt x="30" y="0"/>
                </a:moveTo>
                <a:lnTo>
                  <a:pt x="0" y="0"/>
                </a:lnTo>
                <a:lnTo>
                  <a:pt x="0" y="4"/>
                </a:lnTo>
                <a:lnTo>
                  <a:pt x="10" y="4"/>
                </a:lnTo>
                <a:lnTo>
                  <a:pt x="10" y="32"/>
                </a:lnTo>
                <a:lnTo>
                  <a:pt x="16" y="32"/>
                </a:lnTo>
                <a:lnTo>
                  <a:pt x="16" y="4"/>
                </a:lnTo>
                <a:lnTo>
                  <a:pt x="26" y="4"/>
                </a:lnTo>
                <a:lnTo>
                  <a:pt x="36" y="18"/>
                </a:lnTo>
                <a:lnTo>
                  <a:pt x="36" y="32"/>
                </a:lnTo>
                <a:lnTo>
                  <a:pt x="42" y="32"/>
                </a:lnTo>
                <a:lnTo>
                  <a:pt x="42" y="18"/>
                </a:lnTo>
                <a:lnTo>
                  <a:pt x="54" y="0"/>
                </a:lnTo>
                <a:lnTo>
                  <a:pt x="54" y="0"/>
                </a:lnTo>
                <a:lnTo>
                  <a:pt x="54" y="0"/>
                </a:lnTo>
                <a:lnTo>
                  <a:pt x="48" y="0"/>
                </a:lnTo>
                <a:lnTo>
                  <a:pt x="38" y="14"/>
                </a:lnTo>
                <a:lnTo>
                  <a:pt x="30" y="0"/>
                </a:lnTo>
                <a:lnTo>
                  <a:pt x="30"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1" name="Freeform 39"/>
          <p:cNvSpPr>
            <a:spLocks/>
          </p:cNvSpPr>
          <p:nvPr userDrawn="1"/>
        </p:nvSpPr>
        <p:spPr bwMode="auto">
          <a:xfrm>
            <a:off x="8482013" y="371475"/>
            <a:ext cx="292100" cy="365125"/>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2" name="Freeform 40"/>
          <p:cNvSpPr>
            <a:spLocks/>
          </p:cNvSpPr>
          <p:nvPr userDrawn="1"/>
        </p:nvSpPr>
        <p:spPr bwMode="auto">
          <a:xfrm>
            <a:off x="8094663" y="365125"/>
            <a:ext cx="336550" cy="371475"/>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3" name="Freeform 41"/>
          <p:cNvSpPr>
            <a:spLocks noEditPoints="1"/>
          </p:cNvSpPr>
          <p:nvPr userDrawn="1"/>
        </p:nvSpPr>
        <p:spPr bwMode="auto">
          <a:xfrm>
            <a:off x="7758113" y="371475"/>
            <a:ext cx="330200" cy="358775"/>
          </a:xfrm>
          <a:custGeom>
            <a:avLst/>
            <a:gdLst>
              <a:gd name="T0" fmla="*/ 164 w 208"/>
              <a:gd name="T1" fmla="*/ 226 h 226"/>
              <a:gd name="T2" fmla="*/ 208 w 208"/>
              <a:gd name="T3" fmla="*/ 226 h 226"/>
              <a:gd name="T4" fmla="*/ 120 w 208"/>
              <a:gd name="T5" fmla="*/ 0 h 226"/>
              <a:gd name="T6" fmla="*/ 86 w 208"/>
              <a:gd name="T7" fmla="*/ 0 h 226"/>
              <a:gd name="T8" fmla="*/ 0 w 208"/>
              <a:gd name="T9" fmla="*/ 226 h 226"/>
              <a:gd name="T10" fmla="*/ 22 w 208"/>
              <a:gd name="T11" fmla="*/ 226 h 226"/>
              <a:gd name="T12" fmla="*/ 48 w 208"/>
              <a:gd name="T13" fmla="*/ 162 h 226"/>
              <a:gd name="T14" fmla="*/ 140 w 208"/>
              <a:gd name="T15" fmla="*/ 162 h 226"/>
              <a:gd name="T16" fmla="*/ 164 w 208"/>
              <a:gd name="T17" fmla="*/ 226 h 226"/>
              <a:gd name="T18" fmla="*/ 164 w 208"/>
              <a:gd name="T19" fmla="*/ 226 h 226"/>
              <a:gd name="T20" fmla="*/ 54 w 208"/>
              <a:gd name="T21" fmla="*/ 142 h 226"/>
              <a:gd name="T22" fmla="*/ 94 w 208"/>
              <a:gd name="T23" fmla="*/ 36 h 226"/>
              <a:gd name="T24" fmla="*/ 134 w 208"/>
              <a:gd name="T25" fmla="*/ 142 h 226"/>
              <a:gd name="T26" fmla="*/ 54 w 208"/>
              <a:gd name="T27" fmla="*/ 142 h 226"/>
              <a:gd name="T28" fmla="*/ 54 w 208"/>
              <a:gd name="T29" fmla="*/ 14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26">
                <a:moveTo>
                  <a:pt x="164" y="226"/>
                </a:moveTo>
                <a:lnTo>
                  <a:pt x="208" y="226"/>
                </a:lnTo>
                <a:lnTo>
                  <a:pt x="120" y="0"/>
                </a:lnTo>
                <a:lnTo>
                  <a:pt x="86" y="0"/>
                </a:lnTo>
                <a:lnTo>
                  <a:pt x="0" y="226"/>
                </a:lnTo>
                <a:lnTo>
                  <a:pt x="22" y="226"/>
                </a:lnTo>
                <a:lnTo>
                  <a:pt x="48" y="162"/>
                </a:lnTo>
                <a:lnTo>
                  <a:pt x="140" y="162"/>
                </a:lnTo>
                <a:lnTo>
                  <a:pt x="164" y="226"/>
                </a:lnTo>
                <a:lnTo>
                  <a:pt x="164" y="226"/>
                </a:lnTo>
                <a:close/>
                <a:moveTo>
                  <a:pt x="54" y="142"/>
                </a:moveTo>
                <a:lnTo>
                  <a:pt x="94" y="36"/>
                </a:lnTo>
                <a:lnTo>
                  <a:pt x="134" y="142"/>
                </a:lnTo>
                <a:lnTo>
                  <a:pt x="54" y="142"/>
                </a:lnTo>
                <a:lnTo>
                  <a:pt x="54" y="14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44" name="Title 1"/>
          <p:cNvSpPr>
            <a:spLocks noGrp="1"/>
          </p:cNvSpPr>
          <p:nvPr>
            <p:ph type="title" hasCustomPrompt="1"/>
          </p:nvPr>
        </p:nvSpPr>
        <p:spPr>
          <a:xfrm>
            <a:off x="440871" y="1014757"/>
            <a:ext cx="6733042" cy="538609"/>
          </a:xfrm>
        </p:spPr>
        <p:txBody>
          <a:bodyPr>
            <a:spAutoFit/>
          </a:bodyPr>
          <a:lstStyle>
            <a:lvl1pPr>
              <a:lnSpc>
                <a:spcPct val="100000"/>
              </a:lnSpc>
              <a:defRPr sz="2900" b="1">
                <a:solidFill>
                  <a:srgbClr val="3D3935"/>
                </a:solidFill>
                <a:latin typeface="Arial" panose="020B0604020202020204" pitchFamily="34" charset="0"/>
                <a:cs typeface="Arial" panose="020B0604020202020204" pitchFamily="34" charset="0"/>
              </a:defRPr>
            </a:lvl1pPr>
          </a:lstStyle>
          <a:p>
            <a:r>
              <a:rPr lang="en-US" dirty="0"/>
              <a:t>Heading</a:t>
            </a:r>
            <a:endParaRPr lang="en-AU" dirty="0"/>
          </a:p>
        </p:txBody>
      </p:sp>
      <p:sp>
        <p:nvSpPr>
          <p:cNvPr id="47" name="Text Placeholder 49"/>
          <p:cNvSpPr>
            <a:spLocks noGrp="1"/>
          </p:cNvSpPr>
          <p:nvPr>
            <p:ph type="body" sz="quarter" idx="15" hasCustomPrompt="1"/>
          </p:nvPr>
        </p:nvSpPr>
        <p:spPr>
          <a:xfrm>
            <a:off x="440871" y="1751357"/>
            <a:ext cx="8284029" cy="3954411"/>
          </a:xfrm>
        </p:spPr>
        <p:txBody>
          <a:bodyPr>
            <a:normAutofit/>
          </a:bodyPr>
          <a:lstStyle>
            <a:lvl1pPr marL="0" indent="0">
              <a:lnSpc>
                <a:spcPct val="100000"/>
              </a:lnSpc>
              <a:buNone/>
              <a:defRPr sz="1900">
                <a:solidFill>
                  <a:srgbClr val="3D3935"/>
                </a:solidFill>
                <a:latin typeface="Arial" panose="020B0604020202020204" pitchFamily="34" charset="0"/>
                <a:cs typeface="Arial" panose="020B0604020202020204" pitchFamily="34" charset="0"/>
              </a:defRPr>
            </a:lvl1pPr>
          </a:lstStyle>
          <a:p>
            <a:pPr lvl="0"/>
            <a:r>
              <a:rPr lang="en-AU" dirty="0"/>
              <a:t>Body</a:t>
            </a:r>
          </a:p>
        </p:txBody>
      </p:sp>
      <p:sp>
        <p:nvSpPr>
          <p:cNvPr id="4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4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1492378668"/>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theme" Target="../theme/theme1.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tags" Target="../tags/tag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image" Target="../media/image1.emf"/><Relationship Id="rId61" Type="http://schemas.openxmlformats.org/officeDocument/2006/relationships/slideLayout" Target="../slideLayouts/slideLayout61.xml"/><Relationship Id="rId82" Type="http://schemas.openxmlformats.org/officeDocument/2006/relationships/slideLayout" Target="../slideLayouts/slideLayout8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6.xml"/><Relationship Id="rId7" Type="http://schemas.openxmlformats.org/officeDocument/2006/relationships/image" Target="../media/image9.png"/><Relationship Id="rId2" Type="http://schemas.openxmlformats.org/officeDocument/2006/relationships/slideLayout" Target="../slideLayouts/slideLayout85.xml"/><Relationship Id="rId1" Type="http://schemas.openxmlformats.org/officeDocument/2006/relationships/slideLayout" Target="../slideLayouts/slideLayout84.xml"/><Relationship Id="rId6" Type="http://schemas.openxmlformats.org/officeDocument/2006/relationships/theme" Target="../theme/theme2.xml"/><Relationship Id="rId5" Type="http://schemas.openxmlformats.org/officeDocument/2006/relationships/slideLayout" Target="../slideLayouts/slideLayout88.xml"/><Relationship Id="rId4" Type="http://schemas.openxmlformats.org/officeDocument/2006/relationships/slideLayout" Target="../slideLayouts/slideLayout8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85"/>
            </p:custDataLst>
            <p:extLst>
              <p:ext uri="{D42A27DB-BD31-4B8C-83A1-F6EECF244321}">
                <p14:modId xmlns:p14="http://schemas.microsoft.com/office/powerpoint/2010/main" val="34756964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86" imgW="347" imgH="348" progId="TCLayout.ActiveDocument.1">
                  <p:embed/>
                </p:oleObj>
              </mc:Choice>
              <mc:Fallback>
                <p:oleObj name="think-cell Slide" r:id="rId86" imgW="347" imgH="348" progId="TCLayout.ActiveDocument.1">
                  <p:embed/>
                  <p:pic>
                    <p:nvPicPr>
                      <p:cNvPr id="4" name="Object 3" hidden="1"/>
                      <p:cNvPicPr/>
                      <p:nvPr/>
                    </p:nvPicPr>
                    <p:blipFill>
                      <a:blip r:embed="rId87"/>
                      <a:stretch>
                        <a:fillRect/>
                      </a:stretch>
                    </p:blipFill>
                    <p:spPr>
                      <a:xfrm>
                        <a:off x="1588" y="1588"/>
                        <a:ext cx="1587" cy="1587"/>
                      </a:xfrm>
                      <a:prstGeom prst="rect">
                        <a:avLst/>
                      </a:prstGeom>
                    </p:spPr>
                  </p:pic>
                </p:oleObj>
              </mc:Fallback>
            </mc:AlternateContent>
          </a:graphicData>
        </a:graphic>
      </p:graphicFrame>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7" name="Group 4"/>
          <p:cNvGrpSpPr>
            <a:grpSpLocks noChangeAspect="1"/>
          </p:cNvGrpSpPr>
          <p:nvPr userDrawn="1"/>
        </p:nvGrpSpPr>
        <p:grpSpPr bwMode="auto">
          <a:xfrm>
            <a:off x="1588" y="0"/>
            <a:ext cx="9140825" cy="6858000"/>
            <a:chOff x="1" y="0"/>
            <a:chExt cx="5758" cy="4320"/>
          </a:xfrm>
        </p:grpSpPr>
        <p:sp>
          <p:nvSpPr>
            <p:cNvPr id="88" name="AutoShape 3"/>
            <p:cNvSpPr>
              <a:spLocks noChangeAspect="1" noChangeArrowheads="1" noTextEdit="1"/>
            </p:cNvSpPr>
            <p:nvPr userDrawn="1"/>
          </p:nvSpPr>
          <p:spPr bwMode="auto">
            <a:xfrm>
              <a:off x="1" y="0"/>
              <a:ext cx="5758" cy="4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89" name="Freeform 5"/>
            <p:cNvSpPr>
              <a:spLocks/>
            </p:cNvSpPr>
            <p:nvPr userDrawn="1"/>
          </p:nvSpPr>
          <p:spPr bwMode="auto">
            <a:xfrm>
              <a:off x="1" y="-2"/>
              <a:ext cx="3169" cy="288"/>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close/>
                </a:path>
              </a:pathLst>
            </a:custGeom>
            <a:solidFill>
              <a:srgbClr val="E8E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0" name="Freeform 6"/>
            <p:cNvSpPr>
              <a:spLocks/>
            </p:cNvSpPr>
            <p:nvPr userDrawn="1"/>
          </p:nvSpPr>
          <p:spPr bwMode="auto">
            <a:xfrm>
              <a:off x="1" y="-2"/>
              <a:ext cx="3169" cy="288"/>
            </a:xfrm>
            <a:custGeom>
              <a:avLst/>
              <a:gdLst>
                <a:gd name="T0" fmla="*/ 0 w 3169"/>
                <a:gd name="T1" fmla="*/ 0 h 288"/>
                <a:gd name="T2" fmla="*/ 3169 w 3169"/>
                <a:gd name="T3" fmla="*/ 0 h 288"/>
                <a:gd name="T4" fmla="*/ 2879 w 3169"/>
                <a:gd name="T5" fmla="*/ 288 h 288"/>
                <a:gd name="T6" fmla="*/ 0 w 3169"/>
                <a:gd name="T7" fmla="*/ 288 h 288"/>
                <a:gd name="T8" fmla="*/ 0 w 3169"/>
                <a:gd name="T9" fmla="*/ 0 h 288"/>
              </a:gdLst>
              <a:ahLst/>
              <a:cxnLst>
                <a:cxn ang="0">
                  <a:pos x="T0" y="T1"/>
                </a:cxn>
                <a:cxn ang="0">
                  <a:pos x="T2" y="T3"/>
                </a:cxn>
                <a:cxn ang="0">
                  <a:pos x="T4" y="T5"/>
                </a:cxn>
                <a:cxn ang="0">
                  <a:pos x="T6" y="T7"/>
                </a:cxn>
                <a:cxn ang="0">
                  <a:pos x="T8" y="T9"/>
                </a:cxn>
              </a:cxnLst>
              <a:rect l="0" t="0" r="r" b="b"/>
              <a:pathLst>
                <a:path w="3169" h="288">
                  <a:moveTo>
                    <a:pt x="0" y="0"/>
                  </a:moveTo>
                  <a:lnTo>
                    <a:pt x="3169" y="0"/>
                  </a:lnTo>
                  <a:lnTo>
                    <a:pt x="2879" y="288"/>
                  </a:lnTo>
                  <a:lnTo>
                    <a:pt x="0" y="288"/>
                  </a:lnTo>
                  <a:lnTo>
                    <a:pt x="0" y="0"/>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1" name="Freeform 7"/>
            <p:cNvSpPr>
              <a:spLocks/>
            </p:cNvSpPr>
            <p:nvPr userDrawn="1"/>
          </p:nvSpPr>
          <p:spPr bwMode="auto">
            <a:xfrm>
              <a:off x="2880" y="4030"/>
              <a:ext cx="2879" cy="288"/>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close/>
                </a:path>
              </a:pathLst>
            </a:custGeom>
            <a:solidFill>
              <a:srgbClr val="E8E3DB"/>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2" name="Freeform 8"/>
            <p:cNvSpPr>
              <a:spLocks/>
            </p:cNvSpPr>
            <p:nvPr userDrawn="1"/>
          </p:nvSpPr>
          <p:spPr bwMode="auto">
            <a:xfrm>
              <a:off x="2880" y="4030"/>
              <a:ext cx="2879" cy="288"/>
            </a:xfrm>
            <a:custGeom>
              <a:avLst/>
              <a:gdLst>
                <a:gd name="T0" fmla="*/ 2879 w 2879"/>
                <a:gd name="T1" fmla="*/ 288 h 288"/>
                <a:gd name="T2" fmla="*/ 0 w 2879"/>
                <a:gd name="T3" fmla="*/ 288 h 288"/>
                <a:gd name="T4" fmla="*/ 290 w 2879"/>
                <a:gd name="T5" fmla="*/ 0 h 288"/>
                <a:gd name="T6" fmla="*/ 2879 w 2879"/>
                <a:gd name="T7" fmla="*/ 0 h 288"/>
                <a:gd name="T8" fmla="*/ 2879 w 2879"/>
                <a:gd name="T9" fmla="*/ 288 h 288"/>
              </a:gdLst>
              <a:ahLst/>
              <a:cxnLst>
                <a:cxn ang="0">
                  <a:pos x="T0" y="T1"/>
                </a:cxn>
                <a:cxn ang="0">
                  <a:pos x="T2" y="T3"/>
                </a:cxn>
                <a:cxn ang="0">
                  <a:pos x="T4" y="T5"/>
                </a:cxn>
                <a:cxn ang="0">
                  <a:pos x="T6" y="T7"/>
                </a:cxn>
                <a:cxn ang="0">
                  <a:pos x="T8" y="T9"/>
                </a:cxn>
              </a:cxnLst>
              <a:rect l="0" t="0" r="r" b="b"/>
              <a:pathLst>
                <a:path w="2879" h="288">
                  <a:moveTo>
                    <a:pt x="2879" y="288"/>
                  </a:moveTo>
                  <a:lnTo>
                    <a:pt x="0" y="288"/>
                  </a:lnTo>
                  <a:lnTo>
                    <a:pt x="290" y="0"/>
                  </a:lnTo>
                  <a:lnTo>
                    <a:pt x="2879" y="0"/>
                  </a:lnTo>
                  <a:lnTo>
                    <a:pt x="2879" y="288"/>
                  </a:lnTo>
                </a:path>
              </a:pathLst>
            </a:cu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3" name="Freeform 9"/>
            <p:cNvSpPr>
              <a:spLocks/>
            </p:cNvSpPr>
            <p:nvPr userDrawn="1"/>
          </p:nvSpPr>
          <p:spPr bwMode="auto">
            <a:xfrm>
              <a:off x="4661" y="234"/>
              <a:ext cx="182" cy="234"/>
            </a:xfrm>
            <a:custGeom>
              <a:avLst/>
              <a:gdLst>
                <a:gd name="T0" fmla="*/ 91 w 91"/>
                <a:gd name="T1" fmla="*/ 0 h 117"/>
                <a:gd name="T2" fmla="*/ 91 w 91"/>
                <a:gd name="T3" fmla="*/ 51 h 117"/>
                <a:gd name="T4" fmla="*/ 46 w 91"/>
                <a:gd name="T5" fmla="*/ 117 h 117"/>
                <a:gd name="T6" fmla="*/ 0 w 91"/>
                <a:gd name="T7" fmla="*/ 51 h 117"/>
                <a:gd name="T8" fmla="*/ 0 w 91"/>
                <a:gd name="T9" fmla="*/ 0 h 117"/>
                <a:gd name="T10" fmla="*/ 91 w 91"/>
                <a:gd name="T11" fmla="*/ 0 h 117"/>
              </a:gdLst>
              <a:ahLst/>
              <a:cxnLst>
                <a:cxn ang="0">
                  <a:pos x="T0" y="T1"/>
                </a:cxn>
                <a:cxn ang="0">
                  <a:pos x="T2" y="T3"/>
                </a:cxn>
                <a:cxn ang="0">
                  <a:pos x="T4" y="T5"/>
                </a:cxn>
                <a:cxn ang="0">
                  <a:pos x="T6" y="T7"/>
                </a:cxn>
                <a:cxn ang="0">
                  <a:pos x="T8" y="T9"/>
                </a:cxn>
                <a:cxn ang="0">
                  <a:pos x="T10" y="T11"/>
                </a:cxn>
              </a:cxnLst>
              <a:rect l="0" t="0" r="r" b="b"/>
              <a:pathLst>
                <a:path w="91" h="117">
                  <a:moveTo>
                    <a:pt x="91" y="0"/>
                  </a:moveTo>
                  <a:cubicBezTo>
                    <a:pt x="91" y="51"/>
                    <a:pt x="91" y="51"/>
                    <a:pt x="91" y="51"/>
                  </a:cubicBezTo>
                  <a:cubicBezTo>
                    <a:pt x="91" y="77"/>
                    <a:pt x="74" y="105"/>
                    <a:pt x="46" y="117"/>
                  </a:cubicBezTo>
                  <a:cubicBezTo>
                    <a:pt x="18" y="105"/>
                    <a:pt x="0" y="77"/>
                    <a:pt x="0" y="51"/>
                  </a:cubicBezTo>
                  <a:cubicBezTo>
                    <a:pt x="0" y="0"/>
                    <a:pt x="0" y="0"/>
                    <a:pt x="0" y="0"/>
                  </a:cubicBezTo>
                  <a:cubicBezTo>
                    <a:pt x="91" y="0"/>
                    <a:pt x="91" y="0"/>
                    <a:pt x="91" y="0"/>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4" name="Freeform 10"/>
            <p:cNvSpPr>
              <a:spLocks/>
            </p:cNvSpPr>
            <p:nvPr userDrawn="1"/>
          </p:nvSpPr>
          <p:spPr bwMode="auto">
            <a:xfrm>
              <a:off x="4695" y="262"/>
              <a:ext cx="114" cy="150"/>
            </a:xfrm>
            <a:custGeom>
              <a:avLst/>
              <a:gdLst>
                <a:gd name="T0" fmla="*/ 0 w 114"/>
                <a:gd name="T1" fmla="*/ 74 h 150"/>
                <a:gd name="T2" fmla="*/ 58 w 114"/>
                <a:gd name="T3" fmla="*/ 0 h 150"/>
                <a:gd name="T4" fmla="*/ 114 w 114"/>
                <a:gd name="T5" fmla="*/ 74 h 150"/>
                <a:gd name="T6" fmla="*/ 58 w 114"/>
                <a:gd name="T7" fmla="*/ 150 h 150"/>
                <a:gd name="T8" fmla="*/ 0 w 114"/>
                <a:gd name="T9" fmla="*/ 74 h 150"/>
                <a:gd name="T10" fmla="*/ 0 w 114"/>
                <a:gd name="T11" fmla="*/ 74 h 150"/>
              </a:gdLst>
              <a:ahLst/>
              <a:cxnLst>
                <a:cxn ang="0">
                  <a:pos x="T0" y="T1"/>
                </a:cxn>
                <a:cxn ang="0">
                  <a:pos x="T2" y="T3"/>
                </a:cxn>
                <a:cxn ang="0">
                  <a:pos x="T4" y="T5"/>
                </a:cxn>
                <a:cxn ang="0">
                  <a:pos x="T6" y="T7"/>
                </a:cxn>
                <a:cxn ang="0">
                  <a:pos x="T8" y="T9"/>
                </a:cxn>
                <a:cxn ang="0">
                  <a:pos x="T10" y="T11"/>
                </a:cxn>
              </a:cxnLst>
              <a:rect l="0" t="0" r="r" b="b"/>
              <a:pathLst>
                <a:path w="114" h="150">
                  <a:moveTo>
                    <a:pt x="0" y="74"/>
                  </a:moveTo>
                  <a:lnTo>
                    <a:pt x="58" y="0"/>
                  </a:lnTo>
                  <a:lnTo>
                    <a:pt x="114" y="74"/>
                  </a:lnTo>
                  <a:lnTo>
                    <a:pt x="58" y="150"/>
                  </a:lnTo>
                  <a:lnTo>
                    <a:pt x="0" y="74"/>
                  </a:lnTo>
                  <a:lnTo>
                    <a:pt x="0" y="7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5" name="Freeform 11"/>
            <p:cNvSpPr>
              <a:spLocks/>
            </p:cNvSpPr>
            <p:nvPr userDrawn="1"/>
          </p:nvSpPr>
          <p:spPr bwMode="auto">
            <a:xfrm>
              <a:off x="4711" y="294"/>
              <a:ext cx="82" cy="98"/>
            </a:xfrm>
            <a:custGeom>
              <a:avLst/>
              <a:gdLst>
                <a:gd name="T0" fmla="*/ 18 w 41"/>
                <a:gd name="T1" fmla="*/ 26 h 49"/>
                <a:gd name="T2" fmla="*/ 21 w 41"/>
                <a:gd name="T3" fmla="*/ 49 h 49"/>
                <a:gd name="T4" fmla="*/ 21 w 41"/>
                <a:gd name="T5" fmla="*/ 49 h 49"/>
                <a:gd name="T6" fmla="*/ 21 w 41"/>
                <a:gd name="T7" fmla="*/ 49 h 49"/>
                <a:gd name="T8" fmla="*/ 23 w 41"/>
                <a:gd name="T9" fmla="*/ 26 h 49"/>
                <a:gd name="T10" fmla="*/ 23 w 41"/>
                <a:gd name="T11" fmla="*/ 24 h 49"/>
                <a:gd name="T12" fmla="*/ 32 w 41"/>
                <a:gd name="T13" fmla="*/ 24 h 49"/>
                <a:gd name="T14" fmla="*/ 32 w 41"/>
                <a:gd name="T15" fmla="*/ 25 h 49"/>
                <a:gd name="T16" fmla="*/ 35 w 41"/>
                <a:gd name="T17" fmla="*/ 28 h 49"/>
                <a:gd name="T18" fmla="*/ 37 w 41"/>
                <a:gd name="T19" fmla="*/ 25 h 49"/>
                <a:gd name="T20" fmla="*/ 37 w 41"/>
                <a:gd name="T21" fmla="*/ 24 h 49"/>
                <a:gd name="T22" fmla="*/ 38 w 41"/>
                <a:gd name="T23" fmla="*/ 24 h 49"/>
                <a:gd name="T24" fmla="*/ 41 w 41"/>
                <a:gd name="T25" fmla="*/ 21 h 49"/>
                <a:gd name="T26" fmla="*/ 38 w 41"/>
                <a:gd name="T27" fmla="*/ 19 h 49"/>
                <a:gd name="T28" fmla="*/ 37 w 41"/>
                <a:gd name="T29" fmla="*/ 19 h 49"/>
                <a:gd name="T30" fmla="*/ 37 w 41"/>
                <a:gd name="T31" fmla="*/ 18 h 49"/>
                <a:gd name="T32" fmla="*/ 35 w 41"/>
                <a:gd name="T33" fmla="*/ 15 h 49"/>
                <a:gd name="T34" fmla="*/ 32 w 41"/>
                <a:gd name="T35" fmla="*/ 18 h 49"/>
                <a:gd name="T36" fmla="*/ 32 w 41"/>
                <a:gd name="T37" fmla="*/ 19 h 49"/>
                <a:gd name="T38" fmla="*/ 23 w 41"/>
                <a:gd name="T39" fmla="*/ 19 h 49"/>
                <a:gd name="T40" fmla="*/ 23 w 41"/>
                <a:gd name="T41" fmla="*/ 9 h 49"/>
                <a:gd name="T42" fmla="*/ 24 w 41"/>
                <a:gd name="T43" fmla="*/ 9 h 49"/>
                <a:gd name="T44" fmla="*/ 27 w 41"/>
                <a:gd name="T45" fmla="*/ 6 h 49"/>
                <a:gd name="T46" fmla="*/ 24 w 41"/>
                <a:gd name="T47" fmla="*/ 3 h 49"/>
                <a:gd name="T48" fmla="*/ 23 w 41"/>
                <a:gd name="T49" fmla="*/ 3 h 49"/>
                <a:gd name="T50" fmla="*/ 23 w 41"/>
                <a:gd name="T51" fmla="*/ 3 h 49"/>
                <a:gd name="T52" fmla="*/ 21 w 41"/>
                <a:gd name="T53" fmla="*/ 0 h 49"/>
                <a:gd name="T54" fmla="*/ 18 w 41"/>
                <a:gd name="T55" fmla="*/ 3 h 49"/>
                <a:gd name="T56" fmla="*/ 18 w 41"/>
                <a:gd name="T57" fmla="*/ 3 h 49"/>
                <a:gd name="T58" fmla="*/ 17 w 41"/>
                <a:gd name="T59" fmla="*/ 3 h 49"/>
                <a:gd name="T60" fmla="*/ 14 w 41"/>
                <a:gd name="T61" fmla="*/ 6 h 49"/>
                <a:gd name="T62" fmla="*/ 17 w 41"/>
                <a:gd name="T63" fmla="*/ 9 h 49"/>
                <a:gd name="T64" fmla="*/ 18 w 41"/>
                <a:gd name="T65" fmla="*/ 9 h 49"/>
                <a:gd name="T66" fmla="*/ 18 w 41"/>
                <a:gd name="T67" fmla="*/ 19 h 49"/>
                <a:gd name="T68" fmla="*/ 18 w 41"/>
                <a:gd name="T69" fmla="*/ 19 h 49"/>
                <a:gd name="T70" fmla="*/ 10 w 41"/>
                <a:gd name="T71" fmla="*/ 19 h 49"/>
                <a:gd name="T72" fmla="*/ 10 w 41"/>
                <a:gd name="T73" fmla="*/ 18 h 49"/>
                <a:gd name="T74" fmla="*/ 7 w 41"/>
                <a:gd name="T75" fmla="*/ 15 h 49"/>
                <a:gd name="T76" fmla="*/ 4 w 41"/>
                <a:gd name="T77" fmla="*/ 18 h 49"/>
                <a:gd name="T78" fmla="*/ 4 w 41"/>
                <a:gd name="T79" fmla="*/ 19 h 49"/>
                <a:gd name="T80" fmla="*/ 4 w 41"/>
                <a:gd name="T81" fmla="*/ 19 h 49"/>
                <a:gd name="T82" fmla="*/ 0 w 41"/>
                <a:gd name="T83" fmla="*/ 21 h 49"/>
                <a:gd name="T84" fmla="*/ 4 w 41"/>
                <a:gd name="T85" fmla="*/ 24 h 49"/>
                <a:gd name="T86" fmla="*/ 4 w 41"/>
                <a:gd name="T87" fmla="*/ 24 h 49"/>
                <a:gd name="T88" fmla="*/ 4 w 41"/>
                <a:gd name="T89" fmla="*/ 25 h 49"/>
                <a:gd name="T90" fmla="*/ 7 w 41"/>
                <a:gd name="T91" fmla="*/ 28 h 49"/>
                <a:gd name="T92" fmla="*/ 10 w 41"/>
                <a:gd name="T93" fmla="*/ 25 h 49"/>
                <a:gd name="T94" fmla="*/ 10 w 41"/>
                <a:gd name="T95" fmla="*/ 24 h 49"/>
                <a:gd name="T96" fmla="*/ 18 w 41"/>
                <a:gd name="T97" fmla="*/ 24 h 49"/>
                <a:gd name="T98" fmla="*/ 18 w 41"/>
                <a:gd name="T99" fmla="*/ 26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41" h="49">
                  <a:moveTo>
                    <a:pt x="18" y="26"/>
                  </a:moveTo>
                  <a:cubicBezTo>
                    <a:pt x="18" y="36"/>
                    <a:pt x="20" y="48"/>
                    <a:pt x="21" y="49"/>
                  </a:cubicBezTo>
                  <a:cubicBezTo>
                    <a:pt x="21" y="49"/>
                    <a:pt x="21" y="49"/>
                    <a:pt x="21" y="49"/>
                  </a:cubicBezTo>
                  <a:cubicBezTo>
                    <a:pt x="21" y="49"/>
                    <a:pt x="21" y="49"/>
                    <a:pt x="21" y="49"/>
                  </a:cubicBezTo>
                  <a:cubicBezTo>
                    <a:pt x="21" y="48"/>
                    <a:pt x="23" y="36"/>
                    <a:pt x="23" y="26"/>
                  </a:cubicBezTo>
                  <a:cubicBezTo>
                    <a:pt x="23" y="24"/>
                    <a:pt x="23" y="24"/>
                    <a:pt x="23" y="24"/>
                  </a:cubicBezTo>
                  <a:cubicBezTo>
                    <a:pt x="32" y="24"/>
                    <a:pt x="32" y="24"/>
                    <a:pt x="32" y="24"/>
                  </a:cubicBezTo>
                  <a:cubicBezTo>
                    <a:pt x="32" y="25"/>
                    <a:pt x="32" y="25"/>
                    <a:pt x="32" y="25"/>
                  </a:cubicBezTo>
                  <a:cubicBezTo>
                    <a:pt x="32" y="26"/>
                    <a:pt x="33" y="28"/>
                    <a:pt x="35" y="28"/>
                  </a:cubicBezTo>
                  <a:cubicBezTo>
                    <a:pt x="36" y="28"/>
                    <a:pt x="37" y="26"/>
                    <a:pt x="37" y="25"/>
                  </a:cubicBezTo>
                  <a:cubicBezTo>
                    <a:pt x="37" y="24"/>
                    <a:pt x="37" y="24"/>
                    <a:pt x="37" y="24"/>
                  </a:cubicBezTo>
                  <a:cubicBezTo>
                    <a:pt x="38" y="24"/>
                    <a:pt x="38" y="24"/>
                    <a:pt x="38" y="24"/>
                  </a:cubicBezTo>
                  <a:cubicBezTo>
                    <a:pt x="39" y="24"/>
                    <a:pt x="41" y="23"/>
                    <a:pt x="41" y="21"/>
                  </a:cubicBezTo>
                  <a:cubicBezTo>
                    <a:pt x="41" y="20"/>
                    <a:pt x="39" y="19"/>
                    <a:pt x="38" y="19"/>
                  </a:cubicBezTo>
                  <a:cubicBezTo>
                    <a:pt x="37" y="19"/>
                    <a:pt x="37" y="19"/>
                    <a:pt x="37" y="19"/>
                  </a:cubicBezTo>
                  <a:cubicBezTo>
                    <a:pt x="37" y="18"/>
                    <a:pt x="37" y="18"/>
                    <a:pt x="37" y="18"/>
                  </a:cubicBezTo>
                  <a:cubicBezTo>
                    <a:pt x="37" y="17"/>
                    <a:pt x="36" y="15"/>
                    <a:pt x="35" y="15"/>
                  </a:cubicBezTo>
                  <a:cubicBezTo>
                    <a:pt x="33" y="15"/>
                    <a:pt x="32" y="17"/>
                    <a:pt x="32" y="18"/>
                  </a:cubicBezTo>
                  <a:cubicBezTo>
                    <a:pt x="32" y="19"/>
                    <a:pt x="32" y="19"/>
                    <a:pt x="32" y="19"/>
                  </a:cubicBezTo>
                  <a:cubicBezTo>
                    <a:pt x="23" y="19"/>
                    <a:pt x="23" y="19"/>
                    <a:pt x="23" y="19"/>
                  </a:cubicBezTo>
                  <a:cubicBezTo>
                    <a:pt x="23" y="9"/>
                    <a:pt x="23" y="9"/>
                    <a:pt x="23" y="9"/>
                  </a:cubicBezTo>
                  <a:cubicBezTo>
                    <a:pt x="24" y="9"/>
                    <a:pt x="24" y="9"/>
                    <a:pt x="24" y="9"/>
                  </a:cubicBezTo>
                  <a:cubicBezTo>
                    <a:pt x="25" y="9"/>
                    <a:pt x="27" y="8"/>
                    <a:pt x="27" y="6"/>
                  </a:cubicBezTo>
                  <a:cubicBezTo>
                    <a:pt x="27" y="5"/>
                    <a:pt x="25" y="3"/>
                    <a:pt x="24" y="3"/>
                  </a:cubicBezTo>
                  <a:cubicBezTo>
                    <a:pt x="23" y="3"/>
                    <a:pt x="23" y="3"/>
                    <a:pt x="23" y="3"/>
                  </a:cubicBezTo>
                  <a:cubicBezTo>
                    <a:pt x="23" y="3"/>
                    <a:pt x="23" y="3"/>
                    <a:pt x="23" y="3"/>
                  </a:cubicBezTo>
                  <a:cubicBezTo>
                    <a:pt x="23" y="1"/>
                    <a:pt x="22" y="0"/>
                    <a:pt x="21" y="0"/>
                  </a:cubicBezTo>
                  <a:cubicBezTo>
                    <a:pt x="19" y="0"/>
                    <a:pt x="18" y="1"/>
                    <a:pt x="18" y="3"/>
                  </a:cubicBezTo>
                  <a:cubicBezTo>
                    <a:pt x="18" y="3"/>
                    <a:pt x="18" y="3"/>
                    <a:pt x="18" y="3"/>
                  </a:cubicBezTo>
                  <a:cubicBezTo>
                    <a:pt x="17" y="3"/>
                    <a:pt x="17" y="3"/>
                    <a:pt x="17" y="3"/>
                  </a:cubicBezTo>
                  <a:cubicBezTo>
                    <a:pt x="16" y="3"/>
                    <a:pt x="14" y="5"/>
                    <a:pt x="14" y="6"/>
                  </a:cubicBezTo>
                  <a:cubicBezTo>
                    <a:pt x="14" y="8"/>
                    <a:pt x="16" y="9"/>
                    <a:pt x="17" y="9"/>
                  </a:cubicBezTo>
                  <a:cubicBezTo>
                    <a:pt x="18" y="9"/>
                    <a:pt x="18" y="9"/>
                    <a:pt x="18" y="9"/>
                  </a:cubicBezTo>
                  <a:cubicBezTo>
                    <a:pt x="18" y="19"/>
                    <a:pt x="18" y="19"/>
                    <a:pt x="18" y="19"/>
                  </a:cubicBezTo>
                  <a:cubicBezTo>
                    <a:pt x="18" y="19"/>
                    <a:pt x="18" y="19"/>
                    <a:pt x="18" y="19"/>
                  </a:cubicBezTo>
                  <a:cubicBezTo>
                    <a:pt x="10" y="19"/>
                    <a:pt x="10" y="19"/>
                    <a:pt x="10" y="19"/>
                  </a:cubicBezTo>
                  <a:cubicBezTo>
                    <a:pt x="10" y="18"/>
                    <a:pt x="10" y="18"/>
                    <a:pt x="10" y="18"/>
                  </a:cubicBezTo>
                  <a:cubicBezTo>
                    <a:pt x="10" y="17"/>
                    <a:pt x="8" y="15"/>
                    <a:pt x="7" y="15"/>
                  </a:cubicBezTo>
                  <a:cubicBezTo>
                    <a:pt x="5" y="15"/>
                    <a:pt x="4" y="17"/>
                    <a:pt x="4" y="18"/>
                  </a:cubicBezTo>
                  <a:cubicBezTo>
                    <a:pt x="4" y="19"/>
                    <a:pt x="4" y="19"/>
                    <a:pt x="4" y="19"/>
                  </a:cubicBezTo>
                  <a:cubicBezTo>
                    <a:pt x="4" y="19"/>
                    <a:pt x="4" y="19"/>
                    <a:pt x="4" y="19"/>
                  </a:cubicBezTo>
                  <a:cubicBezTo>
                    <a:pt x="2" y="19"/>
                    <a:pt x="0" y="20"/>
                    <a:pt x="0" y="21"/>
                  </a:cubicBezTo>
                  <a:cubicBezTo>
                    <a:pt x="0" y="23"/>
                    <a:pt x="2" y="24"/>
                    <a:pt x="4" y="24"/>
                  </a:cubicBezTo>
                  <a:cubicBezTo>
                    <a:pt x="4" y="24"/>
                    <a:pt x="4" y="24"/>
                    <a:pt x="4" y="24"/>
                  </a:cubicBezTo>
                  <a:cubicBezTo>
                    <a:pt x="4" y="25"/>
                    <a:pt x="4" y="25"/>
                    <a:pt x="4" y="25"/>
                  </a:cubicBezTo>
                  <a:cubicBezTo>
                    <a:pt x="4" y="26"/>
                    <a:pt x="5" y="28"/>
                    <a:pt x="7" y="28"/>
                  </a:cubicBezTo>
                  <a:cubicBezTo>
                    <a:pt x="8" y="28"/>
                    <a:pt x="10" y="26"/>
                    <a:pt x="10" y="25"/>
                  </a:cubicBezTo>
                  <a:cubicBezTo>
                    <a:pt x="10" y="24"/>
                    <a:pt x="10" y="24"/>
                    <a:pt x="10" y="24"/>
                  </a:cubicBezTo>
                  <a:cubicBezTo>
                    <a:pt x="18" y="24"/>
                    <a:pt x="18" y="24"/>
                    <a:pt x="18" y="24"/>
                  </a:cubicBezTo>
                  <a:cubicBezTo>
                    <a:pt x="18" y="26"/>
                    <a:pt x="18" y="26"/>
                    <a:pt x="18" y="26"/>
                  </a:cubicBezTo>
                  <a:close/>
                </a:path>
              </a:pathLst>
            </a:custGeom>
            <a:solidFill>
              <a:srgbClr val="E2231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6" name="Freeform 12"/>
            <p:cNvSpPr>
              <a:spLocks noEditPoints="1"/>
            </p:cNvSpPr>
            <p:nvPr userDrawn="1"/>
          </p:nvSpPr>
          <p:spPr bwMode="auto">
            <a:xfrm>
              <a:off x="4661" y="504"/>
              <a:ext cx="34" cy="32"/>
            </a:xfrm>
            <a:custGeom>
              <a:avLst/>
              <a:gdLst>
                <a:gd name="T0" fmla="*/ 20 w 34"/>
                <a:gd name="T1" fmla="*/ 0 h 32"/>
                <a:gd name="T2" fmla="*/ 14 w 34"/>
                <a:gd name="T3" fmla="*/ 0 h 32"/>
                <a:gd name="T4" fmla="*/ 0 w 34"/>
                <a:gd name="T5" fmla="*/ 32 h 32"/>
                <a:gd name="T6" fmla="*/ 6 w 34"/>
                <a:gd name="T7" fmla="*/ 32 h 32"/>
                <a:gd name="T8" fmla="*/ 10 w 34"/>
                <a:gd name="T9" fmla="*/ 26 h 32"/>
                <a:gd name="T10" fmla="*/ 26 w 34"/>
                <a:gd name="T11" fmla="*/ 26 h 32"/>
                <a:gd name="T12" fmla="*/ 30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2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10" y="26"/>
                  </a:lnTo>
                  <a:lnTo>
                    <a:pt x="26" y="26"/>
                  </a:lnTo>
                  <a:lnTo>
                    <a:pt x="30" y="32"/>
                  </a:lnTo>
                  <a:lnTo>
                    <a:pt x="34" y="32"/>
                  </a:lnTo>
                  <a:lnTo>
                    <a:pt x="20" y="0"/>
                  </a:lnTo>
                  <a:lnTo>
                    <a:pt x="20" y="0"/>
                  </a:lnTo>
                  <a:lnTo>
                    <a:pt x="20" y="0"/>
                  </a:lnTo>
                  <a:close/>
                  <a:moveTo>
                    <a:pt x="24" y="20"/>
                  </a:moveTo>
                  <a:lnTo>
                    <a:pt x="12" y="20"/>
                  </a:lnTo>
                  <a:lnTo>
                    <a:pt x="18" y="6"/>
                  </a:lnTo>
                  <a:lnTo>
                    <a:pt x="24" y="20"/>
                  </a:lnTo>
                  <a:lnTo>
                    <a:pt x="24"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7" name="Freeform 13"/>
            <p:cNvSpPr>
              <a:spLocks/>
            </p:cNvSpPr>
            <p:nvPr userDrawn="1"/>
          </p:nvSpPr>
          <p:spPr bwMode="auto">
            <a:xfrm>
              <a:off x="4697" y="504"/>
              <a:ext cx="28" cy="32"/>
            </a:xfrm>
            <a:custGeom>
              <a:avLst/>
              <a:gdLst>
                <a:gd name="T0" fmla="*/ 11 w 14"/>
                <a:gd name="T1" fmla="*/ 9 h 16"/>
                <a:gd name="T2" fmla="*/ 7 w 14"/>
                <a:gd name="T3" fmla="*/ 14 h 16"/>
                <a:gd name="T4" fmla="*/ 3 w 14"/>
                <a:gd name="T5" fmla="*/ 9 h 16"/>
                <a:gd name="T6" fmla="*/ 3 w 14"/>
                <a:gd name="T7" fmla="*/ 0 h 16"/>
                <a:gd name="T8" fmla="*/ 0 w 14"/>
                <a:gd name="T9" fmla="*/ 0 h 16"/>
                <a:gd name="T10" fmla="*/ 0 w 14"/>
                <a:gd name="T11" fmla="*/ 9 h 16"/>
                <a:gd name="T12" fmla="*/ 7 w 14"/>
                <a:gd name="T13" fmla="*/ 16 h 16"/>
                <a:gd name="T14" fmla="*/ 14 w 14"/>
                <a:gd name="T15" fmla="*/ 9 h 16"/>
                <a:gd name="T16" fmla="*/ 14 w 14"/>
                <a:gd name="T17" fmla="*/ 0 h 16"/>
                <a:gd name="T18" fmla="*/ 11 w 14"/>
                <a:gd name="T19" fmla="*/ 0 h 16"/>
                <a:gd name="T20" fmla="*/ 11 w 14"/>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 h="16">
                  <a:moveTo>
                    <a:pt x="11" y="9"/>
                  </a:moveTo>
                  <a:cubicBezTo>
                    <a:pt x="11" y="12"/>
                    <a:pt x="9" y="14"/>
                    <a:pt x="7" y="14"/>
                  </a:cubicBezTo>
                  <a:cubicBezTo>
                    <a:pt x="5" y="14"/>
                    <a:pt x="3" y="12"/>
                    <a:pt x="3" y="9"/>
                  </a:cubicBezTo>
                  <a:cubicBezTo>
                    <a:pt x="3" y="0"/>
                    <a:pt x="3" y="0"/>
                    <a:pt x="3" y="0"/>
                  </a:cubicBezTo>
                  <a:cubicBezTo>
                    <a:pt x="0" y="0"/>
                    <a:pt x="0" y="0"/>
                    <a:pt x="0" y="0"/>
                  </a:cubicBezTo>
                  <a:cubicBezTo>
                    <a:pt x="0" y="9"/>
                    <a:pt x="0" y="9"/>
                    <a:pt x="0" y="9"/>
                  </a:cubicBezTo>
                  <a:cubicBezTo>
                    <a:pt x="0" y="14"/>
                    <a:pt x="4" y="16"/>
                    <a:pt x="7" y="16"/>
                  </a:cubicBezTo>
                  <a:cubicBezTo>
                    <a:pt x="10" y="16"/>
                    <a:pt x="14" y="14"/>
                    <a:pt x="14" y="9"/>
                  </a:cubicBezTo>
                  <a:cubicBezTo>
                    <a:pt x="14" y="0"/>
                    <a:pt x="14" y="0"/>
                    <a:pt x="14"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8" name="Freeform 14"/>
            <p:cNvSpPr>
              <a:spLocks/>
            </p:cNvSpPr>
            <p:nvPr userDrawn="1"/>
          </p:nvSpPr>
          <p:spPr bwMode="auto">
            <a:xfrm>
              <a:off x="4731" y="502"/>
              <a:ext cx="26" cy="34"/>
            </a:xfrm>
            <a:custGeom>
              <a:avLst/>
              <a:gdLst>
                <a:gd name="T0" fmla="*/ 7 w 13"/>
                <a:gd name="T1" fmla="*/ 7 h 17"/>
                <a:gd name="T2" fmla="*/ 3 w 13"/>
                <a:gd name="T3" fmla="*/ 5 h 17"/>
                <a:gd name="T4" fmla="*/ 7 w 13"/>
                <a:gd name="T5" fmla="*/ 3 h 17"/>
                <a:gd name="T6" fmla="*/ 11 w 13"/>
                <a:gd name="T7" fmla="*/ 5 h 17"/>
                <a:gd name="T8" fmla="*/ 11 w 13"/>
                <a:gd name="T9" fmla="*/ 5 h 17"/>
                <a:gd name="T10" fmla="*/ 13 w 13"/>
                <a:gd name="T11" fmla="*/ 4 h 17"/>
                <a:gd name="T12" fmla="*/ 13 w 13"/>
                <a:gd name="T13" fmla="*/ 3 h 17"/>
                <a:gd name="T14" fmla="*/ 7 w 13"/>
                <a:gd name="T15" fmla="*/ 0 h 17"/>
                <a:gd name="T16" fmla="*/ 2 w 13"/>
                <a:gd name="T17" fmla="*/ 2 h 17"/>
                <a:gd name="T18" fmla="*/ 0 w 13"/>
                <a:gd name="T19" fmla="*/ 5 h 17"/>
                <a:gd name="T20" fmla="*/ 7 w 13"/>
                <a:gd name="T21" fmla="*/ 10 h 17"/>
                <a:gd name="T22" fmla="*/ 11 w 13"/>
                <a:gd name="T23" fmla="*/ 12 h 17"/>
                <a:gd name="T24" fmla="*/ 7 w 13"/>
                <a:gd name="T25" fmla="*/ 15 h 17"/>
                <a:gd name="T26" fmla="*/ 2 w 13"/>
                <a:gd name="T27" fmla="*/ 12 h 17"/>
                <a:gd name="T28" fmla="*/ 2 w 13"/>
                <a:gd name="T29" fmla="*/ 12 h 17"/>
                <a:gd name="T30" fmla="*/ 0 w 13"/>
                <a:gd name="T31" fmla="*/ 13 h 17"/>
                <a:gd name="T32" fmla="*/ 0 w 13"/>
                <a:gd name="T33" fmla="*/ 14 h 17"/>
                <a:gd name="T34" fmla="*/ 7 w 13"/>
                <a:gd name="T35" fmla="*/ 17 h 17"/>
                <a:gd name="T36" fmla="*/ 13 w 13"/>
                <a:gd name="T37" fmla="*/ 12 h 17"/>
                <a:gd name="T38" fmla="*/ 7 w 13"/>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 h="17">
                  <a:moveTo>
                    <a:pt x="7" y="7"/>
                  </a:moveTo>
                  <a:cubicBezTo>
                    <a:pt x="5" y="7"/>
                    <a:pt x="3" y="6"/>
                    <a:pt x="3" y="5"/>
                  </a:cubicBezTo>
                  <a:cubicBezTo>
                    <a:pt x="3" y="4"/>
                    <a:pt x="5" y="3"/>
                    <a:pt x="7" y="3"/>
                  </a:cubicBezTo>
                  <a:cubicBezTo>
                    <a:pt x="9" y="3"/>
                    <a:pt x="10" y="3"/>
                    <a:pt x="11" y="5"/>
                  </a:cubicBezTo>
                  <a:cubicBezTo>
                    <a:pt x="11" y="5"/>
                    <a:pt x="11" y="5"/>
                    <a:pt x="11" y="5"/>
                  </a:cubicBezTo>
                  <a:cubicBezTo>
                    <a:pt x="13" y="4"/>
                    <a:pt x="13" y="4"/>
                    <a:pt x="13" y="4"/>
                  </a:cubicBezTo>
                  <a:cubicBezTo>
                    <a:pt x="13" y="3"/>
                    <a:pt x="13" y="3"/>
                    <a:pt x="13" y="3"/>
                  </a:cubicBezTo>
                  <a:cubicBezTo>
                    <a:pt x="12" y="1"/>
                    <a:pt x="10" y="0"/>
                    <a:pt x="7" y="0"/>
                  </a:cubicBezTo>
                  <a:cubicBezTo>
                    <a:pt x="5" y="0"/>
                    <a:pt x="3" y="1"/>
                    <a:pt x="2" y="2"/>
                  </a:cubicBezTo>
                  <a:cubicBezTo>
                    <a:pt x="1" y="3"/>
                    <a:pt x="0" y="4"/>
                    <a:pt x="0" y="5"/>
                  </a:cubicBezTo>
                  <a:cubicBezTo>
                    <a:pt x="0" y="9"/>
                    <a:pt x="4" y="9"/>
                    <a:pt x="7" y="10"/>
                  </a:cubicBezTo>
                  <a:cubicBezTo>
                    <a:pt x="9" y="10"/>
                    <a:pt x="11" y="11"/>
                    <a:pt x="11" y="12"/>
                  </a:cubicBezTo>
                  <a:cubicBezTo>
                    <a:pt x="11" y="15"/>
                    <a:pt x="8" y="15"/>
                    <a:pt x="7" y="15"/>
                  </a:cubicBezTo>
                  <a:cubicBezTo>
                    <a:pt x="5" y="15"/>
                    <a:pt x="3" y="14"/>
                    <a:pt x="2" y="12"/>
                  </a:cubicBezTo>
                  <a:cubicBezTo>
                    <a:pt x="2" y="12"/>
                    <a:pt x="2" y="12"/>
                    <a:pt x="2" y="12"/>
                  </a:cubicBezTo>
                  <a:cubicBezTo>
                    <a:pt x="0" y="13"/>
                    <a:pt x="0" y="13"/>
                    <a:pt x="0" y="13"/>
                  </a:cubicBezTo>
                  <a:cubicBezTo>
                    <a:pt x="0" y="14"/>
                    <a:pt x="0" y="14"/>
                    <a:pt x="0" y="14"/>
                  </a:cubicBezTo>
                  <a:cubicBezTo>
                    <a:pt x="1" y="16"/>
                    <a:pt x="3" y="17"/>
                    <a:pt x="7" y="17"/>
                  </a:cubicBezTo>
                  <a:cubicBezTo>
                    <a:pt x="10" y="17"/>
                    <a:pt x="13" y="16"/>
                    <a:pt x="13" y="12"/>
                  </a:cubicBezTo>
                  <a:cubicBezTo>
                    <a:pt x="13" y="9"/>
                    <a:pt x="10" y="8"/>
                    <a:pt x="7" y="7"/>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99" name="Freeform 15"/>
            <p:cNvSpPr>
              <a:spLocks/>
            </p:cNvSpPr>
            <p:nvPr userDrawn="1"/>
          </p:nvSpPr>
          <p:spPr bwMode="auto">
            <a:xfrm>
              <a:off x="4761" y="504"/>
              <a:ext cx="26" cy="32"/>
            </a:xfrm>
            <a:custGeom>
              <a:avLst/>
              <a:gdLst>
                <a:gd name="T0" fmla="*/ 0 w 26"/>
                <a:gd name="T1" fmla="*/ 4 h 32"/>
                <a:gd name="T2" fmla="*/ 10 w 26"/>
                <a:gd name="T3" fmla="*/ 4 h 32"/>
                <a:gd name="T4" fmla="*/ 10 w 26"/>
                <a:gd name="T5" fmla="*/ 32 h 32"/>
                <a:gd name="T6" fmla="*/ 16 w 26"/>
                <a:gd name="T7" fmla="*/ 32 h 32"/>
                <a:gd name="T8" fmla="*/ 16 w 26"/>
                <a:gd name="T9" fmla="*/ 4 h 32"/>
                <a:gd name="T10" fmla="*/ 26 w 26"/>
                <a:gd name="T11" fmla="*/ 4 h 32"/>
                <a:gd name="T12" fmla="*/ 26 w 26"/>
                <a:gd name="T13" fmla="*/ 0 h 32"/>
                <a:gd name="T14" fmla="*/ 0 w 26"/>
                <a:gd name="T15" fmla="*/ 0 h 32"/>
                <a:gd name="T16" fmla="*/ 0 w 26"/>
                <a:gd name="T17" fmla="*/ 4 h 32"/>
                <a:gd name="T18" fmla="*/ 0 w 26"/>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32">
                  <a:moveTo>
                    <a:pt x="0" y="4"/>
                  </a:moveTo>
                  <a:lnTo>
                    <a:pt x="10" y="4"/>
                  </a:lnTo>
                  <a:lnTo>
                    <a:pt x="10" y="32"/>
                  </a:lnTo>
                  <a:lnTo>
                    <a:pt x="16" y="32"/>
                  </a:lnTo>
                  <a:lnTo>
                    <a:pt x="16" y="4"/>
                  </a:lnTo>
                  <a:lnTo>
                    <a:pt x="26" y="4"/>
                  </a:lnTo>
                  <a:lnTo>
                    <a:pt x="26" y="0"/>
                  </a:lnTo>
                  <a:lnTo>
                    <a:pt x="0" y="0"/>
                  </a:lnTo>
                  <a:lnTo>
                    <a:pt x="0" y="4"/>
                  </a:lnTo>
                  <a:lnTo>
                    <a:pt x="0" y="4"/>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0" name="Freeform 16"/>
            <p:cNvSpPr>
              <a:spLocks noEditPoints="1"/>
            </p:cNvSpPr>
            <p:nvPr userDrawn="1"/>
          </p:nvSpPr>
          <p:spPr bwMode="auto">
            <a:xfrm>
              <a:off x="4793" y="504"/>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0 w 14"/>
                <a:gd name="T15" fmla="*/ 16 h 16"/>
                <a:gd name="T16" fmla="*/ 14 w 14"/>
                <a:gd name="T17" fmla="*/ 16 h 16"/>
                <a:gd name="T18" fmla="*/ 8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0" y="16"/>
                    <a:pt x="10" y="16"/>
                    <a:pt x="10" y="16"/>
                  </a:cubicBezTo>
                  <a:cubicBezTo>
                    <a:pt x="14" y="16"/>
                    <a:pt x="14" y="16"/>
                    <a:pt x="14" y="16"/>
                  </a:cubicBezTo>
                  <a:cubicBezTo>
                    <a:pt x="8" y="10"/>
                    <a:pt x="8" y="10"/>
                    <a:pt x="8"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1" name="Freeform 17"/>
            <p:cNvSpPr>
              <a:spLocks noEditPoints="1"/>
            </p:cNvSpPr>
            <p:nvPr userDrawn="1"/>
          </p:nvSpPr>
          <p:spPr bwMode="auto">
            <a:xfrm>
              <a:off x="4823" y="504"/>
              <a:ext cx="34" cy="32"/>
            </a:xfrm>
            <a:custGeom>
              <a:avLst/>
              <a:gdLst>
                <a:gd name="T0" fmla="*/ 18 w 34"/>
                <a:gd name="T1" fmla="*/ 0 h 32"/>
                <a:gd name="T2" fmla="*/ 14 w 34"/>
                <a:gd name="T3" fmla="*/ 0 h 32"/>
                <a:gd name="T4" fmla="*/ 0 w 34"/>
                <a:gd name="T5" fmla="*/ 32 h 32"/>
                <a:gd name="T6" fmla="*/ 4 w 34"/>
                <a:gd name="T7" fmla="*/ 32 h 32"/>
                <a:gd name="T8" fmla="*/ 8 w 34"/>
                <a:gd name="T9" fmla="*/ 26 h 32"/>
                <a:gd name="T10" fmla="*/ 24 w 34"/>
                <a:gd name="T11" fmla="*/ 26 h 32"/>
                <a:gd name="T12" fmla="*/ 28 w 34"/>
                <a:gd name="T13" fmla="*/ 32 h 32"/>
                <a:gd name="T14" fmla="*/ 34 w 34"/>
                <a:gd name="T15" fmla="*/ 32 h 32"/>
                <a:gd name="T16" fmla="*/ 20 w 34"/>
                <a:gd name="T17" fmla="*/ 0 h 32"/>
                <a:gd name="T18" fmla="*/ 18 w 34"/>
                <a:gd name="T19" fmla="*/ 0 h 32"/>
                <a:gd name="T20" fmla="*/ 18 w 34"/>
                <a:gd name="T21" fmla="*/ 0 h 32"/>
                <a:gd name="T22" fmla="*/ 22 w 34"/>
                <a:gd name="T23" fmla="*/ 20 h 32"/>
                <a:gd name="T24" fmla="*/ 10 w 34"/>
                <a:gd name="T25" fmla="*/ 20 h 32"/>
                <a:gd name="T26" fmla="*/ 16 w 34"/>
                <a:gd name="T27" fmla="*/ 6 h 32"/>
                <a:gd name="T28" fmla="*/ 22 w 34"/>
                <a:gd name="T29" fmla="*/ 20 h 32"/>
                <a:gd name="T30" fmla="*/ 22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18" y="0"/>
                  </a:moveTo>
                  <a:lnTo>
                    <a:pt x="14" y="0"/>
                  </a:lnTo>
                  <a:lnTo>
                    <a:pt x="0" y="32"/>
                  </a:lnTo>
                  <a:lnTo>
                    <a:pt x="4" y="32"/>
                  </a:lnTo>
                  <a:lnTo>
                    <a:pt x="8" y="26"/>
                  </a:lnTo>
                  <a:lnTo>
                    <a:pt x="24" y="26"/>
                  </a:lnTo>
                  <a:lnTo>
                    <a:pt x="28" y="32"/>
                  </a:lnTo>
                  <a:lnTo>
                    <a:pt x="34" y="32"/>
                  </a:lnTo>
                  <a:lnTo>
                    <a:pt x="20" y="0"/>
                  </a:lnTo>
                  <a:lnTo>
                    <a:pt x="18" y="0"/>
                  </a:lnTo>
                  <a:lnTo>
                    <a:pt x="18" y="0"/>
                  </a:lnTo>
                  <a:close/>
                  <a:moveTo>
                    <a:pt x="22" y="20"/>
                  </a:moveTo>
                  <a:lnTo>
                    <a:pt x="10" y="20"/>
                  </a:lnTo>
                  <a:lnTo>
                    <a:pt x="16" y="6"/>
                  </a:lnTo>
                  <a:lnTo>
                    <a:pt x="22" y="20"/>
                  </a:lnTo>
                  <a:lnTo>
                    <a:pt x="22"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2" name="Freeform 18"/>
            <p:cNvSpPr>
              <a:spLocks/>
            </p:cNvSpPr>
            <p:nvPr userDrawn="1"/>
          </p:nvSpPr>
          <p:spPr bwMode="auto">
            <a:xfrm>
              <a:off x="4861" y="504"/>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3" name="Freeform 19"/>
            <p:cNvSpPr>
              <a:spLocks/>
            </p:cNvSpPr>
            <p:nvPr userDrawn="1"/>
          </p:nvSpPr>
          <p:spPr bwMode="auto">
            <a:xfrm>
              <a:off x="4889" y="504"/>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4" name="Freeform 20"/>
            <p:cNvSpPr>
              <a:spLocks noEditPoints="1"/>
            </p:cNvSpPr>
            <p:nvPr userDrawn="1"/>
          </p:nvSpPr>
          <p:spPr bwMode="auto">
            <a:xfrm>
              <a:off x="4899" y="504"/>
              <a:ext cx="34" cy="32"/>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8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8" y="6"/>
                  </a:lnTo>
                  <a:lnTo>
                    <a:pt x="24" y="20"/>
                  </a:lnTo>
                  <a:lnTo>
                    <a:pt x="24"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5" name="Freeform 21"/>
            <p:cNvSpPr>
              <a:spLocks/>
            </p:cNvSpPr>
            <p:nvPr userDrawn="1"/>
          </p:nvSpPr>
          <p:spPr bwMode="auto">
            <a:xfrm>
              <a:off x="4939" y="504"/>
              <a:ext cx="26" cy="32"/>
            </a:xfrm>
            <a:custGeom>
              <a:avLst/>
              <a:gdLst>
                <a:gd name="T0" fmla="*/ 22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2 w 26"/>
                <a:gd name="T19" fmla="*/ 0 h 32"/>
                <a:gd name="T20" fmla="*/ 22 w 26"/>
                <a:gd name="T21" fmla="*/ 22 h 32"/>
                <a:gd name="T22" fmla="*/ 22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2" y="22"/>
                  </a:moveTo>
                  <a:lnTo>
                    <a:pt x="2" y="0"/>
                  </a:lnTo>
                  <a:lnTo>
                    <a:pt x="0" y="0"/>
                  </a:lnTo>
                  <a:lnTo>
                    <a:pt x="0" y="32"/>
                  </a:lnTo>
                  <a:lnTo>
                    <a:pt x="4" y="32"/>
                  </a:lnTo>
                  <a:lnTo>
                    <a:pt x="4" y="10"/>
                  </a:lnTo>
                  <a:lnTo>
                    <a:pt x="22" y="32"/>
                  </a:lnTo>
                  <a:lnTo>
                    <a:pt x="26" y="32"/>
                  </a:lnTo>
                  <a:lnTo>
                    <a:pt x="26" y="0"/>
                  </a:lnTo>
                  <a:lnTo>
                    <a:pt x="22" y="0"/>
                  </a:lnTo>
                  <a:lnTo>
                    <a:pt x="22" y="22"/>
                  </a:lnTo>
                  <a:lnTo>
                    <a:pt x="22" y="2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6" name="Freeform 22"/>
            <p:cNvSpPr>
              <a:spLocks/>
            </p:cNvSpPr>
            <p:nvPr userDrawn="1"/>
          </p:nvSpPr>
          <p:spPr bwMode="auto">
            <a:xfrm>
              <a:off x="4989" y="502"/>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2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4" y="15"/>
                    <a:pt x="3" y="12"/>
                    <a:pt x="3" y="9"/>
                  </a:cubicBezTo>
                  <a:cubicBezTo>
                    <a:pt x="3" y="6"/>
                    <a:pt x="4"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2"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7" name="Freeform 23"/>
            <p:cNvSpPr>
              <a:spLocks noEditPoints="1"/>
            </p:cNvSpPr>
            <p:nvPr userDrawn="1"/>
          </p:nvSpPr>
          <p:spPr bwMode="auto">
            <a:xfrm>
              <a:off x="5021" y="504"/>
              <a:ext cx="34" cy="32"/>
            </a:xfrm>
            <a:custGeom>
              <a:avLst/>
              <a:gdLst>
                <a:gd name="T0" fmla="*/ 20 w 34"/>
                <a:gd name="T1" fmla="*/ 0 h 32"/>
                <a:gd name="T2" fmla="*/ 14 w 34"/>
                <a:gd name="T3" fmla="*/ 0 h 32"/>
                <a:gd name="T4" fmla="*/ 0 w 34"/>
                <a:gd name="T5" fmla="*/ 32 h 32"/>
                <a:gd name="T6" fmla="*/ 6 w 34"/>
                <a:gd name="T7" fmla="*/ 32 h 32"/>
                <a:gd name="T8" fmla="*/ 8 w 34"/>
                <a:gd name="T9" fmla="*/ 26 h 32"/>
                <a:gd name="T10" fmla="*/ 26 w 34"/>
                <a:gd name="T11" fmla="*/ 26 h 32"/>
                <a:gd name="T12" fmla="*/ 28 w 34"/>
                <a:gd name="T13" fmla="*/ 32 h 32"/>
                <a:gd name="T14" fmla="*/ 34 w 34"/>
                <a:gd name="T15" fmla="*/ 32 h 32"/>
                <a:gd name="T16" fmla="*/ 20 w 34"/>
                <a:gd name="T17" fmla="*/ 0 h 32"/>
                <a:gd name="T18" fmla="*/ 20 w 34"/>
                <a:gd name="T19" fmla="*/ 0 h 32"/>
                <a:gd name="T20" fmla="*/ 20 w 34"/>
                <a:gd name="T21" fmla="*/ 0 h 32"/>
                <a:gd name="T22" fmla="*/ 24 w 34"/>
                <a:gd name="T23" fmla="*/ 20 h 32"/>
                <a:gd name="T24" fmla="*/ 10 w 34"/>
                <a:gd name="T25" fmla="*/ 20 h 32"/>
                <a:gd name="T26" fmla="*/ 16 w 34"/>
                <a:gd name="T27" fmla="*/ 6 h 32"/>
                <a:gd name="T28" fmla="*/ 24 w 34"/>
                <a:gd name="T29" fmla="*/ 20 h 32"/>
                <a:gd name="T30" fmla="*/ 24 w 34"/>
                <a:gd name="T31" fmla="*/ 2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 h="32">
                  <a:moveTo>
                    <a:pt x="20" y="0"/>
                  </a:moveTo>
                  <a:lnTo>
                    <a:pt x="14" y="0"/>
                  </a:lnTo>
                  <a:lnTo>
                    <a:pt x="0" y="32"/>
                  </a:lnTo>
                  <a:lnTo>
                    <a:pt x="6" y="32"/>
                  </a:lnTo>
                  <a:lnTo>
                    <a:pt x="8" y="26"/>
                  </a:lnTo>
                  <a:lnTo>
                    <a:pt x="26" y="26"/>
                  </a:lnTo>
                  <a:lnTo>
                    <a:pt x="28" y="32"/>
                  </a:lnTo>
                  <a:lnTo>
                    <a:pt x="34" y="32"/>
                  </a:lnTo>
                  <a:lnTo>
                    <a:pt x="20" y="0"/>
                  </a:lnTo>
                  <a:lnTo>
                    <a:pt x="20" y="0"/>
                  </a:lnTo>
                  <a:lnTo>
                    <a:pt x="20" y="0"/>
                  </a:lnTo>
                  <a:close/>
                  <a:moveTo>
                    <a:pt x="24" y="20"/>
                  </a:moveTo>
                  <a:lnTo>
                    <a:pt x="10" y="20"/>
                  </a:lnTo>
                  <a:lnTo>
                    <a:pt x="16" y="6"/>
                  </a:lnTo>
                  <a:lnTo>
                    <a:pt x="24" y="20"/>
                  </a:lnTo>
                  <a:lnTo>
                    <a:pt x="24" y="2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8" name="Freeform 24"/>
            <p:cNvSpPr>
              <a:spLocks/>
            </p:cNvSpPr>
            <p:nvPr userDrawn="1"/>
          </p:nvSpPr>
          <p:spPr bwMode="auto">
            <a:xfrm>
              <a:off x="5053" y="504"/>
              <a:ext cx="28" cy="32"/>
            </a:xfrm>
            <a:custGeom>
              <a:avLst/>
              <a:gdLst>
                <a:gd name="T0" fmla="*/ 0 w 28"/>
                <a:gd name="T1" fmla="*/ 4 h 32"/>
                <a:gd name="T2" fmla="*/ 12 w 28"/>
                <a:gd name="T3" fmla="*/ 4 h 32"/>
                <a:gd name="T4" fmla="*/ 12 w 28"/>
                <a:gd name="T5" fmla="*/ 32 h 32"/>
                <a:gd name="T6" fmla="*/ 16 w 28"/>
                <a:gd name="T7" fmla="*/ 32 h 32"/>
                <a:gd name="T8" fmla="*/ 16 w 28"/>
                <a:gd name="T9" fmla="*/ 4 h 32"/>
                <a:gd name="T10" fmla="*/ 28 w 28"/>
                <a:gd name="T11" fmla="*/ 4 h 32"/>
                <a:gd name="T12" fmla="*/ 28 w 28"/>
                <a:gd name="T13" fmla="*/ 0 h 32"/>
                <a:gd name="T14" fmla="*/ 0 w 28"/>
                <a:gd name="T15" fmla="*/ 0 h 32"/>
                <a:gd name="T16" fmla="*/ 0 w 28"/>
                <a:gd name="T17" fmla="*/ 4 h 32"/>
                <a:gd name="T18" fmla="*/ 0 w 28"/>
                <a:gd name="T19" fmla="*/ 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32">
                  <a:moveTo>
                    <a:pt x="0" y="4"/>
                  </a:moveTo>
                  <a:lnTo>
                    <a:pt x="12" y="4"/>
                  </a:lnTo>
                  <a:lnTo>
                    <a:pt x="12" y="32"/>
                  </a:lnTo>
                  <a:lnTo>
                    <a:pt x="16" y="32"/>
                  </a:lnTo>
                  <a:lnTo>
                    <a:pt x="16" y="4"/>
                  </a:lnTo>
                  <a:lnTo>
                    <a:pt x="28" y="4"/>
                  </a:lnTo>
                  <a:lnTo>
                    <a:pt x="28" y="0"/>
                  </a:lnTo>
                  <a:lnTo>
                    <a:pt x="0" y="0"/>
                  </a:lnTo>
                  <a:lnTo>
                    <a:pt x="0" y="4"/>
                  </a:lnTo>
                  <a:lnTo>
                    <a:pt x="0" y="4"/>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09" name="Freeform 25"/>
            <p:cNvSpPr>
              <a:spLocks/>
            </p:cNvSpPr>
            <p:nvPr userDrawn="1"/>
          </p:nvSpPr>
          <p:spPr bwMode="auto">
            <a:xfrm>
              <a:off x="5085" y="504"/>
              <a:ext cx="28" cy="32"/>
            </a:xfrm>
            <a:custGeom>
              <a:avLst/>
              <a:gdLst>
                <a:gd name="T0" fmla="*/ 22 w 28"/>
                <a:gd name="T1" fmla="*/ 12 h 32"/>
                <a:gd name="T2" fmla="*/ 6 w 28"/>
                <a:gd name="T3" fmla="*/ 12 h 32"/>
                <a:gd name="T4" fmla="*/ 6 w 28"/>
                <a:gd name="T5" fmla="*/ 0 h 32"/>
                <a:gd name="T6" fmla="*/ 0 w 28"/>
                <a:gd name="T7" fmla="*/ 0 h 32"/>
                <a:gd name="T8" fmla="*/ 0 w 28"/>
                <a:gd name="T9" fmla="*/ 32 h 32"/>
                <a:gd name="T10" fmla="*/ 6 w 28"/>
                <a:gd name="T11" fmla="*/ 32 h 32"/>
                <a:gd name="T12" fmla="*/ 6 w 28"/>
                <a:gd name="T13" fmla="*/ 18 h 32"/>
                <a:gd name="T14" fmla="*/ 22 w 28"/>
                <a:gd name="T15" fmla="*/ 18 h 32"/>
                <a:gd name="T16" fmla="*/ 22 w 28"/>
                <a:gd name="T17" fmla="*/ 32 h 32"/>
                <a:gd name="T18" fmla="*/ 28 w 28"/>
                <a:gd name="T19" fmla="*/ 32 h 32"/>
                <a:gd name="T20" fmla="*/ 28 w 28"/>
                <a:gd name="T21" fmla="*/ 0 h 32"/>
                <a:gd name="T22" fmla="*/ 22 w 28"/>
                <a:gd name="T23" fmla="*/ 0 h 32"/>
                <a:gd name="T24" fmla="*/ 22 w 28"/>
                <a:gd name="T25" fmla="*/ 12 h 32"/>
                <a:gd name="T26" fmla="*/ 22 w 28"/>
                <a:gd name="T27" fmla="*/ 1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 h="32">
                  <a:moveTo>
                    <a:pt x="22" y="12"/>
                  </a:moveTo>
                  <a:lnTo>
                    <a:pt x="6" y="12"/>
                  </a:lnTo>
                  <a:lnTo>
                    <a:pt x="6" y="0"/>
                  </a:lnTo>
                  <a:lnTo>
                    <a:pt x="0" y="0"/>
                  </a:lnTo>
                  <a:lnTo>
                    <a:pt x="0" y="32"/>
                  </a:lnTo>
                  <a:lnTo>
                    <a:pt x="6" y="32"/>
                  </a:lnTo>
                  <a:lnTo>
                    <a:pt x="6" y="18"/>
                  </a:lnTo>
                  <a:lnTo>
                    <a:pt x="22" y="18"/>
                  </a:lnTo>
                  <a:lnTo>
                    <a:pt x="22" y="32"/>
                  </a:lnTo>
                  <a:lnTo>
                    <a:pt x="28" y="32"/>
                  </a:lnTo>
                  <a:lnTo>
                    <a:pt x="28" y="0"/>
                  </a:lnTo>
                  <a:lnTo>
                    <a:pt x="22" y="0"/>
                  </a:lnTo>
                  <a:lnTo>
                    <a:pt x="22" y="12"/>
                  </a:lnTo>
                  <a:lnTo>
                    <a:pt x="22" y="1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0" name="Freeform 26"/>
            <p:cNvSpPr>
              <a:spLocks noEditPoints="1"/>
            </p:cNvSpPr>
            <p:nvPr userDrawn="1"/>
          </p:nvSpPr>
          <p:spPr bwMode="auto">
            <a:xfrm>
              <a:off x="5119" y="502"/>
              <a:ext cx="32" cy="34"/>
            </a:xfrm>
            <a:custGeom>
              <a:avLst/>
              <a:gdLst>
                <a:gd name="T0" fmla="*/ 8 w 16"/>
                <a:gd name="T1" fmla="*/ 0 h 17"/>
                <a:gd name="T2" fmla="*/ 0 w 16"/>
                <a:gd name="T3" fmla="*/ 9 h 17"/>
                <a:gd name="T4" fmla="*/ 8 w 16"/>
                <a:gd name="T5" fmla="*/ 17 h 17"/>
                <a:gd name="T6" fmla="*/ 16 w 16"/>
                <a:gd name="T7" fmla="*/ 9 h 17"/>
                <a:gd name="T8" fmla="*/ 8 w 16"/>
                <a:gd name="T9" fmla="*/ 0 h 17"/>
                <a:gd name="T10" fmla="*/ 8 w 16"/>
                <a:gd name="T11" fmla="*/ 15 h 17"/>
                <a:gd name="T12" fmla="*/ 2 w 16"/>
                <a:gd name="T13" fmla="*/ 9 h 17"/>
                <a:gd name="T14" fmla="*/ 8 w 16"/>
                <a:gd name="T15" fmla="*/ 3 h 17"/>
                <a:gd name="T16" fmla="*/ 14 w 16"/>
                <a:gd name="T17" fmla="*/ 9 h 17"/>
                <a:gd name="T18" fmla="*/ 8 w 16"/>
                <a:gd name="T19" fmla="*/ 15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 h="17">
                  <a:moveTo>
                    <a:pt x="8" y="0"/>
                  </a:moveTo>
                  <a:cubicBezTo>
                    <a:pt x="3" y="0"/>
                    <a:pt x="0" y="4"/>
                    <a:pt x="0" y="9"/>
                  </a:cubicBezTo>
                  <a:cubicBezTo>
                    <a:pt x="0" y="13"/>
                    <a:pt x="2" y="17"/>
                    <a:pt x="8" y="17"/>
                  </a:cubicBezTo>
                  <a:cubicBezTo>
                    <a:pt x="14" y="17"/>
                    <a:pt x="16" y="13"/>
                    <a:pt x="16" y="9"/>
                  </a:cubicBezTo>
                  <a:cubicBezTo>
                    <a:pt x="16" y="5"/>
                    <a:pt x="14" y="0"/>
                    <a:pt x="8" y="0"/>
                  </a:cubicBezTo>
                  <a:close/>
                  <a:moveTo>
                    <a:pt x="8" y="15"/>
                  </a:moveTo>
                  <a:cubicBezTo>
                    <a:pt x="4" y="15"/>
                    <a:pt x="2" y="12"/>
                    <a:pt x="2" y="9"/>
                  </a:cubicBezTo>
                  <a:cubicBezTo>
                    <a:pt x="2" y="6"/>
                    <a:pt x="4" y="3"/>
                    <a:pt x="8" y="3"/>
                  </a:cubicBezTo>
                  <a:cubicBezTo>
                    <a:pt x="12" y="3"/>
                    <a:pt x="14" y="6"/>
                    <a:pt x="14" y="9"/>
                  </a:cubicBezTo>
                  <a:cubicBezTo>
                    <a:pt x="14" y="12"/>
                    <a:pt x="12" y="15"/>
                    <a:pt x="8" y="15"/>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1" name="Freeform 27"/>
            <p:cNvSpPr>
              <a:spLocks/>
            </p:cNvSpPr>
            <p:nvPr userDrawn="1"/>
          </p:nvSpPr>
          <p:spPr bwMode="auto">
            <a:xfrm>
              <a:off x="5157" y="504"/>
              <a:ext cx="22" cy="32"/>
            </a:xfrm>
            <a:custGeom>
              <a:avLst/>
              <a:gdLst>
                <a:gd name="T0" fmla="*/ 6 w 22"/>
                <a:gd name="T1" fmla="*/ 0 h 32"/>
                <a:gd name="T2" fmla="*/ 0 w 22"/>
                <a:gd name="T3" fmla="*/ 0 h 32"/>
                <a:gd name="T4" fmla="*/ 0 w 22"/>
                <a:gd name="T5" fmla="*/ 32 h 32"/>
                <a:gd name="T6" fmla="*/ 22 w 22"/>
                <a:gd name="T7" fmla="*/ 32 h 32"/>
                <a:gd name="T8" fmla="*/ 22 w 22"/>
                <a:gd name="T9" fmla="*/ 28 h 32"/>
                <a:gd name="T10" fmla="*/ 6 w 22"/>
                <a:gd name="T11" fmla="*/ 28 h 32"/>
                <a:gd name="T12" fmla="*/ 6 w 22"/>
                <a:gd name="T13" fmla="*/ 0 h 32"/>
                <a:gd name="T14" fmla="*/ 6 w 22"/>
                <a:gd name="T15" fmla="*/ 0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 h="32">
                  <a:moveTo>
                    <a:pt x="6" y="0"/>
                  </a:moveTo>
                  <a:lnTo>
                    <a:pt x="0" y="0"/>
                  </a:lnTo>
                  <a:lnTo>
                    <a:pt x="0" y="32"/>
                  </a:lnTo>
                  <a:lnTo>
                    <a:pt x="22" y="32"/>
                  </a:lnTo>
                  <a:lnTo>
                    <a:pt x="22" y="28"/>
                  </a:lnTo>
                  <a:lnTo>
                    <a:pt x="6" y="28"/>
                  </a:lnTo>
                  <a:lnTo>
                    <a:pt x="6" y="0"/>
                  </a:lnTo>
                  <a:lnTo>
                    <a:pt x="6"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2" name="Freeform 28"/>
            <p:cNvSpPr>
              <a:spLocks/>
            </p:cNvSpPr>
            <p:nvPr userDrawn="1"/>
          </p:nvSpPr>
          <p:spPr bwMode="auto">
            <a:xfrm>
              <a:off x="5185" y="504"/>
              <a:ext cx="4" cy="32"/>
            </a:xfrm>
            <a:custGeom>
              <a:avLst/>
              <a:gdLst>
                <a:gd name="T0" fmla="*/ 0 w 4"/>
                <a:gd name="T1" fmla="*/ 32 h 32"/>
                <a:gd name="T2" fmla="*/ 4 w 4"/>
                <a:gd name="T3" fmla="*/ 32 h 32"/>
                <a:gd name="T4" fmla="*/ 4 w 4"/>
                <a:gd name="T5" fmla="*/ 0 h 32"/>
                <a:gd name="T6" fmla="*/ 0 w 4"/>
                <a:gd name="T7" fmla="*/ 0 h 32"/>
                <a:gd name="T8" fmla="*/ 0 w 4"/>
                <a:gd name="T9" fmla="*/ 32 h 32"/>
                <a:gd name="T10" fmla="*/ 0 w 4"/>
                <a:gd name="T11" fmla="*/ 32 h 32"/>
              </a:gdLst>
              <a:ahLst/>
              <a:cxnLst>
                <a:cxn ang="0">
                  <a:pos x="T0" y="T1"/>
                </a:cxn>
                <a:cxn ang="0">
                  <a:pos x="T2" y="T3"/>
                </a:cxn>
                <a:cxn ang="0">
                  <a:pos x="T4" y="T5"/>
                </a:cxn>
                <a:cxn ang="0">
                  <a:pos x="T6" y="T7"/>
                </a:cxn>
                <a:cxn ang="0">
                  <a:pos x="T8" y="T9"/>
                </a:cxn>
                <a:cxn ang="0">
                  <a:pos x="T10" y="T11"/>
                </a:cxn>
              </a:cxnLst>
              <a:rect l="0" t="0" r="r" b="b"/>
              <a:pathLst>
                <a:path w="4" h="32">
                  <a:moveTo>
                    <a:pt x="0" y="32"/>
                  </a:moveTo>
                  <a:lnTo>
                    <a:pt x="4" y="32"/>
                  </a:lnTo>
                  <a:lnTo>
                    <a:pt x="4"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3" name="Freeform 29"/>
            <p:cNvSpPr>
              <a:spLocks/>
            </p:cNvSpPr>
            <p:nvPr userDrawn="1"/>
          </p:nvSpPr>
          <p:spPr bwMode="auto">
            <a:xfrm>
              <a:off x="5195" y="502"/>
              <a:ext cx="30" cy="34"/>
            </a:xfrm>
            <a:custGeom>
              <a:avLst/>
              <a:gdLst>
                <a:gd name="T0" fmla="*/ 13 w 15"/>
                <a:gd name="T1" fmla="*/ 13 h 17"/>
                <a:gd name="T2" fmla="*/ 9 w 15"/>
                <a:gd name="T3" fmla="*/ 15 h 17"/>
                <a:gd name="T4" fmla="*/ 3 w 15"/>
                <a:gd name="T5" fmla="*/ 9 h 17"/>
                <a:gd name="T6" fmla="*/ 9 w 15"/>
                <a:gd name="T7" fmla="*/ 3 h 17"/>
                <a:gd name="T8" fmla="*/ 13 w 15"/>
                <a:gd name="T9" fmla="*/ 5 h 17"/>
                <a:gd name="T10" fmla="*/ 13 w 15"/>
                <a:gd name="T11" fmla="*/ 5 h 17"/>
                <a:gd name="T12" fmla="*/ 15 w 15"/>
                <a:gd name="T13" fmla="*/ 3 h 17"/>
                <a:gd name="T14" fmla="*/ 15 w 15"/>
                <a:gd name="T15" fmla="*/ 3 h 17"/>
                <a:gd name="T16" fmla="*/ 9 w 15"/>
                <a:gd name="T17" fmla="*/ 0 h 17"/>
                <a:gd name="T18" fmla="*/ 3 w 15"/>
                <a:gd name="T19" fmla="*/ 3 h 17"/>
                <a:gd name="T20" fmla="*/ 0 w 15"/>
                <a:gd name="T21" fmla="*/ 9 h 17"/>
                <a:gd name="T22" fmla="*/ 9 w 15"/>
                <a:gd name="T23" fmla="*/ 17 h 17"/>
                <a:gd name="T24" fmla="*/ 15 w 15"/>
                <a:gd name="T25" fmla="*/ 15 h 17"/>
                <a:gd name="T26" fmla="*/ 15 w 15"/>
                <a:gd name="T27" fmla="*/ 15 h 17"/>
                <a:gd name="T28" fmla="*/ 13 w 15"/>
                <a:gd name="T29" fmla="*/ 13 h 17"/>
                <a:gd name="T30" fmla="*/ 13 w 15"/>
                <a:gd name="T31" fmla="*/ 13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 h="17">
                  <a:moveTo>
                    <a:pt x="13" y="13"/>
                  </a:moveTo>
                  <a:cubicBezTo>
                    <a:pt x="12" y="14"/>
                    <a:pt x="10" y="15"/>
                    <a:pt x="9" y="15"/>
                  </a:cubicBezTo>
                  <a:cubicBezTo>
                    <a:pt x="5" y="15"/>
                    <a:pt x="3" y="12"/>
                    <a:pt x="3" y="9"/>
                  </a:cubicBezTo>
                  <a:cubicBezTo>
                    <a:pt x="3" y="6"/>
                    <a:pt x="5" y="3"/>
                    <a:pt x="9" y="3"/>
                  </a:cubicBezTo>
                  <a:cubicBezTo>
                    <a:pt x="10" y="3"/>
                    <a:pt x="12" y="3"/>
                    <a:pt x="13" y="5"/>
                  </a:cubicBezTo>
                  <a:cubicBezTo>
                    <a:pt x="13" y="5"/>
                    <a:pt x="13" y="5"/>
                    <a:pt x="13" y="5"/>
                  </a:cubicBezTo>
                  <a:cubicBezTo>
                    <a:pt x="15" y="3"/>
                    <a:pt x="15" y="3"/>
                    <a:pt x="15" y="3"/>
                  </a:cubicBezTo>
                  <a:cubicBezTo>
                    <a:pt x="15" y="3"/>
                    <a:pt x="15" y="3"/>
                    <a:pt x="15" y="3"/>
                  </a:cubicBezTo>
                  <a:cubicBezTo>
                    <a:pt x="13" y="1"/>
                    <a:pt x="11" y="0"/>
                    <a:pt x="9" y="0"/>
                  </a:cubicBezTo>
                  <a:cubicBezTo>
                    <a:pt x="6" y="0"/>
                    <a:pt x="4" y="1"/>
                    <a:pt x="3" y="3"/>
                  </a:cubicBezTo>
                  <a:cubicBezTo>
                    <a:pt x="1" y="4"/>
                    <a:pt x="0" y="7"/>
                    <a:pt x="0" y="9"/>
                  </a:cubicBezTo>
                  <a:cubicBezTo>
                    <a:pt x="0" y="13"/>
                    <a:pt x="3" y="17"/>
                    <a:pt x="9" y="17"/>
                  </a:cubicBezTo>
                  <a:cubicBezTo>
                    <a:pt x="11" y="17"/>
                    <a:pt x="13" y="16"/>
                    <a:pt x="15" y="15"/>
                  </a:cubicBezTo>
                  <a:cubicBezTo>
                    <a:pt x="15" y="15"/>
                    <a:pt x="15" y="15"/>
                    <a:pt x="15" y="15"/>
                  </a:cubicBezTo>
                  <a:cubicBezTo>
                    <a:pt x="13" y="13"/>
                    <a:pt x="13" y="13"/>
                    <a:pt x="13" y="13"/>
                  </a:cubicBezTo>
                  <a:cubicBezTo>
                    <a:pt x="13" y="13"/>
                    <a:pt x="13" y="13"/>
                    <a:pt x="13" y="13"/>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4" name="Freeform 30"/>
            <p:cNvSpPr>
              <a:spLocks/>
            </p:cNvSpPr>
            <p:nvPr userDrawn="1"/>
          </p:nvSpPr>
          <p:spPr bwMode="auto">
            <a:xfrm>
              <a:off x="5247" y="504"/>
              <a:ext cx="26" cy="32"/>
            </a:xfrm>
            <a:custGeom>
              <a:avLst/>
              <a:gdLst>
                <a:gd name="T0" fmla="*/ 11 w 13"/>
                <a:gd name="T1" fmla="*/ 9 h 16"/>
                <a:gd name="T2" fmla="*/ 7 w 13"/>
                <a:gd name="T3" fmla="*/ 14 h 16"/>
                <a:gd name="T4" fmla="*/ 2 w 13"/>
                <a:gd name="T5" fmla="*/ 9 h 16"/>
                <a:gd name="T6" fmla="*/ 2 w 13"/>
                <a:gd name="T7" fmla="*/ 0 h 16"/>
                <a:gd name="T8" fmla="*/ 0 w 13"/>
                <a:gd name="T9" fmla="*/ 0 h 16"/>
                <a:gd name="T10" fmla="*/ 0 w 13"/>
                <a:gd name="T11" fmla="*/ 9 h 16"/>
                <a:gd name="T12" fmla="*/ 7 w 13"/>
                <a:gd name="T13" fmla="*/ 16 h 16"/>
                <a:gd name="T14" fmla="*/ 13 w 13"/>
                <a:gd name="T15" fmla="*/ 9 h 16"/>
                <a:gd name="T16" fmla="*/ 13 w 13"/>
                <a:gd name="T17" fmla="*/ 0 h 16"/>
                <a:gd name="T18" fmla="*/ 11 w 13"/>
                <a:gd name="T19" fmla="*/ 0 h 16"/>
                <a:gd name="T20" fmla="*/ 11 w 13"/>
                <a:gd name="T21" fmla="*/ 9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 h="16">
                  <a:moveTo>
                    <a:pt x="11" y="9"/>
                  </a:moveTo>
                  <a:cubicBezTo>
                    <a:pt x="11" y="12"/>
                    <a:pt x="9" y="14"/>
                    <a:pt x="7" y="14"/>
                  </a:cubicBezTo>
                  <a:cubicBezTo>
                    <a:pt x="5" y="14"/>
                    <a:pt x="2" y="12"/>
                    <a:pt x="2" y="9"/>
                  </a:cubicBezTo>
                  <a:cubicBezTo>
                    <a:pt x="2" y="0"/>
                    <a:pt x="2" y="0"/>
                    <a:pt x="2" y="0"/>
                  </a:cubicBezTo>
                  <a:cubicBezTo>
                    <a:pt x="0" y="0"/>
                    <a:pt x="0" y="0"/>
                    <a:pt x="0" y="0"/>
                  </a:cubicBezTo>
                  <a:cubicBezTo>
                    <a:pt x="0" y="9"/>
                    <a:pt x="0" y="9"/>
                    <a:pt x="0" y="9"/>
                  </a:cubicBezTo>
                  <a:cubicBezTo>
                    <a:pt x="0" y="14"/>
                    <a:pt x="3" y="16"/>
                    <a:pt x="7" y="16"/>
                  </a:cubicBezTo>
                  <a:cubicBezTo>
                    <a:pt x="10" y="16"/>
                    <a:pt x="13" y="14"/>
                    <a:pt x="13" y="9"/>
                  </a:cubicBezTo>
                  <a:cubicBezTo>
                    <a:pt x="13" y="0"/>
                    <a:pt x="13" y="0"/>
                    <a:pt x="13" y="0"/>
                  </a:cubicBezTo>
                  <a:cubicBezTo>
                    <a:pt x="11" y="0"/>
                    <a:pt x="11" y="0"/>
                    <a:pt x="11" y="0"/>
                  </a:cubicBezTo>
                  <a:cubicBezTo>
                    <a:pt x="11" y="9"/>
                    <a:pt x="11" y="9"/>
                    <a:pt x="11" y="9"/>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5" name="Freeform 31"/>
            <p:cNvSpPr>
              <a:spLocks/>
            </p:cNvSpPr>
            <p:nvPr userDrawn="1"/>
          </p:nvSpPr>
          <p:spPr bwMode="auto">
            <a:xfrm>
              <a:off x="5283" y="504"/>
              <a:ext cx="26" cy="32"/>
            </a:xfrm>
            <a:custGeom>
              <a:avLst/>
              <a:gdLst>
                <a:gd name="T0" fmla="*/ 20 w 26"/>
                <a:gd name="T1" fmla="*/ 22 h 32"/>
                <a:gd name="T2" fmla="*/ 2 w 26"/>
                <a:gd name="T3" fmla="*/ 0 h 32"/>
                <a:gd name="T4" fmla="*/ 0 w 26"/>
                <a:gd name="T5" fmla="*/ 0 h 32"/>
                <a:gd name="T6" fmla="*/ 0 w 26"/>
                <a:gd name="T7" fmla="*/ 32 h 32"/>
                <a:gd name="T8" fmla="*/ 4 w 26"/>
                <a:gd name="T9" fmla="*/ 32 h 32"/>
                <a:gd name="T10" fmla="*/ 4 w 26"/>
                <a:gd name="T11" fmla="*/ 10 h 32"/>
                <a:gd name="T12" fmla="*/ 22 w 26"/>
                <a:gd name="T13" fmla="*/ 32 h 32"/>
                <a:gd name="T14" fmla="*/ 26 w 26"/>
                <a:gd name="T15" fmla="*/ 32 h 32"/>
                <a:gd name="T16" fmla="*/ 26 w 26"/>
                <a:gd name="T17" fmla="*/ 0 h 32"/>
                <a:gd name="T18" fmla="*/ 20 w 26"/>
                <a:gd name="T19" fmla="*/ 0 h 32"/>
                <a:gd name="T20" fmla="*/ 20 w 26"/>
                <a:gd name="T21" fmla="*/ 22 h 32"/>
                <a:gd name="T22" fmla="*/ 20 w 26"/>
                <a:gd name="T23" fmla="*/ 2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 h="32">
                  <a:moveTo>
                    <a:pt x="20" y="22"/>
                  </a:moveTo>
                  <a:lnTo>
                    <a:pt x="2" y="0"/>
                  </a:lnTo>
                  <a:lnTo>
                    <a:pt x="0" y="0"/>
                  </a:lnTo>
                  <a:lnTo>
                    <a:pt x="0" y="32"/>
                  </a:lnTo>
                  <a:lnTo>
                    <a:pt x="4" y="32"/>
                  </a:lnTo>
                  <a:lnTo>
                    <a:pt x="4" y="10"/>
                  </a:lnTo>
                  <a:lnTo>
                    <a:pt x="22" y="32"/>
                  </a:lnTo>
                  <a:lnTo>
                    <a:pt x="26" y="32"/>
                  </a:lnTo>
                  <a:lnTo>
                    <a:pt x="26" y="0"/>
                  </a:lnTo>
                  <a:lnTo>
                    <a:pt x="20" y="0"/>
                  </a:lnTo>
                  <a:lnTo>
                    <a:pt x="20" y="22"/>
                  </a:lnTo>
                  <a:lnTo>
                    <a:pt x="20" y="2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6" name="Freeform 32"/>
            <p:cNvSpPr>
              <a:spLocks/>
            </p:cNvSpPr>
            <p:nvPr userDrawn="1"/>
          </p:nvSpPr>
          <p:spPr bwMode="auto">
            <a:xfrm>
              <a:off x="5317" y="504"/>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7" name="Freeform 33"/>
            <p:cNvSpPr>
              <a:spLocks/>
            </p:cNvSpPr>
            <p:nvPr userDrawn="1"/>
          </p:nvSpPr>
          <p:spPr bwMode="auto">
            <a:xfrm>
              <a:off x="5329" y="504"/>
              <a:ext cx="32" cy="32"/>
            </a:xfrm>
            <a:custGeom>
              <a:avLst/>
              <a:gdLst>
                <a:gd name="T0" fmla="*/ 6 w 32"/>
                <a:gd name="T1" fmla="*/ 0 h 32"/>
                <a:gd name="T2" fmla="*/ 0 w 32"/>
                <a:gd name="T3" fmla="*/ 0 h 32"/>
                <a:gd name="T4" fmla="*/ 12 w 32"/>
                <a:gd name="T5" fmla="*/ 32 h 32"/>
                <a:gd name="T6" fmla="*/ 18 w 32"/>
                <a:gd name="T7" fmla="*/ 32 h 32"/>
                <a:gd name="T8" fmla="*/ 32 w 32"/>
                <a:gd name="T9" fmla="*/ 0 h 32"/>
                <a:gd name="T10" fmla="*/ 26 w 32"/>
                <a:gd name="T11" fmla="*/ 0 h 32"/>
                <a:gd name="T12" fmla="*/ 16 w 32"/>
                <a:gd name="T13" fmla="*/ 26 h 32"/>
                <a:gd name="T14" fmla="*/ 6 w 32"/>
                <a:gd name="T15" fmla="*/ 0 h 32"/>
                <a:gd name="T16" fmla="*/ 6 w 3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32">
                  <a:moveTo>
                    <a:pt x="6" y="0"/>
                  </a:moveTo>
                  <a:lnTo>
                    <a:pt x="0" y="0"/>
                  </a:lnTo>
                  <a:lnTo>
                    <a:pt x="12" y="32"/>
                  </a:lnTo>
                  <a:lnTo>
                    <a:pt x="18" y="32"/>
                  </a:lnTo>
                  <a:lnTo>
                    <a:pt x="32" y="0"/>
                  </a:lnTo>
                  <a:lnTo>
                    <a:pt x="26" y="0"/>
                  </a:lnTo>
                  <a:lnTo>
                    <a:pt x="16" y="26"/>
                  </a:lnTo>
                  <a:lnTo>
                    <a:pt x="6" y="0"/>
                  </a:lnTo>
                  <a:lnTo>
                    <a:pt x="6"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8" name="Freeform 34"/>
            <p:cNvSpPr>
              <a:spLocks/>
            </p:cNvSpPr>
            <p:nvPr userDrawn="1"/>
          </p:nvSpPr>
          <p:spPr bwMode="auto">
            <a:xfrm>
              <a:off x="5365" y="504"/>
              <a:ext cx="24" cy="32"/>
            </a:xfrm>
            <a:custGeom>
              <a:avLst/>
              <a:gdLst>
                <a:gd name="T0" fmla="*/ 6 w 24"/>
                <a:gd name="T1" fmla="*/ 18 h 32"/>
                <a:gd name="T2" fmla="*/ 24 w 24"/>
                <a:gd name="T3" fmla="*/ 18 h 32"/>
                <a:gd name="T4" fmla="*/ 24 w 24"/>
                <a:gd name="T5" fmla="*/ 12 h 32"/>
                <a:gd name="T6" fmla="*/ 6 w 24"/>
                <a:gd name="T7" fmla="*/ 12 h 32"/>
                <a:gd name="T8" fmla="*/ 6 w 24"/>
                <a:gd name="T9" fmla="*/ 4 h 32"/>
                <a:gd name="T10" fmla="*/ 24 w 24"/>
                <a:gd name="T11" fmla="*/ 4 h 32"/>
                <a:gd name="T12" fmla="*/ 24 w 24"/>
                <a:gd name="T13" fmla="*/ 0 h 32"/>
                <a:gd name="T14" fmla="*/ 0 w 24"/>
                <a:gd name="T15" fmla="*/ 0 h 32"/>
                <a:gd name="T16" fmla="*/ 0 w 24"/>
                <a:gd name="T17" fmla="*/ 32 h 32"/>
                <a:gd name="T18" fmla="*/ 24 w 24"/>
                <a:gd name="T19" fmla="*/ 32 h 32"/>
                <a:gd name="T20" fmla="*/ 24 w 24"/>
                <a:gd name="T21" fmla="*/ 26 h 32"/>
                <a:gd name="T22" fmla="*/ 6 w 24"/>
                <a:gd name="T23" fmla="*/ 26 h 32"/>
                <a:gd name="T24" fmla="*/ 6 w 24"/>
                <a:gd name="T25" fmla="*/ 18 h 32"/>
                <a:gd name="T26" fmla="*/ 6 w 24"/>
                <a:gd name="T27" fmla="*/ 18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 h="32">
                  <a:moveTo>
                    <a:pt x="6" y="18"/>
                  </a:moveTo>
                  <a:lnTo>
                    <a:pt x="24" y="18"/>
                  </a:lnTo>
                  <a:lnTo>
                    <a:pt x="24" y="12"/>
                  </a:lnTo>
                  <a:lnTo>
                    <a:pt x="6" y="12"/>
                  </a:lnTo>
                  <a:lnTo>
                    <a:pt x="6" y="4"/>
                  </a:lnTo>
                  <a:lnTo>
                    <a:pt x="24" y="4"/>
                  </a:lnTo>
                  <a:lnTo>
                    <a:pt x="24" y="0"/>
                  </a:lnTo>
                  <a:lnTo>
                    <a:pt x="0" y="0"/>
                  </a:lnTo>
                  <a:lnTo>
                    <a:pt x="0" y="32"/>
                  </a:lnTo>
                  <a:lnTo>
                    <a:pt x="24" y="32"/>
                  </a:lnTo>
                  <a:lnTo>
                    <a:pt x="24" y="26"/>
                  </a:lnTo>
                  <a:lnTo>
                    <a:pt x="6" y="26"/>
                  </a:lnTo>
                  <a:lnTo>
                    <a:pt x="6" y="18"/>
                  </a:lnTo>
                  <a:lnTo>
                    <a:pt x="6" y="18"/>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19" name="Freeform 35"/>
            <p:cNvSpPr>
              <a:spLocks noEditPoints="1"/>
            </p:cNvSpPr>
            <p:nvPr userDrawn="1"/>
          </p:nvSpPr>
          <p:spPr bwMode="auto">
            <a:xfrm>
              <a:off x="5397" y="504"/>
              <a:ext cx="28" cy="32"/>
            </a:xfrm>
            <a:custGeom>
              <a:avLst/>
              <a:gdLst>
                <a:gd name="T0" fmla="*/ 13 w 14"/>
                <a:gd name="T1" fmla="*/ 5 h 16"/>
                <a:gd name="T2" fmla="*/ 7 w 14"/>
                <a:gd name="T3" fmla="*/ 0 h 16"/>
                <a:gd name="T4" fmla="*/ 0 w 14"/>
                <a:gd name="T5" fmla="*/ 0 h 16"/>
                <a:gd name="T6" fmla="*/ 0 w 14"/>
                <a:gd name="T7" fmla="*/ 16 h 16"/>
                <a:gd name="T8" fmla="*/ 2 w 14"/>
                <a:gd name="T9" fmla="*/ 16 h 16"/>
                <a:gd name="T10" fmla="*/ 2 w 14"/>
                <a:gd name="T11" fmla="*/ 10 h 16"/>
                <a:gd name="T12" fmla="*/ 6 w 14"/>
                <a:gd name="T13" fmla="*/ 10 h 16"/>
                <a:gd name="T14" fmla="*/ 11 w 14"/>
                <a:gd name="T15" fmla="*/ 16 h 16"/>
                <a:gd name="T16" fmla="*/ 14 w 14"/>
                <a:gd name="T17" fmla="*/ 16 h 16"/>
                <a:gd name="T18" fmla="*/ 9 w 14"/>
                <a:gd name="T19" fmla="*/ 10 h 16"/>
                <a:gd name="T20" fmla="*/ 13 w 14"/>
                <a:gd name="T21" fmla="*/ 5 h 16"/>
                <a:gd name="T22" fmla="*/ 2 w 14"/>
                <a:gd name="T23" fmla="*/ 2 h 16"/>
                <a:gd name="T24" fmla="*/ 7 w 14"/>
                <a:gd name="T25" fmla="*/ 2 h 16"/>
                <a:gd name="T26" fmla="*/ 10 w 14"/>
                <a:gd name="T27" fmla="*/ 5 h 16"/>
                <a:gd name="T28" fmla="*/ 7 w 14"/>
                <a:gd name="T29" fmla="*/ 8 h 16"/>
                <a:gd name="T30" fmla="*/ 2 w 14"/>
                <a:gd name="T31" fmla="*/ 8 h 16"/>
                <a:gd name="T32" fmla="*/ 2 w 14"/>
                <a:gd name="T33" fmla="*/ 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 h="16">
                  <a:moveTo>
                    <a:pt x="13" y="5"/>
                  </a:moveTo>
                  <a:cubicBezTo>
                    <a:pt x="13" y="2"/>
                    <a:pt x="11" y="0"/>
                    <a:pt x="7" y="0"/>
                  </a:cubicBezTo>
                  <a:cubicBezTo>
                    <a:pt x="0" y="0"/>
                    <a:pt x="0" y="0"/>
                    <a:pt x="0" y="0"/>
                  </a:cubicBezTo>
                  <a:cubicBezTo>
                    <a:pt x="0" y="16"/>
                    <a:pt x="0" y="16"/>
                    <a:pt x="0" y="16"/>
                  </a:cubicBezTo>
                  <a:cubicBezTo>
                    <a:pt x="2" y="16"/>
                    <a:pt x="2" y="16"/>
                    <a:pt x="2" y="16"/>
                  </a:cubicBezTo>
                  <a:cubicBezTo>
                    <a:pt x="2" y="10"/>
                    <a:pt x="2" y="10"/>
                    <a:pt x="2" y="10"/>
                  </a:cubicBezTo>
                  <a:cubicBezTo>
                    <a:pt x="6" y="10"/>
                    <a:pt x="6" y="10"/>
                    <a:pt x="6" y="10"/>
                  </a:cubicBezTo>
                  <a:cubicBezTo>
                    <a:pt x="11" y="16"/>
                    <a:pt x="11" y="16"/>
                    <a:pt x="11" y="16"/>
                  </a:cubicBezTo>
                  <a:cubicBezTo>
                    <a:pt x="14" y="16"/>
                    <a:pt x="14" y="16"/>
                    <a:pt x="14" y="16"/>
                  </a:cubicBezTo>
                  <a:cubicBezTo>
                    <a:pt x="9" y="10"/>
                    <a:pt x="9" y="10"/>
                    <a:pt x="9" y="10"/>
                  </a:cubicBezTo>
                  <a:cubicBezTo>
                    <a:pt x="11" y="10"/>
                    <a:pt x="13" y="8"/>
                    <a:pt x="13" y="5"/>
                  </a:cubicBezTo>
                  <a:close/>
                  <a:moveTo>
                    <a:pt x="2" y="2"/>
                  </a:moveTo>
                  <a:cubicBezTo>
                    <a:pt x="7" y="2"/>
                    <a:pt x="7" y="2"/>
                    <a:pt x="7" y="2"/>
                  </a:cubicBezTo>
                  <a:cubicBezTo>
                    <a:pt x="9" y="2"/>
                    <a:pt x="10" y="4"/>
                    <a:pt x="10" y="5"/>
                  </a:cubicBezTo>
                  <a:cubicBezTo>
                    <a:pt x="10" y="6"/>
                    <a:pt x="9" y="8"/>
                    <a:pt x="7" y="8"/>
                  </a:cubicBezTo>
                  <a:cubicBezTo>
                    <a:pt x="2" y="8"/>
                    <a:pt x="2" y="8"/>
                    <a:pt x="2" y="8"/>
                  </a:cubicBezTo>
                  <a:cubicBezTo>
                    <a:pt x="2" y="2"/>
                    <a:pt x="2" y="2"/>
                    <a:pt x="2" y="2"/>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0" name="Freeform 36"/>
            <p:cNvSpPr>
              <a:spLocks/>
            </p:cNvSpPr>
            <p:nvPr userDrawn="1"/>
          </p:nvSpPr>
          <p:spPr bwMode="auto">
            <a:xfrm>
              <a:off x="5427" y="502"/>
              <a:ext cx="28" cy="34"/>
            </a:xfrm>
            <a:custGeom>
              <a:avLst/>
              <a:gdLst>
                <a:gd name="T0" fmla="*/ 8 w 14"/>
                <a:gd name="T1" fmla="*/ 7 h 17"/>
                <a:gd name="T2" fmla="*/ 4 w 14"/>
                <a:gd name="T3" fmla="*/ 5 h 17"/>
                <a:gd name="T4" fmla="*/ 7 w 14"/>
                <a:gd name="T5" fmla="*/ 3 h 17"/>
                <a:gd name="T6" fmla="*/ 12 w 14"/>
                <a:gd name="T7" fmla="*/ 5 h 17"/>
                <a:gd name="T8" fmla="*/ 12 w 14"/>
                <a:gd name="T9" fmla="*/ 5 h 17"/>
                <a:gd name="T10" fmla="*/ 14 w 14"/>
                <a:gd name="T11" fmla="*/ 4 h 17"/>
                <a:gd name="T12" fmla="*/ 14 w 14"/>
                <a:gd name="T13" fmla="*/ 3 h 17"/>
                <a:gd name="T14" fmla="*/ 7 w 14"/>
                <a:gd name="T15" fmla="*/ 0 h 17"/>
                <a:gd name="T16" fmla="*/ 2 w 14"/>
                <a:gd name="T17" fmla="*/ 2 h 17"/>
                <a:gd name="T18" fmla="*/ 1 w 14"/>
                <a:gd name="T19" fmla="*/ 5 h 17"/>
                <a:gd name="T20" fmla="*/ 7 w 14"/>
                <a:gd name="T21" fmla="*/ 10 h 17"/>
                <a:gd name="T22" fmla="*/ 12 w 14"/>
                <a:gd name="T23" fmla="*/ 12 h 17"/>
                <a:gd name="T24" fmla="*/ 7 w 14"/>
                <a:gd name="T25" fmla="*/ 15 h 17"/>
                <a:gd name="T26" fmla="*/ 3 w 14"/>
                <a:gd name="T27" fmla="*/ 12 h 17"/>
                <a:gd name="T28" fmla="*/ 2 w 14"/>
                <a:gd name="T29" fmla="*/ 12 h 17"/>
                <a:gd name="T30" fmla="*/ 0 w 14"/>
                <a:gd name="T31" fmla="*/ 13 h 17"/>
                <a:gd name="T32" fmla="*/ 0 w 14"/>
                <a:gd name="T33" fmla="*/ 14 h 17"/>
                <a:gd name="T34" fmla="*/ 7 w 14"/>
                <a:gd name="T35" fmla="*/ 17 h 17"/>
                <a:gd name="T36" fmla="*/ 14 w 14"/>
                <a:gd name="T37" fmla="*/ 12 h 17"/>
                <a:gd name="T38" fmla="*/ 8 w 14"/>
                <a:gd name="T39" fmla="*/ 7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 h="17">
                  <a:moveTo>
                    <a:pt x="8" y="7"/>
                  </a:moveTo>
                  <a:cubicBezTo>
                    <a:pt x="5" y="7"/>
                    <a:pt x="4" y="6"/>
                    <a:pt x="4" y="5"/>
                  </a:cubicBezTo>
                  <a:cubicBezTo>
                    <a:pt x="4" y="4"/>
                    <a:pt x="5" y="3"/>
                    <a:pt x="7" y="3"/>
                  </a:cubicBezTo>
                  <a:cubicBezTo>
                    <a:pt x="9" y="3"/>
                    <a:pt x="11" y="3"/>
                    <a:pt x="12" y="5"/>
                  </a:cubicBezTo>
                  <a:cubicBezTo>
                    <a:pt x="12" y="5"/>
                    <a:pt x="12" y="5"/>
                    <a:pt x="12" y="5"/>
                  </a:cubicBezTo>
                  <a:cubicBezTo>
                    <a:pt x="14" y="4"/>
                    <a:pt x="14" y="4"/>
                    <a:pt x="14" y="4"/>
                  </a:cubicBezTo>
                  <a:cubicBezTo>
                    <a:pt x="14" y="3"/>
                    <a:pt x="14" y="3"/>
                    <a:pt x="14" y="3"/>
                  </a:cubicBezTo>
                  <a:cubicBezTo>
                    <a:pt x="12" y="1"/>
                    <a:pt x="10" y="0"/>
                    <a:pt x="7" y="0"/>
                  </a:cubicBezTo>
                  <a:cubicBezTo>
                    <a:pt x="6" y="0"/>
                    <a:pt x="3" y="1"/>
                    <a:pt x="2" y="2"/>
                  </a:cubicBezTo>
                  <a:cubicBezTo>
                    <a:pt x="1" y="3"/>
                    <a:pt x="1" y="4"/>
                    <a:pt x="1" y="5"/>
                  </a:cubicBezTo>
                  <a:cubicBezTo>
                    <a:pt x="1" y="9"/>
                    <a:pt x="5" y="9"/>
                    <a:pt x="7" y="10"/>
                  </a:cubicBezTo>
                  <a:cubicBezTo>
                    <a:pt x="10" y="10"/>
                    <a:pt x="12" y="11"/>
                    <a:pt x="12" y="12"/>
                  </a:cubicBezTo>
                  <a:cubicBezTo>
                    <a:pt x="12" y="15"/>
                    <a:pt x="8" y="15"/>
                    <a:pt x="7" y="15"/>
                  </a:cubicBezTo>
                  <a:cubicBezTo>
                    <a:pt x="6" y="15"/>
                    <a:pt x="4" y="14"/>
                    <a:pt x="3" y="12"/>
                  </a:cubicBezTo>
                  <a:cubicBezTo>
                    <a:pt x="2" y="12"/>
                    <a:pt x="2" y="12"/>
                    <a:pt x="2" y="12"/>
                  </a:cubicBezTo>
                  <a:cubicBezTo>
                    <a:pt x="0" y="13"/>
                    <a:pt x="0" y="13"/>
                    <a:pt x="0" y="13"/>
                  </a:cubicBezTo>
                  <a:cubicBezTo>
                    <a:pt x="0" y="14"/>
                    <a:pt x="0" y="14"/>
                    <a:pt x="0" y="14"/>
                  </a:cubicBezTo>
                  <a:cubicBezTo>
                    <a:pt x="2" y="16"/>
                    <a:pt x="4" y="17"/>
                    <a:pt x="7" y="17"/>
                  </a:cubicBezTo>
                  <a:cubicBezTo>
                    <a:pt x="11" y="17"/>
                    <a:pt x="14" y="16"/>
                    <a:pt x="14" y="12"/>
                  </a:cubicBezTo>
                  <a:cubicBezTo>
                    <a:pt x="14" y="9"/>
                    <a:pt x="11" y="8"/>
                    <a:pt x="8" y="7"/>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1" name="Freeform 37"/>
            <p:cNvSpPr>
              <a:spLocks/>
            </p:cNvSpPr>
            <p:nvPr userDrawn="1"/>
          </p:nvSpPr>
          <p:spPr bwMode="auto">
            <a:xfrm>
              <a:off x="5461" y="504"/>
              <a:ext cx="6" cy="32"/>
            </a:xfrm>
            <a:custGeom>
              <a:avLst/>
              <a:gdLst>
                <a:gd name="T0" fmla="*/ 0 w 6"/>
                <a:gd name="T1" fmla="*/ 32 h 32"/>
                <a:gd name="T2" fmla="*/ 6 w 6"/>
                <a:gd name="T3" fmla="*/ 32 h 32"/>
                <a:gd name="T4" fmla="*/ 6 w 6"/>
                <a:gd name="T5" fmla="*/ 0 h 32"/>
                <a:gd name="T6" fmla="*/ 0 w 6"/>
                <a:gd name="T7" fmla="*/ 0 h 32"/>
                <a:gd name="T8" fmla="*/ 0 w 6"/>
                <a:gd name="T9" fmla="*/ 32 h 32"/>
                <a:gd name="T10" fmla="*/ 0 w 6"/>
                <a:gd name="T11" fmla="*/ 32 h 32"/>
              </a:gdLst>
              <a:ahLst/>
              <a:cxnLst>
                <a:cxn ang="0">
                  <a:pos x="T0" y="T1"/>
                </a:cxn>
                <a:cxn ang="0">
                  <a:pos x="T2" y="T3"/>
                </a:cxn>
                <a:cxn ang="0">
                  <a:pos x="T4" y="T5"/>
                </a:cxn>
                <a:cxn ang="0">
                  <a:pos x="T6" y="T7"/>
                </a:cxn>
                <a:cxn ang="0">
                  <a:pos x="T8" y="T9"/>
                </a:cxn>
                <a:cxn ang="0">
                  <a:pos x="T10" y="T11"/>
                </a:cxn>
              </a:cxnLst>
              <a:rect l="0" t="0" r="r" b="b"/>
              <a:pathLst>
                <a:path w="6" h="32">
                  <a:moveTo>
                    <a:pt x="0" y="32"/>
                  </a:moveTo>
                  <a:lnTo>
                    <a:pt x="6" y="32"/>
                  </a:lnTo>
                  <a:lnTo>
                    <a:pt x="6" y="0"/>
                  </a:lnTo>
                  <a:lnTo>
                    <a:pt x="0" y="0"/>
                  </a:lnTo>
                  <a:lnTo>
                    <a:pt x="0" y="32"/>
                  </a:lnTo>
                  <a:lnTo>
                    <a:pt x="0" y="3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2" name="Freeform 38"/>
            <p:cNvSpPr>
              <a:spLocks/>
            </p:cNvSpPr>
            <p:nvPr userDrawn="1"/>
          </p:nvSpPr>
          <p:spPr bwMode="auto">
            <a:xfrm>
              <a:off x="5473" y="504"/>
              <a:ext cx="54" cy="32"/>
            </a:xfrm>
            <a:custGeom>
              <a:avLst/>
              <a:gdLst>
                <a:gd name="T0" fmla="*/ 30 w 54"/>
                <a:gd name="T1" fmla="*/ 0 h 32"/>
                <a:gd name="T2" fmla="*/ 0 w 54"/>
                <a:gd name="T3" fmla="*/ 0 h 32"/>
                <a:gd name="T4" fmla="*/ 0 w 54"/>
                <a:gd name="T5" fmla="*/ 4 h 32"/>
                <a:gd name="T6" fmla="*/ 10 w 54"/>
                <a:gd name="T7" fmla="*/ 4 h 32"/>
                <a:gd name="T8" fmla="*/ 10 w 54"/>
                <a:gd name="T9" fmla="*/ 32 h 32"/>
                <a:gd name="T10" fmla="*/ 16 w 54"/>
                <a:gd name="T11" fmla="*/ 32 h 32"/>
                <a:gd name="T12" fmla="*/ 16 w 54"/>
                <a:gd name="T13" fmla="*/ 4 h 32"/>
                <a:gd name="T14" fmla="*/ 26 w 54"/>
                <a:gd name="T15" fmla="*/ 4 h 32"/>
                <a:gd name="T16" fmla="*/ 36 w 54"/>
                <a:gd name="T17" fmla="*/ 18 h 32"/>
                <a:gd name="T18" fmla="*/ 36 w 54"/>
                <a:gd name="T19" fmla="*/ 32 h 32"/>
                <a:gd name="T20" fmla="*/ 42 w 54"/>
                <a:gd name="T21" fmla="*/ 32 h 32"/>
                <a:gd name="T22" fmla="*/ 42 w 54"/>
                <a:gd name="T23" fmla="*/ 18 h 32"/>
                <a:gd name="T24" fmla="*/ 54 w 54"/>
                <a:gd name="T25" fmla="*/ 0 h 32"/>
                <a:gd name="T26" fmla="*/ 54 w 54"/>
                <a:gd name="T27" fmla="*/ 0 h 32"/>
                <a:gd name="T28" fmla="*/ 54 w 54"/>
                <a:gd name="T29" fmla="*/ 0 h 32"/>
                <a:gd name="T30" fmla="*/ 48 w 54"/>
                <a:gd name="T31" fmla="*/ 0 h 32"/>
                <a:gd name="T32" fmla="*/ 38 w 54"/>
                <a:gd name="T33" fmla="*/ 14 h 32"/>
                <a:gd name="T34" fmla="*/ 30 w 54"/>
                <a:gd name="T35" fmla="*/ 0 h 32"/>
                <a:gd name="T36" fmla="*/ 30 w 54"/>
                <a:gd name="T3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4" h="32">
                  <a:moveTo>
                    <a:pt x="30" y="0"/>
                  </a:moveTo>
                  <a:lnTo>
                    <a:pt x="0" y="0"/>
                  </a:lnTo>
                  <a:lnTo>
                    <a:pt x="0" y="4"/>
                  </a:lnTo>
                  <a:lnTo>
                    <a:pt x="10" y="4"/>
                  </a:lnTo>
                  <a:lnTo>
                    <a:pt x="10" y="32"/>
                  </a:lnTo>
                  <a:lnTo>
                    <a:pt x="16" y="32"/>
                  </a:lnTo>
                  <a:lnTo>
                    <a:pt x="16" y="4"/>
                  </a:lnTo>
                  <a:lnTo>
                    <a:pt x="26" y="4"/>
                  </a:lnTo>
                  <a:lnTo>
                    <a:pt x="36" y="18"/>
                  </a:lnTo>
                  <a:lnTo>
                    <a:pt x="36" y="32"/>
                  </a:lnTo>
                  <a:lnTo>
                    <a:pt x="42" y="32"/>
                  </a:lnTo>
                  <a:lnTo>
                    <a:pt x="42" y="18"/>
                  </a:lnTo>
                  <a:lnTo>
                    <a:pt x="54" y="0"/>
                  </a:lnTo>
                  <a:lnTo>
                    <a:pt x="54" y="0"/>
                  </a:lnTo>
                  <a:lnTo>
                    <a:pt x="54" y="0"/>
                  </a:lnTo>
                  <a:lnTo>
                    <a:pt x="48" y="0"/>
                  </a:lnTo>
                  <a:lnTo>
                    <a:pt x="38" y="14"/>
                  </a:lnTo>
                  <a:lnTo>
                    <a:pt x="30" y="0"/>
                  </a:lnTo>
                  <a:lnTo>
                    <a:pt x="30" y="0"/>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3" name="Freeform 39"/>
            <p:cNvSpPr>
              <a:spLocks/>
            </p:cNvSpPr>
            <p:nvPr userDrawn="1"/>
          </p:nvSpPr>
          <p:spPr bwMode="auto">
            <a:xfrm>
              <a:off x="5343" y="234"/>
              <a:ext cx="184" cy="230"/>
            </a:xfrm>
            <a:custGeom>
              <a:avLst/>
              <a:gdLst>
                <a:gd name="T0" fmla="*/ 92 w 92"/>
                <a:gd name="T1" fmla="*/ 0 h 115"/>
                <a:gd name="T2" fmla="*/ 92 w 92"/>
                <a:gd name="T3" fmla="*/ 71 h 115"/>
                <a:gd name="T4" fmla="*/ 49 w 92"/>
                <a:gd name="T5" fmla="*/ 115 h 115"/>
                <a:gd name="T6" fmla="*/ 0 w 92"/>
                <a:gd name="T7" fmla="*/ 70 h 115"/>
                <a:gd name="T8" fmla="*/ 0 w 92"/>
                <a:gd name="T9" fmla="*/ 0 h 115"/>
                <a:gd name="T10" fmla="*/ 22 w 92"/>
                <a:gd name="T11" fmla="*/ 0 h 115"/>
                <a:gd name="T12" fmla="*/ 22 w 92"/>
                <a:gd name="T13" fmla="*/ 72 h 115"/>
                <a:gd name="T14" fmla="*/ 50 w 92"/>
                <a:gd name="T15" fmla="*/ 105 h 115"/>
                <a:gd name="T16" fmla="*/ 79 w 92"/>
                <a:gd name="T17" fmla="*/ 73 h 115"/>
                <a:gd name="T18" fmla="*/ 79 w 92"/>
                <a:gd name="T19" fmla="*/ 0 h 115"/>
                <a:gd name="T20" fmla="*/ 92 w 92"/>
                <a:gd name="T21"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115">
                  <a:moveTo>
                    <a:pt x="92" y="0"/>
                  </a:moveTo>
                  <a:cubicBezTo>
                    <a:pt x="92" y="71"/>
                    <a:pt x="92" y="71"/>
                    <a:pt x="92" y="71"/>
                  </a:cubicBezTo>
                  <a:cubicBezTo>
                    <a:pt x="92" y="109"/>
                    <a:pt x="62" y="115"/>
                    <a:pt x="49" y="115"/>
                  </a:cubicBezTo>
                  <a:cubicBezTo>
                    <a:pt x="25" y="115"/>
                    <a:pt x="0" y="107"/>
                    <a:pt x="0" y="70"/>
                  </a:cubicBezTo>
                  <a:cubicBezTo>
                    <a:pt x="0" y="0"/>
                    <a:pt x="0" y="0"/>
                    <a:pt x="0" y="0"/>
                  </a:cubicBezTo>
                  <a:cubicBezTo>
                    <a:pt x="22" y="0"/>
                    <a:pt x="22" y="0"/>
                    <a:pt x="22" y="0"/>
                  </a:cubicBezTo>
                  <a:cubicBezTo>
                    <a:pt x="22" y="72"/>
                    <a:pt x="22" y="72"/>
                    <a:pt x="22" y="72"/>
                  </a:cubicBezTo>
                  <a:cubicBezTo>
                    <a:pt x="22" y="93"/>
                    <a:pt x="32" y="105"/>
                    <a:pt x="50" y="105"/>
                  </a:cubicBezTo>
                  <a:cubicBezTo>
                    <a:pt x="66" y="105"/>
                    <a:pt x="79" y="95"/>
                    <a:pt x="79" y="73"/>
                  </a:cubicBezTo>
                  <a:cubicBezTo>
                    <a:pt x="79" y="0"/>
                    <a:pt x="79" y="0"/>
                    <a:pt x="79" y="0"/>
                  </a:cubicBezTo>
                  <a:cubicBezTo>
                    <a:pt x="92" y="0"/>
                    <a:pt x="92" y="0"/>
                    <a:pt x="92" y="0"/>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4" name="Freeform 40"/>
            <p:cNvSpPr>
              <a:spLocks/>
            </p:cNvSpPr>
            <p:nvPr userDrawn="1"/>
          </p:nvSpPr>
          <p:spPr bwMode="auto">
            <a:xfrm>
              <a:off x="5099" y="230"/>
              <a:ext cx="212" cy="234"/>
            </a:xfrm>
            <a:custGeom>
              <a:avLst/>
              <a:gdLst>
                <a:gd name="T0" fmla="*/ 61 w 106"/>
                <a:gd name="T1" fmla="*/ 117 h 117"/>
                <a:gd name="T2" fmla="*/ 0 w 106"/>
                <a:gd name="T3" fmla="*/ 60 h 117"/>
                <a:gd name="T4" fmla="*/ 63 w 106"/>
                <a:gd name="T5" fmla="*/ 0 h 117"/>
                <a:gd name="T6" fmla="*/ 97 w 106"/>
                <a:gd name="T7" fmla="*/ 13 h 117"/>
                <a:gd name="T8" fmla="*/ 106 w 106"/>
                <a:gd name="T9" fmla="*/ 28 h 117"/>
                <a:gd name="T10" fmla="*/ 94 w 106"/>
                <a:gd name="T11" fmla="*/ 39 h 117"/>
                <a:gd name="T12" fmla="*/ 83 w 106"/>
                <a:gd name="T13" fmla="*/ 28 h 117"/>
                <a:gd name="T14" fmla="*/ 86 w 106"/>
                <a:gd name="T15" fmla="*/ 20 h 117"/>
                <a:gd name="T16" fmla="*/ 63 w 106"/>
                <a:gd name="T17" fmla="*/ 10 h 117"/>
                <a:gd name="T18" fmla="*/ 21 w 106"/>
                <a:gd name="T19" fmla="*/ 58 h 117"/>
                <a:gd name="T20" fmla="*/ 65 w 106"/>
                <a:gd name="T21" fmla="*/ 108 h 117"/>
                <a:gd name="T22" fmla="*/ 102 w 106"/>
                <a:gd name="T23" fmla="*/ 93 h 117"/>
                <a:gd name="T24" fmla="*/ 106 w 106"/>
                <a:gd name="T25" fmla="*/ 99 h 117"/>
                <a:gd name="T26" fmla="*/ 61 w 106"/>
                <a:gd name="T27"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117">
                  <a:moveTo>
                    <a:pt x="61" y="117"/>
                  </a:moveTo>
                  <a:cubicBezTo>
                    <a:pt x="23" y="117"/>
                    <a:pt x="0" y="91"/>
                    <a:pt x="0" y="60"/>
                  </a:cubicBezTo>
                  <a:cubicBezTo>
                    <a:pt x="0" y="29"/>
                    <a:pt x="24" y="0"/>
                    <a:pt x="63" y="0"/>
                  </a:cubicBezTo>
                  <a:cubicBezTo>
                    <a:pt x="74" y="0"/>
                    <a:pt x="88" y="4"/>
                    <a:pt x="97" y="13"/>
                  </a:cubicBezTo>
                  <a:cubicBezTo>
                    <a:pt x="102" y="16"/>
                    <a:pt x="106" y="23"/>
                    <a:pt x="106" y="28"/>
                  </a:cubicBezTo>
                  <a:cubicBezTo>
                    <a:pt x="106" y="34"/>
                    <a:pt x="101" y="39"/>
                    <a:pt x="94" y="39"/>
                  </a:cubicBezTo>
                  <a:cubicBezTo>
                    <a:pt x="88" y="39"/>
                    <a:pt x="83" y="34"/>
                    <a:pt x="83" y="28"/>
                  </a:cubicBezTo>
                  <a:cubicBezTo>
                    <a:pt x="83" y="25"/>
                    <a:pt x="84" y="22"/>
                    <a:pt x="86" y="20"/>
                  </a:cubicBezTo>
                  <a:cubicBezTo>
                    <a:pt x="81" y="14"/>
                    <a:pt x="71" y="10"/>
                    <a:pt x="63" y="10"/>
                  </a:cubicBezTo>
                  <a:cubicBezTo>
                    <a:pt x="36" y="10"/>
                    <a:pt x="21" y="35"/>
                    <a:pt x="21" y="58"/>
                  </a:cubicBezTo>
                  <a:cubicBezTo>
                    <a:pt x="21" y="85"/>
                    <a:pt x="38" y="108"/>
                    <a:pt x="65" y="108"/>
                  </a:cubicBezTo>
                  <a:cubicBezTo>
                    <a:pt x="79" y="108"/>
                    <a:pt x="90" y="102"/>
                    <a:pt x="102" y="93"/>
                  </a:cubicBezTo>
                  <a:cubicBezTo>
                    <a:pt x="106" y="99"/>
                    <a:pt x="106" y="99"/>
                    <a:pt x="106" y="99"/>
                  </a:cubicBezTo>
                  <a:cubicBezTo>
                    <a:pt x="94" y="111"/>
                    <a:pt x="77" y="117"/>
                    <a:pt x="61" y="117"/>
                  </a:cubicBez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sp>
          <p:nvSpPr>
            <p:cNvPr id="125" name="Freeform 41"/>
            <p:cNvSpPr>
              <a:spLocks noEditPoints="1"/>
            </p:cNvSpPr>
            <p:nvPr userDrawn="1"/>
          </p:nvSpPr>
          <p:spPr bwMode="auto">
            <a:xfrm>
              <a:off x="4887" y="234"/>
              <a:ext cx="208" cy="226"/>
            </a:xfrm>
            <a:custGeom>
              <a:avLst/>
              <a:gdLst>
                <a:gd name="T0" fmla="*/ 164 w 208"/>
                <a:gd name="T1" fmla="*/ 226 h 226"/>
                <a:gd name="T2" fmla="*/ 208 w 208"/>
                <a:gd name="T3" fmla="*/ 226 h 226"/>
                <a:gd name="T4" fmla="*/ 120 w 208"/>
                <a:gd name="T5" fmla="*/ 0 h 226"/>
                <a:gd name="T6" fmla="*/ 86 w 208"/>
                <a:gd name="T7" fmla="*/ 0 h 226"/>
                <a:gd name="T8" fmla="*/ 0 w 208"/>
                <a:gd name="T9" fmla="*/ 226 h 226"/>
                <a:gd name="T10" fmla="*/ 22 w 208"/>
                <a:gd name="T11" fmla="*/ 226 h 226"/>
                <a:gd name="T12" fmla="*/ 48 w 208"/>
                <a:gd name="T13" fmla="*/ 162 h 226"/>
                <a:gd name="T14" fmla="*/ 140 w 208"/>
                <a:gd name="T15" fmla="*/ 162 h 226"/>
                <a:gd name="T16" fmla="*/ 164 w 208"/>
                <a:gd name="T17" fmla="*/ 226 h 226"/>
                <a:gd name="T18" fmla="*/ 164 w 208"/>
                <a:gd name="T19" fmla="*/ 226 h 226"/>
                <a:gd name="T20" fmla="*/ 54 w 208"/>
                <a:gd name="T21" fmla="*/ 142 h 226"/>
                <a:gd name="T22" fmla="*/ 94 w 208"/>
                <a:gd name="T23" fmla="*/ 36 h 226"/>
                <a:gd name="T24" fmla="*/ 134 w 208"/>
                <a:gd name="T25" fmla="*/ 142 h 226"/>
                <a:gd name="T26" fmla="*/ 54 w 208"/>
                <a:gd name="T27" fmla="*/ 142 h 226"/>
                <a:gd name="T28" fmla="*/ 54 w 208"/>
                <a:gd name="T29" fmla="*/ 142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08" h="226">
                  <a:moveTo>
                    <a:pt x="164" y="226"/>
                  </a:moveTo>
                  <a:lnTo>
                    <a:pt x="208" y="226"/>
                  </a:lnTo>
                  <a:lnTo>
                    <a:pt x="120" y="0"/>
                  </a:lnTo>
                  <a:lnTo>
                    <a:pt x="86" y="0"/>
                  </a:lnTo>
                  <a:lnTo>
                    <a:pt x="0" y="226"/>
                  </a:lnTo>
                  <a:lnTo>
                    <a:pt x="22" y="226"/>
                  </a:lnTo>
                  <a:lnTo>
                    <a:pt x="48" y="162"/>
                  </a:lnTo>
                  <a:lnTo>
                    <a:pt x="140" y="162"/>
                  </a:lnTo>
                  <a:lnTo>
                    <a:pt x="164" y="226"/>
                  </a:lnTo>
                  <a:lnTo>
                    <a:pt x="164" y="226"/>
                  </a:lnTo>
                  <a:close/>
                  <a:moveTo>
                    <a:pt x="54" y="142"/>
                  </a:moveTo>
                  <a:lnTo>
                    <a:pt x="94" y="36"/>
                  </a:lnTo>
                  <a:lnTo>
                    <a:pt x="134" y="142"/>
                  </a:lnTo>
                  <a:lnTo>
                    <a:pt x="54" y="142"/>
                  </a:lnTo>
                  <a:lnTo>
                    <a:pt x="54" y="142"/>
                  </a:lnTo>
                  <a:close/>
                </a:path>
              </a:pathLst>
            </a:custGeom>
            <a:solidFill>
              <a:srgbClr val="3D0F5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a:latin typeface="Arial" panose="020B0604020202020204" pitchFamily="34" charset="0"/>
                <a:cs typeface="Arial" panose="020B0604020202020204" pitchFamily="34" charset="0"/>
              </a:endParaRPr>
            </a:p>
          </p:txBody>
        </p:sp>
      </p:grpSp>
      <p:sp>
        <p:nvSpPr>
          <p:cNvPr id="5" name="Footer Placeholder 4"/>
          <p:cNvSpPr>
            <a:spLocks noGrp="1"/>
          </p:cNvSpPr>
          <p:nvPr>
            <p:ph type="ftr" sz="quarter" idx="3"/>
          </p:nvPr>
        </p:nvSpPr>
        <p:spPr>
          <a:xfrm>
            <a:off x="832758" y="6510471"/>
            <a:ext cx="3086100"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r>
              <a:rPr lang="en-US"/>
              <a:t>Faculty of Business and Law | Peter Faber Business School</a:t>
            </a:r>
            <a:endParaRPr lang="en-US" dirty="0"/>
          </a:p>
        </p:txBody>
      </p:sp>
      <p:sp>
        <p:nvSpPr>
          <p:cNvPr id="6" name="Slide Number Placeholder 5"/>
          <p:cNvSpPr>
            <a:spLocks noGrp="1"/>
          </p:cNvSpPr>
          <p:nvPr>
            <p:ph type="sldNum" sz="quarter" idx="4"/>
          </p:nvPr>
        </p:nvSpPr>
        <p:spPr>
          <a:xfrm>
            <a:off x="498929" y="6510471"/>
            <a:ext cx="448128" cy="246221"/>
          </a:xfrm>
          <a:prstGeom prst="rect">
            <a:avLst/>
          </a:prstGeom>
        </p:spPr>
        <p:txBody>
          <a:bodyPr wrap="square" anchor="t">
            <a:spAutoFit/>
          </a:bodyPr>
          <a:lstStyle>
            <a:lvl1pPr>
              <a:defRPr lang="en-AU" sz="1000" smtClean="0">
                <a:solidFill>
                  <a:srgbClr val="3D3935"/>
                </a:solidFill>
                <a:latin typeface="Arial" panose="020B0604020202020204" pitchFamily="34" charset="0"/>
                <a:cs typeface="Arial" panose="020B0604020202020204" pitchFamily="34" charset="0"/>
              </a:defRPr>
            </a:lvl1pPr>
          </a:lstStyle>
          <a:p>
            <a:fld id="{16A89BA3-132D-40E1-AAB4-CDCD0A14C216}" type="slidenum">
              <a:rPr lang="en-AU" smtClean="0"/>
              <a:pPr/>
              <a:t>‹#›</a:t>
            </a:fld>
            <a:r>
              <a:rPr lang="en-AU" dirty="0"/>
              <a:t>  |</a:t>
            </a:r>
          </a:p>
        </p:txBody>
      </p:sp>
    </p:spTree>
    <p:extLst>
      <p:ext uri="{BB962C8B-B14F-4D97-AF65-F5344CB8AC3E}">
        <p14:creationId xmlns:p14="http://schemas.microsoft.com/office/powerpoint/2010/main" val="2980067865"/>
      </p:ext>
    </p:extLst>
  </p:cSld>
  <p:clrMap bg1="lt1" tx1="dk1" bg2="lt2" tx2="dk2" accent1="accent1" accent2="accent2" accent3="accent3" accent4="accent4" accent5="accent5" accent6="accent6" hlink="hlink" folHlink="folHlink"/>
  <p:sldLayoutIdLst>
    <p:sldLayoutId id="2147483661" r:id="rId1"/>
    <p:sldLayoutId id="2147483691" r:id="rId2"/>
    <p:sldLayoutId id="2147483663" r:id="rId3"/>
    <p:sldLayoutId id="2147483664" r:id="rId4"/>
    <p:sldLayoutId id="2147483665" r:id="rId5"/>
    <p:sldLayoutId id="2147483682" r:id="rId6"/>
    <p:sldLayoutId id="2147483679" r:id="rId7"/>
    <p:sldLayoutId id="2147483686" r:id="rId8"/>
    <p:sldLayoutId id="2147483689" r:id="rId9"/>
    <p:sldLayoutId id="2147483692" r:id="rId10"/>
    <p:sldLayoutId id="2147483693"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 id="2147483706" r:id="rId23"/>
    <p:sldLayoutId id="2147483707" r:id="rId24"/>
    <p:sldLayoutId id="2147483708" r:id="rId25"/>
    <p:sldLayoutId id="2147483709" r:id="rId26"/>
    <p:sldLayoutId id="2147483710" r:id="rId27"/>
    <p:sldLayoutId id="2147483711" r:id="rId28"/>
    <p:sldLayoutId id="2147483712" r:id="rId29"/>
    <p:sldLayoutId id="2147483713" r:id="rId30"/>
    <p:sldLayoutId id="2147483714" r:id="rId31"/>
    <p:sldLayoutId id="2147483715" r:id="rId32"/>
    <p:sldLayoutId id="2147483716" r:id="rId33"/>
    <p:sldLayoutId id="2147483717" r:id="rId34"/>
    <p:sldLayoutId id="2147483718" r:id="rId35"/>
    <p:sldLayoutId id="2147483719" r:id="rId36"/>
    <p:sldLayoutId id="2147483720" r:id="rId37"/>
    <p:sldLayoutId id="2147483721" r:id="rId38"/>
    <p:sldLayoutId id="2147483722" r:id="rId39"/>
    <p:sldLayoutId id="2147483723" r:id="rId40"/>
    <p:sldLayoutId id="2147483724" r:id="rId41"/>
    <p:sldLayoutId id="2147483726" r:id="rId42"/>
    <p:sldLayoutId id="2147483727" r:id="rId43"/>
    <p:sldLayoutId id="2147483728" r:id="rId44"/>
    <p:sldLayoutId id="2147483729" r:id="rId45"/>
    <p:sldLayoutId id="2147483730" r:id="rId46"/>
    <p:sldLayoutId id="2147483731" r:id="rId47"/>
    <p:sldLayoutId id="2147483732" r:id="rId48"/>
    <p:sldLayoutId id="2147483733" r:id="rId49"/>
    <p:sldLayoutId id="2147483734" r:id="rId50"/>
    <p:sldLayoutId id="2147483735" r:id="rId51"/>
    <p:sldLayoutId id="2147483736" r:id="rId52"/>
    <p:sldLayoutId id="2147483737" r:id="rId53"/>
    <p:sldLayoutId id="2147483738" r:id="rId54"/>
    <p:sldLayoutId id="2147483739" r:id="rId55"/>
    <p:sldLayoutId id="2147483740" r:id="rId56"/>
    <p:sldLayoutId id="2147483741" r:id="rId57"/>
    <p:sldLayoutId id="2147483742" r:id="rId58"/>
    <p:sldLayoutId id="2147483743" r:id="rId59"/>
    <p:sldLayoutId id="2147483744" r:id="rId60"/>
    <p:sldLayoutId id="2147483745" r:id="rId61"/>
    <p:sldLayoutId id="2147483746" r:id="rId62"/>
    <p:sldLayoutId id="2147483747" r:id="rId63"/>
    <p:sldLayoutId id="2147483748" r:id="rId64"/>
    <p:sldLayoutId id="2147483749" r:id="rId65"/>
    <p:sldLayoutId id="2147483750" r:id="rId66"/>
    <p:sldLayoutId id="2147483751" r:id="rId67"/>
    <p:sldLayoutId id="2147483752" r:id="rId68"/>
    <p:sldLayoutId id="2147483753" r:id="rId69"/>
    <p:sldLayoutId id="2147483754" r:id="rId70"/>
    <p:sldLayoutId id="2147483755" r:id="rId71"/>
    <p:sldLayoutId id="2147483756" r:id="rId72"/>
    <p:sldLayoutId id="2147483757" r:id="rId73"/>
    <p:sldLayoutId id="2147483758" r:id="rId74"/>
    <p:sldLayoutId id="2147483759" r:id="rId75"/>
    <p:sldLayoutId id="2147483760" r:id="rId76"/>
    <p:sldLayoutId id="2147483761" r:id="rId77"/>
    <p:sldLayoutId id="2147483762" r:id="rId78"/>
    <p:sldLayoutId id="2147483763" r:id="rId79"/>
    <p:sldLayoutId id="2147483764" r:id="rId80"/>
    <p:sldLayoutId id="2147483766" r:id="rId81"/>
    <p:sldLayoutId id="2147483767" r:id="rId82"/>
    <p:sldLayoutId id="2147483768" r:id="rId83"/>
  </p:sldLayoutIdLst>
  <p:hf hdr="0" dt="0"/>
  <p:txStyles>
    <p:titleStyle>
      <a:lvl1pPr algn="l" defTabSz="914400" rtl="0" eaLnBrk="1" latinLnBrk="0" hangingPunct="1">
        <a:lnSpc>
          <a:spcPct val="100000"/>
        </a:lnSpc>
        <a:spcBef>
          <a:spcPct val="0"/>
        </a:spcBef>
        <a:buNone/>
        <a:defRPr sz="3866" b="1" kern="1200">
          <a:solidFill>
            <a:srgbClr val="3D3935"/>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F2120C"/>
        </a:buClr>
        <a:buFont typeface="Arial" panose="020B0604020202020204" pitchFamily="34" charset="0"/>
        <a:buChar char="•"/>
        <a:defRPr sz="2533" kern="1200">
          <a:solidFill>
            <a:srgbClr val="3D3935"/>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F2120C"/>
        </a:buClr>
        <a:buFont typeface="Arial" panose="020B0604020202020204" pitchFamily="34" charset="0"/>
        <a:buChar char="•"/>
        <a:defRPr sz="2400" kern="1200">
          <a:solidFill>
            <a:srgbClr val="3D3935"/>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F2120C"/>
        </a:buClr>
        <a:buFont typeface="Arial" panose="020B0604020202020204" pitchFamily="34" charset="0"/>
        <a:buChar char="•"/>
        <a:defRPr sz="2000" kern="1200">
          <a:solidFill>
            <a:srgbClr val="3D3935"/>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F2120C"/>
        </a:buClr>
        <a:buFont typeface="Arial" panose="020B0604020202020204" pitchFamily="34" charset="0"/>
        <a:buChar char="•"/>
        <a:defRPr sz="1800" kern="1200">
          <a:solidFill>
            <a:srgbClr val="3D3935"/>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588" y="0"/>
            <a:ext cx="5027930" cy="454025"/>
          </a:xfrm>
          <a:custGeom>
            <a:avLst/>
            <a:gdLst/>
            <a:ahLst/>
            <a:cxnLst/>
            <a:rect l="l" t="t" r="r" b="b"/>
            <a:pathLst>
              <a:path w="5027930" h="454025">
                <a:moveTo>
                  <a:pt x="5027591" y="0"/>
                </a:moveTo>
                <a:lnTo>
                  <a:pt x="0" y="0"/>
                </a:lnTo>
                <a:lnTo>
                  <a:pt x="0" y="454025"/>
                </a:lnTo>
                <a:lnTo>
                  <a:pt x="4570413" y="454025"/>
                </a:lnTo>
                <a:lnTo>
                  <a:pt x="5027591" y="0"/>
                </a:lnTo>
                <a:close/>
              </a:path>
            </a:pathLst>
          </a:custGeom>
          <a:solidFill>
            <a:srgbClr val="E8E3DB"/>
          </a:solidFill>
        </p:spPr>
        <p:txBody>
          <a:bodyPr wrap="square" lIns="0" tIns="0" rIns="0" bIns="0" rtlCol="0"/>
          <a:lstStyle/>
          <a:p>
            <a:endParaRPr sz="1350"/>
          </a:p>
        </p:txBody>
      </p:sp>
      <p:sp>
        <p:nvSpPr>
          <p:cNvPr id="17" name="bg object 17"/>
          <p:cNvSpPr/>
          <p:nvPr/>
        </p:nvSpPr>
        <p:spPr>
          <a:xfrm>
            <a:off x="4572001" y="6397624"/>
            <a:ext cx="4570730" cy="457200"/>
          </a:xfrm>
          <a:custGeom>
            <a:avLst/>
            <a:gdLst/>
            <a:ahLst/>
            <a:cxnLst/>
            <a:rect l="l" t="t" r="r" b="b"/>
            <a:pathLst>
              <a:path w="4570730" h="457200">
                <a:moveTo>
                  <a:pt x="4570412" y="0"/>
                </a:moveTo>
                <a:lnTo>
                  <a:pt x="460375" y="0"/>
                </a:lnTo>
                <a:lnTo>
                  <a:pt x="0" y="457199"/>
                </a:lnTo>
                <a:lnTo>
                  <a:pt x="4570412" y="457199"/>
                </a:lnTo>
                <a:lnTo>
                  <a:pt x="4570412" y="0"/>
                </a:lnTo>
                <a:close/>
              </a:path>
            </a:pathLst>
          </a:custGeom>
          <a:solidFill>
            <a:srgbClr val="E8E3DB"/>
          </a:solidFill>
        </p:spPr>
        <p:txBody>
          <a:bodyPr wrap="square" lIns="0" tIns="0" rIns="0" bIns="0" rtlCol="0"/>
          <a:lstStyle/>
          <a:p>
            <a:endParaRPr sz="1350"/>
          </a:p>
        </p:txBody>
      </p:sp>
      <p:pic>
        <p:nvPicPr>
          <p:cNvPr id="18" name="bg object 18"/>
          <p:cNvPicPr/>
          <p:nvPr/>
        </p:nvPicPr>
        <p:blipFill>
          <a:blip r:embed="rId7" cstate="print"/>
          <a:stretch>
            <a:fillRect/>
          </a:stretch>
        </p:blipFill>
        <p:spPr>
          <a:xfrm>
            <a:off x="7399338" y="365127"/>
            <a:ext cx="1374775" cy="485775"/>
          </a:xfrm>
          <a:prstGeom prst="rect">
            <a:avLst/>
          </a:prstGeom>
        </p:spPr>
      </p:pic>
      <p:sp>
        <p:nvSpPr>
          <p:cNvPr id="2" name="Holder 2"/>
          <p:cNvSpPr>
            <a:spLocks noGrp="1"/>
          </p:cNvSpPr>
          <p:nvPr>
            <p:ph type="title"/>
          </p:nvPr>
        </p:nvSpPr>
        <p:spPr>
          <a:xfrm>
            <a:off x="519610" y="713233"/>
            <a:ext cx="6553200" cy="446276"/>
          </a:xfrm>
          <a:prstGeom prst="rect">
            <a:avLst/>
          </a:prstGeom>
        </p:spPr>
        <p:txBody>
          <a:bodyPr wrap="square" lIns="0" tIns="0" rIns="0" bIns="0">
            <a:spAutoFit/>
          </a:bodyPr>
          <a:lstStyle>
            <a:lvl1pPr>
              <a:defRPr sz="2900" b="1" i="0">
                <a:solidFill>
                  <a:srgbClr val="3D3935"/>
                </a:solidFill>
                <a:latin typeface="Arial"/>
                <a:cs typeface="Arial"/>
              </a:defRPr>
            </a:lvl1pPr>
          </a:lstStyle>
          <a:p>
            <a:endParaRPr/>
          </a:p>
        </p:txBody>
      </p:sp>
      <p:sp>
        <p:nvSpPr>
          <p:cNvPr id="3" name="Holder 3"/>
          <p:cNvSpPr>
            <a:spLocks noGrp="1"/>
          </p:cNvSpPr>
          <p:nvPr>
            <p:ph type="body" idx="1"/>
          </p:nvPr>
        </p:nvSpPr>
        <p:spPr>
          <a:xfrm>
            <a:off x="508455" y="1392429"/>
            <a:ext cx="8127091" cy="292388"/>
          </a:xfrm>
          <a:prstGeom prst="rect">
            <a:avLst/>
          </a:prstGeom>
        </p:spPr>
        <p:txBody>
          <a:bodyPr wrap="square" lIns="0" tIns="0" rIns="0" bIns="0">
            <a:spAutoFit/>
          </a:bodyPr>
          <a:lstStyle>
            <a:lvl1pPr>
              <a:defRPr sz="1900" b="1" i="0">
                <a:solidFill>
                  <a:srgbClr val="0D0D0D"/>
                </a:solidFill>
                <a:latin typeface="Arial"/>
                <a:cs typeface="Arial"/>
              </a:defRPr>
            </a:lvl1pPr>
          </a:lstStyle>
          <a:p>
            <a:endParaRPr/>
          </a:p>
        </p:txBody>
      </p:sp>
      <p:sp>
        <p:nvSpPr>
          <p:cNvPr id="4" name="Holder 4"/>
          <p:cNvSpPr>
            <a:spLocks noGrp="1"/>
          </p:cNvSpPr>
          <p:nvPr>
            <p:ph type="ftr" sz="quarter" idx="5"/>
          </p:nvPr>
        </p:nvSpPr>
        <p:spPr>
          <a:xfrm>
            <a:off x="3108960" y="6377941"/>
            <a:ext cx="2926080"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8/25/2025</a:t>
            </a:fld>
            <a:endParaRPr lang="en-US"/>
          </a:p>
        </p:txBody>
      </p:sp>
      <p:sp>
        <p:nvSpPr>
          <p:cNvPr id="6" name="Holder 6"/>
          <p:cNvSpPr>
            <a:spLocks noGrp="1"/>
          </p:cNvSpPr>
          <p:nvPr>
            <p:ph type="sldNum" sz="quarter" idx="7"/>
          </p:nvPr>
        </p:nvSpPr>
        <p:spPr>
          <a:xfrm>
            <a:off x="552269" y="6556594"/>
            <a:ext cx="3729354" cy="115416"/>
          </a:xfrm>
          <a:prstGeom prst="rect">
            <a:avLst/>
          </a:prstGeom>
        </p:spPr>
        <p:txBody>
          <a:bodyPr wrap="square" lIns="0" tIns="0" rIns="0" bIns="0">
            <a:spAutoFit/>
          </a:bodyPr>
          <a:lstStyle>
            <a:lvl1pPr>
              <a:defRPr sz="750" b="0" i="0">
                <a:solidFill>
                  <a:srgbClr val="3D3935"/>
                </a:solidFill>
                <a:latin typeface="Arial"/>
                <a:cs typeface="Arial"/>
              </a:defRPr>
            </a:lvl1pPr>
          </a:lstStyle>
          <a:p>
            <a:pPr marL="28575">
              <a:spcBef>
                <a:spcPts val="4"/>
              </a:spcBef>
            </a:pPr>
            <a:fld id="{81D60167-4931-47E6-BA6A-407CBD079E47}" type="slidenum">
              <a:rPr lang="en-US" smtClean="0"/>
              <a:pPr marL="28575">
                <a:spcBef>
                  <a:spcPts val="4"/>
                </a:spcBef>
              </a:pPr>
              <a:t>‹#›</a:t>
            </a:fld>
            <a:r>
              <a:rPr lang="en-US" spc="176"/>
              <a:t> </a:t>
            </a:r>
            <a:r>
              <a:rPr lang="en-US"/>
              <a:t>|</a:t>
            </a:r>
            <a:r>
              <a:rPr lang="en-US" spc="300"/>
              <a:t> </a:t>
            </a:r>
            <a:r>
              <a:rPr lang="en-US"/>
              <a:t>Faculty</a:t>
            </a:r>
            <a:r>
              <a:rPr lang="en-US" spc="-11"/>
              <a:t> </a:t>
            </a:r>
            <a:r>
              <a:rPr lang="en-US"/>
              <a:t>of</a:t>
            </a:r>
            <a:r>
              <a:rPr lang="en-US" spc="-15"/>
              <a:t> </a:t>
            </a:r>
            <a:r>
              <a:rPr lang="en-US"/>
              <a:t>Business</a:t>
            </a:r>
            <a:r>
              <a:rPr lang="en-US" spc="-15"/>
              <a:t> </a:t>
            </a:r>
            <a:r>
              <a:rPr lang="en-US"/>
              <a:t>and</a:t>
            </a:r>
            <a:r>
              <a:rPr lang="en-US" spc="-15"/>
              <a:t> </a:t>
            </a:r>
            <a:r>
              <a:rPr lang="en-US"/>
              <a:t>Law</a:t>
            </a:r>
            <a:r>
              <a:rPr lang="en-US" spc="-11"/>
              <a:t> </a:t>
            </a:r>
            <a:r>
              <a:rPr lang="en-US"/>
              <a:t>|</a:t>
            </a:r>
            <a:r>
              <a:rPr lang="en-US" spc="-11"/>
              <a:t> </a:t>
            </a:r>
            <a:r>
              <a:rPr lang="en-US"/>
              <a:t>Peter</a:t>
            </a:r>
            <a:r>
              <a:rPr lang="en-US" spc="-8"/>
              <a:t> </a:t>
            </a:r>
            <a:r>
              <a:rPr lang="en-US"/>
              <a:t>Faber</a:t>
            </a:r>
            <a:r>
              <a:rPr lang="en-US" spc="-11"/>
              <a:t> </a:t>
            </a:r>
            <a:r>
              <a:rPr lang="en-US"/>
              <a:t>Business</a:t>
            </a:r>
            <a:r>
              <a:rPr lang="en-US" spc="-11"/>
              <a:t> </a:t>
            </a:r>
            <a:r>
              <a:rPr lang="en-US" spc="-8"/>
              <a:t>School</a:t>
            </a:r>
            <a:endParaRPr lang="en-US" spc="-8" dirty="0"/>
          </a:p>
        </p:txBody>
      </p:sp>
    </p:spTree>
    <p:extLst>
      <p:ext uri="{BB962C8B-B14F-4D97-AF65-F5344CB8AC3E}">
        <p14:creationId xmlns:p14="http://schemas.microsoft.com/office/powerpoint/2010/main" val="2542608995"/>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Lst>
  <p:txStyles>
    <p:titleStyle>
      <a:lvl1pPr>
        <a:defRPr>
          <a:latin typeface="+mj-lt"/>
          <a:ea typeface="+mj-ea"/>
          <a:cs typeface="+mj-cs"/>
        </a:defRPr>
      </a:lvl1pPr>
    </p:titleStyle>
    <p:body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bodyStyle>
    <p:otherStyle>
      <a:lvl1pPr marL="0">
        <a:defRPr>
          <a:latin typeface="+mn-lt"/>
          <a:ea typeface="+mn-ea"/>
          <a:cs typeface="+mn-cs"/>
        </a:defRPr>
      </a:lvl1pPr>
      <a:lvl2pPr marL="342900">
        <a:defRPr>
          <a:latin typeface="+mn-lt"/>
          <a:ea typeface="+mn-ea"/>
          <a:cs typeface="+mn-cs"/>
        </a:defRPr>
      </a:lvl2pPr>
      <a:lvl3pPr marL="685800">
        <a:defRPr>
          <a:latin typeface="+mn-lt"/>
          <a:ea typeface="+mn-ea"/>
          <a:cs typeface="+mn-cs"/>
        </a:defRPr>
      </a:lvl3pPr>
      <a:lvl4pPr marL="1028700">
        <a:defRPr>
          <a:latin typeface="+mn-lt"/>
          <a:ea typeface="+mn-ea"/>
          <a:cs typeface="+mn-cs"/>
        </a:defRPr>
      </a:lvl4pPr>
      <a:lvl5pPr marL="1371600">
        <a:defRPr>
          <a:latin typeface="+mn-lt"/>
          <a:ea typeface="+mn-ea"/>
          <a:cs typeface="+mn-cs"/>
        </a:defRPr>
      </a:lvl5pPr>
      <a:lvl6pPr marL="1714500">
        <a:defRPr>
          <a:latin typeface="+mn-lt"/>
          <a:ea typeface="+mn-ea"/>
          <a:cs typeface="+mn-cs"/>
        </a:defRPr>
      </a:lvl6pPr>
      <a:lvl7pPr marL="2057400">
        <a:defRPr>
          <a:latin typeface="+mn-lt"/>
          <a:ea typeface="+mn-ea"/>
          <a:cs typeface="+mn-cs"/>
        </a:defRPr>
      </a:lvl7pPr>
      <a:lvl8pPr marL="2400300">
        <a:defRPr>
          <a:latin typeface="+mn-lt"/>
          <a:ea typeface="+mn-ea"/>
          <a:cs typeface="+mn-cs"/>
        </a:defRPr>
      </a:lvl8pPr>
      <a:lvl9pPr marL="27432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2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2.xml"/><Relationship Id="rId1" Type="http://schemas.openxmlformats.org/officeDocument/2006/relationships/slideLayout" Target="../slideLayouts/slideLayout5.xml"/><Relationship Id="rId5" Type="http://schemas.openxmlformats.org/officeDocument/2006/relationships/image" Target="../media/image13.emf"/><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hyperlink" Target="https://canvas.acu.edu.au/courses/21154/modules" TargetMode="External"/><Relationship Id="rId1" Type="http://schemas.openxmlformats.org/officeDocument/2006/relationships/slideLayout" Target="../slideLayouts/slideLayout87.xml"/></Relationships>
</file>

<file path=ppt/slides/_rels/slide6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10.png"/><Relationship Id="rId4"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ACF62-ED9D-4C0F-A976-E9C35DDB35EB}"/>
              </a:ext>
            </a:extLst>
          </p:cNvPr>
          <p:cNvSpPr>
            <a:spLocks noGrp="1"/>
          </p:cNvSpPr>
          <p:nvPr>
            <p:ph type="title"/>
          </p:nvPr>
        </p:nvSpPr>
        <p:spPr>
          <a:xfrm>
            <a:off x="198630" y="750523"/>
            <a:ext cx="5119302" cy="2320693"/>
          </a:xfrm>
        </p:spPr>
        <p:txBody>
          <a:bodyPr/>
          <a:lstStyle/>
          <a:p>
            <a:r>
              <a:rPr lang="en-US" sz="3400" dirty="0" err="1"/>
              <a:t>Normalisation</a:t>
            </a:r>
            <a:r>
              <a:rPr lang="en-US" sz="3400" dirty="0"/>
              <a:t> of Database Tables</a:t>
            </a:r>
            <a:endParaRPr lang="en-AU" sz="3400" dirty="0"/>
          </a:p>
        </p:txBody>
      </p:sp>
      <p:sp>
        <p:nvSpPr>
          <p:cNvPr id="3" name="Subtitle 2">
            <a:extLst>
              <a:ext uri="{FF2B5EF4-FFF2-40B4-BE49-F238E27FC236}">
                <a16:creationId xmlns:a16="http://schemas.microsoft.com/office/drawing/2014/main" id="{23EEDDFE-62E7-4B7A-B286-FF3EA6C173A5}"/>
              </a:ext>
            </a:extLst>
          </p:cNvPr>
          <p:cNvSpPr>
            <a:spLocks noGrp="1"/>
          </p:cNvSpPr>
          <p:nvPr>
            <p:ph type="subTitle" idx="1"/>
          </p:nvPr>
        </p:nvSpPr>
        <p:spPr>
          <a:xfrm>
            <a:off x="776288" y="3893642"/>
            <a:ext cx="3867150" cy="447675"/>
          </a:xfrm>
        </p:spPr>
        <p:txBody>
          <a:bodyPr/>
          <a:lstStyle/>
          <a:p>
            <a:r>
              <a:rPr lang="en-AU" sz="2000" b="1" dirty="0"/>
              <a:t>Week 4</a:t>
            </a:r>
          </a:p>
        </p:txBody>
      </p:sp>
      <p:sp>
        <p:nvSpPr>
          <p:cNvPr id="4" name="Text Placeholder 3">
            <a:extLst>
              <a:ext uri="{FF2B5EF4-FFF2-40B4-BE49-F238E27FC236}">
                <a16:creationId xmlns:a16="http://schemas.microsoft.com/office/drawing/2014/main" id="{08DAEE5F-D393-479E-8BB0-2D5C0579454F}"/>
              </a:ext>
            </a:extLst>
          </p:cNvPr>
          <p:cNvSpPr>
            <a:spLocks noGrp="1"/>
          </p:cNvSpPr>
          <p:nvPr>
            <p:ph type="body" sz="quarter" idx="10"/>
          </p:nvPr>
        </p:nvSpPr>
        <p:spPr/>
        <p:txBody>
          <a:bodyPr>
            <a:normAutofit fontScale="92500" lnSpcReduction="20000"/>
          </a:bodyPr>
          <a:lstStyle/>
          <a:p>
            <a:r>
              <a:rPr lang="en-AU" dirty="0"/>
              <a:t>Dr. Farshid Keivanian</a:t>
            </a:r>
          </a:p>
        </p:txBody>
      </p:sp>
    </p:spTree>
    <p:extLst>
      <p:ext uri="{BB962C8B-B14F-4D97-AF65-F5344CB8AC3E}">
        <p14:creationId xmlns:p14="http://schemas.microsoft.com/office/powerpoint/2010/main" val="58168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EDDB82C-0973-A0AF-E645-DBF1F6500DC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ED391B-A8BB-F86A-F3E0-93C87A59A5D6}"/>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1EBE2B5B-FA71-FBE8-E0C0-6FF0953E1CF7}"/>
              </a:ext>
            </a:extLst>
          </p:cNvPr>
          <p:cNvSpPr>
            <a:spLocks noGrp="1"/>
          </p:cNvSpPr>
          <p:nvPr>
            <p:ph type="sldNum" sz="quarter" idx="4"/>
          </p:nvPr>
        </p:nvSpPr>
        <p:spPr/>
        <p:txBody>
          <a:bodyPr/>
          <a:lstStyle/>
          <a:p>
            <a:fld id="{16A89BA3-132D-40E1-AAB4-CDCD0A14C216}" type="slidenum">
              <a:rPr lang="en-AU" smtClean="0"/>
              <a:pPr/>
              <a:t>10</a:t>
            </a:fld>
            <a:r>
              <a:rPr lang="en-AU"/>
              <a:t>  |</a:t>
            </a:r>
            <a:endParaRPr lang="en-AU" dirty="0"/>
          </a:p>
        </p:txBody>
      </p:sp>
      <p:sp>
        <p:nvSpPr>
          <p:cNvPr id="9" name="Text Placeholder 3">
            <a:extLst>
              <a:ext uri="{FF2B5EF4-FFF2-40B4-BE49-F238E27FC236}">
                <a16:creationId xmlns:a16="http://schemas.microsoft.com/office/drawing/2014/main" id="{239D8501-254D-D4EF-8AD7-A6853ACA571C}"/>
              </a:ext>
            </a:extLst>
          </p:cNvPr>
          <p:cNvSpPr>
            <a:spLocks noGrp="1"/>
          </p:cNvSpPr>
          <p:nvPr>
            <p:ph type="body" sz="quarter" idx="16"/>
          </p:nvPr>
        </p:nvSpPr>
        <p:spPr>
          <a:xfrm>
            <a:off x="0" y="-1"/>
            <a:ext cx="7849590" cy="945932"/>
          </a:xfrm>
        </p:spPr>
        <p:txBody>
          <a:bodyPr>
            <a:noAutofit/>
          </a:bodyPr>
          <a:lstStyle/>
          <a:p>
            <a:r>
              <a:rPr lang="en-US" sz="3200" dirty="0"/>
              <a:t>1NF (no repeating groups, atomic values, PK identified)</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FA88565D-29DA-61FD-5D9C-499CD02478A9}"/>
              </a:ext>
            </a:extLst>
          </p:cNvPr>
          <p:cNvSpPr>
            <a:spLocks noChangeArrowheads="1"/>
          </p:cNvSpPr>
          <p:nvPr/>
        </p:nvSpPr>
        <p:spPr bwMode="auto">
          <a:xfrm>
            <a:off x="0" y="1061369"/>
            <a:ext cx="3698769"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b="1" dirty="0">
                <a:latin typeface="Calibir"/>
              </a:rPr>
              <a:t>A (after 5 min):</a:t>
            </a:r>
            <a:br>
              <a:rPr lang="en-US" sz="2800" dirty="0">
                <a:latin typeface="Calibir"/>
              </a:rPr>
            </a:br>
            <a:r>
              <a:rPr lang="en-US" sz="2800" dirty="0">
                <a:latin typeface="Calibir"/>
              </a:rPr>
              <a:t>Split into separate rows:</a:t>
            </a:r>
            <a:endParaRPr kumimoji="0" lang="en-US" altLang="en-US" sz="2800" b="0" i="0" u="none" strike="noStrike" cap="none" normalizeH="0" baseline="0" dirty="0">
              <a:ln>
                <a:noFill/>
              </a:ln>
              <a:solidFill>
                <a:schemeClr val="tx1"/>
              </a:solidFill>
              <a:effectLst/>
              <a:latin typeface="Calibir"/>
            </a:endParaRPr>
          </a:p>
        </p:txBody>
      </p:sp>
      <p:graphicFrame>
        <p:nvGraphicFramePr>
          <p:cNvPr id="6" name="Table 5">
            <a:extLst>
              <a:ext uri="{FF2B5EF4-FFF2-40B4-BE49-F238E27FC236}">
                <a16:creationId xmlns:a16="http://schemas.microsoft.com/office/drawing/2014/main" id="{BFA40244-03DD-FAF8-BB4C-129FE1C2B556}"/>
              </a:ext>
            </a:extLst>
          </p:cNvPr>
          <p:cNvGraphicFramePr>
            <a:graphicFrameLocks noGrp="1"/>
          </p:cNvGraphicFramePr>
          <p:nvPr/>
        </p:nvGraphicFramePr>
        <p:xfrm>
          <a:off x="628650" y="2816211"/>
          <a:ext cx="78867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gridCol w="2628900">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Passenger</a:t>
                      </a:r>
                    </a:p>
                  </a:txBody>
                  <a:tcPr anchor="ctr">
                    <a:solidFill>
                      <a:schemeClr val="accent4">
                        <a:lumMod val="10000"/>
                        <a:lumOff val="90000"/>
                      </a:schemeClr>
                    </a:solidFill>
                  </a:tcPr>
                </a:tc>
                <a:tc>
                  <a:txBody>
                    <a:bodyPr/>
                    <a:lstStyle/>
                    <a:p>
                      <a:pPr>
                        <a:buNone/>
                      </a:pPr>
                      <a:r>
                        <a:rPr lang="en-US" sz="2800" dirty="0">
                          <a:latin typeface="Calibir"/>
                        </a:rPr>
                        <a:t>Station</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Richmond</a:t>
                      </a:r>
                    </a:p>
                  </a:txBody>
                  <a:tcPr anchor="ctr"/>
                </a:tc>
                <a:extLst>
                  <a:ext uri="{0D108BD9-81ED-4DB2-BD59-A6C34878D82A}">
                    <a16:rowId xmlns:a16="http://schemas.microsoft.com/office/drawing/2014/main" val="1645917978"/>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Flinders</a:t>
                      </a:r>
                    </a:p>
                  </a:txBody>
                  <a:tcPr anchor="ctr"/>
                </a:tc>
                <a:extLst>
                  <a:ext uri="{0D108BD9-81ED-4DB2-BD59-A6C34878D82A}">
                    <a16:rowId xmlns:a16="http://schemas.microsoft.com/office/drawing/2014/main" val="1277231737"/>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dirty="0">
                          <a:latin typeface="Calibir"/>
                        </a:rPr>
                        <a:t>CBD</a:t>
                      </a:r>
                    </a:p>
                  </a:txBody>
                  <a:tcPr anchor="ctr"/>
                </a:tc>
                <a:extLst>
                  <a:ext uri="{0D108BD9-81ED-4DB2-BD59-A6C34878D82A}">
                    <a16:rowId xmlns:a16="http://schemas.microsoft.com/office/drawing/2014/main" val="3861983034"/>
                  </a:ext>
                </a:extLst>
              </a:tr>
            </a:tbl>
          </a:graphicData>
        </a:graphic>
      </p:graphicFrame>
      <p:sp>
        <p:nvSpPr>
          <p:cNvPr id="12" name="TextBox 11">
            <a:extLst>
              <a:ext uri="{FF2B5EF4-FFF2-40B4-BE49-F238E27FC236}">
                <a16:creationId xmlns:a16="http://schemas.microsoft.com/office/drawing/2014/main" id="{9765C256-35A8-6874-B2F5-28BFF4733F8D}"/>
              </a:ext>
            </a:extLst>
          </p:cNvPr>
          <p:cNvSpPr txBox="1"/>
          <p:nvPr/>
        </p:nvSpPr>
        <p:spPr>
          <a:xfrm>
            <a:off x="0" y="5103674"/>
            <a:ext cx="9144000" cy="1763944"/>
          </a:xfrm>
          <a:prstGeom prst="rect">
            <a:avLst/>
          </a:prstGeom>
          <a:solidFill>
            <a:schemeClr val="bg1"/>
          </a:solidFill>
        </p:spPr>
        <p:txBody>
          <a:bodyPr wrap="square">
            <a:spAutoFit/>
          </a:bodyPr>
          <a:lstStyle/>
          <a:p>
            <a:pPr>
              <a:lnSpc>
                <a:spcPct val="150000"/>
              </a:lnSpc>
            </a:pPr>
            <a:r>
              <a:rPr lang="en-US" sz="2500" dirty="0">
                <a:latin typeface="Calibir"/>
              </a:rPr>
              <a:t>Now, each row = one trip + one station only.</a:t>
            </a:r>
            <a:br>
              <a:rPr lang="en-US" sz="2500" dirty="0">
                <a:latin typeface="Calibir"/>
              </a:rPr>
            </a:br>
            <a:r>
              <a:rPr lang="en-US" sz="2500" dirty="0">
                <a:latin typeface="Calibir"/>
              </a:rPr>
              <a:t>The "duplicates" we see are not duplicates — they are valid multiple facts about Sarah’s trip.</a:t>
            </a:r>
            <a:endParaRPr lang="en-AU" sz="2500" dirty="0">
              <a:latin typeface="Calibir"/>
            </a:endParaRPr>
          </a:p>
        </p:txBody>
      </p:sp>
    </p:spTree>
    <p:extLst>
      <p:ext uri="{BB962C8B-B14F-4D97-AF65-F5344CB8AC3E}">
        <p14:creationId xmlns:p14="http://schemas.microsoft.com/office/powerpoint/2010/main" val="975515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C1638180-2C5C-125C-5C9B-358C65F6439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50D865F-E94C-A17C-3EF7-D29F2416552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D72C50A2-D8C3-B55B-3D63-F8006B2792D5}"/>
              </a:ext>
            </a:extLst>
          </p:cNvPr>
          <p:cNvSpPr>
            <a:spLocks noGrp="1"/>
          </p:cNvSpPr>
          <p:nvPr>
            <p:ph type="sldNum" sz="quarter" idx="4"/>
          </p:nvPr>
        </p:nvSpPr>
        <p:spPr/>
        <p:txBody>
          <a:bodyPr/>
          <a:lstStyle/>
          <a:p>
            <a:fld id="{16A89BA3-132D-40E1-AAB4-CDCD0A14C216}" type="slidenum">
              <a:rPr lang="en-AU" smtClean="0"/>
              <a:pPr/>
              <a:t>11</a:t>
            </a:fld>
            <a:r>
              <a:rPr lang="en-AU"/>
              <a:t>  |</a:t>
            </a:r>
            <a:endParaRPr lang="en-AU" dirty="0"/>
          </a:p>
        </p:txBody>
      </p:sp>
      <p:sp>
        <p:nvSpPr>
          <p:cNvPr id="9" name="Text Placeholder 3">
            <a:extLst>
              <a:ext uri="{FF2B5EF4-FFF2-40B4-BE49-F238E27FC236}">
                <a16:creationId xmlns:a16="http://schemas.microsoft.com/office/drawing/2014/main" id="{2CE10643-31C9-2D0B-4FAE-D83CF0CD180C}"/>
              </a:ext>
            </a:extLst>
          </p:cNvPr>
          <p:cNvSpPr>
            <a:spLocks noGrp="1"/>
          </p:cNvSpPr>
          <p:nvPr>
            <p:ph type="body" sz="quarter" idx="16"/>
          </p:nvPr>
        </p:nvSpPr>
        <p:spPr>
          <a:xfrm>
            <a:off x="0" y="-1"/>
            <a:ext cx="7849590" cy="945932"/>
          </a:xfrm>
        </p:spPr>
        <p:txBody>
          <a:bodyPr>
            <a:noAutofit/>
          </a:bodyPr>
          <a:lstStyle/>
          <a:p>
            <a:r>
              <a:rPr lang="en-US" sz="3200" dirty="0"/>
              <a:t>1NF (no repeating groups, atomic values, PK identified)</a:t>
            </a:r>
            <a:endParaRPr lang="en-AU" sz="30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748894CD-2D8E-5981-EA3B-C8F5BBD1AE13}"/>
              </a:ext>
            </a:extLst>
          </p:cNvPr>
          <p:cNvGraphicFramePr>
            <a:graphicFrameLocks noGrp="1"/>
          </p:cNvGraphicFramePr>
          <p:nvPr>
            <p:extLst>
              <p:ext uri="{D42A27DB-BD31-4B8C-83A1-F6EECF244321}">
                <p14:modId xmlns:p14="http://schemas.microsoft.com/office/powerpoint/2010/main" val="107454330"/>
              </p:ext>
            </p:extLst>
          </p:nvPr>
        </p:nvGraphicFramePr>
        <p:xfrm>
          <a:off x="628650" y="1291316"/>
          <a:ext cx="78867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gridCol w="2628900">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Passenger</a:t>
                      </a:r>
                    </a:p>
                  </a:txBody>
                  <a:tcPr anchor="ctr">
                    <a:solidFill>
                      <a:schemeClr val="accent4">
                        <a:lumMod val="10000"/>
                        <a:lumOff val="90000"/>
                      </a:schemeClr>
                    </a:solidFill>
                  </a:tcPr>
                </a:tc>
                <a:tc>
                  <a:txBody>
                    <a:bodyPr/>
                    <a:lstStyle/>
                    <a:p>
                      <a:pPr>
                        <a:buNone/>
                      </a:pPr>
                      <a:r>
                        <a:rPr lang="en-US" sz="2800" dirty="0">
                          <a:latin typeface="Calibir"/>
                        </a:rPr>
                        <a:t>Station</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Richmond</a:t>
                      </a:r>
                    </a:p>
                  </a:txBody>
                  <a:tcPr anchor="ctr"/>
                </a:tc>
                <a:extLst>
                  <a:ext uri="{0D108BD9-81ED-4DB2-BD59-A6C34878D82A}">
                    <a16:rowId xmlns:a16="http://schemas.microsoft.com/office/drawing/2014/main" val="1645917978"/>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Flinders</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dirty="0">
                          <a:latin typeface="Calibir"/>
                        </a:rPr>
                        <a:t>CBD</a:t>
                      </a:r>
                    </a:p>
                  </a:txBody>
                  <a:tcPr anchor="ctr"/>
                </a:tc>
                <a:extLst>
                  <a:ext uri="{0D108BD9-81ED-4DB2-BD59-A6C34878D82A}">
                    <a16:rowId xmlns:a16="http://schemas.microsoft.com/office/drawing/2014/main" val="3861983034"/>
                  </a:ext>
                </a:extLst>
              </a:tr>
            </a:tbl>
          </a:graphicData>
        </a:graphic>
      </p:graphicFrame>
      <p:sp>
        <p:nvSpPr>
          <p:cNvPr id="12" name="TextBox 11">
            <a:extLst>
              <a:ext uri="{FF2B5EF4-FFF2-40B4-BE49-F238E27FC236}">
                <a16:creationId xmlns:a16="http://schemas.microsoft.com/office/drawing/2014/main" id="{0F3B02B7-FC72-D4B4-975D-7BF418908FA3}"/>
              </a:ext>
            </a:extLst>
          </p:cNvPr>
          <p:cNvSpPr txBox="1"/>
          <p:nvPr/>
        </p:nvSpPr>
        <p:spPr>
          <a:xfrm>
            <a:off x="63062" y="3498939"/>
            <a:ext cx="9144000" cy="3359061"/>
          </a:xfrm>
          <a:prstGeom prst="rect">
            <a:avLst/>
          </a:prstGeom>
          <a:solidFill>
            <a:schemeClr val="bg1"/>
          </a:solidFill>
        </p:spPr>
        <p:txBody>
          <a:bodyPr wrap="square">
            <a:spAutoFit/>
          </a:bodyPr>
          <a:lstStyle/>
          <a:p>
            <a:pPr lvl="0" eaLnBrk="0" fontAlgn="base" hangingPunct="0">
              <a:lnSpc>
                <a:spcPct val="150000"/>
              </a:lnSpc>
              <a:spcBef>
                <a:spcPct val="0"/>
              </a:spcBef>
              <a:spcAft>
                <a:spcPct val="0"/>
              </a:spcAft>
            </a:pPr>
            <a:r>
              <a:rPr lang="en-US" altLang="en-US" sz="2400" b="1" dirty="0">
                <a:latin typeface="Calibir"/>
              </a:rPr>
              <a:t>Key point to explain to students</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Calibir"/>
              </a:rPr>
              <a:t>UNF → 1NF often increases the number of rows.</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Calibir"/>
              </a:rPr>
              <a:t>It’s not “duplicate data,” it’s decomposed data (atomic facts).</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400" dirty="0">
                <a:latin typeface="Calibir"/>
              </a:rPr>
              <a:t>Later, 2NF and 3NF will further reduce redundancy by splitting into separate tables (e.g., a Passenger table and a </a:t>
            </a:r>
            <a:r>
              <a:rPr lang="en-US" altLang="en-US" sz="2400" dirty="0" err="1">
                <a:latin typeface="Calibir"/>
              </a:rPr>
              <a:t>TripStation</a:t>
            </a:r>
            <a:r>
              <a:rPr lang="en-US" altLang="en-US" sz="2400" dirty="0">
                <a:latin typeface="Calibir"/>
              </a:rPr>
              <a:t> table).</a:t>
            </a:r>
          </a:p>
        </p:txBody>
      </p:sp>
    </p:spTree>
    <p:extLst>
      <p:ext uri="{BB962C8B-B14F-4D97-AF65-F5344CB8AC3E}">
        <p14:creationId xmlns:p14="http://schemas.microsoft.com/office/powerpoint/2010/main" val="172145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AB294B42-8EBE-04E3-9C94-6CF139F3C60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F27B2F-01E8-8478-006B-81D9AA2A79FD}"/>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DD765C8E-F2F9-4CB5-132D-30635B50B8E7}"/>
              </a:ext>
            </a:extLst>
          </p:cNvPr>
          <p:cNvSpPr>
            <a:spLocks noGrp="1"/>
          </p:cNvSpPr>
          <p:nvPr>
            <p:ph type="sldNum" sz="quarter" idx="4"/>
          </p:nvPr>
        </p:nvSpPr>
        <p:spPr/>
        <p:txBody>
          <a:bodyPr/>
          <a:lstStyle/>
          <a:p>
            <a:fld id="{16A89BA3-132D-40E1-AAB4-CDCD0A14C216}" type="slidenum">
              <a:rPr lang="en-AU" smtClean="0"/>
              <a:pPr/>
              <a:t>12</a:t>
            </a:fld>
            <a:r>
              <a:rPr lang="en-AU"/>
              <a:t>  |</a:t>
            </a:r>
            <a:endParaRPr lang="en-AU" dirty="0"/>
          </a:p>
        </p:txBody>
      </p:sp>
      <p:sp>
        <p:nvSpPr>
          <p:cNvPr id="9" name="Text Placeholder 3">
            <a:extLst>
              <a:ext uri="{FF2B5EF4-FFF2-40B4-BE49-F238E27FC236}">
                <a16:creationId xmlns:a16="http://schemas.microsoft.com/office/drawing/2014/main" id="{A9E4E89E-1152-2929-3A69-779AD0F6A235}"/>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FBD6672D-5BEE-3D62-4E0F-330857FFC7EC}"/>
              </a:ext>
            </a:extLst>
          </p:cNvPr>
          <p:cNvSpPr txBox="1"/>
          <p:nvPr/>
        </p:nvSpPr>
        <p:spPr>
          <a:xfrm>
            <a:off x="23751" y="1214490"/>
            <a:ext cx="9120249" cy="3257174"/>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What: Table must already be in 1NF.</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Every non-key attribute must depend on the whole composite key, not just part of it.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If some attributes only depend on one part, move them to a separate table</a:t>
            </a:r>
          </a:p>
        </p:txBody>
      </p:sp>
    </p:spTree>
    <p:extLst>
      <p:ext uri="{BB962C8B-B14F-4D97-AF65-F5344CB8AC3E}">
        <p14:creationId xmlns:p14="http://schemas.microsoft.com/office/powerpoint/2010/main" val="3243906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CAB53DF8-D420-8FB4-B88B-8DCB5169299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DCFDFF-F1C9-271A-347B-1A7D7CF7E30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8BDD354-7328-82E0-D952-546EECEFF4D1}"/>
              </a:ext>
            </a:extLst>
          </p:cNvPr>
          <p:cNvSpPr>
            <a:spLocks noGrp="1"/>
          </p:cNvSpPr>
          <p:nvPr>
            <p:ph type="sldNum" sz="quarter" idx="4"/>
          </p:nvPr>
        </p:nvSpPr>
        <p:spPr/>
        <p:txBody>
          <a:bodyPr/>
          <a:lstStyle/>
          <a:p>
            <a:fld id="{16A89BA3-132D-40E1-AAB4-CDCD0A14C216}" type="slidenum">
              <a:rPr lang="en-AU" smtClean="0"/>
              <a:pPr/>
              <a:t>13</a:t>
            </a:fld>
            <a:r>
              <a:rPr lang="en-AU"/>
              <a:t>  |</a:t>
            </a:r>
            <a:endParaRPr lang="en-AU" dirty="0"/>
          </a:p>
        </p:txBody>
      </p:sp>
      <p:sp>
        <p:nvSpPr>
          <p:cNvPr id="9" name="Text Placeholder 3">
            <a:extLst>
              <a:ext uri="{FF2B5EF4-FFF2-40B4-BE49-F238E27FC236}">
                <a16:creationId xmlns:a16="http://schemas.microsoft.com/office/drawing/2014/main" id="{26B4809A-DA66-B051-7F5E-C13C9B3C162D}"/>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76C878C-64F6-F251-13A8-0384D92FD0D1}"/>
              </a:ext>
            </a:extLst>
          </p:cNvPr>
          <p:cNvSpPr txBox="1"/>
          <p:nvPr/>
        </p:nvSpPr>
        <p:spPr>
          <a:xfrm>
            <a:off x="23751" y="1214490"/>
            <a:ext cx="9120249"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sz="2800" b="1" dirty="0">
                <a:latin typeface="Calibir"/>
              </a:rPr>
              <a:t>Analogy:</a:t>
            </a:r>
            <a:br>
              <a:rPr lang="en-US" sz="2800" dirty="0">
                <a:latin typeface="Calibir"/>
              </a:rPr>
            </a:br>
            <a:r>
              <a:rPr lang="en-US" sz="2800" dirty="0">
                <a:latin typeface="Calibir"/>
              </a:rPr>
              <a:t>Your </a:t>
            </a:r>
            <a:r>
              <a:rPr lang="en-US" sz="2800" i="1" dirty="0">
                <a:latin typeface="Calibir"/>
              </a:rPr>
              <a:t>street name</a:t>
            </a:r>
            <a:r>
              <a:rPr lang="en-US" sz="2800" dirty="0">
                <a:latin typeface="Calibir"/>
              </a:rPr>
              <a:t> depends on your </a:t>
            </a:r>
            <a:r>
              <a:rPr lang="en-US" sz="2800" i="1" dirty="0">
                <a:latin typeface="Calibir"/>
              </a:rPr>
              <a:t>house number</a:t>
            </a:r>
            <a:r>
              <a:rPr lang="en-US" sz="2800" dirty="0">
                <a:latin typeface="Calibir"/>
              </a:rPr>
              <a:t>, not on your </a:t>
            </a:r>
            <a:r>
              <a:rPr lang="en-US" sz="2800" i="1" dirty="0">
                <a:latin typeface="Calibir"/>
              </a:rPr>
              <a:t>seat number in a classroom</a:t>
            </a:r>
            <a:r>
              <a:rPr lang="en-US" sz="2800" dirty="0">
                <a:latin typeface="Calibir"/>
              </a:rPr>
              <a:t>.</a:t>
            </a:r>
            <a:br>
              <a:rPr lang="en-US" sz="2800" dirty="0">
                <a:latin typeface="Calibir"/>
              </a:rPr>
            </a:br>
            <a:r>
              <a:rPr lang="en-US" sz="2800" dirty="0">
                <a:latin typeface="Calibir"/>
              </a:rPr>
              <a:t>So don’t tie unrelated facts together in the same table.</a:t>
            </a:r>
            <a:endParaRPr lang="en-US" altLang="en-US" sz="2800" dirty="0">
              <a:latin typeface="Calibir"/>
            </a:endParaRPr>
          </a:p>
        </p:txBody>
      </p:sp>
    </p:spTree>
    <p:extLst>
      <p:ext uri="{BB962C8B-B14F-4D97-AF65-F5344CB8AC3E}">
        <p14:creationId xmlns:p14="http://schemas.microsoft.com/office/powerpoint/2010/main" val="2617408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C93CE1FE-F063-7913-0F4D-55E8BCFEC29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462046C-4326-A266-22F3-9FD07586D8D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9156284-2B3C-9D31-A6A2-BD91D9A79660}"/>
              </a:ext>
            </a:extLst>
          </p:cNvPr>
          <p:cNvSpPr>
            <a:spLocks noGrp="1"/>
          </p:cNvSpPr>
          <p:nvPr>
            <p:ph type="sldNum" sz="quarter" idx="4"/>
          </p:nvPr>
        </p:nvSpPr>
        <p:spPr/>
        <p:txBody>
          <a:bodyPr/>
          <a:lstStyle/>
          <a:p>
            <a:fld id="{16A89BA3-132D-40E1-AAB4-CDCD0A14C216}" type="slidenum">
              <a:rPr lang="en-AU" smtClean="0"/>
              <a:pPr/>
              <a:t>14</a:t>
            </a:fld>
            <a:r>
              <a:rPr lang="en-AU"/>
              <a:t>  |</a:t>
            </a:r>
            <a:endParaRPr lang="en-AU" dirty="0"/>
          </a:p>
        </p:txBody>
      </p:sp>
      <p:sp>
        <p:nvSpPr>
          <p:cNvPr id="9" name="Text Placeholder 3">
            <a:extLst>
              <a:ext uri="{FF2B5EF4-FFF2-40B4-BE49-F238E27FC236}">
                <a16:creationId xmlns:a16="http://schemas.microsoft.com/office/drawing/2014/main" id="{45779E77-7C1D-362B-AF02-A8039B1729A8}"/>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09C0C37-CCE7-654B-C197-6112275F04FA}"/>
              </a:ext>
            </a:extLst>
          </p:cNvPr>
          <p:cNvSpPr txBox="1"/>
          <p:nvPr/>
        </p:nvSpPr>
        <p:spPr>
          <a:xfrm>
            <a:off x="11875" y="921001"/>
            <a:ext cx="9120249" cy="671851"/>
          </a:xfrm>
          <a:prstGeom prst="rect">
            <a:avLst/>
          </a:prstGeom>
          <a:noFill/>
        </p:spPr>
        <p:txBody>
          <a:bodyPr wrap="square">
            <a:spAutoFit/>
          </a:bodyPr>
          <a:lstStyle/>
          <a:p>
            <a:pPr>
              <a:lnSpc>
                <a:spcPct val="150000"/>
              </a:lnSpc>
            </a:pPr>
            <a:r>
              <a:rPr lang="en-US" sz="2800" b="1" dirty="0">
                <a:latin typeface="Calibir"/>
              </a:rPr>
              <a:t>Example: Applying 2NF - </a:t>
            </a:r>
            <a:r>
              <a:rPr lang="en-US" sz="2800" dirty="0">
                <a:latin typeface="Calibir"/>
              </a:rPr>
              <a:t>From our current </a:t>
            </a:r>
            <a:r>
              <a:rPr lang="en-US" sz="2800" b="1" dirty="0">
                <a:latin typeface="Calibir"/>
              </a:rPr>
              <a:t>1NF</a:t>
            </a:r>
            <a:r>
              <a:rPr lang="en-US" sz="2800" dirty="0">
                <a:latin typeface="Calibir"/>
              </a:rPr>
              <a:t> table:</a:t>
            </a:r>
          </a:p>
        </p:txBody>
      </p:sp>
      <p:graphicFrame>
        <p:nvGraphicFramePr>
          <p:cNvPr id="6" name="Table 5">
            <a:extLst>
              <a:ext uri="{FF2B5EF4-FFF2-40B4-BE49-F238E27FC236}">
                <a16:creationId xmlns:a16="http://schemas.microsoft.com/office/drawing/2014/main" id="{58381AB1-3D3C-FB01-0FFB-C082DBF72706}"/>
              </a:ext>
            </a:extLst>
          </p:cNvPr>
          <p:cNvGraphicFramePr>
            <a:graphicFrameLocks noGrp="1"/>
          </p:cNvGraphicFramePr>
          <p:nvPr>
            <p:extLst>
              <p:ext uri="{D42A27DB-BD31-4B8C-83A1-F6EECF244321}">
                <p14:modId xmlns:p14="http://schemas.microsoft.com/office/powerpoint/2010/main" val="566692805"/>
              </p:ext>
            </p:extLst>
          </p:nvPr>
        </p:nvGraphicFramePr>
        <p:xfrm>
          <a:off x="628649" y="1592852"/>
          <a:ext cx="78867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gridCol w="2628900">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Passenger</a:t>
                      </a:r>
                    </a:p>
                  </a:txBody>
                  <a:tcPr anchor="ctr">
                    <a:solidFill>
                      <a:schemeClr val="accent4">
                        <a:lumMod val="10000"/>
                        <a:lumOff val="90000"/>
                      </a:schemeClr>
                    </a:solidFill>
                  </a:tcPr>
                </a:tc>
                <a:tc>
                  <a:txBody>
                    <a:bodyPr/>
                    <a:lstStyle/>
                    <a:p>
                      <a:pPr>
                        <a:buNone/>
                      </a:pPr>
                      <a:r>
                        <a:rPr lang="en-US" sz="2800" dirty="0">
                          <a:latin typeface="Calibir"/>
                        </a:rPr>
                        <a:t>Station</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Richmond</a:t>
                      </a:r>
                    </a:p>
                  </a:txBody>
                  <a:tcPr anchor="ctr"/>
                </a:tc>
                <a:extLst>
                  <a:ext uri="{0D108BD9-81ED-4DB2-BD59-A6C34878D82A}">
                    <a16:rowId xmlns:a16="http://schemas.microsoft.com/office/drawing/2014/main" val="1645917978"/>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Flinders</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dirty="0">
                          <a:latin typeface="Calibir"/>
                        </a:rPr>
                        <a:t>CBD</a:t>
                      </a:r>
                    </a:p>
                  </a:txBody>
                  <a:tcPr anchor="ctr"/>
                </a:tc>
                <a:extLst>
                  <a:ext uri="{0D108BD9-81ED-4DB2-BD59-A6C34878D82A}">
                    <a16:rowId xmlns:a16="http://schemas.microsoft.com/office/drawing/2014/main" val="3861983034"/>
                  </a:ext>
                </a:extLst>
              </a:tr>
            </a:tbl>
          </a:graphicData>
        </a:graphic>
      </p:graphicFrame>
      <p:sp>
        <p:nvSpPr>
          <p:cNvPr id="7" name="Rectangle 1">
            <a:extLst>
              <a:ext uri="{FF2B5EF4-FFF2-40B4-BE49-F238E27FC236}">
                <a16:creationId xmlns:a16="http://schemas.microsoft.com/office/drawing/2014/main" id="{A6098273-C35E-9CEF-6347-B41944C529EF}"/>
              </a:ext>
            </a:extLst>
          </p:cNvPr>
          <p:cNvSpPr>
            <a:spLocks noChangeArrowheads="1"/>
          </p:cNvSpPr>
          <p:nvPr/>
        </p:nvSpPr>
        <p:spPr bwMode="auto">
          <a:xfrm>
            <a:off x="11875" y="3778536"/>
            <a:ext cx="9120249" cy="3031086"/>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ir"/>
              </a:rPr>
              <a:t>Composite PK here is: (</a:t>
            </a:r>
            <a:r>
              <a:rPr kumimoji="0" lang="en-US" altLang="en-US" sz="2600" i="0" u="none" strike="noStrike" cap="none" normalizeH="0" baseline="0" dirty="0" err="1">
                <a:ln>
                  <a:noFill/>
                </a:ln>
                <a:solidFill>
                  <a:schemeClr val="tx1"/>
                </a:solidFill>
                <a:effectLst/>
                <a:latin typeface="Calibir"/>
              </a:rPr>
              <a:t>TripID</a:t>
            </a:r>
            <a:r>
              <a:rPr kumimoji="0" lang="en-US" altLang="en-US" sz="2600" i="0" u="none" strike="noStrike" cap="none" normalizeH="0" baseline="0" dirty="0">
                <a:ln>
                  <a:noFill/>
                </a:ln>
                <a:solidFill>
                  <a:schemeClr val="tx1"/>
                </a:solidFill>
                <a:effectLst/>
                <a:latin typeface="Calibir"/>
              </a:rPr>
              <a:t>, Station).</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ir"/>
              </a:rPr>
              <a:t>Now check dependencies:</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600" i="0" u="none" strike="noStrike" cap="none" normalizeH="0" baseline="0" dirty="0">
                <a:ln>
                  <a:noFill/>
                </a:ln>
                <a:solidFill>
                  <a:schemeClr val="tx1"/>
                </a:solidFill>
                <a:effectLst/>
                <a:latin typeface="Calibir"/>
              </a:rPr>
              <a:t>Station depends on both </a:t>
            </a:r>
            <a:r>
              <a:rPr kumimoji="0" lang="en-US" altLang="en-US" sz="2600" i="0" u="none" strike="noStrike" cap="none" normalizeH="0" baseline="0" dirty="0" err="1">
                <a:ln>
                  <a:noFill/>
                </a:ln>
                <a:solidFill>
                  <a:schemeClr val="tx1"/>
                </a:solidFill>
                <a:effectLst/>
                <a:latin typeface="Calibir"/>
              </a:rPr>
              <a:t>TripID</a:t>
            </a:r>
            <a:r>
              <a:rPr kumimoji="0" lang="en-US" altLang="en-US" sz="2600" i="0" u="none" strike="noStrike" cap="none" normalizeH="0" baseline="0" dirty="0">
                <a:ln>
                  <a:noFill/>
                </a:ln>
                <a:solidFill>
                  <a:schemeClr val="tx1"/>
                </a:solidFill>
                <a:effectLst/>
                <a:latin typeface="Calibir"/>
              </a:rPr>
              <a:t> + Station (OK).</a:t>
            </a:r>
          </a:p>
          <a:p>
            <a:pPr marL="914400" lvl="1" indent="-457200" eaLnBrk="0" fontAlgn="base" hangingPunct="0">
              <a:lnSpc>
                <a:spcPct val="150000"/>
              </a:lnSpc>
              <a:spcBef>
                <a:spcPct val="0"/>
              </a:spcBef>
              <a:spcAft>
                <a:spcPct val="0"/>
              </a:spcAft>
              <a:buFont typeface="Arial" panose="020B0604020202020204" pitchFamily="34" charset="0"/>
              <a:buChar char="•"/>
            </a:pPr>
            <a:r>
              <a:rPr kumimoji="0" lang="en-US" altLang="en-US" sz="2600" i="0" u="none" strike="noStrike" cap="none" normalizeH="0" baseline="0" dirty="0">
                <a:ln>
                  <a:noFill/>
                </a:ln>
                <a:solidFill>
                  <a:schemeClr val="tx1"/>
                </a:solidFill>
                <a:effectLst/>
                <a:latin typeface="Calibir"/>
              </a:rPr>
              <a:t>Passenger depends only on </a:t>
            </a:r>
            <a:r>
              <a:rPr kumimoji="0" lang="en-US" altLang="en-US" sz="2600" i="0" u="none" strike="noStrike" cap="none" normalizeH="0" baseline="0" dirty="0" err="1">
                <a:ln>
                  <a:noFill/>
                </a:ln>
                <a:solidFill>
                  <a:schemeClr val="tx1"/>
                </a:solidFill>
                <a:effectLst/>
                <a:latin typeface="Calibir"/>
              </a:rPr>
              <a:t>TripID</a:t>
            </a:r>
            <a:r>
              <a:rPr kumimoji="0" lang="en-US" altLang="en-US" sz="2600" i="0" u="none" strike="noStrike" cap="none" normalizeH="0" baseline="0" dirty="0">
                <a:ln>
                  <a:noFill/>
                </a:ln>
                <a:solidFill>
                  <a:schemeClr val="tx1"/>
                </a:solidFill>
                <a:effectLst/>
                <a:latin typeface="Calibir"/>
              </a:rPr>
              <a:t> (not on Station). Partial dependency.</a:t>
            </a:r>
          </a:p>
        </p:txBody>
      </p:sp>
    </p:spTree>
    <p:extLst>
      <p:ext uri="{BB962C8B-B14F-4D97-AF65-F5344CB8AC3E}">
        <p14:creationId xmlns:p14="http://schemas.microsoft.com/office/powerpoint/2010/main" val="205619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A741E89C-5112-3034-C191-A2EDFA13330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ADACA63-4317-E045-C476-B1C82C14C41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CA24A33-859C-5D43-D314-DE001EAD64B8}"/>
              </a:ext>
            </a:extLst>
          </p:cNvPr>
          <p:cNvSpPr>
            <a:spLocks noGrp="1"/>
          </p:cNvSpPr>
          <p:nvPr>
            <p:ph type="sldNum" sz="quarter" idx="4"/>
          </p:nvPr>
        </p:nvSpPr>
        <p:spPr/>
        <p:txBody>
          <a:bodyPr/>
          <a:lstStyle/>
          <a:p>
            <a:fld id="{16A89BA3-132D-40E1-AAB4-CDCD0A14C216}" type="slidenum">
              <a:rPr lang="en-AU" smtClean="0"/>
              <a:pPr/>
              <a:t>15</a:t>
            </a:fld>
            <a:r>
              <a:rPr lang="en-AU"/>
              <a:t>  |</a:t>
            </a:r>
            <a:endParaRPr lang="en-AU" dirty="0"/>
          </a:p>
        </p:txBody>
      </p:sp>
      <p:sp>
        <p:nvSpPr>
          <p:cNvPr id="9" name="Text Placeholder 3">
            <a:extLst>
              <a:ext uri="{FF2B5EF4-FFF2-40B4-BE49-F238E27FC236}">
                <a16:creationId xmlns:a16="http://schemas.microsoft.com/office/drawing/2014/main" id="{293BF9D6-C06C-1BD2-B582-F103D367EA4C}"/>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EE68EB68-DA78-E879-42DA-EE3C99F2EEE5}"/>
              </a:ext>
            </a:extLst>
          </p:cNvPr>
          <p:cNvGraphicFramePr>
            <a:graphicFrameLocks noGrp="1"/>
          </p:cNvGraphicFramePr>
          <p:nvPr>
            <p:extLst>
              <p:ext uri="{D42A27DB-BD31-4B8C-83A1-F6EECF244321}">
                <p14:modId xmlns:p14="http://schemas.microsoft.com/office/powerpoint/2010/main" val="2645986429"/>
              </p:ext>
            </p:extLst>
          </p:nvPr>
        </p:nvGraphicFramePr>
        <p:xfrm>
          <a:off x="628650" y="1990108"/>
          <a:ext cx="5257800" cy="103632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tblGrid>
              <a:tr h="0">
                <a:tc>
                  <a:txBody>
                    <a:bodyPr/>
                    <a:lstStyle/>
                    <a:p>
                      <a:pPr>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Passenger</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Sarah</a:t>
                      </a:r>
                    </a:p>
                  </a:txBody>
                  <a:tcPr anchor="ctr"/>
                </a:tc>
                <a:extLst>
                  <a:ext uri="{0D108BD9-81ED-4DB2-BD59-A6C34878D82A}">
                    <a16:rowId xmlns:a16="http://schemas.microsoft.com/office/drawing/2014/main" val="1645917978"/>
                  </a:ext>
                </a:extLst>
              </a:tr>
            </a:tbl>
          </a:graphicData>
        </a:graphic>
      </p:graphicFrame>
      <p:sp>
        <p:nvSpPr>
          <p:cNvPr id="7" name="Rectangle 1">
            <a:extLst>
              <a:ext uri="{FF2B5EF4-FFF2-40B4-BE49-F238E27FC236}">
                <a16:creationId xmlns:a16="http://schemas.microsoft.com/office/drawing/2014/main" id="{AC89563A-4CBF-FD82-80E2-710C50CFC175}"/>
              </a:ext>
            </a:extLst>
          </p:cNvPr>
          <p:cNvSpPr>
            <a:spLocks noChangeArrowheads="1"/>
          </p:cNvSpPr>
          <p:nvPr/>
        </p:nvSpPr>
        <p:spPr bwMode="auto">
          <a:xfrm>
            <a:off x="23751" y="1025407"/>
            <a:ext cx="9120249" cy="66909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sz="2800" dirty="0">
                <a:latin typeface="Calibir"/>
              </a:rPr>
              <a:t>To fix this, split into two tables:</a:t>
            </a:r>
            <a:endParaRPr kumimoji="0" lang="en-US" altLang="en-US" sz="2600" i="0" u="none" strike="noStrike" cap="none" normalizeH="0" baseline="0" dirty="0">
              <a:ln>
                <a:noFill/>
              </a:ln>
              <a:solidFill>
                <a:schemeClr val="tx1"/>
              </a:solidFill>
              <a:effectLst/>
              <a:latin typeface="Calibir"/>
            </a:endParaRPr>
          </a:p>
        </p:txBody>
      </p:sp>
      <p:graphicFrame>
        <p:nvGraphicFramePr>
          <p:cNvPr id="2" name="Table 1">
            <a:extLst>
              <a:ext uri="{FF2B5EF4-FFF2-40B4-BE49-F238E27FC236}">
                <a16:creationId xmlns:a16="http://schemas.microsoft.com/office/drawing/2014/main" id="{3400EF61-AB28-83BF-E181-59CC057F7BBD}"/>
              </a:ext>
            </a:extLst>
          </p:cNvPr>
          <p:cNvGraphicFramePr>
            <a:graphicFrameLocks noGrp="1"/>
          </p:cNvGraphicFramePr>
          <p:nvPr>
            <p:extLst>
              <p:ext uri="{D42A27DB-BD31-4B8C-83A1-F6EECF244321}">
                <p14:modId xmlns:p14="http://schemas.microsoft.com/office/powerpoint/2010/main" val="3601909222"/>
              </p:ext>
            </p:extLst>
          </p:nvPr>
        </p:nvGraphicFramePr>
        <p:xfrm>
          <a:off x="628650" y="3759953"/>
          <a:ext cx="52578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Station</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a:latin typeface="Calibir"/>
                        </a:rPr>
                        <a:t>1</a:t>
                      </a:r>
                    </a:p>
                  </a:txBody>
                  <a:tcPr anchor="ctr"/>
                </a:tc>
                <a:tc>
                  <a:txBody>
                    <a:bodyPr/>
                    <a:lstStyle/>
                    <a:p>
                      <a:pPr>
                        <a:buNone/>
                      </a:pPr>
                      <a:r>
                        <a:rPr lang="en-US" sz="2800">
                          <a:latin typeface="Calibir"/>
                        </a:rPr>
                        <a:t>Richmond</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1</a:t>
                      </a:r>
                    </a:p>
                  </a:txBody>
                  <a:tcPr anchor="ctr"/>
                </a:tc>
                <a:tc>
                  <a:txBody>
                    <a:bodyPr/>
                    <a:lstStyle/>
                    <a:p>
                      <a:pPr>
                        <a:buNone/>
                      </a:pPr>
                      <a:r>
                        <a:rPr lang="en-US" sz="2800">
                          <a:latin typeface="Calibir"/>
                        </a:rPr>
                        <a:t>Flinders</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CBD</a:t>
                      </a:r>
                    </a:p>
                  </a:txBody>
                  <a:tcPr anchor="ctr"/>
                </a:tc>
                <a:extLst>
                  <a:ext uri="{0D108BD9-81ED-4DB2-BD59-A6C34878D82A}">
                    <a16:rowId xmlns:a16="http://schemas.microsoft.com/office/drawing/2014/main" val="3861983034"/>
                  </a:ext>
                </a:extLst>
              </a:tr>
            </a:tbl>
          </a:graphicData>
        </a:graphic>
      </p:graphicFrame>
      <p:sp>
        <p:nvSpPr>
          <p:cNvPr id="8" name="TextBox 7">
            <a:extLst>
              <a:ext uri="{FF2B5EF4-FFF2-40B4-BE49-F238E27FC236}">
                <a16:creationId xmlns:a16="http://schemas.microsoft.com/office/drawing/2014/main" id="{EAA4357D-0748-74C6-B50E-C7DA0E1C29A6}"/>
              </a:ext>
            </a:extLst>
          </p:cNvPr>
          <p:cNvSpPr txBox="1"/>
          <p:nvPr/>
        </p:nvSpPr>
        <p:spPr>
          <a:xfrm>
            <a:off x="6036937" y="1359954"/>
            <a:ext cx="3083312" cy="5115952"/>
          </a:xfrm>
          <a:prstGeom prst="rect">
            <a:avLst/>
          </a:prstGeom>
          <a:noFill/>
        </p:spPr>
        <p:txBody>
          <a:bodyPr wrap="square">
            <a:spAutoFit/>
          </a:bodyPr>
          <a:lstStyle/>
          <a:p>
            <a:pPr>
              <a:lnSpc>
                <a:spcPct val="150000"/>
              </a:lnSpc>
              <a:buNone/>
            </a:pPr>
            <a:r>
              <a:rPr lang="en-US" sz="2200" b="1" dirty="0">
                <a:latin typeface="Calibir"/>
              </a:rPr>
              <a:t>What Happened?</a:t>
            </a:r>
          </a:p>
          <a:p>
            <a:pPr marL="342900" indent="-342900">
              <a:lnSpc>
                <a:spcPct val="150000"/>
              </a:lnSpc>
              <a:buFont typeface="Arial" panose="020B0604020202020204" pitchFamily="34" charset="0"/>
              <a:buChar char="•"/>
            </a:pPr>
            <a:r>
              <a:rPr lang="en-US" sz="2200" dirty="0">
                <a:latin typeface="Calibir"/>
              </a:rPr>
              <a:t>Passenger now depends only on </a:t>
            </a:r>
            <a:r>
              <a:rPr lang="en-US" sz="2200" dirty="0" err="1">
                <a:latin typeface="Calibir"/>
              </a:rPr>
              <a:t>TripID</a:t>
            </a:r>
            <a:r>
              <a:rPr lang="en-US" sz="2200" dirty="0">
                <a:latin typeface="Calibir"/>
              </a:rPr>
              <a:t> → moved to TRIP.</a:t>
            </a:r>
          </a:p>
          <a:p>
            <a:pPr marL="342900" indent="-342900">
              <a:lnSpc>
                <a:spcPct val="150000"/>
              </a:lnSpc>
              <a:buFont typeface="Arial" panose="020B0604020202020204" pitchFamily="34" charset="0"/>
              <a:buChar char="•"/>
            </a:pPr>
            <a:r>
              <a:rPr lang="en-US" sz="2200" dirty="0">
                <a:latin typeface="Calibir"/>
              </a:rPr>
              <a:t>Stations remain tied to </a:t>
            </a:r>
            <a:r>
              <a:rPr lang="en-US" sz="2200" dirty="0" err="1">
                <a:latin typeface="Calibir"/>
              </a:rPr>
              <a:t>TripID</a:t>
            </a:r>
            <a:r>
              <a:rPr lang="en-US" sz="2200" dirty="0">
                <a:latin typeface="Calibir"/>
              </a:rPr>
              <a:t> in TRIP_STATION.</a:t>
            </a:r>
          </a:p>
          <a:p>
            <a:pPr marL="342900" indent="-342900">
              <a:lnSpc>
                <a:spcPct val="150000"/>
              </a:lnSpc>
              <a:buFont typeface="Arial" panose="020B0604020202020204" pitchFamily="34" charset="0"/>
              <a:buChar char="•"/>
            </a:pPr>
            <a:r>
              <a:rPr lang="en-US" sz="2200" dirty="0">
                <a:latin typeface="Calibir"/>
              </a:rPr>
              <a:t>No partial dependency left.</a:t>
            </a:r>
          </a:p>
        </p:txBody>
      </p:sp>
    </p:spTree>
    <p:extLst>
      <p:ext uri="{BB962C8B-B14F-4D97-AF65-F5344CB8AC3E}">
        <p14:creationId xmlns:p14="http://schemas.microsoft.com/office/powerpoint/2010/main" val="4179244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953CA8C-27F4-72B8-C663-7528EAC9CB0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75B1124-60F6-7565-A46B-7613F584C0E4}"/>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C67E6FD0-0170-F7C6-3250-77AB568B76EB}"/>
              </a:ext>
            </a:extLst>
          </p:cNvPr>
          <p:cNvSpPr>
            <a:spLocks noGrp="1"/>
          </p:cNvSpPr>
          <p:nvPr>
            <p:ph type="sldNum" sz="quarter" idx="4"/>
          </p:nvPr>
        </p:nvSpPr>
        <p:spPr/>
        <p:txBody>
          <a:bodyPr/>
          <a:lstStyle/>
          <a:p>
            <a:fld id="{16A89BA3-132D-40E1-AAB4-CDCD0A14C216}" type="slidenum">
              <a:rPr lang="en-AU" smtClean="0"/>
              <a:pPr/>
              <a:t>16</a:t>
            </a:fld>
            <a:r>
              <a:rPr lang="en-AU"/>
              <a:t>  |</a:t>
            </a:r>
            <a:endParaRPr lang="en-AU" dirty="0"/>
          </a:p>
        </p:txBody>
      </p:sp>
      <p:sp>
        <p:nvSpPr>
          <p:cNvPr id="9" name="Text Placeholder 3">
            <a:extLst>
              <a:ext uri="{FF2B5EF4-FFF2-40B4-BE49-F238E27FC236}">
                <a16:creationId xmlns:a16="http://schemas.microsoft.com/office/drawing/2014/main" id="{1F4397A1-726B-680E-EECF-7F8C289807BA}"/>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sp>
        <p:nvSpPr>
          <p:cNvPr id="7" name="Rectangle 1">
            <a:extLst>
              <a:ext uri="{FF2B5EF4-FFF2-40B4-BE49-F238E27FC236}">
                <a16:creationId xmlns:a16="http://schemas.microsoft.com/office/drawing/2014/main" id="{4777B2C9-FEE1-72A0-4A9F-C9002C7A641A}"/>
              </a:ext>
            </a:extLst>
          </p:cNvPr>
          <p:cNvSpPr>
            <a:spLocks noChangeArrowheads="1"/>
          </p:cNvSpPr>
          <p:nvPr/>
        </p:nvSpPr>
        <p:spPr bwMode="auto">
          <a:xfrm>
            <a:off x="23751" y="1025407"/>
            <a:ext cx="9120249" cy="66909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sz="2800" dirty="0">
                <a:latin typeface="Calibir"/>
              </a:rPr>
              <a:t>Quick Problem (5 min for class)</a:t>
            </a:r>
            <a:endParaRPr kumimoji="0" lang="en-US" altLang="en-US" sz="2600" i="0" u="none" strike="noStrike" cap="none" normalizeH="0" baseline="0" dirty="0">
              <a:ln>
                <a:noFill/>
              </a:ln>
              <a:solidFill>
                <a:schemeClr val="tx1"/>
              </a:solidFill>
              <a:effectLst/>
              <a:latin typeface="Calibir"/>
            </a:endParaRPr>
          </a:p>
        </p:txBody>
      </p:sp>
      <p:graphicFrame>
        <p:nvGraphicFramePr>
          <p:cNvPr id="5" name="Table 4">
            <a:extLst>
              <a:ext uri="{FF2B5EF4-FFF2-40B4-BE49-F238E27FC236}">
                <a16:creationId xmlns:a16="http://schemas.microsoft.com/office/drawing/2014/main" id="{39D3F78C-D937-35F2-E544-00372F607C4F}"/>
              </a:ext>
            </a:extLst>
          </p:cNvPr>
          <p:cNvGraphicFramePr>
            <a:graphicFrameLocks noGrp="1"/>
          </p:cNvGraphicFramePr>
          <p:nvPr>
            <p:extLst>
              <p:ext uri="{D42A27DB-BD31-4B8C-83A1-F6EECF244321}">
                <p14:modId xmlns:p14="http://schemas.microsoft.com/office/powerpoint/2010/main" val="1790388817"/>
              </p:ext>
            </p:extLst>
          </p:nvPr>
        </p:nvGraphicFramePr>
        <p:xfrm>
          <a:off x="628650" y="1927389"/>
          <a:ext cx="78867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gridCol w="2628900">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OrderID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CustomerName</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Product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Alice</a:t>
                      </a:r>
                    </a:p>
                  </a:txBody>
                  <a:tcPr anchor="ctr"/>
                </a:tc>
                <a:tc>
                  <a:txBody>
                    <a:bodyPr/>
                    <a:lstStyle/>
                    <a:p>
                      <a:pPr>
                        <a:buNone/>
                      </a:pPr>
                      <a:r>
                        <a:rPr lang="en-US" sz="2800" dirty="0">
                          <a:latin typeface="Calibir"/>
                        </a:rPr>
                        <a:t>Phone</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Alice</a:t>
                      </a:r>
                    </a:p>
                  </a:txBody>
                  <a:tcPr anchor="ctr"/>
                </a:tc>
                <a:tc>
                  <a:txBody>
                    <a:bodyPr/>
                    <a:lstStyle/>
                    <a:p>
                      <a:pPr>
                        <a:buNone/>
                      </a:pPr>
                      <a:r>
                        <a:rPr lang="en-US" sz="2800" dirty="0">
                          <a:latin typeface="Calibir"/>
                        </a:rPr>
                        <a:t>Charger</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3</a:t>
                      </a:r>
                    </a:p>
                  </a:txBody>
                  <a:tcPr anchor="ctr"/>
                </a:tc>
                <a:tc>
                  <a:txBody>
                    <a:bodyPr/>
                    <a:lstStyle/>
                    <a:p>
                      <a:pPr>
                        <a:buNone/>
                      </a:pPr>
                      <a:r>
                        <a:rPr lang="en-US" sz="2800" dirty="0">
                          <a:latin typeface="Calibir"/>
                        </a:rPr>
                        <a:t>Bob</a:t>
                      </a:r>
                    </a:p>
                  </a:txBody>
                  <a:tcPr anchor="ctr"/>
                </a:tc>
                <a:tc>
                  <a:txBody>
                    <a:bodyPr/>
                    <a:lstStyle/>
                    <a:p>
                      <a:pPr>
                        <a:buNone/>
                      </a:pPr>
                      <a:r>
                        <a:rPr lang="en-US" sz="2800" dirty="0">
                          <a:latin typeface="Calibir"/>
                        </a:rPr>
                        <a:t>Tablet</a:t>
                      </a:r>
                    </a:p>
                  </a:txBody>
                  <a:tcPr anchor="ctr"/>
                </a:tc>
                <a:extLst>
                  <a:ext uri="{0D108BD9-81ED-4DB2-BD59-A6C34878D82A}">
                    <a16:rowId xmlns:a16="http://schemas.microsoft.com/office/drawing/2014/main" val="3861983034"/>
                  </a:ext>
                </a:extLst>
              </a:tr>
            </a:tbl>
          </a:graphicData>
        </a:graphic>
      </p:graphicFrame>
      <p:sp>
        <p:nvSpPr>
          <p:cNvPr id="11" name="TextBox 10">
            <a:extLst>
              <a:ext uri="{FF2B5EF4-FFF2-40B4-BE49-F238E27FC236}">
                <a16:creationId xmlns:a16="http://schemas.microsoft.com/office/drawing/2014/main" id="{D32B9C8E-65CD-E0AD-BC39-1BDFA7F3C773}"/>
              </a:ext>
            </a:extLst>
          </p:cNvPr>
          <p:cNvSpPr txBox="1"/>
          <p:nvPr/>
        </p:nvSpPr>
        <p:spPr>
          <a:xfrm>
            <a:off x="128239" y="4232917"/>
            <a:ext cx="9015761" cy="1315296"/>
          </a:xfrm>
          <a:prstGeom prst="rect">
            <a:avLst/>
          </a:prstGeom>
          <a:noFill/>
        </p:spPr>
        <p:txBody>
          <a:bodyPr wrap="square">
            <a:spAutoFit/>
          </a:bodyPr>
          <a:lstStyle/>
          <a:p>
            <a:pPr>
              <a:lnSpc>
                <a:spcPct val="150000"/>
              </a:lnSpc>
            </a:pPr>
            <a:r>
              <a:rPr lang="en-US" sz="2800" dirty="0">
                <a:latin typeface="Calibir"/>
              </a:rPr>
              <a:t>What’s the partial dependency?</a:t>
            </a:r>
            <a:br>
              <a:rPr lang="en-US" sz="2800" dirty="0">
                <a:latin typeface="Calibir"/>
              </a:rPr>
            </a:br>
            <a:r>
              <a:rPr lang="en-US" sz="2800" dirty="0">
                <a:latin typeface="Calibir"/>
              </a:rPr>
              <a:t>How would you split it into 2NF?</a:t>
            </a:r>
            <a:endParaRPr lang="en-AU" sz="2800" dirty="0">
              <a:latin typeface="Calibir"/>
            </a:endParaRPr>
          </a:p>
        </p:txBody>
      </p:sp>
      <p:pic>
        <p:nvPicPr>
          <p:cNvPr id="12" name="Timer">
            <a:hlinkClick r:id="" action="ppaction://media"/>
            <a:extLst>
              <a:ext uri="{FF2B5EF4-FFF2-40B4-BE49-F238E27FC236}">
                <a16:creationId xmlns:a16="http://schemas.microsoft.com/office/drawing/2014/main" id="{EAD4570A-D124-DB62-116C-0C4167F4812D}"/>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975" t="44689" r="40732" b="40569"/>
          <a:stretch>
            <a:fillRect/>
          </a:stretch>
        </p:blipFill>
        <p:spPr>
          <a:xfrm>
            <a:off x="6333892" y="4729267"/>
            <a:ext cx="1806498" cy="818946"/>
          </a:xfrm>
          <a:prstGeom prst="rect">
            <a:avLst/>
          </a:prstGeom>
          <a:ln w="38100">
            <a:solidFill>
              <a:schemeClr val="accent1"/>
            </a:solidFill>
          </a:ln>
        </p:spPr>
      </p:pic>
    </p:spTree>
    <p:extLst>
      <p:ext uri="{BB962C8B-B14F-4D97-AF65-F5344CB8AC3E}">
        <p14:creationId xmlns:p14="http://schemas.microsoft.com/office/powerpoint/2010/main" val="2308225798"/>
      </p:ext>
    </p:extLst>
  </p:cSld>
  <p:clrMapOvr>
    <a:masterClrMapping/>
  </p:clrMapOvr>
  <p:timing>
    <p:tnLst>
      <p:par>
        <p:cTn id="1" dur="indefinite" restart="never" nodeType="tmRoot">
          <p:childTnLst>
            <p:video>
              <p:cMediaNode vol="80000">
                <p:cTn id="2" fill="hold" display="0">
                  <p:stCondLst>
                    <p:cond delay="indefinite"/>
                  </p:stCondLst>
                </p:cTn>
                <p:tgtEl>
                  <p:spTgt spid="12"/>
                </p:tgtEl>
              </p:cMediaNode>
            </p:vide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953CA8C-27F4-72B8-C663-7528EAC9CB0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75B1124-60F6-7565-A46B-7613F584C0E4}"/>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C67E6FD0-0170-F7C6-3250-77AB568B76EB}"/>
              </a:ext>
            </a:extLst>
          </p:cNvPr>
          <p:cNvSpPr>
            <a:spLocks noGrp="1"/>
          </p:cNvSpPr>
          <p:nvPr>
            <p:ph type="sldNum" sz="quarter" idx="4"/>
          </p:nvPr>
        </p:nvSpPr>
        <p:spPr/>
        <p:txBody>
          <a:bodyPr/>
          <a:lstStyle/>
          <a:p>
            <a:fld id="{16A89BA3-132D-40E1-AAB4-CDCD0A14C216}" type="slidenum">
              <a:rPr lang="en-AU" smtClean="0"/>
              <a:pPr/>
              <a:t>17</a:t>
            </a:fld>
            <a:r>
              <a:rPr lang="en-AU"/>
              <a:t>  |</a:t>
            </a:r>
            <a:endParaRPr lang="en-AU" dirty="0"/>
          </a:p>
        </p:txBody>
      </p:sp>
      <p:sp>
        <p:nvSpPr>
          <p:cNvPr id="9" name="Text Placeholder 3">
            <a:extLst>
              <a:ext uri="{FF2B5EF4-FFF2-40B4-BE49-F238E27FC236}">
                <a16:creationId xmlns:a16="http://schemas.microsoft.com/office/drawing/2014/main" id="{1F4397A1-726B-680E-EECF-7F8C289807BA}"/>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468AA160-C74F-6FC8-93D2-57B62617BDD1}"/>
              </a:ext>
            </a:extLst>
          </p:cNvPr>
          <p:cNvGraphicFramePr>
            <a:graphicFrameLocks noGrp="1"/>
          </p:cNvGraphicFramePr>
          <p:nvPr>
            <p:extLst>
              <p:ext uri="{D42A27DB-BD31-4B8C-83A1-F6EECF244321}">
                <p14:modId xmlns:p14="http://schemas.microsoft.com/office/powerpoint/2010/main" val="3801742955"/>
              </p:ext>
            </p:extLst>
          </p:nvPr>
        </p:nvGraphicFramePr>
        <p:xfrm>
          <a:off x="628650" y="1035291"/>
          <a:ext cx="78867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gridCol w="2628900">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OrderID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CustomerName</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Product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Alice</a:t>
                      </a:r>
                    </a:p>
                  </a:txBody>
                  <a:tcPr anchor="ctr"/>
                </a:tc>
                <a:tc>
                  <a:txBody>
                    <a:bodyPr/>
                    <a:lstStyle/>
                    <a:p>
                      <a:pPr>
                        <a:buNone/>
                      </a:pPr>
                      <a:r>
                        <a:rPr lang="en-US" sz="2800" dirty="0">
                          <a:latin typeface="Calibir"/>
                        </a:rPr>
                        <a:t>Phone</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Alice</a:t>
                      </a:r>
                    </a:p>
                  </a:txBody>
                  <a:tcPr anchor="ctr"/>
                </a:tc>
                <a:tc>
                  <a:txBody>
                    <a:bodyPr/>
                    <a:lstStyle/>
                    <a:p>
                      <a:pPr>
                        <a:buNone/>
                      </a:pPr>
                      <a:r>
                        <a:rPr lang="en-US" sz="2800" dirty="0">
                          <a:latin typeface="Calibir"/>
                        </a:rPr>
                        <a:t>Charger</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3</a:t>
                      </a:r>
                    </a:p>
                  </a:txBody>
                  <a:tcPr anchor="ctr"/>
                </a:tc>
                <a:tc>
                  <a:txBody>
                    <a:bodyPr/>
                    <a:lstStyle/>
                    <a:p>
                      <a:pPr>
                        <a:buNone/>
                      </a:pPr>
                      <a:r>
                        <a:rPr lang="en-US" sz="2800" dirty="0">
                          <a:latin typeface="Calibir"/>
                        </a:rPr>
                        <a:t>Bob</a:t>
                      </a:r>
                    </a:p>
                  </a:txBody>
                  <a:tcPr anchor="ctr"/>
                </a:tc>
                <a:tc>
                  <a:txBody>
                    <a:bodyPr/>
                    <a:lstStyle/>
                    <a:p>
                      <a:pPr>
                        <a:buNone/>
                      </a:pPr>
                      <a:r>
                        <a:rPr lang="en-US" sz="2800" dirty="0">
                          <a:latin typeface="Calibir"/>
                        </a:rPr>
                        <a:t>Tablet</a:t>
                      </a:r>
                    </a:p>
                  </a:txBody>
                  <a:tcPr anchor="ctr"/>
                </a:tc>
                <a:extLst>
                  <a:ext uri="{0D108BD9-81ED-4DB2-BD59-A6C34878D82A}">
                    <a16:rowId xmlns:a16="http://schemas.microsoft.com/office/drawing/2014/main" val="3861983034"/>
                  </a:ext>
                </a:extLst>
              </a:tr>
            </a:tbl>
          </a:graphicData>
        </a:graphic>
      </p:graphicFrame>
      <p:sp>
        <p:nvSpPr>
          <p:cNvPr id="6" name="Rectangle 1">
            <a:extLst>
              <a:ext uri="{FF2B5EF4-FFF2-40B4-BE49-F238E27FC236}">
                <a16:creationId xmlns:a16="http://schemas.microsoft.com/office/drawing/2014/main" id="{03EDD533-8F01-A486-DF44-6C48B7EA156F}"/>
              </a:ext>
            </a:extLst>
          </p:cNvPr>
          <p:cNvSpPr>
            <a:spLocks noChangeArrowheads="1"/>
          </p:cNvSpPr>
          <p:nvPr/>
        </p:nvSpPr>
        <p:spPr bwMode="auto">
          <a:xfrm>
            <a:off x="111514" y="3521056"/>
            <a:ext cx="9144000" cy="3077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ir"/>
              </a:rPr>
              <a:t>What’s the partial dependency?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ir"/>
              </a:rPr>
              <a:t>The composite PK here is (</a:t>
            </a:r>
            <a:r>
              <a:rPr kumimoji="0" lang="en-US" altLang="en-US" sz="2600" i="0" u="none" strike="noStrike" cap="none" normalizeH="0" baseline="0" dirty="0" err="1">
                <a:ln>
                  <a:noFill/>
                </a:ln>
                <a:solidFill>
                  <a:schemeClr val="tx1"/>
                </a:solidFill>
                <a:effectLst/>
                <a:latin typeface="Calibir"/>
              </a:rPr>
              <a:t>OrderID</a:t>
            </a:r>
            <a:r>
              <a:rPr kumimoji="0" lang="en-US" altLang="en-US" sz="2600" i="0" u="none" strike="noStrike" cap="none" normalizeH="0" baseline="0" dirty="0">
                <a:ln>
                  <a:noFill/>
                </a:ln>
                <a:solidFill>
                  <a:schemeClr val="tx1"/>
                </a:solidFill>
                <a:effectLst/>
                <a:latin typeface="Calibir"/>
              </a:rPr>
              <a:t>, Product).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err="1">
                <a:ln>
                  <a:noFill/>
                </a:ln>
                <a:solidFill>
                  <a:schemeClr val="tx1"/>
                </a:solidFill>
                <a:effectLst/>
                <a:latin typeface="Calibir"/>
              </a:rPr>
              <a:t>CustomerName</a:t>
            </a:r>
            <a:r>
              <a:rPr kumimoji="0" lang="en-US" altLang="en-US" sz="2600" i="0" u="none" strike="noStrike" cap="none" normalizeH="0" baseline="0" dirty="0">
                <a:ln>
                  <a:noFill/>
                </a:ln>
                <a:solidFill>
                  <a:schemeClr val="tx1"/>
                </a:solidFill>
                <a:effectLst/>
                <a:latin typeface="Calibir"/>
              </a:rPr>
              <a:t> depends only on </a:t>
            </a:r>
            <a:r>
              <a:rPr kumimoji="0" lang="en-US" altLang="en-US" sz="2600" i="0" u="none" strike="noStrike" cap="none" normalizeH="0" baseline="0" dirty="0" err="1">
                <a:ln>
                  <a:noFill/>
                </a:ln>
                <a:solidFill>
                  <a:schemeClr val="tx1"/>
                </a:solidFill>
                <a:effectLst/>
                <a:latin typeface="Calibir"/>
              </a:rPr>
              <a:t>OrderID</a:t>
            </a:r>
            <a:r>
              <a:rPr kumimoji="0" lang="en-US" altLang="en-US" sz="2600" i="0" u="none" strike="noStrike" cap="none" normalizeH="0" baseline="0" dirty="0">
                <a:ln>
                  <a:noFill/>
                </a:ln>
                <a:solidFill>
                  <a:schemeClr val="tx1"/>
                </a:solidFill>
                <a:effectLst/>
                <a:latin typeface="Calibir"/>
              </a:rPr>
              <a:t>, not on the full PK (</a:t>
            </a:r>
            <a:r>
              <a:rPr kumimoji="0" lang="en-US" altLang="en-US" sz="2600" i="0" u="none" strike="noStrike" cap="none" normalizeH="0" baseline="0" dirty="0" err="1">
                <a:ln>
                  <a:noFill/>
                </a:ln>
                <a:solidFill>
                  <a:schemeClr val="tx1"/>
                </a:solidFill>
                <a:effectLst/>
                <a:latin typeface="Calibir"/>
              </a:rPr>
              <a:t>OrderID</a:t>
            </a:r>
            <a:r>
              <a:rPr kumimoji="0" lang="en-US" altLang="en-US" sz="2600" i="0" u="none" strike="noStrike" cap="none" normalizeH="0" baseline="0" dirty="0">
                <a:ln>
                  <a:noFill/>
                </a:ln>
                <a:solidFill>
                  <a:schemeClr val="tx1"/>
                </a:solidFill>
                <a:effectLst/>
                <a:latin typeface="Calibir"/>
              </a:rPr>
              <a:t> + Product).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ir"/>
              </a:rPr>
              <a:t>That means we have a partial dependency → violation of 2NF.</a:t>
            </a:r>
          </a:p>
        </p:txBody>
      </p:sp>
    </p:spTree>
    <p:extLst>
      <p:ext uri="{BB962C8B-B14F-4D97-AF65-F5344CB8AC3E}">
        <p14:creationId xmlns:p14="http://schemas.microsoft.com/office/powerpoint/2010/main" val="3958121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4B1B431-1D7F-DAE5-4ABE-8E7656D86AA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6FDE63-40B2-BDC8-0C19-52A6FD8C21D2}"/>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2DDBE8F4-BBC4-DD67-C34E-8D47DDE0ABDA}"/>
              </a:ext>
            </a:extLst>
          </p:cNvPr>
          <p:cNvSpPr>
            <a:spLocks noGrp="1"/>
          </p:cNvSpPr>
          <p:nvPr>
            <p:ph type="sldNum" sz="quarter" idx="4"/>
          </p:nvPr>
        </p:nvSpPr>
        <p:spPr/>
        <p:txBody>
          <a:bodyPr/>
          <a:lstStyle/>
          <a:p>
            <a:fld id="{16A89BA3-132D-40E1-AAB4-CDCD0A14C216}" type="slidenum">
              <a:rPr lang="en-AU" smtClean="0"/>
              <a:pPr/>
              <a:t>18</a:t>
            </a:fld>
            <a:r>
              <a:rPr lang="en-AU"/>
              <a:t>  |</a:t>
            </a:r>
            <a:endParaRPr lang="en-AU" dirty="0"/>
          </a:p>
        </p:txBody>
      </p:sp>
      <p:sp>
        <p:nvSpPr>
          <p:cNvPr id="9" name="Text Placeholder 3">
            <a:extLst>
              <a:ext uri="{FF2B5EF4-FFF2-40B4-BE49-F238E27FC236}">
                <a16:creationId xmlns:a16="http://schemas.microsoft.com/office/drawing/2014/main" id="{D8BFC349-1576-5E49-364E-6BAE87F33408}"/>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8E43FF94-FE18-FF10-89B2-5897B90FF517}"/>
              </a:ext>
            </a:extLst>
          </p:cNvPr>
          <p:cNvGraphicFramePr>
            <a:graphicFrameLocks noGrp="1"/>
          </p:cNvGraphicFramePr>
          <p:nvPr>
            <p:extLst>
              <p:ext uri="{D42A27DB-BD31-4B8C-83A1-F6EECF244321}">
                <p14:modId xmlns:p14="http://schemas.microsoft.com/office/powerpoint/2010/main" val="1160112419"/>
              </p:ext>
            </p:extLst>
          </p:nvPr>
        </p:nvGraphicFramePr>
        <p:xfrm>
          <a:off x="0" y="4523313"/>
          <a:ext cx="52578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tblGrid>
              <a:tr h="0">
                <a:tc>
                  <a:txBody>
                    <a:bodyPr/>
                    <a:lstStyle/>
                    <a:p>
                      <a:pPr>
                        <a:buNone/>
                      </a:pPr>
                      <a:r>
                        <a:rPr lang="en-US" sz="2800" dirty="0" err="1">
                          <a:latin typeface="Calibir"/>
                        </a:rPr>
                        <a:t>OrderID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Product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Phone</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Charger</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Tablet</a:t>
                      </a:r>
                    </a:p>
                  </a:txBody>
                  <a:tcPr anchor="ctr"/>
                </a:tc>
                <a:extLst>
                  <a:ext uri="{0D108BD9-81ED-4DB2-BD59-A6C34878D82A}">
                    <a16:rowId xmlns:a16="http://schemas.microsoft.com/office/drawing/2014/main" val="3861983034"/>
                  </a:ext>
                </a:extLst>
              </a:tr>
            </a:tbl>
          </a:graphicData>
        </a:graphic>
      </p:graphicFrame>
      <p:sp>
        <p:nvSpPr>
          <p:cNvPr id="5" name="Rectangle 1">
            <a:extLst>
              <a:ext uri="{FF2B5EF4-FFF2-40B4-BE49-F238E27FC236}">
                <a16:creationId xmlns:a16="http://schemas.microsoft.com/office/drawing/2014/main" id="{BBB9EF37-E076-C43F-BDE8-FEA18184FD32}"/>
              </a:ext>
            </a:extLst>
          </p:cNvPr>
          <p:cNvSpPr>
            <a:spLocks noChangeArrowheads="1"/>
          </p:cNvSpPr>
          <p:nvPr/>
        </p:nvSpPr>
        <p:spPr bwMode="auto">
          <a:xfrm>
            <a:off x="0" y="945011"/>
            <a:ext cx="914400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How to split into 2NF?</a:t>
            </a:r>
          </a:p>
          <a:p>
            <a:pPr>
              <a:lnSpc>
                <a:spcPct val="150000"/>
              </a:lnSpc>
            </a:pPr>
            <a:r>
              <a:rPr lang="en-US" sz="2800" dirty="0">
                <a:latin typeface="Calibir"/>
              </a:rPr>
              <a:t>ORDER table</a:t>
            </a:r>
          </a:p>
        </p:txBody>
      </p:sp>
      <p:graphicFrame>
        <p:nvGraphicFramePr>
          <p:cNvPr id="7" name="Table 6">
            <a:extLst>
              <a:ext uri="{FF2B5EF4-FFF2-40B4-BE49-F238E27FC236}">
                <a16:creationId xmlns:a16="http://schemas.microsoft.com/office/drawing/2014/main" id="{4065B0EE-02EF-9066-ADA6-E2C117F76846}"/>
              </a:ext>
            </a:extLst>
          </p:cNvPr>
          <p:cNvGraphicFramePr>
            <a:graphicFrameLocks noGrp="1"/>
          </p:cNvGraphicFramePr>
          <p:nvPr>
            <p:extLst>
              <p:ext uri="{D42A27DB-BD31-4B8C-83A1-F6EECF244321}">
                <p14:modId xmlns:p14="http://schemas.microsoft.com/office/powerpoint/2010/main" val="2621529795"/>
              </p:ext>
            </p:extLst>
          </p:nvPr>
        </p:nvGraphicFramePr>
        <p:xfrm>
          <a:off x="19515" y="2341059"/>
          <a:ext cx="5257800" cy="155448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tblGrid>
              <a:tr h="0">
                <a:tc>
                  <a:txBody>
                    <a:bodyPr/>
                    <a:lstStyle/>
                    <a:p>
                      <a:pPr>
                        <a:buNone/>
                      </a:pPr>
                      <a:r>
                        <a:rPr lang="en-US" sz="2800" dirty="0" err="1">
                          <a:latin typeface="Calibir"/>
                        </a:rPr>
                        <a:t>OrderID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CustomerName</a:t>
                      </a:r>
                      <a:endParaRPr lang="en-US" sz="2800" dirty="0">
                        <a:latin typeface="Calibir"/>
                      </a:endParaRP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Alice</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Bob</a:t>
                      </a:r>
                    </a:p>
                  </a:txBody>
                  <a:tcPr anchor="ctr"/>
                </a:tc>
                <a:extLst>
                  <a:ext uri="{0D108BD9-81ED-4DB2-BD59-A6C34878D82A}">
                    <a16:rowId xmlns:a16="http://schemas.microsoft.com/office/drawing/2014/main" val="1277231737"/>
                  </a:ext>
                </a:extLst>
              </a:tr>
            </a:tbl>
          </a:graphicData>
        </a:graphic>
      </p:graphicFrame>
      <p:sp>
        <p:nvSpPr>
          <p:cNvPr id="8" name="Rectangle 1">
            <a:extLst>
              <a:ext uri="{FF2B5EF4-FFF2-40B4-BE49-F238E27FC236}">
                <a16:creationId xmlns:a16="http://schemas.microsoft.com/office/drawing/2014/main" id="{0278E06F-76E0-DBBE-6B26-F45CCCA859D9}"/>
              </a:ext>
            </a:extLst>
          </p:cNvPr>
          <p:cNvSpPr>
            <a:spLocks noChangeArrowheads="1"/>
          </p:cNvSpPr>
          <p:nvPr/>
        </p:nvSpPr>
        <p:spPr bwMode="auto">
          <a:xfrm>
            <a:off x="0" y="3753544"/>
            <a:ext cx="9144000" cy="6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ORDER_PRODUCT table</a:t>
            </a:r>
          </a:p>
        </p:txBody>
      </p:sp>
      <p:sp>
        <p:nvSpPr>
          <p:cNvPr id="10" name="Rectangle 1">
            <a:extLst>
              <a:ext uri="{FF2B5EF4-FFF2-40B4-BE49-F238E27FC236}">
                <a16:creationId xmlns:a16="http://schemas.microsoft.com/office/drawing/2014/main" id="{00B05B31-CE94-26DD-12E8-99176DE74BC1}"/>
              </a:ext>
            </a:extLst>
          </p:cNvPr>
          <p:cNvSpPr>
            <a:spLocks noChangeArrowheads="1"/>
          </p:cNvSpPr>
          <p:nvPr/>
        </p:nvSpPr>
        <p:spPr bwMode="auto">
          <a:xfrm>
            <a:off x="5299617" y="701425"/>
            <a:ext cx="3789286" cy="6031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i="0" u="none" strike="noStrike" cap="none" normalizeH="0" baseline="0" dirty="0">
                <a:ln>
                  <a:noFill/>
                </a:ln>
                <a:solidFill>
                  <a:schemeClr val="tx1"/>
                </a:solidFill>
                <a:effectLst/>
                <a:latin typeface="Calibir"/>
              </a:rPr>
              <a:t>Now:</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err="1">
                <a:ln>
                  <a:noFill/>
                </a:ln>
                <a:solidFill>
                  <a:schemeClr val="tx1"/>
                </a:solidFill>
                <a:effectLst/>
                <a:latin typeface="Calibir"/>
              </a:rPr>
              <a:t>CustomerName</a:t>
            </a:r>
            <a:r>
              <a:rPr kumimoji="0" lang="en-US" altLang="en-US" sz="2600" i="0" u="none" strike="noStrike" cap="none" normalizeH="0" baseline="0" dirty="0">
                <a:ln>
                  <a:noFill/>
                </a:ln>
                <a:solidFill>
                  <a:schemeClr val="tx1"/>
                </a:solidFill>
                <a:effectLst/>
                <a:latin typeface="Calibir"/>
              </a:rPr>
              <a:t> depends only on </a:t>
            </a:r>
            <a:r>
              <a:rPr kumimoji="0" lang="en-US" altLang="en-US" sz="2600" i="0" u="none" strike="noStrike" cap="none" normalizeH="0" baseline="0" dirty="0" err="1">
                <a:ln>
                  <a:noFill/>
                </a:ln>
                <a:solidFill>
                  <a:schemeClr val="tx1"/>
                </a:solidFill>
                <a:effectLst/>
                <a:latin typeface="Calibir"/>
              </a:rPr>
              <a:t>OrderID</a:t>
            </a:r>
            <a:r>
              <a:rPr kumimoji="0" lang="en-US" altLang="en-US" sz="2600" i="0" u="none" strike="noStrike" cap="none" normalizeH="0" baseline="0" dirty="0">
                <a:ln>
                  <a:noFill/>
                </a:ln>
                <a:solidFill>
                  <a:schemeClr val="tx1"/>
                </a:solidFill>
                <a:effectLst/>
                <a:latin typeface="Calibir"/>
              </a:rPr>
              <a:t> (fixed).</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ir"/>
              </a:rPr>
              <a:t>Product depends on </a:t>
            </a:r>
            <a:r>
              <a:rPr kumimoji="0" lang="en-US" altLang="en-US" sz="2600" i="0" u="none" strike="noStrike" cap="none" normalizeH="0" baseline="0" dirty="0" err="1">
                <a:ln>
                  <a:noFill/>
                </a:ln>
                <a:solidFill>
                  <a:schemeClr val="tx1"/>
                </a:solidFill>
                <a:effectLst/>
                <a:latin typeface="Calibir"/>
              </a:rPr>
              <a:t>OrderID</a:t>
            </a:r>
            <a:r>
              <a:rPr kumimoji="0" lang="en-US" altLang="en-US" sz="2600" i="0" u="none" strike="noStrike" cap="none" normalizeH="0" baseline="0" dirty="0">
                <a:ln>
                  <a:noFill/>
                </a:ln>
                <a:solidFill>
                  <a:schemeClr val="tx1"/>
                </a:solidFill>
                <a:effectLst/>
                <a:latin typeface="Calibir"/>
              </a:rPr>
              <a:t> + Product (still correct).</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600" i="0" u="none" strike="noStrike" cap="none" normalizeH="0" baseline="0" dirty="0">
                <a:ln>
                  <a:noFill/>
                </a:ln>
                <a:solidFill>
                  <a:schemeClr val="tx1"/>
                </a:solidFill>
                <a:effectLst/>
                <a:latin typeface="Calibir"/>
              </a:rPr>
              <a:t>No partial dependency remains → table is in 2NF.</a:t>
            </a:r>
          </a:p>
        </p:txBody>
      </p:sp>
    </p:spTree>
    <p:extLst>
      <p:ext uri="{BB962C8B-B14F-4D97-AF65-F5344CB8AC3E}">
        <p14:creationId xmlns:p14="http://schemas.microsoft.com/office/powerpoint/2010/main" val="969124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81881DD-1BD2-0A84-34BF-3863CA7AF63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3A02869-78AC-1FF5-8957-89C35C10B80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0AC4E490-7E84-3D25-E497-B684CF3D5B08}"/>
              </a:ext>
            </a:extLst>
          </p:cNvPr>
          <p:cNvSpPr>
            <a:spLocks noGrp="1"/>
          </p:cNvSpPr>
          <p:nvPr>
            <p:ph type="sldNum" sz="quarter" idx="4"/>
          </p:nvPr>
        </p:nvSpPr>
        <p:spPr/>
        <p:txBody>
          <a:bodyPr/>
          <a:lstStyle/>
          <a:p>
            <a:fld id="{16A89BA3-132D-40E1-AAB4-CDCD0A14C216}" type="slidenum">
              <a:rPr lang="en-AU" smtClean="0"/>
              <a:pPr/>
              <a:t>19</a:t>
            </a:fld>
            <a:r>
              <a:rPr lang="en-AU"/>
              <a:t>  |</a:t>
            </a:r>
            <a:endParaRPr lang="en-AU" dirty="0"/>
          </a:p>
        </p:txBody>
      </p:sp>
      <p:sp>
        <p:nvSpPr>
          <p:cNvPr id="9" name="Text Placeholder 3">
            <a:extLst>
              <a:ext uri="{FF2B5EF4-FFF2-40B4-BE49-F238E27FC236}">
                <a16:creationId xmlns:a16="http://schemas.microsoft.com/office/drawing/2014/main" id="{E36B301A-9516-01AD-36F9-933272DF02EA}"/>
              </a:ext>
            </a:extLst>
          </p:cNvPr>
          <p:cNvSpPr>
            <a:spLocks noGrp="1"/>
          </p:cNvSpPr>
          <p:nvPr>
            <p:ph type="body" sz="quarter" idx="16"/>
          </p:nvPr>
        </p:nvSpPr>
        <p:spPr>
          <a:xfrm>
            <a:off x="0" y="-1"/>
            <a:ext cx="7849590" cy="945932"/>
          </a:xfrm>
        </p:spPr>
        <p:txBody>
          <a:bodyPr>
            <a:noAutofit/>
          </a:bodyPr>
          <a:lstStyle/>
          <a:p>
            <a:r>
              <a:rPr lang="en-US" sz="3200" dirty="0"/>
              <a:t>2NF (remove partial dependency on part of composite PK)</a:t>
            </a:r>
            <a:endParaRPr lang="en-AU" sz="30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04361D87-CA0F-9A24-D536-15324F70A4A9}"/>
              </a:ext>
            </a:extLst>
          </p:cNvPr>
          <p:cNvGraphicFramePr>
            <a:graphicFrameLocks noGrp="1"/>
          </p:cNvGraphicFramePr>
          <p:nvPr/>
        </p:nvGraphicFramePr>
        <p:xfrm>
          <a:off x="0" y="4523313"/>
          <a:ext cx="52578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tblGrid>
              <a:tr h="0">
                <a:tc>
                  <a:txBody>
                    <a:bodyPr/>
                    <a:lstStyle/>
                    <a:p>
                      <a:pPr>
                        <a:buNone/>
                      </a:pPr>
                      <a:r>
                        <a:rPr lang="en-US" sz="2800" dirty="0" err="1">
                          <a:latin typeface="Calibir"/>
                        </a:rPr>
                        <a:t>OrderID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Product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Phone</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Charger</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Tablet</a:t>
                      </a:r>
                    </a:p>
                  </a:txBody>
                  <a:tcPr anchor="ctr"/>
                </a:tc>
                <a:extLst>
                  <a:ext uri="{0D108BD9-81ED-4DB2-BD59-A6C34878D82A}">
                    <a16:rowId xmlns:a16="http://schemas.microsoft.com/office/drawing/2014/main" val="3861983034"/>
                  </a:ext>
                </a:extLst>
              </a:tr>
            </a:tbl>
          </a:graphicData>
        </a:graphic>
      </p:graphicFrame>
      <p:sp>
        <p:nvSpPr>
          <p:cNvPr id="5" name="Rectangle 1">
            <a:extLst>
              <a:ext uri="{FF2B5EF4-FFF2-40B4-BE49-F238E27FC236}">
                <a16:creationId xmlns:a16="http://schemas.microsoft.com/office/drawing/2014/main" id="{F1B51CA6-2476-56D9-31E7-1CA123456C4C}"/>
              </a:ext>
            </a:extLst>
          </p:cNvPr>
          <p:cNvSpPr>
            <a:spLocks noChangeArrowheads="1"/>
          </p:cNvSpPr>
          <p:nvPr/>
        </p:nvSpPr>
        <p:spPr bwMode="auto">
          <a:xfrm>
            <a:off x="0" y="945011"/>
            <a:ext cx="9144000"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How to split into 2NF?</a:t>
            </a:r>
          </a:p>
          <a:p>
            <a:pPr>
              <a:lnSpc>
                <a:spcPct val="150000"/>
              </a:lnSpc>
            </a:pPr>
            <a:r>
              <a:rPr lang="en-US" sz="2800" dirty="0">
                <a:latin typeface="Calibir"/>
              </a:rPr>
              <a:t>ORDER table</a:t>
            </a:r>
          </a:p>
        </p:txBody>
      </p:sp>
      <p:graphicFrame>
        <p:nvGraphicFramePr>
          <p:cNvPr id="7" name="Table 6">
            <a:extLst>
              <a:ext uri="{FF2B5EF4-FFF2-40B4-BE49-F238E27FC236}">
                <a16:creationId xmlns:a16="http://schemas.microsoft.com/office/drawing/2014/main" id="{0FE1F4C8-66DE-A5F7-5811-5BB97053E799}"/>
              </a:ext>
            </a:extLst>
          </p:cNvPr>
          <p:cNvGraphicFramePr>
            <a:graphicFrameLocks noGrp="1"/>
          </p:cNvGraphicFramePr>
          <p:nvPr/>
        </p:nvGraphicFramePr>
        <p:xfrm>
          <a:off x="19515" y="2341059"/>
          <a:ext cx="5257800" cy="155448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tblGrid>
              <a:tr h="0">
                <a:tc>
                  <a:txBody>
                    <a:bodyPr/>
                    <a:lstStyle/>
                    <a:p>
                      <a:pPr>
                        <a:buNone/>
                      </a:pPr>
                      <a:r>
                        <a:rPr lang="en-US" sz="2800" dirty="0" err="1">
                          <a:latin typeface="Calibir"/>
                        </a:rPr>
                        <a:t>OrderID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CustomerName</a:t>
                      </a:r>
                      <a:endParaRPr lang="en-US" sz="2800" dirty="0">
                        <a:latin typeface="Calibir"/>
                      </a:endParaRP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Alice</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Bob</a:t>
                      </a:r>
                    </a:p>
                  </a:txBody>
                  <a:tcPr anchor="ctr"/>
                </a:tc>
                <a:extLst>
                  <a:ext uri="{0D108BD9-81ED-4DB2-BD59-A6C34878D82A}">
                    <a16:rowId xmlns:a16="http://schemas.microsoft.com/office/drawing/2014/main" val="1277231737"/>
                  </a:ext>
                </a:extLst>
              </a:tr>
            </a:tbl>
          </a:graphicData>
        </a:graphic>
      </p:graphicFrame>
      <p:sp>
        <p:nvSpPr>
          <p:cNvPr id="8" name="Rectangle 1">
            <a:extLst>
              <a:ext uri="{FF2B5EF4-FFF2-40B4-BE49-F238E27FC236}">
                <a16:creationId xmlns:a16="http://schemas.microsoft.com/office/drawing/2014/main" id="{0C36525F-54EF-2B7D-32D3-50524C2864FA}"/>
              </a:ext>
            </a:extLst>
          </p:cNvPr>
          <p:cNvSpPr>
            <a:spLocks noChangeArrowheads="1"/>
          </p:cNvSpPr>
          <p:nvPr/>
        </p:nvSpPr>
        <p:spPr bwMode="auto">
          <a:xfrm>
            <a:off x="0" y="3753544"/>
            <a:ext cx="9144000" cy="669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dirty="0">
                <a:latin typeface="Calibir"/>
              </a:rPr>
              <a:t>ORDER_PRODUCT table</a:t>
            </a:r>
          </a:p>
        </p:txBody>
      </p:sp>
      <p:sp>
        <p:nvSpPr>
          <p:cNvPr id="10" name="Rectangle 1">
            <a:extLst>
              <a:ext uri="{FF2B5EF4-FFF2-40B4-BE49-F238E27FC236}">
                <a16:creationId xmlns:a16="http://schemas.microsoft.com/office/drawing/2014/main" id="{AA7D3843-E1F1-6D1D-3203-5634836B3BA8}"/>
              </a:ext>
            </a:extLst>
          </p:cNvPr>
          <p:cNvSpPr>
            <a:spLocks noChangeArrowheads="1"/>
          </p:cNvSpPr>
          <p:nvPr/>
        </p:nvSpPr>
        <p:spPr bwMode="auto">
          <a:xfrm>
            <a:off x="5374229" y="1960636"/>
            <a:ext cx="3789286"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dirty="0">
                <a:latin typeface="Calibir"/>
              </a:rPr>
              <a:t>It’s like storing Alice’s name again and again for every product Alice buys. In 2NF, we just list her name once in the ORDER table, and her products separately.</a:t>
            </a:r>
            <a:endParaRPr kumimoji="0" lang="en-US" altLang="en-US" sz="260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290765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646AD0-6036-4879-B5D7-F60847E3329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5D78C77-E952-41E0-8B40-BAC1771F8431}"/>
              </a:ext>
            </a:extLst>
          </p:cNvPr>
          <p:cNvSpPr>
            <a:spLocks noGrp="1"/>
          </p:cNvSpPr>
          <p:nvPr>
            <p:ph type="sldNum" sz="quarter" idx="4"/>
          </p:nvPr>
        </p:nvSpPr>
        <p:spPr/>
        <p:txBody>
          <a:bodyPr/>
          <a:lstStyle/>
          <a:p>
            <a:fld id="{16A89BA3-132D-40E1-AAB4-CDCD0A14C216}" type="slidenum">
              <a:rPr lang="en-AU" smtClean="0"/>
              <a:pPr/>
              <a:t>2</a:t>
            </a:fld>
            <a:r>
              <a:rPr lang="en-AU"/>
              <a:t>  |</a:t>
            </a:r>
            <a:endParaRPr lang="en-AU" dirty="0"/>
          </a:p>
        </p:txBody>
      </p:sp>
      <p:sp>
        <p:nvSpPr>
          <p:cNvPr id="9" name="Text Placeholder 3">
            <a:extLst>
              <a:ext uri="{FF2B5EF4-FFF2-40B4-BE49-F238E27FC236}">
                <a16:creationId xmlns:a16="http://schemas.microsoft.com/office/drawing/2014/main" id="{414796BC-CEFD-189B-E9D1-5A9CBE8BAF76}"/>
              </a:ext>
            </a:extLst>
          </p:cNvPr>
          <p:cNvSpPr>
            <a:spLocks noGrp="1"/>
          </p:cNvSpPr>
          <p:nvPr>
            <p:ph type="body" sz="quarter" idx="16"/>
          </p:nvPr>
        </p:nvSpPr>
        <p:spPr>
          <a:xfrm>
            <a:off x="0" y="-1"/>
            <a:ext cx="7849590" cy="536029"/>
          </a:xfrm>
        </p:spPr>
        <p:txBody>
          <a:bodyPr>
            <a:noAutofit/>
          </a:bodyPr>
          <a:lstStyle/>
          <a:p>
            <a:r>
              <a:rPr lang="en-US" sz="3200" dirty="0"/>
              <a:t>Week 4 Outline</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1EE6214-3988-BA86-3529-05DB78221CDF}"/>
              </a:ext>
            </a:extLst>
          </p:cNvPr>
          <p:cNvSpPr txBox="1"/>
          <p:nvPr/>
        </p:nvSpPr>
        <p:spPr>
          <a:xfrm>
            <a:off x="23751" y="884444"/>
            <a:ext cx="9120249" cy="5626027"/>
          </a:xfrm>
          <a:prstGeom prst="rect">
            <a:avLst/>
          </a:prstGeom>
          <a:noFill/>
        </p:spPr>
        <p:txBody>
          <a:bodyPr wrap="square">
            <a:spAutoFit/>
          </a:bodyPr>
          <a:lstStyle/>
          <a:p>
            <a:pPr marL="457200" lvl="0" indent="-457200">
              <a:lnSpc>
                <a:spcPct val="150000"/>
              </a:lnSpc>
              <a:buFont typeface="+mj-lt"/>
              <a:buAutoNum type="arabicPeriod"/>
            </a:pPr>
            <a:r>
              <a:rPr lang="en-US" sz="2200" dirty="0" err="1">
                <a:latin typeface="Calibir"/>
              </a:rPr>
              <a:t>Normalisation</a:t>
            </a:r>
            <a:r>
              <a:rPr lang="en-US" sz="2200" dirty="0">
                <a:latin typeface="Calibir"/>
              </a:rPr>
              <a:t>: What, Why, How</a:t>
            </a:r>
          </a:p>
          <a:p>
            <a:pPr marL="457200" lvl="0" indent="-457200">
              <a:lnSpc>
                <a:spcPct val="150000"/>
              </a:lnSpc>
              <a:buFont typeface="+mj-lt"/>
              <a:buAutoNum type="arabicPeriod"/>
            </a:pPr>
            <a:r>
              <a:rPr lang="en-US" sz="2200" dirty="0">
                <a:latin typeface="Calibir"/>
              </a:rPr>
              <a:t>1NF (no repeating groups, atomic values, PK identified)</a:t>
            </a:r>
          </a:p>
          <a:p>
            <a:pPr marL="457200" lvl="0" indent="-457200">
              <a:lnSpc>
                <a:spcPct val="150000"/>
              </a:lnSpc>
              <a:buFont typeface="+mj-lt"/>
              <a:buAutoNum type="arabicPeriod"/>
            </a:pPr>
            <a:r>
              <a:rPr lang="en-US" sz="2200" dirty="0">
                <a:latin typeface="Calibir"/>
              </a:rPr>
              <a:t>2NF (remove partial dependency on part of composite PK)</a:t>
            </a:r>
          </a:p>
          <a:p>
            <a:pPr marL="457200" lvl="0" indent="-457200">
              <a:lnSpc>
                <a:spcPct val="150000"/>
              </a:lnSpc>
              <a:buFont typeface="+mj-lt"/>
              <a:buAutoNum type="arabicPeriod"/>
            </a:pPr>
            <a:r>
              <a:rPr lang="en-US" sz="2200" dirty="0">
                <a:latin typeface="Calibir"/>
              </a:rPr>
              <a:t>3NF (remove transitive dependency)</a:t>
            </a:r>
          </a:p>
          <a:p>
            <a:pPr marL="457200" lvl="0" indent="-457200">
              <a:lnSpc>
                <a:spcPct val="150000"/>
              </a:lnSpc>
              <a:buFont typeface="+mj-lt"/>
              <a:buAutoNum type="arabicPeriod"/>
            </a:pPr>
            <a:r>
              <a:rPr lang="en-US" sz="2200" dirty="0">
                <a:latin typeface="Calibir"/>
              </a:rPr>
              <a:t>Higher normal forms (BCNF &amp; 4NF)</a:t>
            </a:r>
          </a:p>
          <a:p>
            <a:pPr marL="457200" lvl="0" indent="-457200">
              <a:lnSpc>
                <a:spcPct val="150000"/>
              </a:lnSpc>
              <a:buFont typeface="+mj-lt"/>
              <a:buAutoNum type="arabicPeriod"/>
            </a:pPr>
            <a:r>
              <a:rPr lang="en-US" sz="2200" dirty="0" err="1">
                <a:latin typeface="Calibir"/>
              </a:rPr>
              <a:t>Denormalisation</a:t>
            </a:r>
            <a:r>
              <a:rPr lang="en-US" sz="2200" dirty="0">
                <a:latin typeface="Calibir"/>
              </a:rPr>
              <a:t> (when &amp; why)</a:t>
            </a:r>
          </a:p>
          <a:p>
            <a:pPr marL="457200" lvl="0" indent="-457200">
              <a:lnSpc>
                <a:spcPct val="150000"/>
              </a:lnSpc>
              <a:buFont typeface="+mj-lt"/>
              <a:buAutoNum type="arabicPeriod"/>
            </a:pPr>
            <a:r>
              <a:rPr lang="en-US" sz="2200" dirty="0">
                <a:latin typeface="Calibir"/>
              </a:rPr>
              <a:t>Keys &amp; Surrogate Keys</a:t>
            </a:r>
          </a:p>
          <a:p>
            <a:pPr marL="457200" lvl="0" indent="-457200">
              <a:lnSpc>
                <a:spcPct val="150000"/>
              </a:lnSpc>
              <a:buFont typeface="+mj-lt"/>
              <a:buAutoNum type="arabicPeriod"/>
            </a:pPr>
            <a:r>
              <a:rPr lang="en-US" sz="2200" dirty="0">
                <a:latin typeface="Calibir"/>
              </a:rPr>
              <a:t>Checklist &amp; Wrap</a:t>
            </a:r>
          </a:p>
          <a:p>
            <a:pPr marL="457200" lvl="0" indent="-457200">
              <a:lnSpc>
                <a:spcPct val="150000"/>
              </a:lnSpc>
              <a:buFont typeface="+mj-lt"/>
              <a:buAutoNum type="arabicPeriod"/>
            </a:pPr>
            <a:r>
              <a:rPr lang="en-US" sz="2200" dirty="0">
                <a:latin typeface="Calibir"/>
              </a:rPr>
              <a:t>Tutorial Week 4</a:t>
            </a:r>
          </a:p>
          <a:p>
            <a:pPr marL="457200" lvl="0" indent="-457200">
              <a:lnSpc>
                <a:spcPct val="150000"/>
              </a:lnSpc>
              <a:buFont typeface="+mj-lt"/>
              <a:buAutoNum type="arabicPeriod"/>
            </a:pPr>
            <a:r>
              <a:rPr lang="en-US" sz="2200" dirty="0">
                <a:latin typeface="Calibir"/>
              </a:rPr>
              <a:t>Submission of Tutorials &amp; Assessments</a:t>
            </a:r>
          </a:p>
          <a:p>
            <a:pPr marL="457200" lvl="0" indent="-457200">
              <a:lnSpc>
                <a:spcPct val="150000"/>
              </a:lnSpc>
              <a:buFont typeface="+mj-lt"/>
              <a:buAutoNum type="arabicPeriod"/>
            </a:pPr>
            <a:r>
              <a:rPr lang="en-US" sz="2200" dirty="0">
                <a:latin typeface="Calibir"/>
              </a:rPr>
              <a:t>Review and Feedback on Tutorial Week 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7E0E0E58-FFB2-6759-0F0F-6AE78F21775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C8989A6-21B1-E1E0-F4A3-528A2185655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71933C9-96FB-F935-0DF7-50B28FEE24F8}"/>
              </a:ext>
            </a:extLst>
          </p:cNvPr>
          <p:cNvSpPr>
            <a:spLocks noGrp="1"/>
          </p:cNvSpPr>
          <p:nvPr>
            <p:ph type="sldNum" sz="quarter" idx="4"/>
          </p:nvPr>
        </p:nvSpPr>
        <p:spPr/>
        <p:txBody>
          <a:bodyPr/>
          <a:lstStyle/>
          <a:p>
            <a:fld id="{16A89BA3-132D-40E1-AAB4-CDCD0A14C216}" type="slidenum">
              <a:rPr lang="en-AU" smtClean="0"/>
              <a:pPr/>
              <a:t>20</a:t>
            </a:fld>
            <a:r>
              <a:rPr lang="en-AU"/>
              <a:t>  |</a:t>
            </a:r>
            <a:endParaRPr lang="en-AU" dirty="0"/>
          </a:p>
        </p:txBody>
      </p:sp>
      <p:sp>
        <p:nvSpPr>
          <p:cNvPr id="9" name="Text Placeholder 3">
            <a:extLst>
              <a:ext uri="{FF2B5EF4-FFF2-40B4-BE49-F238E27FC236}">
                <a16:creationId xmlns:a16="http://schemas.microsoft.com/office/drawing/2014/main" id="{8471B7D6-5640-6A58-2298-25FD1516F24B}"/>
              </a:ext>
            </a:extLst>
          </p:cNvPr>
          <p:cNvSpPr>
            <a:spLocks noGrp="1"/>
          </p:cNvSpPr>
          <p:nvPr>
            <p:ph type="body" sz="quarter" idx="16"/>
          </p:nvPr>
        </p:nvSpPr>
        <p:spPr>
          <a:xfrm>
            <a:off x="0" y="-1"/>
            <a:ext cx="7849590" cy="525518"/>
          </a:xfrm>
        </p:spPr>
        <p:txBody>
          <a:bodyPr>
            <a:noAutofit/>
          </a:bodyPr>
          <a:lstStyle/>
          <a:p>
            <a:r>
              <a:rPr lang="en-US" sz="3200" dirty="0"/>
              <a:t>3NF (remove transitive dependency)</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E2D8843-A998-8C8A-AFDA-4E20A8EAEBA4}"/>
              </a:ext>
            </a:extLst>
          </p:cNvPr>
          <p:cNvSpPr txBox="1"/>
          <p:nvPr/>
        </p:nvSpPr>
        <p:spPr>
          <a:xfrm>
            <a:off x="0" y="1226634"/>
            <a:ext cx="8987882" cy="3903504"/>
          </a:xfrm>
          <a:prstGeom prst="rect">
            <a:avLst/>
          </a:prstGeom>
          <a:noFill/>
        </p:spPr>
        <p:txBody>
          <a:bodyPr wrap="square">
            <a:spAutoFit/>
          </a:bodyPr>
          <a:lstStyle/>
          <a:p>
            <a:pPr>
              <a:lnSpc>
                <a:spcPct val="150000"/>
              </a:lnSpc>
              <a:buNone/>
            </a:pPr>
            <a:r>
              <a:rPr lang="en-US" sz="2800" b="1" dirty="0">
                <a:latin typeface="Calibir"/>
              </a:rPr>
              <a:t>Rules:</a:t>
            </a:r>
            <a:endParaRPr lang="en-US" sz="2800" dirty="0">
              <a:latin typeface="Calibir"/>
            </a:endParaRPr>
          </a:p>
          <a:p>
            <a:pPr marL="914400" lvl="1" indent="-457200">
              <a:lnSpc>
                <a:spcPct val="150000"/>
              </a:lnSpc>
              <a:buFont typeface="Arial" panose="020B0604020202020204" pitchFamily="34" charset="0"/>
              <a:buChar char="•"/>
            </a:pPr>
            <a:r>
              <a:rPr lang="en-US" sz="2800" dirty="0">
                <a:latin typeface="Calibir"/>
              </a:rPr>
              <a:t>Must already be in 2NF.</a:t>
            </a:r>
          </a:p>
          <a:p>
            <a:pPr marL="914400" lvl="1" indent="-457200">
              <a:lnSpc>
                <a:spcPct val="150000"/>
              </a:lnSpc>
              <a:buFont typeface="Arial" panose="020B0604020202020204" pitchFamily="34" charset="0"/>
              <a:buChar char="•"/>
            </a:pPr>
            <a:r>
              <a:rPr lang="en-US" sz="2800" dirty="0">
                <a:latin typeface="Calibir"/>
              </a:rPr>
              <a:t>No non-key attribute should depend on another non-key attribute.</a:t>
            </a:r>
          </a:p>
          <a:p>
            <a:pPr marL="914400" lvl="1" indent="-457200">
              <a:lnSpc>
                <a:spcPct val="150000"/>
              </a:lnSpc>
              <a:buFont typeface="Arial" panose="020B0604020202020204" pitchFamily="34" charset="0"/>
              <a:buChar char="•"/>
            </a:pPr>
            <a:r>
              <a:rPr lang="en-US" sz="2800" dirty="0">
                <a:latin typeface="Calibir"/>
              </a:rPr>
              <a:t>In other words: every non-key attribute must depend only on the primary key.</a:t>
            </a:r>
          </a:p>
        </p:txBody>
      </p:sp>
    </p:spTree>
    <p:extLst>
      <p:ext uri="{BB962C8B-B14F-4D97-AF65-F5344CB8AC3E}">
        <p14:creationId xmlns:p14="http://schemas.microsoft.com/office/powerpoint/2010/main" val="36742024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3CA63B8-BFFF-EFF7-8CC2-CAF595FD650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92ECAAB-9837-E20E-8249-86C1223BAC2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380ABF7B-7E5D-2C7D-9FD9-1CA398393620}"/>
              </a:ext>
            </a:extLst>
          </p:cNvPr>
          <p:cNvSpPr>
            <a:spLocks noGrp="1"/>
          </p:cNvSpPr>
          <p:nvPr>
            <p:ph type="sldNum" sz="quarter" idx="4"/>
          </p:nvPr>
        </p:nvSpPr>
        <p:spPr/>
        <p:txBody>
          <a:bodyPr/>
          <a:lstStyle/>
          <a:p>
            <a:fld id="{16A89BA3-132D-40E1-AAB4-CDCD0A14C216}" type="slidenum">
              <a:rPr lang="en-AU" smtClean="0"/>
              <a:pPr/>
              <a:t>21</a:t>
            </a:fld>
            <a:r>
              <a:rPr lang="en-AU"/>
              <a:t>  |</a:t>
            </a:r>
            <a:endParaRPr lang="en-AU" dirty="0"/>
          </a:p>
        </p:txBody>
      </p:sp>
      <p:sp>
        <p:nvSpPr>
          <p:cNvPr id="9" name="Text Placeholder 3">
            <a:extLst>
              <a:ext uri="{FF2B5EF4-FFF2-40B4-BE49-F238E27FC236}">
                <a16:creationId xmlns:a16="http://schemas.microsoft.com/office/drawing/2014/main" id="{B1F1A366-31D8-C212-EF8E-8C1271594561}"/>
              </a:ext>
            </a:extLst>
          </p:cNvPr>
          <p:cNvSpPr>
            <a:spLocks noGrp="1"/>
          </p:cNvSpPr>
          <p:nvPr>
            <p:ph type="body" sz="quarter" idx="16"/>
          </p:nvPr>
        </p:nvSpPr>
        <p:spPr>
          <a:xfrm>
            <a:off x="0" y="-1"/>
            <a:ext cx="7849590" cy="525518"/>
          </a:xfrm>
        </p:spPr>
        <p:txBody>
          <a:bodyPr>
            <a:noAutofit/>
          </a:bodyPr>
          <a:lstStyle/>
          <a:p>
            <a:r>
              <a:rPr lang="en-US" sz="3200" dirty="0"/>
              <a:t>3NF (remove transitive dependency)</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0A9E00E4-D673-CBDD-5183-751DF22F47DC}"/>
              </a:ext>
            </a:extLst>
          </p:cNvPr>
          <p:cNvSpPr txBox="1"/>
          <p:nvPr/>
        </p:nvSpPr>
        <p:spPr>
          <a:xfrm>
            <a:off x="0" y="586429"/>
            <a:ext cx="8987882" cy="1318181"/>
          </a:xfrm>
          <a:prstGeom prst="rect">
            <a:avLst/>
          </a:prstGeom>
          <a:noFill/>
        </p:spPr>
        <p:txBody>
          <a:bodyPr wrap="square">
            <a:spAutoFit/>
          </a:bodyPr>
          <a:lstStyle/>
          <a:p>
            <a:pPr>
              <a:lnSpc>
                <a:spcPct val="150000"/>
              </a:lnSpc>
            </a:pPr>
            <a:r>
              <a:rPr lang="en-US" sz="2800" b="1" dirty="0">
                <a:latin typeface="Calibir"/>
              </a:rPr>
              <a:t>Example</a:t>
            </a:r>
          </a:p>
          <a:p>
            <a:pPr>
              <a:lnSpc>
                <a:spcPct val="150000"/>
              </a:lnSpc>
            </a:pPr>
            <a:r>
              <a:rPr lang="en-US" sz="2800" dirty="0">
                <a:latin typeface="Calibir"/>
              </a:rPr>
              <a:t>If our EMPLOYEE table looks like this:</a:t>
            </a:r>
          </a:p>
        </p:txBody>
      </p:sp>
      <p:graphicFrame>
        <p:nvGraphicFramePr>
          <p:cNvPr id="2" name="Table 1">
            <a:extLst>
              <a:ext uri="{FF2B5EF4-FFF2-40B4-BE49-F238E27FC236}">
                <a16:creationId xmlns:a16="http://schemas.microsoft.com/office/drawing/2014/main" id="{ED6D1704-B737-8E9C-D98C-6854E023A34D}"/>
              </a:ext>
            </a:extLst>
          </p:cNvPr>
          <p:cNvGraphicFramePr>
            <a:graphicFrameLocks noGrp="1"/>
          </p:cNvGraphicFramePr>
          <p:nvPr>
            <p:extLst>
              <p:ext uri="{D42A27DB-BD31-4B8C-83A1-F6EECF244321}">
                <p14:modId xmlns:p14="http://schemas.microsoft.com/office/powerpoint/2010/main" val="2434146381"/>
              </p:ext>
            </p:extLst>
          </p:nvPr>
        </p:nvGraphicFramePr>
        <p:xfrm>
          <a:off x="416776" y="1965522"/>
          <a:ext cx="7886700" cy="1554480"/>
        </p:xfrm>
        <a:graphic>
          <a:graphicData uri="http://schemas.openxmlformats.org/drawingml/2006/table">
            <a:tbl>
              <a:tblPr>
                <a:tableStyleId>{ED083AE6-46FA-4A59-8FB0-9F97EB10719F}</a:tableStyleId>
              </a:tblPr>
              <a:tblGrid>
                <a:gridCol w="1971675">
                  <a:extLst>
                    <a:ext uri="{9D8B030D-6E8A-4147-A177-3AD203B41FA5}">
                      <a16:colId xmlns:a16="http://schemas.microsoft.com/office/drawing/2014/main" val="2845923313"/>
                    </a:ext>
                  </a:extLst>
                </a:gridCol>
                <a:gridCol w="1971675">
                  <a:extLst>
                    <a:ext uri="{9D8B030D-6E8A-4147-A177-3AD203B41FA5}">
                      <a16:colId xmlns:a16="http://schemas.microsoft.com/office/drawing/2014/main" val="2900088161"/>
                    </a:ext>
                  </a:extLst>
                </a:gridCol>
                <a:gridCol w="1971675">
                  <a:extLst>
                    <a:ext uri="{9D8B030D-6E8A-4147-A177-3AD203B41FA5}">
                      <a16:colId xmlns:a16="http://schemas.microsoft.com/office/drawing/2014/main" val="3575123865"/>
                    </a:ext>
                  </a:extLst>
                </a:gridCol>
                <a:gridCol w="1971675">
                  <a:extLst>
                    <a:ext uri="{9D8B030D-6E8A-4147-A177-3AD203B41FA5}">
                      <a16:colId xmlns:a16="http://schemas.microsoft.com/office/drawing/2014/main" val="2411852573"/>
                    </a:ext>
                  </a:extLst>
                </a:gridCol>
              </a:tblGrid>
              <a:tr h="0">
                <a:tc>
                  <a:txBody>
                    <a:bodyPr/>
                    <a:lstStyle/>
                    <a:p>
                      <a:pPr>
                        <a:buNone/>
                      </a:pPr>
                      <a:r>
                        <a:rPr lang="en-US" sz="2800" dirty="0" err="1">
                          <a:latin typeface="Calibir"/>
                        </a:rPr>
                        <a:t>EmpID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EmpName</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JobClass</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HourlyRate</a:t>
                      </a:r>
                      <a:endParaRPr lang="en-US" sz="2800" dirty="0">
                        <a:latin typeface="Calibir"/>
                      </a:endParaRP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Alice</a:t>
                      </a:r>
                    </a:p>
                  </a:txBody>
                  <a:tcPr anchor="ctr"/>
                </a:tc>
                <a:tc>
                  <a:txBody>
                    <a:bodyPr/>
                    <a:lstStyle/>
                    <a:p>
                      <a:pPr>
                        <a:buNone/>
                      </a:pPr>
                      <a:r>
                        <a:rPr lang="en-US" sz="2800" dirty="0">
                          <a:latin typeface="Calibir"/>
                        </a:rPr>
                        <a:t>DBA</a:t>
                      </a:r>
                    </a:p>
                  </a:txBody>
                  <a:tcPr anchor="ctr"/>
                </a:tc>
                <a:tc>
                  <a:txBody>
                    <a:bodyPr/>
                    <a:lstStyle/>
                    <a:p>
                      <a:pPr>
                        <a:buNone/>
                      </a:pPr>
                      <a:r>
                        <a:rPr lang="en-US" sz="2800" dirty="0">
                          <a:latin typeface="Calibir"/>
                        </a:rPr>
                        <a:t>$95</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Ben</a:t>
                      </a:r>
                    </a:p>
                  </a:txBody>
                  <a:tcPr anchor="ctr"/>
                </a:tc>
                <a:tc>
                  <a:txBody>
                    <a:bodyPr/>
                    <a:lstStyle/>
                    <a:p>
                      <a:pPr>
                        <a:buNone/>
                      </a:pPr>
                      <a:r>
                        <a:rPr lang="en-US" sz="2800" dirty="0">
                          <a:latin typeface="Calibir"/>
                        </a:rPr>
                        <a:t>Analyst</a:t>
                      </a:r>
                    </a:p>
                  </a:txBody>
                  <a:tcPr anchor="ctr"/>
                </a:tc>
                <a:tc>
                  <a:txBody>
                    <a:bodyPr/>
                    <a:lstStyle/>
                    <a:p>
                      <a:pPr>
                        <a:buNone/>
                      </a:pPr>
                      <a:r>
                        <a:rPr lang="en-US" sz="2800" dirty="0">
                          <a:latin typeface="Calibir"/>
                        </a:rPr>
                        <a:t>$65</a:t>
                      </a:r>
                    </a:p>
                  </a:txBody>
                  <a:tcPr anchor="ctr"/>
                </a:tc>
                <a:extLst>
                  <a:ext uri="{0D108BD9-81ED-4DB2-BD59-A6C34878D82A}">
                    <a16:rowId xmlns:a16="http://schemas.microsoft.com/office/drawing/2014/main" val="1277231737"/>
                  </a:ext>
                </a:extLst>
              </a:tr>
            </a:tbl>
          </a:graphicData>
        </a:graphic>
      </p:graphicFrame>
      <p:sp>
        <p:nvSpPr>
          <p:cNvPr id="6" name="Rectangle 1">
            <a:extLst>
              <a:ext uri="{FF2B5EF4-FFF2-40B4-BE49-F238E27FC236}">
                <a16:creationId xmlns:a16="http://schemas.microsoft.com/office/drawing/2014/main" id="{43BA4C47-8E06-77B7-D3B8-B1CE8D20C86D}"/>
              </a:ext>
            </a:extLst>
          </p:cNvPr>
          <p:cNvSpPr>
            <a:spLocks noChangeArrowheads="1"/>
          </p:cNvSpPr>
          <p:nvPr/>
        </p:nvSpPr>
        <p:spPr bwMode="auto">
          <a:xfrm>
            <a:off x="0" y="3580914"/>
            <a:ext cx="9144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Calibir"/>
              </a:rPr>
              <a:t>Problem: </a:t>
            </a:r>
            <a:r>
              <a:rPr kumimoji="0" lang="en-US" altLang="en-US" sz="2800" b="0" i="0" u="none" strike="noStrike" cap="none" normalizeH="0" baseline="0" dirty="0" err="1">
                <a:ln>
                  <a:noFill/>
                </a:ln>
                <a:solidFill>
                  <a:schemeClr val="tx1"/>
                </a:solidFill>
                <a:effectLst/>
                <a:latin typeface="Calibir"/>
              </a:rPr>
              <a:t>HourlyRate</a:t>
            </a:r>
            <a:r>
              <a:rPr kumimoji="0" lang="en-US" altLang="en-US" sz="2800" b="0" i="0" u="none" strike="noStrike" cap="none" normalizeH="0" baseline="0" dirty="0">
                <a:ln>
                  <a:noFill/>
                </a:ln>
                <a:solidFill>
                  <a:schemeClr val="tx1"/>
                </a:solidFill>
                <a:effectLst/>
                <a:latin typeface="Calibir"/>
              </a:rPr>
              <a:t> depends on </a:t>
            </a:r>
            <a:r>
              <a:rPr kumimoji="0" lang="en-US" altLang="en-US" sz="2800" b="0" i="0" u="none" strike="noStrike" cap="none" normalizeH="0" baseline="0" dirty="0" err="1">
                <a:ln>
                  <a:noFill/>
                </a:ln>
                <a:solidFill>
                  <a:schemeClr val="tx1"/>
                </a:solidFill>
                <a:effectLst/>
                <a:latin typeface="Calibir"/>
              </a:rPr>
              <a:t>JobClass</a:t>
            </a:r>
            <a:r>
              <a:rPr kumimoji="0" lang="en-US" altLang="en-US" sz="2800" b="0" i="0" u="none" strike="noStrike" cap="none" normalizeH="0" baseline="0" dirty="0">
                <a:ln>
                  <a:noFill/>
                </a:ln>
                <a:solidFill>
                  <a:schemeClr val="tx1"/>
                </a:solidFill>
                <a:effectLst/>
                <a:latin typeface="Calibir"/>
              </a:rPr>
              <a:t>, not directly on </a:t>
            </a:r>
            <a:r>
              <a:rPr kumimoji="0" lang="en-US" altLang="en-US" sz="2800" b="0" i="0" u="none" strike="noStrike" cap="none" normalizeH="0" baseline="0" dirty="0" err="1">
                <a:ln>
                  <a:noFill/>
                </a:ln>
                <a:solidFill>
                  <a:schemeClr val="tx1"/>
                </a:solidFill>
                <a:effectLst/>
                <a:latin typeface="Calibir"/>
              </a:rPr>
              <a:t>EmpID</a:t>
            </a:r>
            <a:r>
              <a:rPr kumimoji="0" lang="en-US" altLang="en-US" sz="2800" b="0" i="0" u="none" strike="noStrike" cap="none" normalizeH="0" baseline="0" dirty="0">
                <a:ln>
                  <a:noFill/>
                </a:ln>
                <a:solidFill>
                  <a:schemeClr val="tx1"/>
                </a:solidFill>
                <a:effectLst/>
                <a:latin typeface="Calibir"/>
              </a:rPr>
              <a:t>.</a:t>
            </a:r>
            <a:br>
              <a:rPr kumimoji="0" lang="en-US" altLang="en-US" sz="2800" b="0" i="0" u="none" strike="noStrike" cap="none" normalizeH="0" baseline="0" dirty="0">
                <a:ln>
                  <a:noFill/>
                </a:ln>
                <a:solidFill>
                  <a:schemeClr val="tx1"/>
                </a:solidFill>
                <a:effectLst/>
                <a:latin typeface="Calibir"/>
              </a:rPr>
            </a:br>
            <a:r>
              <a:rPr kumimoji="0" lang="en-US" altLang="en-US" sz="2800" b="0" i="0" u="none" strike="noStrike" cap="none" normalizeH="0" baseline="0" dirty="0">
                <a:ln>
                  <a:noFill/>
                </a:ln>
                <a:solidFill>
                  <a:schemeClr val="tx1"/>
                </a:solidFill>
                <a:effectLst/>
                <a:latin typeface="Calibir"/>
              </a:rPr>
              <a:t>That’s a </a:t>
            </a:r>
            <a:r>
              <a:rPr kumimoji="0" lang="en-US" altLang="en-US" sz="2800" i="0" u="none" strike="noStrike" cap="none" normalizeH="0" baseline="0" dirty="0">
                <a:ln>
                  <a:noFill/>
                </a:ln>
                <a:solidFill>
                  <a:schemeClr val="tx1"/>
                </a:solidFill>
                <a:effectLst/>
                <a:latin typeface="Calibir"/>
              </a:rPr>
              <a:t>transitive dependency </a:t>
            </a:r>
            <a:r>
              <a:rPr kumimoji="0" lang="en-US" altLang="en-US" sz="2800" b="0" i="0" u="none" strike="noStrike" cap="none" normalizeH="0" baseline="0" dirty="0">
                <a:ln>
                  <a:noFill/>
                </a:ln>
                <a:solidFill>
                  <a:schemeClr val="tx1"/>
                </a:solidFill>
                <a:effectLst/>
                <a:latin typeface="Calibir"/>
              </a:rPr>
              <a:t>→ violates 3NF. </a:t>
            </a:r>
          </a:p>
        </p:txBody>
      </p:sp>
      <p:sp>
        <p:nvSpPr>
          <p:cNvPr id="7" name="Rectangle 1">
            <a:extLst>
              <a:ext uri="{FF2B5EF4-FFF2-40B4-BE49-F238E27FC236}">
                <a16:creationId xmlns:a16="http://schemas.microsoft.com/office/drawing/2014/main" id="{1395FB94-763E-0DAD-C3A8-82E4E72603F7}"/>
              </a:ext>
            </a:extLst>
          </p:cNvPr>
          <p:cNvSpPr>
            <a:spLocks noChangeArrowheads="1"/>
          </p:cNvSpPr>
          <p:nvPr/>
        </p:nvSpPr>
        <p:spPr bwMode="auto">
          <a:xfrm>
            <a:off x="-2" y="5599721"/>
            <a:ext cx="7493622" cy="6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dirty="0">
                <a:latin typeface="Calibir"/>
              </a:rPr>
              <a:t>Fix: Split into two tables</a:t>
            </a:r>
            <a:endParaRPr kumimoji="0" lang="en-US" altLang="en-US" sz="2800" b="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3731862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061AB24-CD72-6078-2765-C9A4B3E6406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EFBF598-5805-5690-CCC9-6DC735F2031E}"/>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F9D4704E-C338-20B6-BCD7-93E65D6D5DBA}"/>
              </a:ext>
            </a:extLst>
          </p:cNvPr>
          <p:cNvSpPr>
            <a:spLocks noGrp="1"/>
          </p:cNvSpPr>
          <p:nvPr>
            <p:ph type="sldNum" sz="quarter" idx="4"/>
          </p:nvPr>
        </p:nvSpPr>
        <p:spPr/>
        <p:txBody>
          <a:bodyPr/>
          <a:lstStyle/>
          <a:p>
            <a:fld id="{16A89BA3-132D-40E1-AAB4-CDCD0A14C216}" type="slidenum">
              <a:rPr lang="en-AU" smtClean="0"/>
              <a:pPr/>
              <a:t>22</a:t>
            </a:fld>
            <a:r>
              <a:rPr lang="en-AU"/>
              <a:t>  |</a:t>
            </a:r>
            <a:endParaRPr lang="en-AU" dirty="0"/>
          </a:p>
        </p:txBody>
      </p:sp>
      <p:sp>
        <p:nvSpPr>
          <p:cNvPr id="9" name="Text Placeholder 3">
            <a:extLst>
              <a:ext uri="{FF2B5EF4-FFF2-40B4-BE49-F238E27FC236}">
                <a16:creationId xmlns:a16="http://schemas.microsoft.com/office/drawing/2014/main" id="{3093905B-0C67-8A04-B350-D69BBECE88A9}"/>
              </a:ext>
            </a:extLst>
          </p:cNvPr>
          <p:cNvSpPr>
            <a:spLocks noGrp="1"/>
          </p:cNvSpPr>
          <p:nvPr>
            <p:ph type="body" sz="quarter" idx="16"/>
          </p:nvPr>
        </p:nvSpPr>
        <p:spPr>
          <a:xfrm>
            <a:off x="0" y="-1"/>
            <a:ext cx="7849590" cy="525518"/>
          </a:xfrm>
        </p:spPr>
        <p:txBody>
          <a:bodyPr>
            <a:noAutofit/>
          </a:bodyPr>
          <a:lstStyle/>
          <a:p>
            <a:r>
              <a:rPr lang="en-US" sz="3200" dirty="0"/>
              <a:t>3NF (remove transitive dependency)</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779B4A06-1993-5647-7B06-B9B0B3BF3BEA}"/>
              </a:ext>
            </a:extLst>
          </p:cNvPr>
          <p:cNvSpPr txBox="1"/>
          <p:nvPr/>
        </p:nvSpPr>
        <p:spPr>
          <a:xfrm>
            <a:off x="0" y="586429"/>
            <a:ext cx="8987882" cy="669094"/>
          </a:xfrm>
          <a:prstGeom prst="rect">
            <a:avLst/>
          </a:prstGeom>
          <a:noFill/>
        </p:spPr>
        <p:txBody>
          <a:bodyPr wrap="square">
            <a:spAutoFit/>
          </a:bodyPr>
          <a:lstStyle/>
          <a:p>
            <a:pPr>
              <a:lnSpc>
                <a:spcPct val="150000"/>
              </a:lnSpc>
            </a:pPr>
            <a:r>
              <a:rPr lang="en-US" sz="2800" dirty="0">
                <a:latin typeface="Calibir"/>
              </a:rPr>
              <a:t>EMPLOYEE</a:t>
            </a:r>
          </a:p>
        </p:txBody>
      </p:sp>
      <p:graphicFrame>
        <p:nvGraphicFramePr>
          <p:cNvPr id="2" name="Table 1">
            <a:extLst>
              <a:ext uri="{FF2B5EF4-FFF2-40B4-BE49-F238E27FC236}">
                <a16:creationId xmlns:a16="http://schemas.microsoft.com/office/drawing/2014/main" id="{A5EC1891-4B8E-99FC-9C2D-947764655E19}"/>
              </a:ext>
            </a:extLst>
          </p:cNvPr>
          <p:cNvGraphicFramePr>
            <a:graphicFrameLocks noGrp="1"/>
          </p:cNvGraphicFramePr>
          <p:nvPr>
            <p:extLst>
              <p:ext uri="{D42A27DB-BD31-4B8C-83A1-F6EECF244321}">
                <p14:modId xmlns:p14="http://schemas.microsoft.com/office/powerpoint/2010/main" val="2437444156"/>
              </p:ext>
            </p:extLst>
          </p:nvPr>
        </p:nvGraphicFramePr>
        <p:xfrm>
          <a:off x="416776" y="1419224"/>
          <a:ext cx="5915025" cy="1554480"/>
        </p:xfrm>
        <a:graphic>
          <a:graphicData uri="http://schemas.openxmlformats.org/drawingml/2006/table">
            <a:tbl>
              <a:tblPr>
                <a:tableStyleId>{ED083AE6-46FA-4A59-8FB0-9F97EB10719F}</a:tableStyleId>
              </a:tblPr>
              <a:tblGrid>
                <a:gridCol w="1971675">
                  <a:extLst>
                    <a:ext uri="{9D8B030D-6E8A-4147-A177-3AD203B41FA5}">
                      <a16:colId xmlns:a16="http://schemas.microsoft.com/office/drawing/2014/main" val="2845923313"/>
                    </a:ext>
                  </a:extLst>
                </a:gridCol>
                <a:gridCol w="1971675">
                  <a:extLst>
                    <a:ext uri="{9D8B030D-6E8A-4147-A177-3AD203B41FA5}">
                      <a16:colId xmlns:a16="http://schemas.microsoft.com/office/drawing/2014/main" val="2900088161"/>
                    </a:ext>
                  </a:extLst>
                </a:gridCol>
                <a:gridCol w="1971675">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EmpID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EmpName</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JobClass</a:t>
                      </a:r>
                      <a:endParaRPr lang="en-US" sz="2800" dirty="0">
                        <a:latin typeface="Calibir"/>
                      </a:endParaRP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Alice</a:t>
                      </a:r>
                    </a:p>
                  </a:txBody>
                  <a:tcPr anchor="ctr"/>
                </a:tc>
                <a:tc>
                  <a:txBody>
                    <a:bodyPr/>
                    <a:lstStyle/>
                    <a:p>
                      <a:pPr>
                        <a:buNone/>
                      </a:pPr>
                      <a:r>
                        <a:rPr lang="en-US" sz="2800" dirty="0">
                          <a:latin typeface="Calibir"/>
                        </a:rPr>
                        <a:t>DBA</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Ben</a:t>
                      </a:r>
                    </a:p>
                  </a:txBody>
                  <a:tcPr anchor="ctr"/>
                </a:tc>
                <a:tc>
                  <a:txBody>
                    <a:bodyPr/>
                    <a:lstStyle/>
                    <a:p>
                      <a:pPr>
                        <a:buNone/>
                      </a:pPr>
                      <a:r>
                        <a:rPr lang="en-US" sz="2800" dirty="0">
                          <a:latin typeface="Calibir"/>
                        </a:rPr>
                        <a:t>Analyst</a:t>
                      </a:r>
                    </a:p>
                  </a:txBody>
                  <a:tcPr anchor="ctr"/>
                </a:tc>
                <a:extLst>
                  <a:ext uri="{0D108BD9-81ED-4DB2-BD59-A6C34878D82A}">
                    <a16:rowId xmlns:a16="http://schemas.microsoft.com/office/drawing/2014/main" val="1277231737"/>
                  </a:ext>
                </a:extLst>
              </a:tr>
            </a:tbl>
          </a:graphicData>
        </a:graphic>
      </p:graphicFrame>
      <p:sp>
        <p:nvSpPr>
          <p:cNvPr id="10" name="TextBox 9">
            <a:extLst>
              <a:ext uri="{FF2B5EF4-FFF2-40B4-BE49-F238E27FC236}">
                <a16:creationId xmlns:a16="http://schemas.microsoft.com/office/drawing/2014/main" id="{6F7646D0-E08F-3F3D-DE22-99BC1B7C5068}"/>
              </a:ext>
            </a:extLst>
          </p:cNvPr>
          <p:cNvSpPr txBox="1"/>
          <p:nvPr/>
        </p:nvSpPr>
        <p:spPr>
          <a:xfrm>
            <a:off x="0" y="3215425"/>
            <a:ext cx="8987882" cy="669094"/>
          </a:xfrm>
          <a:prstGeom prst="rect">
            <a:avLst/>
          </a:prstGeom>
          <a:noFill/>
        </p:spPr>
        <p:txBody>
          <a:bodyPr wrap="square">
            <a:spAutoFit/>
          </a:bodyPr>
          <a:lstStyle/>
          <a:p>
            <a:pPr>
              <a:lnSpc>
                <a:spcPct val="150000"/>
              </a:lnSpc>
            </a:pPr>
            <a:r>
              <a:rPr lang="en-US" sz="2800" dirty="0">
                <a:latin typeface="Calibir"/>
              </a:rPr>
              <a:t>JOB</a:t>
            </a:r>
          </a:p>
        </p:txBody>
      </p:sp>
      <p:graphicFrame>
        <p:nvGraphicFramePr>
          <p:cNvPr id="11" name="Table 10">
            <a:extLst>
              <a:ext uri="{FF2B5EF4-FFF2-40B4-BE49-F238E27FC236}">
                <a16:creationId xmlns:a16="http://schemas.microsoft.com/office/drawing/2014/main" id="{88E0EFD3-A82D-7A4D-13F8-967278F3C743}"/>
              </a:ext>
            </a:extLst>
          </p:cNvPr>
          <p:cNvGraphicFramePr>
            <a:graphicFrameLocks noGrp="1"/>
          </p:cNvGraphicFramePr>
          <p:nvPr>
            <p:extLst>
              <p:ext uri="{D42A27DB-BD31-4B8C-83A1-F6EECF244321}">
                <p14:modId xmlns:p14="http://schemas.microsoft.com/office/powerpoint/2010/main" val="3377777539"/>
              </p:ext>
            </p:extLst>
          </p:nvPr>
        </p:nvGraphicFramePr>
        <p:xfrm>
          <a:off x="416775" y="4156366"/>
          <a:ext cx="3943350" cy="1554480"/>
        </p:xfrm>
        <a:graphic>
          <a:graphicData uri="http://schemas.openxmlformats.org/drawingml/2006/table">
            <a:tbl>
              <a:tblPr>
                <a:tableStyleId>{ED083AE6-46FA-4A59-8FB0-9F97EB10719F}</a:tableStyleId>
              </a:tblPr>
              <a:tblGrid>
                <a:gridCol w="1971675">
                  <a:extLst>
                    <a:ext uri="{9D8B030D-6E8A-4147-A177-3AD203B41FA5}">
                      <a16:colId xmlns:a16="http://schemas.microsoft.com/office/drawing/2014/main" val="2900088161"/>
                    </a:ext>
                  </a:extLst>
                </a:gridCol>
                <a:gridCol w="1971675">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JobClass</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HourlyRate</a:t>
                      </a:r>
                      <a:endParaRPr lang="en-US" sz="2800" dirty="0">
                        <a:latin typeface="Calibir"/>
                      </a:endParaRP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DBA</a:t>
                      </a:r>
                    </a:p>
                  </a:txBody>
                  <a:tcPr anchor="ctr"/>
                </a:tc>
                <a:tc>
                  <a:txBody>
                    <a:bodyPr/>
                    <a:lstStyle/>
                    <a:p>
                      <a:pPr>
                        <a:buNone/>
                      </a:pPr>
                      <a:r>
                        <a:rPr lang="en-US" sz="2800" dirty="0">
                          <a:latin typeface="Calibir"/>
                        </a:rPr>
                        <a:t>$95</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Analyst</a:t>
                      </a:r>
                    </a:p>
                  </a:txBody>
                  <a:tcPr anchor="ctr"/>
                </a:tc>
                <a:tc>
                  <a:txBody>
                    <a:bodyPr/>
                    <a:lstStyle/>
                    <a:p>
                      <a:pPr>
                        <a:buNone/>
                      </a:pPr>
                      <a:r>
                        <a:rPr lang="en-US" sz="2800" dirty="0">
                          <a:latin typeface="Calibir"/>
                        </a:rPr>
                        <a:t>$65</a:t>
                      </a:r>
                    </a:p>
                  </a:txBody>
                  <a:tcPr anchor="ctr"/>
                </a:tc>
                <a:extLst>
                  <a:ext uri="{0D108BD9-81ED-4DB2-BD59-A6C34878D82A}">
                    <a16:rowId xmlns:a16="http://schemas.microsoft.com/office/drawing/2014/main" val="1277231737"/>
                  </a:ext>
                </a:extLst>
              </a:tr>
            </a:tbl>
          </a:graphicData>
        </a:graphic>
      </p:graphicFrame>
    </p:spTree>
    <p:extLst>
      <p:ext uri="{BB962C8B-B14F-4D97-AF65-F5344CB8AC3E}">
        <p14:creationId xmlns:p14="http://schemas.microsoft.com/office/powerpoint/2010/main" val="424102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E015420-C917-4C90-4F6D-3CA848E4187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5A5D8C9-FC94-4798-CF8C-FC7500C08204}"/>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8A4EF21-5020-F360-C0D7-2D1B5A28CF3E}"/>
              </a:ext>
            </a:extLst>
          </p:cNvPr>
          <p:cNvSpPr>
            <a:spLocks noGrp="1"/>
          </p:cNvSpPr>
          <p:nvPr>
            <p:ph type="sldNum" sz="quarter" idx="4"/>
          </p:nvPr>
        </p:nvSpPr>
        <p:spPr/>
        <p:txBody>
          <a:bodyPr/>
          <a:lstStyle/>
          <a:p>
            <a:fld id="{16A89BA3-132D-40E1-AAB4-CDCD0A14C216}" type="slidenum">
              <a:rPr lang="en-AU" smtClean="0"/>
              <a:pPr/>
              <a:t>23</a:t>
            </a:fld>
            <a:r>
              <a:rPr lang="en-AU"/>
              <a:t>  |</a:t>
            </a:r>
            <a:endParaRPr lang="en-AU" dirty="0"/>
          </a:p>
        </p:txBody>
      </p:sp>
      <p:sp>
        <p:nvSpPr>
          <p:cNvPr id="9" name="Text Placeholder 3">
            <a:extLst>
              <a:ext uri="{FF2B5EF4-FFF2-40B4-BE49-F238E27FC236}">
                <a16:creationId xmlns:a16="http://schemas.microsoft.com/office/drawing/2014/main" id="{F4AB4D85-C1EA-BE27-8BD7-2F0950A467B0}"/>
              </a:ext>
            </a:extLst>
          </p:cNvPr>
          <p:cNvSpPr>
            <a:spLocks noGrp="1"/>
          </p:cNvSpPr>
          <p:nvPr>
            <p:ph type="body" sz="quarter" idx="16"/>
          </p:nvPr>
        </p:nvSpPr>
        <p:spPr>
          <a:xfrm>
            <a:off x="0" y="-1"/>
            <a:ext cx="7849590" cy="525518"/>
          </a:xfrm>
        </p:spPr>
        <p:txBody>
          <a:bodyPr>
            <a:noAutofit/>
          </a:bodyPr>
          <a:lstStyle/>
          <a:p>
            <a:r>
              <a:rPr lang="en-US" sz="3200" dirty="0"/>
              <a:t>3NF (remove transitive dependency)</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A9035197-0A70-0711-64C7-56FB90081CBA}"/>
              </a:ext>
            </a:extLst>
          </p:cNvPr>
          <p:cNvSpPr txBox="1"/>
          <p:nvPr/>
        </p:nvSpPr>
        <p:spPr>
          <a:xfrm>
            <a:off x="78059" y="1243076"/>
            <a:ext cx="8987882" cy="4549835"/>
          </a:xfrm>
          <a:prstGeom prst="rect">
            <a:avLst/>
          </a:prstGeom>
          <a:noFill/>
        </p:spPr>
        <p:txBody>
          <a:bodyPr wrap="square">
            <a:spAutoFit/>
          </a:bodyPr>
          <a:lstStyle/>
          <a:p>
            <a:pPr>
              <a:lnSpc>
                <a:spcPct val="150000"/>
              </a:lnSpc>
            </a:pPr>
            <a:r>
              <a:rPr lang="en-US" sz="2800" b="1" dirty="0">
                <a:latin typeface="Calibir"/>
              </a:rPr>
              <a:t>Analogy</a:t>
            </a:r>
          </a:p>
          <a:p>
            <a:pPr>
              <a:lnSpc>
                <a:spcPct val="150000"/>
              </a:lnSpc>
            </a:pPr>
            <a:r>
              <a:rPr lang="en-US" sz="2800" dirty="0">
                <a:latin typeface="Calibir"/>
              </a:rPr>
              <a:t>Think of a coffee order:</a:t>
            </a:r>
          </a:p>
          <a:p>
            <a:pPr marL="914400" lvl="1" indent="-457200">
              <a:lnSpc>
                <a:spcPct val="150000"/>
              </a:lnSpc>
              <a:buFont typeface="Arial" panose="020B0604020202020204" pitchFamily="34" charset="0"/>
              <a:buChar char="•"/>
            </a:pPr>
            <a:r>
              <a:rPr lang="en-US" sz="2800" dirty="0">
                <a:latin typeface="Calibir"/>
              </a:rPr>
              <a:t>Customer record should store what size coffee they bought.</a:t>
            </a:r>
          </a:p>
          <a:p>
            <a:pPr marL="914400" lvl="1" indent="-457200">
              <a:lnSpc>
                <a:spcPct val="150000"/>
              </a:lnSpc>
              <a:buFont typeface="Arial" panose="020B0604020202020204" pitchFamily="34" charset="0"/>
              <a:buChar char="•"/>
            </a:pPr>
            <a:r>
              <a:rPr lang="en-US" sz="2800" dirty="0">
                <a:latin typeface="Calibir"/>
              </a:rPr>
              <a:t>But the price of “Large” should not be in the customer’s record → it belongs in the Coffee Size table.</a:t>
            </a:r>
          </a:p>
        </p:txBody>
      </p:sp>
    </p:spTree>
    <p:extLst>
      <p:ext uri="{BB962C8B-B14F-4D97-AF65-F5344CB8AC3E}">
        <p14:creationId xmlns:p14="http://schemas.microsoft.com/office/powerpoint/2010/main" val="3241066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4FF8DF7-049F-DD83-11DC-A18B4A39098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68593A-D0DD-F59A-9A4B-613E2EC5705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506A2E7-53D6-D485-1149-DC0CE7F07AFE}"/>
              </a:ext>
            </a:extLst>
          </p:cNvPr>
          <p:cNvSpPr>
            <a:spLocks noGrp="1"/>
          </p:cNvSpPr>
          <p:nvPr>
            <p:ph type="sldNum" sz="quarter" idx="4"/>
          </p:nvPr>
        </p:nvSpPr>
        <p:spPr/>
        <p:txBody>
          <a:bodyPr/>
          <a:lstStyle/>
          <a:p>
            <a:fld id="{16A89BA3-132D-40E1-AAB4-CDCD0A14C216}" type="slidenum">
              <a:rPr lang="en-AU" smtClean="0"/>
              <a:pPr/>
              <a:t>24</a:t>
            </a:fld>
            <a:r>
              <a:rPr lang="en-AU"/>
              <a:t>  |</a:t>
            </a:r>
            <a:endParaRPr lang="en-AU" dirty="0"/>
          </a:p>
        </p:txBody>
      </p:sp>
      <p:sp>
        <p:nvSpPr>
          <p:cNvPr id="9" name="Text Placeholder 3">
            <a:extLst>
              <a:ext uri="{FF2B5EF4-FFF2-40B4-BE49-F238E27FC236}">
                <a16:creationId xmlns:a16="http://schemas.microsoft.com/office/drawing/2014/main" id="{3C9059FB-D7A0-D8E3-1695-705A8F9AB098}"/>
              </a:ext>
            </a:extLst>
          </p:cNvPr>
          <p:cNvSpPr>
            <a:spLocks noGrp="1"/>
          </p:cNvSpPr>
          <p:nvPr>
            <p:ph type="body" sz="quarter" idx="16"/>
          </p:nvPr>
        </p:nvSpPr>
        <p:spPr>
          <a:xfrm>
            <a:off x="0" y="-1"/>
            <a:ext cx="7849590" cy="525518"/>
          </a:xfrm>
        </p:spPr>
        <p:txBody>
          <a:bodyPr>
            <a:noAutofit/>
          </a:bodyPr>
          <a:lstStyle/>
          <a:p>
            <a:r>
              <a:rPr lang="en-US" sz="3200" dirty="0"/>
              <a:t>3NF (remove transitive dependency)</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83483D3D-0FE7-A0BD-43F1-F813F153CEB0}"/>
              </a:ext>
            </a:extLst>
          </p:cNvPr>
          <p:cNvSpPr txBox="1"/>
          <p:nvPr/>
        </p:nvSpPr>
        <p:spPr>
          <a:xfrm>
            <a:off x="78059" y="785876"/>
            <a:ext cx="8987882" cy="671851"/>
          </a:xfrm>
          <a:prstGeom prst="rect">
            <a:avLst/>
          </a:prstGeom>
          <a:noFill/>
        </p:spPr>
        <p:txBody>
          <a:bodyPr wrap="square">
            <a:spAutoFit/>
          </a:bodyPr>
          <a:lstStyle/>
          <a:p>
            <a:pPr>
              <a:lnSpc>
                <a:spcPct val="150000"/>
              </a:lnSpc>
            </a:pPr>
            <a:r>
              <a:rPr lang="en-US" sz="2800" b="1" dirty="0">
                <a:latin typeface="Calibir"/>
              </a:rPr>
              <a:t>Question 5-min Problem for Students</a:t>
            </a:r>
            <a:endParaRPr lang="en-US" sz="2800" dirty="0">
              <a:latin typeface="Calibir"/>
            </a:endParaRPr>
          </a:p>
        </p:txBody>
      </p:sp>
      <p:graphicFrame>
        <p:nvGraphicFramePr>
          <p:cNvPr id="2" name="Table 1">
            <a:extLst>
              <a:ext uri="{FF2B5EF4-FFF2-40B4-BE49-F238E27FC236}">
                <a16:creationId xmlns:a16="http://schemas.microsoft.com/office/drawing/2014/main" id="{2ACF2127-2EA2-7B84-6414-177C5C8F3278}"/>
              </a:ext>
            </a:extLst>
          </p:cNvPr>
          <p:cNvGraphicFramePr>
            <a:graphicFrameLocks noGrp="1"/>
          </p:cNvGraphicFramePr>
          <p:nvPr>
            <p:extLst>
              <p:ext uri="{D42A27DB-BD31-4B8C-83A1-F6EECF244321}">
                <p14:modId xmlns:p14="http://schemas.microsoft.com/office/powerpoint/2010/main" val="1416574740"/>
              </p:ext>
            </p:extLst>
          </p:nvPr>
        </p:nvGraphicFramePr>
        <p:xfrm>
          <a:off x="416776" y="1965522"/>
          <a:ext cx="8571107" cy="2072640"/>
        </p:xfrm>
        <a:graphic>
          <a:graphicData uri="http://schemas.openxmlformats.org/drawingml/2006/table">
            <a:tbl>
              <a:tblPr>
                <a:tableStyleId>{ED083AE6-46FA-4A59-8FB0-9F97EB10719F}</a:tableStyleId>
              </a:tblPr>
              <a:tblGrid>
                <a:gridCol w="1122092">
                  <a:extLst>
                    <a:ext uri="{9D8B030D-6E8A-4147-A177-3AD203B41FA5}">
                      <a16:colId xmlns:a16="http://schemas.microsoft.com/office/drawing/2014/main" val="2845923313"/>
                    </a:ext>
                  </a:extLst>
                </a:gridCol>
                <a:gridCol w="1817649">
                  <a:extLst>
                    <a:ext uri="{9D8B030D-6E8A-4147-A177-3AD203B41FA5}">
                      <a16:colId xmlns:a16="http://schemas.microsoft.com/office/drawing/2014/main" val="2900088161"/>
                    </a:ext>
                  </a:extLst>
                </a:gridCol>
                <a:gridCol w="2375210">
                  <a:extLst>
                    <a:ext uri="{9D8B030D-6E8A-4147-A177-3AD203B41FA5}">
                      <a16:colId xmlns:a16="http://schemas.microsoft.com/office/drawing/2014/main" val="3575123865"/>
                    </a:ext>
                  </a:extLst>
                </a:gridCol>
                <a:gridCol w="3256156">
                  <a:extLst>
                    <a:ext uri="{9D8B030D-6E8A-4147-A177-3AD203B41FA5}">
                      <a16:colId xmlns:a16="http://schemas.microsoft.com/office/drawing/2014/main" val="2411852573"/>
                    </a:ext>
                  </a:extLst>
                </a:gridCol>
              </a:tblGrid>
              <a:tr h="0">
                <a:tc>
                  <a:txBody>
                    <a:bodyPr/>
                    <a:lstStyle/>
                    <a:p>
                      <a:pPr>
                        <a:buNone/>
                      </a:pPr>
                      <a:r>
                        <a:rPr lang="en-US" sz="2800" dirty="0" err="1">
                          <a:latin typeface="Calibir"/>
                        </a:rPr>
                        <a:t>CarID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CarModel</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Manufacturer</a:t>
                      </a:r>
                    </a:p>
                  </a:txBody>
                  <a:tcPr anchor="ctr">
                    <a:solidFill>
                      <a:schemeClr val="accent4">
                        <a:lumMod val="10000"/>
                        <a:lumOff val="90000"/>
                      </a:schemeClr>
                    </a:solidFill>
                  </a:tcPr>
                </a:tc>
                <a:tc>
                  <a:txBody>
                    <a:bodyPr/>
                    <a:lstStyle/>
                    <a:p>
                      <a:pPr>
                        <a:buNone/>
                      </a:pPr>
                      <a:r>
                        <a:rPr lang="en-US" sz="2800" dirty="0" err="1">
                          <a:latin typeface="Calibir"/>
                        </a:rPr>
                        <a:t>ManufactureCity</a:t>
                      </a:r>
                      <a:endParaRPr lang="en-US" sz="2800" dirty="0">
                        <a:latin typeface="Calibir"/>
                      </a:endParaRP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Corolla</a:t>
                      </a:r>
                    </a:p>
                  </a:txBody>
                  <a:tcPr anchor="ctr"/>
                </a:tc>
                <a:tc>
                  <a:txBody>
                    <a:bodyPr/>
                    <a:lstStyle/>
                    <a:p>
                      <a:pPr>
                        <a:buNone/>
                      </a:pPr>
                      <a:r>
                        <a:rPr lang="en-US" sz="2800" dirty="0">
                          <a:latin typeface="Calibir"/>
                        </a:rPr>
                        <a:t>Toyota</a:t>
                      </a:r>
                    </a:p>
                  </a:txBody>
                  <a:tcPr anchor="ctr"/>
                </a:tc>
                <a:tc>
                  <a:txBody>
                    <a:bodyPr/>
                    <a:lstStyle/>
                    <a:p>
                      <a:pPr>
                        <a:buNone/>
                      </a:pPr>
                      <a:r>
                        <a:rPr lang="en-US" sz="2800" dirty="0">
                          <a:latin typeface="Calibir"/>
                        </a:rPr>
                        <a:t>Sydney</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Camry</a:t>
                      </a:r>
                    </a:p>
                  </a:txBody>
                  <a:tcPr anchor="ctr"/>
                </a:tc>
                <a:tc>
                  <a:txBody>
                    <a:bodyPr/>
                    <a:lstStyle/>
                    <a:p>
                      <a:pPr>
                        <a:buNone/>
                      </a:pPr>
                      <a:r>
                        <a:rPr lang="en-US" sz="2800" dirty="0">
                          <a:latin typeface="Calibir"/>
                        </a:rPr>
                        <a:t>Toyota</a:t>
                      </a:r>
                    </a:p>
                  </a:txBody>
                  <a:tcPr anchor="ctr"/>
                </a:tc>
                <a:tc>
                  <a:txBody>
                    <a:bodyPr/>
                    <a:lstStyle/>
                    <a:p>
                      <a:pPr>
                        <a:buNone/>
                      </a:pPr>
                      <a:r>
                        <a:rPr lang="en-US" sz="2800" dirty="0">
                          <a:latin typeface="Calibir"/>
                        </a:rPr>
                        <a:t>Sydney</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3</a:t>
                      </a:r>
                    </a:p>
                  </a:txBody>
                  <a:tcPr anchor="ctr"/>
                </a:tc>
                <a:tc>
                  <a:txBody>
                    <a:bodyPr/>
                    <a:lstStyle/>
                    <a:p>
                      <a:pPr>
                        <a:buNone/>
                      </a:pPr>
                      <a:r>
                        <a:rPr lang="en-US" sz="2800" dirty="0">
                          <a:latin typeface="Calibir"/>
                        </a:rPr>
                        <a:t>CX-5</a:t>
                      </a:r>
                    </a:p>
                  </a:txBody>
                  <a:tcPr anchor="ctr"/>
                </a:tc>
                <a:tc>
                  <a:txBody>
                    <a:bodyPr/>
                    <a:lstStyle/>
                    <a:p>
                      <a:pPr>
                        <a:buNone/>
                      </a:pPr>
                      <a:r>
                        <a:rPr lang="en-US" sz="2800" dirty="0">
                          <a:latin typeface="Calibir"/>
                        </a:rPr>
                        <a:t>Mazda</a:t>
                      </a:r>
                    </a:p>
                  </a:txBody>
                  <a:tcPr anchor="ctr"/>
                </a:tc>
                <a:tc>
                  <a:txBody>
                    <a:bodyPr/>
                    <a:lstStyle/>
                    <a:p>
                      <a:pPr>
                        <a:buNone/>
                      </a:pPr>
                      <a:r>
                        <a:rPr lang="en-US" sz="2800" dirty="0">
                          <a:latin typeface="Calibir"/>
                        </a:rPr>
                        <a:t>Melbourne</a:t>
                      </a:r>
                    </a:p>
                  </a:txBody>
                  <a:tcPr anchor="ctr"/>
                </a:tc>
                <a:extLst>
                  <a:ext uri="{0D108BD9-81ED-4DB2-BD59-A6C34878D82A}">
                    <a16:rowId xmlns:a16="http://schemas.microsoft.com/office/drawing/2014/main" val="1429527496"/>
                  </a:ext>
                </a:extLst>
              </a:tr>
            </a:tbl>
          </a:graphicData>
        </a:graphic>
      </p:graphicFrame>
      <p:sp>
        <p:nvSpPr>
          <p:cNvPr id="7" name="TextBox 6">
            <a:extLst>
              <a:ext uri="{FF2B5EF4-FFF2-40B4-BE49-F238E27FC236}">
                <a16:creationId xmlns:a16="http://schemas.microsoft.com/office/drawing/2014/main" id="{964F8657-DD50-3BD8-0DB4-07DAF36A61D0}"/>
              </a:ext>
            </a:extLst>
          </p:cNvPr>
          <p:cNvSpPr txBox="1"/>
          <p:nvPr/>
        </p:nvSpPr>
        <p:spPr>
          <a:xfrm>
            <a:off x="0" y="4183127"/>
            <a:ext cx="8987882" cy="1315296"/>
          </a:xfrm>
          <a:prstGeom prst="rect">
            <a:avLst/>
          </a:prstGeom>
          <a:noFill/>
        </p:spPr>
        <p:txBody>
          <a:bodyPr wrap="square">
            <a:spAutoFit/>
          </a:bodyPr>
          <a:lstStyle/>
          <a:p>
            <a:pPr>
              <a:lnSpc>
                <a:spcPct val="150000"/>
              </a:lnSpc>
            </a:pPr>
            <a:r>
              <a:rPr lang="en-US" sz="2800" dirty="0">
                <a:latin typeface="Calibir"/>
              </a:rPr>
              <a:t>What’s the transitive dependency?</a:t>
            </a:r>
            <a:br>
              <a:rPr lang="en-US" sz="2800" dirty="0">
                <a:latin typeface="Calibir"/>
              </a:rPr>
            </a:br>
            <a:r>
              <a:rPr lang="en-US" sz="2800" dirty="0">
                <a:latin typeface="Calibir"/>
              </a:rPr>
              <a:t>How would you split into 3NF?</a:t>
            </a:r>
            <a:endParaRPr lang="en-AU" sz="2800" dirty="0">
              <a:latin typeface="Calibir"/>
            </a:endParaRPr>
          </a:p>
        </p:txBody>
      </p:sp>
      <p:pic>
        <p:nvPicPr>
          <p:cNvPr id="8" name="Timer">
            <a:hlinkClick r:id="" action="ppaction://media"/>
            <a:extLst>
              <a:ext uri="{FF2B5EF4-FFF2-40B4-BE49-F238E27FC236}">
                <a16:creationId xmlns:a16="http://schemas.microsoft.com/office/drawing/2014/main" id="{1903DCB7-DADB-79CE-E902-219078AD9208}"/>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244" t="44985" r="40610" b="40136"/>
          <a:stretch>
            <a:fillRect/>
          </a:stretch>
        </p:blipFill>
        <p:spPr>
          <a:xfrm>
            <a:off x="5820936" y="5306823"/>
            <a:ext cx="1750742" cy="765301"/>
          </a:xfrm>
          <a:prstGeom prst="rect">
            <a:avLst/>
          </a:prstGeom>
          <a:ln w="38100">
            <a:solidFill>
              <a:schemeClr val="accent1"/>
            </a:solidFill>
          </a:ln>
        </p:spPr>
      </p:pic>
    </p:spTree>
    <p:extLst>
      <p:ext uri="{BB962C8B-B14F-4D97-AF65-F5344CB8AC3E}">
        <p14:creationId xmlns:p14="http://schemas.microsoft.com/office/powerpoint/2010/main" val="3843139683"/>
      </p:ext>
    </p:extLst>
  </p:cSld>
  <p:clrMapOvr>
    <a:masterClrMapping/>
  </p:clrMapOvr>
  <p:timing>
    <p:tnLst>
      <p:par>
        <p:cTn id="1" dur="indefinite" restart="never" nodeType="tmRoot">
          <p:childTnLst>
            <p:video>
              <p:cMediaNode vol="80000">
                <p:cTn id="2" fill="hold" display="0">
                  <p:stCondLst>
                    <p:cond delay="indefinite"/>
                  </p:stCondLst>
                </p:cTn>
                <p:tgtEl>
                  <p:spTgt spid="8"/>
                </p:tgtEl>
              </p:cMediaNode>
            </p:video>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4FF8DF7-049F-DD83-11DC-A18B4A39098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D68593A-D0DD-F59A-9A4B-613E2EC5705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506A2E7-53D6-D485-1149-DC0CE7F07AFE}"/>
              </a:ext>
            </a:extLst>
          </p:cNvPr>
          <p:cNvSpPr>
            <a:spLocks noGrp="1"/>
          </p:cNvSpPr>
          <p:nvPr>
            <p:ph type="sldNum" sz="quarter" idx="4"/>
          </p:nvPr>
        </p:nvSpPr>
        <p:spPr/>
        <p:txBody>
          <a:bodyPr/>
          <a:lstStyle/>
          <a:p>
            <a:fld id="{16A89BA3-132D-40E1-AAB4-CDCD0A14C216}" type="slidenum">
              <a:rPr lang="en-AU" smtClean="0"/>
              <a:pPr/>
              <a:t>25</a:t>
            </a:fld>
            <a:r>
              <a:rPr lang="en-AU"/>
              <a:t>  |</a:t>
            </a:r>
            <a:endParaRPr lang="en-AU" dirty="0"/>
          </a:p>
        </p:txBody>
      </p:sp>
      <p:sp>
        <p:nvSpPr>
          <p:cNvPr id="9" name="Text Placeholder 3">
            <a:extLst>
              <a:ext uri="{FF2B5EF4-FFF2-40B4-BE49-F238E27FC236}">
                <a16:creationId xmlns:a16="http://schemas.microsoft.com/office/drawing/2014/main" id="{3C9059FB-D7A0-D8E3-1695-705A8F9AB098}"/>
              </a:ext>
            </a:extLst>
          </p:cNvPr>
          <p:cNvSpPr>
            <a:spLocks noGrp="1"/>
          </p:cNvSpPr>
          <p:nvPr>
            <p:ph type="body" sz="quarter" idx="16"/>
          </p:nvPr>
        </p:nvSpPr>
        <p:spPr>
          <a:xfrm>
            <a:off x="0" y="-1"/>
            <a:ext cx="7849590" cy="525518"/>
          </a:xfrm>
        </p:spPr>
        <p:txBody>
          <a:bodyPr>
            <a:noAutofit/>
          </a:bodyPr>
          <a:lstStyle/>
          <a:p>
            <a:r>
              <a:rPr lang="en-US" sz="3200" dirty="0"/>
              <a:t>3NF (remove transitive dependency)</a:t>
            </a:r>
            <a:endParaRPr lang="en-AU" sz="3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64F8657-DD50-3BD8-0DB4-07DAF36A61D0}"/>
              </a:ext>
            </a:extLst>
          </p:cNvPr>
          <p:cNvSpPr txBox="1"/>
          <p:nvPr/>
        </p:nvSpPr>
        <p:spPr>
          <a:xfrm>
            <a:off x="0" y="525517"/>
            <a:ext cx="8987882" cy="3257174"/>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ir"/>
              </a:rPr>
              <a:t>Answer (after 5 min):</a:t>
            </a:r>
            <a:endParaRPr lang="en-US" altLang="en-US" sz="2800" dirty="0">
              <a:latin typeface="Calibir"/>
            </a:endParaRP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err="1">
                <a:latin typeface="Calibir"/>
              </a:rPr>
              <a:t>ManufacturerCity</a:t>
            </a:r>
            <a:r>
              <a:rPr lang="en-US" altLang="en-US" sz="2800" dirty="0">
                <a:latin typeface="Calibir"/>
              </a:rPr>
              <a:t> depends on Manufacturer, not on </a:t>
            </a:r>
            <a:r>
              <a:rPr lang="en-US" altLang="en-US" sz="2800" dirty="0" err="1">
                <a:latin typeface="Calibir"/>
              </a:rPr>
              <a:t>CarID</a:t>
            </a:r>
            <a:r>
              <a:rPr lang="en-US" altLang="en-US" sz="2800" dirty="0">
                <a:latin typeface="Calibir"/>
              </a:rPr>
              <a:t>.</a:t>
            </a: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Split into:</a:t>
            </a:r>
          </a:p>
          <a:p>
            <a:pPr marL="0" lvl="1" eaLnBrk="0" fontAlgn="base" hangingPunct="0">
              <a:lnSpc>
                <a:spcPct val="150000"/>
              </a:lnSpc>
              <a:spcBef>
                <a:spcPct val="0"/>
              </a:spcBef>
              <a:spcAft>
                <a:spcPct val="0"/>
              </a:spcAft>
            </a:pPr>
            <a:r>
              <a:rPr lang="en-US" altLang="en-US" sz="2800" b="1" dirty="0">
                <a:latin typeface="Calibir"/>
              </a:rPr>
              <a:t>CAR</a:t>
            </a:r>
          </a:p>
        </p:txBody>
      </p:sp>
      <p:graphicFrame>
        <p:nvGraphicFramePr>
          <p:cNvPr id="10" name="Table 9">
            <a:extLst>
              <a:ext uri="{FF2B5EF4-FFF2-40B4-BE49-F238E27FC236}">
                <a16:creationId xmlns:a16="http://schemas.microsoft.com/office/drawing/2014/main" id="{2ACF2127-2EA2-7B84-6414-177C5C8F3278}"/>
              </a:ext>
            </a:extLst>
          </p:cNvPr>
          <p:cNvGraphicFramePr>
            <a:graphicFrameLocks noGrp="1"/>
          </p:cNvGraphicFramePr>
          <p:nvPr>
            <p:extLst>
              <p:ext uri="{D42A27DB-BD31-4B8C-83A1-F6EECF244321}">
                <p14:modId xmlns:p14="http://schemas.microsoft.com/office/powerpoint/2010/main" val="2884885967"/>
              </p:ext>
            </p:extLst>
          </p:nvPr>
        </p:nvGraphicFramePr>
        <p:xfrm>
          <a:off x="0" y="3886201"/>
          <a:ext cx="4891205" cy="2072640"/>
        </p:xfrm>
        <a:graphic>
          <a:graphicData uri="http://schemas.openxmlformats.org/drawingml/2006/table">
            <a:tbl>
              <a:tblPr>
                <a:tableStyleId>{ED083AE6-46FA-4A59-8FB0-9F97EB10719F}</a:tableStyleId>
              </a:tblPr>
              <a:tblGrid>
                <a:gridCol w="977127">
                  <a:extLst>
                    <a:ext uri="{9D8B030D-6E8A-4147-A177-3AD203B41FA5}">
                      <a16:colId xmlns:a16="http://schemas.microsoft.com/office/drawing/2014/main" val="2845923313"/>
                    </a:ext>
                  </a:extLst>
                </a:gridCol>
                <a:gridCol w="1661532">
                  <a:extLst>
                    <a:ext uri="{9D8B030D-6E8A-4147-A177-3AD203B41FA5}">
                      <a16:colId xmlns:a16="http://schemas.microsoft.com/office/drawing/2014/main" val="2900088161"/>
                    </a:ext>
                  </a:extLst>
                </a:gridCol>
                <a:gridCol w="2252546">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CarID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err="1">
                          <a:latin typeface="Calibir"/>
                        </a:rPr>
                        <a:t>CarModel</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Manufacturer</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1</a:t>
                      </a:r>
                    </a:p>
                  </a:txBody>
                  <a:tcPr anchor="ctr"/>
                </a:tc>
                <a:tc>
                  <a:txBody>
                    <a:bodyPr/>
                    <a:lstStyle/>
                    <a:p>
                      <a:pPr>
                        <a:buNone/>
                      </a:pPr>
                      <a:r>
                        <a:rPr lang="en-US" sz="2800" dirty="0">
                          <a:latin typeface="Calibir"/>
                        </a:rPr>
                        <a:t>Corolla</a:t>
                      </a:r>
                    </a:p>
                  </a:txBody>
                  <a:tcPr anchor="ctr"/>
                </a:tc>
                <a:tc>
                  <a:txBody>
                    <a:bodyPr/>
                    <a:lstStyle/>
                    <a:p>
                      <a:pPr>
                        <a:buNone/>
                      </a:pPr>
                      <a:r>
                        <a:rPr lang="en-US" sz="2800" dirty="0">
                          <a:latin typeface="Calibir"/>
                        </a:rPr>
                        <a:t>Toyota</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2</a:t>
                      </a:r>
                    </a:p>
                  </a:txBody>
                  <a:tcPr anchor="ctr"/>
                </a:tc>
                <a:tc>
                  <a:txBody>
                    <a:bodyPr/>
                    <a:lstStyle/>
                    <a:p>
                      <a:pPr>
                        <a:buNone/>
                      </a:pPr>
                      <a:r>
                        <a:rPr lang="en-US" sz="2800" dirty="0">
                          <a:latin typeface="Calibir"/>
                        </a:rPr>
                        <a:t>Camry</a:t>
                      </a:r>
                    </a:p>
                  </a:txBody>
                  <a:tcPr anchor="ctr"/>
                </a:tc>
                <a:tc>
                  <a:txBody>
                    <a:bodyPr/>
                    <a:lstStyle/>
                    <a:p>
                      <a:pPr>
                        <a:buNone/>
                      </a:pPr>
                      <a:r>
                        <a:rPr lang="en-US" sz="2800" dirty="0">
                          <a:latin typeface="Calibir"/>
                        </a:rPr>
                        <a:t>Toyota</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3</a:t>
                      </a:r>
                    </a:p>
                  </a:txBody>
                  <a:tcPr anchor="ctr"/>
                </a:tc>
                <a:tc>
                  <a:txBody>
                    <a:bodyPr/>
                    <a:lstStyle/>
                    <a:p>
                      <a:pPr>
                        <a:buNone/>
                      </a:pPr>
                      <a:r>
                        <a:rPr lang="en-US" sz="2800" dirty="0">
                          <a:latin typeface="Calibir"/>
                        </a:rPr>
                        <a:t>CX-5</a:t>
                      </a:r>
                    </a:p>
                  </a:txBody>
                  <a:tcPr anchor="ctr"/>
                </a:tc>
                <a:tc>
                  <a:txBody>
                    <a:bodyPr/>
                    <a:lstStyle/>
                    <a:p>
                      <a:pPr>
                        <a:buNone/>
                      </a:pPr>
                      <a:r>
                        <a:rPr lang="en-US" sz="2800" dirty="0">
                          <a:latin typeface="Calibir"/>
                        </a:rPr>
                        <a:t>Mazda</a:t>
                      </a:r>
                    </a:p>
                  </a:txBody>
                  <a:tcPr anchor="ctr"/>
                </a:tc>
                <a:extLst>
                  <a:ext uri="{0D108BD9-81ED-4DB2-BD59-A6C34878D82A}">
                    <a16:rowId xmlns:a16="http://schemas.microsoft.com/office/drawing/2014/main" val="1429527496"/>
                  </a:ext>
                </a:extLst>
              </a:tr>
            </a:tbl>
          </a:graphicData>
        </a:graphic>
      </p:graphicFrame>
      <p:sp>
        <p:nvSpPr>
          <p:cNvPr id="11" name="TextBox 10">
            <a:extLst>
              <a:ext uri="{FF2B5EF4-FFF2-40B4-BE49-F238E27FC236}">
                <a16:creationId xmlns:a16="http://schemas.microsoft.com/office/drawing/2014/main" id="{B1B18732-A64E-D6C0-66F6-B76104CE9059}"/>
              </a:ext>
            </a:extLst>
          </p:cNvPr>
          <p:cNvSpPr txBox="1"/>
          <p:nvPr/>
        </p:nvSpPr>
        <p:spPr>
          <a:xfrm>
            <a:off x="5218772" y="3090965"/>
            <a:ext cx="3267306" cy="67185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ir"/>
              </a:rPr>
              <a:t>MANUFACTURER</a:t>
            </a:r>
          </a:p>
        </p:txBody>
      </p:sp>
      <p:graphicFrame>
        <p:nvGraphicFramePr>
          <p:cNvPr id="12" name="Table 11">
            <a:extLst>
              <a:ext uri="{FF2B5EF4-FFF2-40B4-BE49-F238E27FC236}">
                <a16:creationId xmlns:a16="http://schemas.microsoft.com/office/drawing/2014/main" id="{D3D0FABD-EED7-3AA9-2497-D6E927341481}"/>
              </a:ext>
            </a:extLst>
          </p:cNvPr>
          <p:cNvGraphicFramePr>
            <a:graphicFrameLocks noGrp="1"/>
          </p:cNvGraphicFramePr>
          <p:nvPr>
            <p:extLst>
              <p:ext uri="{D42A27DB-BD31-4B8C-83A1-F6EECF244321}">
                <p14:modId xmlns:p14="http://schemas.microsoft.com/office/powerpoint/2010/main" val="3607155206"/>
              </p:ext>
            </p:extLst>
          </p:nvPr>
        </p:nvGraphicFramePr>
        <p:xfrm>
          <a:off x="5218772" y="3886201"/>
          <a:ext cx="3858321" cy="1981200"/>
        </p:xfrm>
        <a:graphic>
          <a:graphicData uri="http://schemas.openxmlformats.org/drawingml/2006/table">
            <a:tbl>
              <a:tblPr>
                <a:tableStyleId>{ED083AE6-46FA-4A59-8FB0-9F97EB10719F}</a:tableStyleId>
              </a:tblPr>
              <a:tblGrid>
                <a:gridCol w="1471960">
                  <a:extLst>
                    <a:ext uri="{9D8B030D-6E8A-4147-A177-3AD203B41FA5}">
                      <a16:colId xmlns:a16="http://schemas.microsoft.com/office/drawing/2014/main" val="2845923313"/>
                    </a:ext>
                  </a:extLst>
                </a:gridCol>
                <a:gridCol w="2386361">
                  <a:extLst>
                    <a:ext uri="{9D8B030D-6E8A-4147-A177-3AD203B41FA5}">
                      <a16:colId xmlns:a16="http://schemas.microsoft.com/office/drawing/2014/main" val="2900088161"/>
                    </a:ext>
                  </a:extLst>
                </a:gridCol>
              </a:tblGrid>
              <a:tr h="0">
                <a:tc>
                  <a:txBody>
                    <a:bodyPr/>
                    <a:lstStyle/>
                    <a:p>
                      <a:pPr>
                        <a:buNone/>
                      </a:pPr>
                      <a:r>
                        <a:rPr lang="en-US" sz="2800" dirty="0">
                          <a:latin typeface="Calibir"/>
                        </a:rPr>
                        <a:t>Manufacturer</a:t>
                      </a:r>
                    </a:p>
                  </a:txBody>
                  <a:tcPr anchor="ctr">
                    <a:solidFill>
                      <a:schemeClr val="accent4">
                        <a:lumMod val="10000"/>
                        <a:lumOff val="90000"/>
                      </a:schemeClr>
                    </a:solidFill>
                  </a:tcPr>
                </a:tc>
                <a:tc>
                  <a:txBody>
                    <a:bodyPr/>
                    <a:lstStyle/>
                    <a:p>
                      <a:pPr>
                        <a:buNone/>
                      </a:pPr>
                      <a:r>
                        <a:rPr lang="en-US" sz="2800" dirty="0" err="1">
                          <a:latin typeface="Calibir"/>
                        </a:rPr>
                        <a:t>ManufacturerCity</a:t>
                      </a:r>
                      <a:endParaRPr lang="en-US" sz="2800" dirty="0">
                        <a:latin typeface="Calibir"/>
                      </a:endParaRP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Toyota</a:t>
                      </a:r>
                    </a:p>
                  </a:txBody>
                  <a:tcPr anchor="ctr"/>
                </a:tc>
                <a:tc>
                  <a:txBody>
                    <a:bodyPr/>
                    <a:lstStyle/>
                    <a:p>
                      <a:pPr>
                        <a:buNone/>
                      </a:pPr>
                      <a:r>
                        <a:rPr lang="en-US" sz="2800" dirty="0">
                          <a:latin typeface="Calibir"/>
                        </a:rPr>
                        <a:t>Sydney</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Mazda</a:t>
                      </a:r>
                    </a:p>
                  </a:txBody>
                  <a:tcPr anchor="ctr"/>
                </a:tc>
                <a:tc>
                  <a:txBody>
                    <a:bodyPr/>
                    <a:lstStyle/>
                    <a:p>
                      <a:pPr>
                        <a:buNone/>
                      </a:pPr>
                      <a:r>
                        <a:rPr lang="en-US" sz="2800" dirty="0">
                          <a:latin typeface="Calibir"/>
                        </a:rPr>
                        <a:t>Melbourne</a:t>
                      </a:r>
                    </a:p>
                  </a:txBody>
                  <a:tcPr anchor="ctr"/>
                </a:tc>
                <a:extLst>
                  <a:ext uri="{0D108BD9-81ED-4DB2-BD59-A6C34878D82A}">
                    <a16:rowId xmlns:a16="http://schemas.microsoft.com/office/drawing/2014/main" val="1429527496"/>
                  </a:ext>
                </a:extLst>
              </a:tr>
            </a:tbl>
          </a:graphicData>
        </a:graphic>
      </p:graphicFrame>
    </p:spTree>
    <p:extLst>
      <p:ext uri="{BB962C8B-B14F-4D97-AF65-F5344CB8AC3E}">
        <p14:creationId xmlns:p14="http://schemas.microsoft.com/office/powerpoint/2010/main" val="3137123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B5AD8E7C-F228-847A-868E-63373D11539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9A89D04-5A6C-68F6-52F4-CBEE2E4C44BB}"/>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1B7D8AF6-3303-08DC-2A03-9EE06C739429}"/>
              </a:ext>
            </a:extLst>
          </p:cNvPr>
          <p:cNvSpPr>
            <a:spLocks noGrp="1"/>
          </p:cNvSpPr>
          <p:nvPr>
            <p:ph type="sldNum" sz="quarter" idx="4"/>
          </p:nvPr>
        </p:nvSpPr>
        <p:spPr/>
        <p:txBody>
          <a:bodyPr/>
          <a:lstStyle/>
          <a:p>
            <a:fld id="{16A89BA3-132D-40E1-AAB4-CDCD0A14C216}" type="slidenum">
              <a:rPr lang="en-AU" smtClean="0"/>
              <a:pPr/>
              <a:t>26</a:t>
            </a:fld>
            <a:r>
              <a:rPr lang="en-AU"/>
              <a:t>  |</a:t>
            </a:r>
            <a:endParaRPr lang="en-AU" dirty="0"/>
          </a:p>
        </p:txBody>
      </p:sp>
      <p:sp>
        <p:nvSpPr>
          <p:cNvPr id="9" name="Text Placeholder 3">
            <a:extLst>
              <a:ext uri="{FF2B5EF4-FFF2-40B4-BE49-F238E27FC236}">
                <a16:creationId xmlns:a16="http://schemas.microsoft.com/office/drawing/2014/main" id="{B0F70BF3-2E97-C90E-4377-4E776654E85F}"/>
              </a:ext>
            </a:extLst>
          </p:cNvPr>
          <p:cNvSpPr>
            <a:spLocks noGrp="1"/>
          </p:cNvSpPr>
          <p:nvPr>
            <p:ph type="body" sz="quarter" idx="16"/>
          </p:nvPr>
        </p:nvSpPr>
        <p:spPr>
          <a:xfrm>
            <a:off x="0" y="-1"/>
            <a:ext cx="7170234" cy="525518"/>
          </a:xfrm>
        </p:spPr>
        <p:txBody>
          <a:bodyPr>
            <a:noAutofit/>
          </a:bodyPr>
          <a:lstStyle/>
          <a:p>
            <a:r>
              <a:rPr lang="en-US" sz="3200" dirty="0"/>
              <a:t>Higher normal forms (BCNF &amp; 4NF)</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AC9B34BD-2F75-643D-E68B-41C55BF17A1A}"/>
              </a:ext>
            </a:extLst>
          </p:cNvPr>
          <p:cNvSpPr txBox="1"/>
          <p:nvPr/>
        </p:nvSpPr>
        <p:spPr>
          <a:xfrm>
            <a:off x="23751" y="1214490"/>
            <a:ext cx="9120249" cy="5226431"/>
          </a:xfrm>
          <a:prstGeom prst="rect">
            <a:avLst/>
          </a:prstGeom>
          <a:noFill/>
        </p:spPr>
        <p:txBody>
          <a:bodyPr wrap="square">
            <a:spAutoFit/>
          </a:bodyPr>
          <a:lstStyle/>
          <a:p>
            <a:pPr>
              <a:lnSpc>
                <a:spcPct val="150000"/>
              </a:lnSpc>
            </a:pPr>
            <a:r>
              <a:rPr lang="en-US" sz="2500" b="1" dirty="0">
                <a:latin typeface="Calibir"/>
              </a:rPr>
              <a:t>Boyce–Codd Normal Form (BCNF)</a:t>
            </a:r>
          </a:p>
          <a:p>
            <a:pPr marL="800100" lvl="1" indent="-342900">
              <a:lnSpc>
                <a:spcPct val="150000"/>
              </a:lnSpc>
              <a:buFont typeface="Arial" panose="020B0604020202020204" pitchFamily="34" charset="0"/>
              <a:buChar char="•"/>
            </a:pPr>
            <a:r>
              <a:rPr lang="en-US" sz="2500" dirty="0">
                <a:latin typeface="Calibir"/>
              </a:rPr>
              <a:t>Extension of 3NF.</a:t>
            </a:r>
          </a:p>
          <a:p>
            <a:pPr marL="800100" lvl="1" indent="-342900">
              <a:lnSpc>
                <a:spcPct val="150000"/>
              </a:lnSpc>
              <a:buFont typeface="Arial" panose="020B0604020202020204" pitchFamily="34" charset="0"/>
              <a:buChar char="•"/>
            </a:pPr>
            <a:r>
              <a:rPr lang="en-US" sz="2500" dirty="0">
                <a:latin typeface="Calibir"/>
              </a:rPr>
              <a:t>Rule: Every determinant must be a candidate key.</a:t>
            </a:r>
          </a:p>
          <a:p>
            <a:pPr marL="800100" lvl="1" indent="-342900">
              <a:lnSpc>
                <a:spcPct val="150000"/>
              </a:lnSpc>
              <a:buFont typeface="Arial" panose="020B0604020202020204" pitchFamily="34" charset="0"/>
              <a:buChar char="•"/>
            </a:pPr>
            <a:r>
              <a:rPr lang="en-US" sz="2500" dirty="0">
                <a:latin typeface="Calibir"/>
              </a:rPr>
              <a:t>Usually only needed in </a:t>
            </a:r>
            <a:r>
              <a:rPr lang="en-US" sz="2500" i="1" dirty="0">
                <a:latin typeface="Calibir"/>
              </a:rPr>
              <a:t>edge cases</a:t>
            </a:r>
            <a:r>
              <a:rPr lang="en-US" sz="2500" dirty="0">
                <a:latin typeface="Calibir"/>
              </a:rPr>
              <a:t> where 3NF still leaves anomalies.</a:t>
            </a:r>
          </a:p>
          <a:p>
            <a:pPr marL="800100" lvl="1" indent="-342900">
              <a:lnSpc>
                <a:spcPct val="150000"/>
              </a:lnSpc>
              <a:buFont typeface="Arial" panose="020B0604020202020204" pitchFamily="34" charset="0"/>
              <a:buChar char="•"/>
            </a:pPr>
            <a:r>
              <a:rPr lang="en-US" sz="2500" dirty="0">
                <a:latin typeface="Calibir"/>
              </a:rPr>
              <a:t>Example: A room can only have one course, and each course has only one teacher → can create anomalies unless restructured.</a:t>
            </a:r>
            <a:br>
              <a:rPr lang="en-US" sz="2500" dirty="0">
                <a:latin typeface="Calibir"/>
              </a:rPr>
            </a:br>
            <a:r>
              <a:rPr lang="en-US" sz="2500" dirty="0">
                <a:latin typeface="Calibir"/>
              </a:rPr>
              <a:t>We’ll only touch this conceptually.</a:t>
            </a:r>
          </a:p>
        </p:txBody>
      </p:sp>
    </p:spTree>
    <p:extLst>
      <p:ext uri="{BB962C8B-B14F-4D97-AF65-F5344CB8AC3E}">
        <p14:creationId xmlns:p14="http://schemas.microsoft.com/office/powerpoint/2010/main" val="3798966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A2A824BE-F0BB-2C68-749D-9008E600773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65F0500-30E1-AEB7-2308-9419C87E29D5}"/>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AA4E6D3-070C-8EB0-E76E-5C33DDC41924}"/>
              </a:ext>
            </a:extLst>
          </p:cNvPr>
          <p:cNvSpPr>
            <a:spLocks noGrp="1"/>
          </p:cNvSpPr>
          <p:nvPr>
            <p:ph type="sldNum" sz="quarter" idx="4"/>
          </p:nvPr>
        </p:nvSpPr>
        <p:spPr/>
        <p:txBody>
          <a:bodyPr/>
          <a:lstStyle/>
          <a:p>
            <a:fld id="{16A89BA3-132D-40E1-AAB4-CDCD0A14C216}" type="slidenum">
              <a:rPr lang="en-AU" smtClean="0"/>
              <a:pPr/>
              <a:t>27</a:t>
            </a:fld>
            <a:r>
              <a:rPr lang="en-AU"/>
              <a:t>  |</a:t>
            </a:r>
            <a:endParaRPr lang="en-AU" dirty="0"/>
          </a:p>
        </p:txBody>
      </p:sp>
      <p:sp>
        <p:nvSpPr>
          <p:cNvPr id="9" name="Text Placeholder 3">
            <a:extLst>
              <a:ext uri="{FF2B5EF4-FFF2-40B4-BE49-F238E27FC236}">
                <a16:creationId xmlns:a16="http://schemas.microsoft.com/office/drawing/2014/main" id="{DFFC8BC4-4920-1EC3-A146-D8AF8970B97C}"/>
              </a:ext>
            </a:extLst>
          </p:cNvPr>
          <p:cNvSpPr>
            <a:spLocks noGrp="1"/>
          </p:cNvSpPr>
          <p:nvPr>
            <p:ph type="body" sz="quarter" idx="16"/>
          </p:nvPr>
        </p:nvSpPr>
        <p:spPr>
          <a:xfrm>
            <a:off x="0" y="-1"/>
            <a:ext cx="7170234" cy="525518"/>
          </a:xfrm>
        </p:spPr>
        <p:txBody>
          <a:bodyPr>
            <a:noAutofit/>
          </a:bodyPr>
          <a:lstStyle/>
          <a:p>
            <a:r>
              <a:rPr lang="en-US" sz="3200" dirty="0"/>
              <a:t>Higher normal forms (BCNF &amp; 4NF)</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D64D2AAA-41A3-D9A4-6A1D-8841768EE05A}"/>
              </a:ext>
            </a:extLst>
          </p:cNvPr>
          <p:cNvSpPr txBox="1"/>
          <p:nvPr/>
        </p:nvSpPr>
        <p:spPr>
          <a:xfrm>
            <a:off x="23751" y="679232"/>
            <a:ext cx="9120249" cy="3257174"/>
          </a:xfrm>
          <a:prstGeom prst="rect">
            <a:avLst/>
          </a:prstGeom>
          <a:noFill/>
        </p:spPr>
        <p:txBody>
          <a:bodyPr wrap="square">
            <a:spAutoFit/>
          </a:bodyPr>
          <a:lstStyle/>
          <a:p>
            <a:pPr>
              <a:lnSpc>
                <a:spcPct val="150000"/>
              </a:lnSpc>
            </a:pPr>
            <a:r>
              <a:rPr lang="en-US" sz="2800" b="1" dirty="0">
                <a:latin typeface="Calibir"/>
              </a:rPr>
              <a:t>Fourth Normal Form (4NF)</a:t>
            </a:r>
            <a:endParaRPr lang="en-US" sz="2800" dirty="0">
              <a:latin typeface="Calibir"/>
            </a:endParaRPr>
          </a:p>
          <a:p>
            <a:pPr marL="914400" lvl="1" indent="-457200">
              <a:lnSpc>
                <a:spcPct val="150000"/>
              </a:lnSpc>
              <a:buFont typeface="Arial" panose="020B0604020202020204" pitchFamily="34" charset="0"/>
              <a:buChar char="•"/>
            </a:pPr>
            <a:r>
              <a:rPr lang="en-US" sz="2800" dirty="0">
                <a:latin typeface="Calibir"/>
              </a:rPr>
              <a:t>Removes multi-valued dependencies.</a:t>
            </a:r>
          </a:p>
          <a:p>
            <a:pPr marL="914400" lvl="1" indent="-457200">
              <a:lnSpc>
                <a:spcPct val="150000"/>
              </a:lnSpc>
              <a:buFont typeface="Arial" panose="020B0604020202020204" pitchFamily="34" charset="0"/>
              <a:buChar char="•"/>
            </a:pPr>
            <a:r>
              <a:rPr lang="en-US" sz="2800" dirty="0">
                <a:latin typeface="Calibir"/>
              </a:rPr>
              <a:t>Problem: one table contains two independent lists, and combining them creates wrong “spurious” rows.</a:t>
            </a:r>
          </a:p>
          <a:p>
            <a:pPr marL="914400" lvl="1" indent="-457200">
              <a:lnSpc>
                <a:spcPct val="150000"/>
              </a:lnSpc>
              <a:buFont typeface="Arial" panose="020B0604020202020204" pitchFamily="34" charset="0"/>
              <a:buChar char="•"/>
            </a:pPr>
            <a:r>
              <a:rPr lang="en-US" sz="2800" dirty="0">
                <a:latin typeface="Calibir"/>
              </a:rPr>
              <a:t>Example:</a:t>
            </a:r>
          </a:p>
        </p:txBody>
      </p:sp>
      <p:graphicFrame>
        <p:nvGraphicFramePr>
          <p:cNvPr id="6" name="Table 5">
            <a:extLst>
              <a:ext uri="{FF2B5EF4-FFF2-40B4-BE49-F238E27FC236}">
                <a16:creationId xmlns:a16="http://schemas.microsoft.com/office/drawing/2014/main" id="{1C52EB61-DEF2-766C-B959-9082F18658D4}"/>
              </a:ext>
            </a:extLst>
          </p:cNvPr>
          <p:cNvGraphicFramePr>
            <a:graphicFrameLocks noGrp="1"/>
          </p:cNvGraphicFramePr>
          <p:nvPr>
            <p:extLst>
              <p:ext uri="{D42A27DB-BD31-4B8C-83A1-F6EECF244321}">
                <p14:modId xmlns:p14="http://schemas.microsoft.com/office/powerpoint/2010/main" val="303514249"/>
              </p:ext>
            </p:extLst>
          </p:nvPr>
        </p:nvGraphicFramePr>
        <p:xfrm>
          <a:off x="613317" y="4090121"/>
          <a:ext cx="5668304" cy="2590800"/>
        </p:xfrm>
        <a:graphic>
          <a:graphicData uri="http://schemas.openxmlformats.org/drawingml/2006/table">
            <a:tbl>
              <a:tblPr>
                <a:tableStyleId>{ED083AE6-46FA-4A59-8FB0-9F97EB10719F}</a:tableStyleId>
              </a:tblPr>
              <a:tblGrid>
                <a:gridCol w="1475445">
                  <a:extLst>
                    <a:ext uri="{9D8B030D-6E8A-4147-A177-3AD203B41FA5}">
                      <a16:colId xmlns:a16="http://schemas.microsoft.com/office/drawing/2014/main" val="2845923313"/>
                    </a:ext>
                  </a:extLst>
                </a:gridCol>
                <a:gridCol w="1817649">
                  <a:extLst>
                    <a:ext uri="{9D8B030D-6E8A-4147-A177-3AD203B41FA5}">
                      <a16:colId xmlns:a16="http://schemas.microsoft.com/office/drawing/2014/main" val="2900088161"/>
                    </a:ext>
                  </a:extLst>
                </a:gridCol>
                <a:gridCol w="2375210">
                  <a:extLst>
                    <a:ext uri="{9D8B030D-6E8A-4147-A177-3AD203B41FA5}">
                      <a16:colId xmlns:a16="http://schemas.microsoft.com/office/drawing/2014/main" val="3575123865"/>
                    </a:ext>
                  </a:extLst>
                </a:gridCol>
              </a:tblGrid>
              <a:tr h="0">
                <a:tc>
                  <a:txBody>
                    <a:bodyPr/>
                    <a:lstStyle/>
                    <a:p>
                      <a:pPr>
                        <a:buNone/>
                      </a:pPr>
                      <a:r>
                        <a:rPr lang="en-US" sz="2800" dirty="0">
                          <a:latin typeface="Calibir"/>
                        </a:rPr>
                        <a:t>Student</a:t>
                      </a:r>
                    </a:p>
                  </a:txBody>
                  <a:tcPr anchor="ctr">
                    <a:solidFill>
                      <a:schemeClr val="accent4">
                        <a:lumMod val="10000"/>
                        <a:lumOff val="90000"/>
                      </a:schemeClr>
                    </a:solidFill>
                  </a:tcPr>
                </a:tc>
                <a:tc>
                  <a:txBody>
                    <a:bodyPr/>
                    <a:lstStyle/>
                    <a:p>
                      <a:pPr>
                        <a:buNone/>
                      </a:pPr>
                      <a:r>
                        <a:rPr lang="en-US" sz="2800" dirty="0">
                          <a:latin typeface="Calibir"/>
                        </a:rPr>
                        <a:t>Sport</a:t>
                      </a:r>
                    </a:p>
                  </a:txBody>
                  <a:tcPr anchor="ctr">
                    <a:solidFill>
                      <a:schemeClr val="accent4">
                        <a:lumMod val="10000"/>
                        <a:lumOff val="90000"/>
                      </a:schemeClr>
                    </a:solidFill>
                  </a:tcPr>
                </a:tc>
                <a:tc>
                  <a:txBody>
                    <a:bodyPr/>
                    <a:lstStyle/>
                    <a:p>
                      <a:pPr>
                        <a:buNone/>
                      </a:pPr>
                      <a:r>
                        <a:rPr lang="en-US" sz="2800" dirty="0">
                          <a:latin typeface="Calibir"/>
                        </a:rPr>
                        <a:t>Instrument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Soccer</a:t>
                      </a:r>
                    </a:p>
                  </a:txBody>
                  <a:tcPr anchor="ctr"/>
                </a:tc>
                <a:tc>
                  <a:txBody>
                    <a:bodyPr/>
                    <a:lstStyle/>
                    <a:p>
                      <a:pPr>
                        <a:buNone/>
                      </a:pPr>
                      <a:r>
                        <a:rPr lang="en-US" sz="2800" dirty="0">
                          <a:latin typeface="Calibir"/>
                        </a:rPr>
                        <a:t>Piano</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Soccer</a:t>
                      </a:r>
                    </a:p>
                  </a:txBody>
                  <a:tcPr anchor="ctr"/>
                </a:tc>
                <a:tc>
                  <a:txBody>
                    <a:bodyPr/>
                    <a:lstStyle/>
                    <a:p>
                      <a:pPr>
                        <a:buNone/>
                      </a:pPr>
                      <a:r>
                        <a:rPr lang="en-US" sz="2800" dirty="0">
                          <a:latin typeface="Calibir"/>
                        </a:rPr>
                        <a:t>Guitar</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Tennis</a:t>
                      </a:r>
                    </a:p>
                  </a:txBody>
                  <a:tcPr anchor="ctr"/>
                </a:tc>
                <a:tc>
                  <a:txBody>
                    <a:bodyPr/>
                    <a:lstStyle/>
                    <a:p>
                      <a:pPr>
                        <a:buNone/>
                      </a:pPr>
                      <a:r>
                        <a:rPr lang="en-US" sz="2800" dirty="0">
                          <a:latin typeface="Calibir"/>
                        </a:rPr>
                        <a:t>Piano</a:t>
                      </a:r>
                    </a:p>
                  </a:txBody>
                  <a:tcPr anchor="ctr"/>
                </a:tc>
                <a:extLst>
                  <a:ext uri="{0D108BD9-81ED-4DB2-BD59-A6C34878D82A}">
                    <a16:rowId xmlns:a16="http://schemas.microsoft.com/office/drawing/2014/main" val="1429527496"/>
                  </a:ext>
                </a:extLst>
              </a:tr>
              <a:tr h="0">
                <a:tc>
                  <a:txBody>
                    <a:bodyPr/>
                    <a:lstStyle/>
                    <a:p>
                      <a:pPr>
                        <a:buNone/>
                      </a:pPr>
                      <a:r>
                        <a:rPr lang="en-US" sz="2800" dirty="0">
                          <a:latin typeface="Calibir"/>
                        </a:rPr>
                        <a:t>Alice</a:t>
                      </a:r>
                    </a:p>
                  </a:txBody>
                  <a:tcPr anchor="ctr">
                    <a:solidFill>
                      <a:schemeClr val="bg1"/>
                    </a:solidFill>
                  </a:tcPr>
                </a:tc>
                <a:tc>
                  <a:txBody>
                    <a:bodyPr/>
                    <a:lstStyle/>
                    <a:p>
                      <a:pPr>
                        <a:buNone/>
                      </a:pPr>
                      <a:r>
                        <a:rPr lang="en-US" sz="2800" dirty="0">
                          <a:latin typeface="Calibir"/>
                        </a:rPr>
                        <a:t>Tennis</a:t>
                      </a:r>
                    </a:p>
                  </a:txBody>
                  <a:tcPr anchor="ctr">
                    <a:solidFill>
                      <a:schemeClr val="bg1"/>
                    </a:solidFill>
                  </a:tcPr>
                </a:tc>
                <a:tc>
                  <a:txBody>
                    <a:bodyPr/>
                    <a:lstStyle/>
                    <a:p>
                      <a:pPr>
                        <a:buNone/>
                      </a:pPr>
                      <a:r>
                        <a:rPr lang="en-US" sz="2800" dirty="0">
                          <a:latin typeface="Calibir"/>
                        </a:rPr>
                        <a:t>Guitar</a:t>
                      </a:r>
                    </a:p>
                  </a:txBody>
                  <a:tcPr anchor="ctr">
                    <a:solidFill>
                      <a:schemeClr val="bg1"/>
                    </a:solidFill>
                  </a:tcPr>
                </a:tc>
                <a:extLst>
                  <a:ext uri="{0D108BD9-81ED-4DB2-BD59-A6C34878D82A}">
                    <a16:rowId xmlns:a16="http://schemas.microsoft.com/office/drawing/2014/main" val="4150487795"/>
                  </a:ext>
                </a:extLst>
              </a:tr>
            </a:tbl>
          </a:graphicData>
        </a:graphic>
      </p:graphicFrame>
      <p:sp>
        <p:nvSpPr>
          <p:cNvPr id="8" name="TextBox 7">
            <a:extLst>
              <a:ext uri="{FF2B5EF4-FFF2-40B4-BE49-F238E27FC236}">
                <a16:creationId xmlns:a16="http://schemas.microsoft.com/office/drawing/2014/main" id="{99CF4C46-AFAC-67C2-FA0C-BAD48EEBE34D}"/>
              </a:ext>
            </a:extLst>
          </p:cNvPr>
          <p:cNvSpPr txBox="1"/>
          <p:nvPr/>
        </p:nvSpPr>
        <p:spPr>
          <a:xfrm>
            <a:off x="6348528" y="3263298"/>
            <a:ext cx="2827477" cy="3594702"/>
          </a:xfrm>
          <a:prstGeom prst="rect">
            <a:avLst/>
          </a:prstGeom>
          <a:noFill/>
        </p:spPr>
        <p:txBody>
          <a:bodyPr wrap="square">
            <a:spAutoFit/>
          </a:bodyPr>
          <a:lstStyle/>
          <a:p>
            <a:pPr>
              <a:lnSpc>
                <a:spcPct val="150000"/>
              </a:lnSpc>
              <a:buNone/>
            </a:pPr>
            <a:r>
              <a:rPr lang="en-US" sz="2200" dirty="0">
                <a:latin typeface="Calibir"/>
              </a:rPr>
              <a:t>We don’t mean Alice plays every instrument </a:t>
            </a:r>
            <a:r>
              <a:rPr lang="en-US" sz="2200" i="1" dirty="0">
                <a:latin typeface="Calibir"/>
              </a:rPr>
              <a:t>with every sport</a:t>
            </a:r>
            <a:r>
              <a:rPr lang="en-US" sz="2200" dirty="0">
                <a:latin typeface="Calibir"/>
              </a:rPr>
              <a:t> — but the table forces that combination.</a:t>
            </a:r>
          </a:p>
          <a:p>
            <a:pPr>
              <a:lnSpc>
                <a:spcPct val="150000"/>
              </a:lnSpc>
              <a:buNone/>
            </a:pPr>
            <a:r>
              <a:rPr lang="en-US" sz="2200" dirty="0">
                <a:latin typeface="Calibir"/>
              </a:rPr>
              <a:t>Fix: Split into two independent tables.</a:t>
            </a:r>
          </a:p>
        </p:txBody>
      </p:sp>
    </p:spTree>
    <p:extLst>
      <p:ext uri="{BB962C8B-B14F-4D97-AF65-F5344CB8AC3E}">
        <p14:creationId xmlns:p14="http://schemas.microsoft.com/office/powerpoint/2010/main" val="337329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42"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0C7D7B9-D28D-FF16-3812-1213A16A3B4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2D4359E-87A6-CF9E-B750-34F0BE9986F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4031DD0D-7ACF-737D-5179-C30397208A11}"/>
              </a:ext>
            </a:extLst>
          </p:cNvPr>
          <p:cNvSpPr>
            <a:spLocks noGrp="1"/>
          </p:cNvSpPr>
          <p:nvPr>
            <p:ph type="sldNum" sz="quarter" idx="4"/>
          </p:nvPr>
        </p:nvSpPr>
        <p:spPr/>
        <p:txBody>
          <a:bodyPr/>
          <a:lstStyle/>
          <a:p>
            <a:fld id="{16A89BA3-132D-40E1-AAB4-CDCD0A14C216}" type="slidenum">
              <a:rPr lang="en-AU" smtClean="0"/>
              <a:pPr/>
              <a:t>28</a:t>
            </a:fld>
            <a:r>
              <a:rPr lang="en-AU"/>
              <a:t>  |</a:t>
            </a:r>
            <a:endParaRPr lang="en-AU" dirty="0"/>
          </a:p>
        </p:txBody>
      </p:sp>
      <p:sp>
        <p:nvSpPr>
          <p:cNvPr id="9" name="Text Placeholder 3">
            <a:extLst>
              <a:ext uri="{FF2B5EF4-FFF2-40B4-BE49-F238E27FC236}">
                <a16:creationId xmlns:a16="http://schemas.microsoft.com/office/drawing/2014/main" id="{12155850-56D7-6FA9-DA01-C3294F9E23EE}"/>
              </a:ext>
            </a:extLst>
          </p:cNvPr>
          <p:cNvSpPr>
            <a:spLocks noGrp="1"/>
          </p:cNvSpPr>
          <p:nvPr>
            <p:ph type="body" sz="quarter" idx="16"/>
          </p:nvPr>
        </p:nvSpPr>
        <p:spPr>
          <a:xfrm>
            <a:off x="0" y="-1"/>
            <a:ext cx="7170234" cy="525518"/>
          </a:xfrm>
        </p:spPr>
        <p:txBody>
          <a:bodyPr>
            <a:noAutofit/>
          </a:bodyPr>
          <a:lstStyle/>
          <a:p>
            <a:r>
              <a:rPr lang="en-US" sz="3200" dirty="0"/>
              <a:t>Higher normal forms (BCNF &amp; 4NF)</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CB63DD2-969F-54F2-028C-5D38A56D0462}"/>
              </a:ext>
            </a:extLst>
          </p:cNvPr>
          <p:cNvSpPr txBox="1"/>
          <p:nvPr/>
        </p:nvSpPr>
        <p:spPr>
          <a:xfrm>
            <a:off x="23751" y="679232"/>
            <a:ext cx="9120249" cy="669094"/>
          </a:xfrm>
          <a:prstGeom prst="rect">
            <a:avLst/>
          </a:prstGeom>
          <a:noFill/>
        </p:spPr>
        <p:txBody>
          <a:bodyPr wrap="square">
            <a:spAutoFit/>
          </a:bodyPr>
          <a:lstStyle/>
          <a:p>
            <a:pPr>
              <a:lnSpc>
                <a:spcPct val="150000"/>
              </a:lnSpc>
            </a:pPr>
            <a:r>
              <a:rPr lang="en-US" sz="2800" b="1" dirty="0">
                <a:latin typeface="Calibir"/>
              </a:rPr>
              <a:t>STUDENT_SPORT</a:t>
            </a:r>
          </a:p>
        </p:txBody>
      </p:sp>
      <p:graphicFrame>
        <p:nvGraphicFramePr>
          <p:cNvPr id="2" name="Table 1">
            <a:extLst>
              <a:ext uri="{FF2B5EF4-FFF2-40B4-BE49-F238E27FC236}">
                <a16:creationId xmlns:a16="http://schemas.microsoft.com/office/drawing/2014/main" id="{F8886A1E-53AA-33AD-7AF1-0DC57BA10D9F}"/>
              </a:ext>
            </a:extLst>
          </p:cNvPr>
          <p:cNvGraphicFramePr>
            <a:graphicFrameLocks noGrp="1"/>
          </p:cNvGraphicFramePr>
          <p:nvPr>
            <p:extLst>
              <p:ext uri="{D42A27DB-BD31-4B8C-83A1-F6EECF244321}">
                <p14:modId xmlns:p14="http://schemas.microsoft.com/office/powerpoint/2010/main" val="1708972790"/>
              </p:ext>
            </p:extLst>
          </p:nvPr>
        </p:nvGraphicFramePr>
        <p:xfrm>
          <a:off x="92669" y="1423823"/>
          <a:ext cx="3293094" cy="1554480"/>
        </p:xfrm>
        <a:graphic>
          <a:graphicData uri="http://schemas.openxmlformats.org/drawingml/2006/table">
            <a:tbl>
              <a:tblPr>
                <a:tableStyleId>{ED083AE6-46FA-4A59-8FB0-9F97EB10719F}</a:tableStyleId>
              </a:tblPr>
              <a:tblGrid>
                <a:gridCol w="1475445">
                  <a:extLst>
                    <a:ext uri="{9D8B030D-6E8A-4147-A177-3AD203B41FA5}">
                      <a16:colId xmlns:a16="http://schemas.microsoft.com/office/drawing/2014/main" val="2845923313"/>
                    </a:ext>
                  </a:extLst>
                </a:gridCol>
                <a:gridCol w="1817649">
                  <a:extLst>
                    <a:ext uri="{9D8B030D-6E8A-4147-A177-3AD203B41FA5}">
                      <a16:colId xmlns:a16="http://schemas.microsoft.com/office/drawing/2014/main" val="2900088161"/>
                    </a:ext>
                  </a:extLst>
                </a:gridCol>
              </a:tblGrid>
              <a:tr h="0">
                <a:tc>
                  <a:txBody>
                    <a:bodyPr/>
                    <a:lstStyle/>
                    <a:p>
                      <a:pPr>
                        <a:buNone/>
                      </a:pPr>
                      <a:r>
                        <a:rPr lang="en-US" sz="2800" dirty="0">
                          <a:latin typeface="Calibir"/>
                        </a:rPr>
                        <a:t>Student</a:t>
                      </a:r>
                    </a:p>
                  </a:txBody>
                  <a:tcPr anchor="ctr">
                    <a:solidFill>
                      <a:schemeClr val="accent4">
                        <a:lumMod val="10000"/>
                        <a:lumOff val="90000"/>
                      </a:schemeClr>
                    </a:solidFill>
                  </a:tcPr>
                </a:tc>
                <a:tc>
                  <a:txBody>
                    <a:bodyPr/>
                    <a:lstStyle/>
                    <a:p>
                      <a:pPr>
                        <a:buNone/>
                      </a:pPr>
                      <a:r>
                        <a:rPr lang="en-US" sz="2800" dirty="0">
                          <a:latin typeface="Calibir"/>
                        </a:rPr>
                        <a:t>Sport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Soccer</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Tennis</a:t>
                      </a:r>
                    </a:p>
                  </a:txBody>
                  <a:tcPr anchor="ctr"/>
                </a:tc>
                <a:extLst>
                  <a:ext uri="{0D108BD9-81ED-4DB2-BD59-A6C34878D82A}">
                    <a16:rowId xmlns:a16="http://schemas.microsoft.com/office/drawing/2014/main" val="1277231737"/>
                  </a:ext>
                </a:extLst>
              </a:tr>
            </a:tbl>
          </a:graphicData>
        </a:graphic>
      </p:graphicFrame>
      <p:sp>
        <p:nvSpPr>
          <p:cNvPr id="5" name="TextBox 4">
            <a:extLst>
              <a:ext uri="{FF2B5EF4-FFF2-40B4-BE49-F238E27FC236}">
                <a16:creationId xmlns:a16="http://schemas.microsoft.com/office/drawing/2014/main" id="{2C9BE473-CB69-4A7C-9A72-6B2E25838CF9}"/>
              </a:ext>
            </a:extLst>
          </p:cNvPr>
          <p:cNvSpPr txBox="1"/>
          <p:nvPr/>
        </p:nvSpPr>
        <p:spPr>
          <a:xfrm>
            <a:off x="-19076" y="2978303"/>
            <a:ext cx="9120249" cy="669094"/>
          </a:xfrm>
          <a:prstGeom prst="rect">
            <a:avLst/>
          </a:prstGeom>
          <a:noFill/>
        </p:spPr>
        <p:txBody>
          <a:bodyPr wrap="square">
            <a:spAutoFit/>
          </a:bodyPr>
          <a:lstStyle/>
          <a:p>
            <a:pPr>
              <a:lnSpc>
                <a:spcPct val="150000"/>
              </a:lnSpc>
            </a:pPr>
            <a:r>
              <a:rPr lang="en-US" sz="2800" b="1" dirty="0">
                <a:latin typeface="Calibir"/>
              </a:rPr>
              <a:t>STUDENT_INSTRUMENT</a:t>
            </a:r>
          </a:p>
        </p:txBody>
      </p:sp>
      <p:graphicFrame>
        <p:nvGraphicFramePr>
          <p:cNvPr id="7" name="Table 6">
            <a:extLst>
              <a:ext uri="{FF2B5EF4-FFF2-40B4-BE49-F238E27FC236}">
                <a16:creationId xmlns:a16="http://schemas.microsoft.com/office/drawing/2014/main" id="{83205054-B894-0931-B363-A72A73741542}"/>
              </a:ext>
            </a:extLst>
          </p:cNvPr>
          <p:cNvGraphicFramePr>
            <a:graphicFrameLocks noGrp="1"/>
          </p:cNvGraphicFramePr>
          <p:nvPr>
            <p:extLst>
              <p:ext uri="{D42A27DB-BD31-4B8C-83A1-F6EECF244321}">
                <p14:modId xmlns:p14="http://schemas.microsoft.com/office/powerpoint/2010/main" val="2523040931"/>
              </p:ext>
            </p:extLst>
          </p:nvPr>
        </p:nvGraphicFramePr>
        <p:xfrm>
          <a:off x="49842" y="3722894"/>
          <a:ext cx="3293094" cy="1554480"/>
        </p:xfrm>
        <a:graphic>
          <a:graphicData uri="http://schemas.openxmlformats.org/drawingml/2006/table">
            <a:tbl>
              <a:tblPr>
                <a:tableStyleId>{ED083AE6-46FA-4A59-8FB0-9F97EB10719F}</a:tableStyleId>
              </a:tblPr>
              <a:tblGrid>
                <a:gridCol w="1475445">
                  <a:extLst>
                    <a:ext uri="{9D8B030D-6E8A-4147-A177-3AD203B41FA5}">
                      <a16:colId xmlns:a16="http://schemas.microsoft.com/office/drawing/2014/main" val="2845923313"/>
                    </a:ext>
                  </a:extLst>
                </a:gridCol>
                <a:gridCol w="1817649">
                  <a:extLst>
                    <a:ext uri="{9D8B030D-6E8A-4147-A177-3AD203B41FA5}">
                      <a16:colId xmlns:a16="http://schemas.microsoft.com/office/drawing/2014/main" val="2900088161"/>
                    </a:ext>
                  </a:extLst>
                </a:gridCol>
              </a:tblGrid>
              <a:tr h="0">
                <a:tc>
                  <a:txBody>
                    <a:bodyPr/>
                    <a:lstStyle/>
                    <a:p>
                      <a:pPr>
                        <a:buNone/>
                      </a:pPr>
                      <a:r>
                        <a:rPr lang="en-US" sz="2800" dirty="0">
                          <a:latin typeface="Calibir"/>
                        </a:rPr>
                        <a:t>Student</a:t>
                      </a:r>
                    </a:p>
                  </a:txBody>
                  <a:tcPr anchor="ctr">
                    <a:solidFill>
                      <a:schemeClr val="accent4">
                        <a:lumMod val="10000"/>
                        <a:lumOff val="90000"/>
                      </a:schemeClr>
                    </a:solidFill>
                  </a:tcPr>
                </a:tc>
                <a:tc>
                  <a:txBody>
                    <a:bodyPr/>
                    <a:lstStyle/>
                    <a:p>
                      <a:pPr>
                        <a:buNone/>
                      </a:pPr>
                      <a:r>
                        <a:rPr lang="en-US" sz="2800" dirty="0">
                          <a:latin typeface="Calibir"/>
                        </a:rPr>
                        <a:t>Instrument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Piano</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Guitar</a:t>
                      </a:r>
                    </a:p>
                  </a:txBody>
                  <a:tcPr anchor="ctr"/>
                </a:tc>
                <a:extLst>
                  <a:ext uri="{0D108BD9-81ED-4DB2-BD59-A6C34878D82A}">
                    <a16:rowId xmlns:a16="http://schemas.microsoft.com/office/drawing/2014/main" val="1277231737"/>
                  </a:ext>
                </a:extLst>
              </a:tr>
            </a:tbl>
          </a:graphicData>
        </a:graphic>
      </p:graphicFrame>
      <p:graphicFrame>
        <p:nvGraphicFramePr>
          <p:cNvPr id="10" name="Table 9">
            <a:extLst>
              <a:ext uri="{FF2B5EF4-FFF2-40B4-BE49-F238E27FC236}">
                <a16:creationId xmlns:a16="http://schemas.microsoft.com/office/drawing/2014/main" id="{80C8CAE5-AE4F-8EB9-6B92-81177168B2E4}"/>
              </a:ext>
            </a:extLst>
          </p:cNvPr>
          <p:cNvGraphicFramePr>
            <a:graphicFrameLocks noGrp="1"/>
          </p:cNvGraphicFramePr>
          <p:nvPr>
            <p:extLst>
              <p:ext uri="{D42A27DB-BD31-4B8C-83A1-F6EECF244321}">
                <p14:modId xmlns:p14="http://schemas.microsoft.com/office/powerpoint/2010/main" val="2657816955"/>
              </p:ext>
            </p:extLst>
          </p:nvPr>
        </p:nvGraphicFramePr>
        <p:xfrm>
          <a:off x="4404732" y="2133600"/>
          <a:ext cx="4728117" cy="2590800"/>
        </p:xfrm>
        <a:graphic>
          <a:graphicData uri="http://schemas.openxmlformats.org/drawingml/2006/table">
            <a:tbl>
              <a:tblPr>
                <a:tableStyleId>{ED083AE6-46FA-4A59-8FB0-9F97EB10719F}</a:tableStyleId>
              </a:tblPr>
              <a:tblGrid>
                <a:gridCol w="1561170">
                  <a:extLst>
                    <a:ext uri="{9D8B030D-6E8A-4147-A177-3AD203B41FA5}">
                      <a16:colId xmlns:a16="http://schemas.microsoft.com/office/drawing/2014/main" val="2845923313"/>
                    </a:ext>
                  </a:extLst>
                </a:gridCol>
                <a:gridCol w="1330480">
                  <a:extLst>
                    <a:ext uri="{9D8B030D-6E8A-4147-A177-3AD203B41FA5}">
                      <a16:colId xmlns:a16="http://schemas.microsoft.com/office/drawing/2014/main" val="2900088161"/>
                    </a:ext>
                  </a:extLst>
                </a:gridCol>
                <a:gridCol w="1836467">
                  <a:extLst>
                    <a:ext uri="{9D8B030D-6E8A-4147-A177-3AD203B41FA5}">
                      <a16:colId xmlns:a16="http://schemas.microsoft.com/office/drawing/2014/main" val="3575123865"/>
                    </a:ext>
                  </a:extLst>
                </a:gridCol>
              </a:tblGrid>
              <a:tr h="0">
                <a:tc>
                  <a:txBody>
                    <a:bodyPr/>
                    <a:lstStyle/>
                    <a:p>
                      <a:pPr>
                        <a:buNone/>
                      </a:pPr>
                      <a:r>
                        <a:rPr lang="en-US" sz="2800" dirty="0">
                          <a:latin typeface="Calibir"/>
                        </a:rPr>
                        <a:t>Student</a:t>
                      </a:r>
                    </a:p>
                  </a:txBody>
                  <a:tcPr anchor="ctr">
                    <a:solidFill>
                      <a:schemeClr val="accent4">
                        <a:lumMod val="10000"/>
                        <a:lumOff val="90000"/>
                      </a:schemeClr>
                    </a:solidFill>
                  </a:tcPr>
                </a:tc>
                <a:tc>
                  <a:txBody>
                    <a:bodyPr/>
                    <a:lstStyle/>
                    <a:p>
                      <a:pPr>
                        <a:buNone/>
                      </a:pPr>
                      <a:r>
                        <a:rPr lang="en-US" sz="2800" dirty="0">
                          <a:latin typeface="Calibir"/>
                        </a:rPr>
                        <a:t>Sport</a:t>
                      </a:r>
                    </a:p>
                  </a:txBody>
                  <a:tcPr anchor="ctr">
                    <a:solidFill>
                      <a:schemeClr val="accent4">
                        <a:lumMod val="10000"/>
                        <a:lumOff val="90000"/>
                      </a:schemeClr>
                    </a:solidFill>
                  </a:tcPr>
                </a:tc>
                <a:tc>
                  <a:txBody>
                    <a:bodyPr/>
                    <a:lstStyle/>
                    <a:p>
                      <a:pPr>
                        <a:buNone/>
                      </a:pPr>
                      <a:r>
                        <a:rPr lang="en-US" sz="2800" dirty="0">
                          <a:latin typeface="Calibir"/>
                        </a:rPr>
                        <a:t>Instrument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Soccer</a:t>
                      </a:r>
                    </a:p>
                  </a:txBody>
                  <a:tcPr anchor="ctr"/>
                </a:tc>
                <a:tc>
                  <a:txBody>
                    <a:bodyPr/>
                    <a:lstStyle/>
                    <a:p>
                      <a:pPr>
                        <a:buNone/>
                      </a:pPr>
                      <a:r>
                        <a:rPr lang="en-US" sz="2800" dirty="0">
                          <a:latin typeface="Calibir"/>
                        </a:rPr>
                        <a:t>Piano</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Soccer</a:t>
                      </a:r>
                    </a:p>
                  </a:txBody>
                  <a:tcPr anchor="ctr"/>
                </a:tc>
                <a:tc>
                  <a:txBody>
                    <a:bodyPr/>
                    <a:lstStyle/>
                    <a:p>
                      <a:pPr>
                        <a:buNone/>
                      </a:pPr>
                      <a:r>
                        <a:rPr lang="en-US" sz="2800" dirty="0">
                          <a:latin typeface="Calibir"/>
                        </a:rPr>
                        <a:t>Guitar</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Alice</a:t>
                      </a:r>
                    </a:p>
                  </a:txBody>
                  <a:tcPr anchor="ctr"/>
                </a:tc>
                <a:tc>
                  <a:txBody>
                    <a:bodyPr/>
                    <a:lstStyle/>
                    <a:p>
                      <a:pPr>
                        <a:buNone/>
                      </a:pPr>
                      <a:r>
                        <a:rPr lang="en-US" sz="2800" dirty="0">
                          <a:latin typeface="Calibir"/>
                        </a:rPr>
                        <a:t>Tennis</a:t>
                      </a:r>
                    </a:p>
                  </a:txBody>
                  <a:tcPr anchor="ctr"/>
                </a:tc>
                <a:tc>
                  <a:txBody>
                    <a:bodyPr/>
                    <a:lstStyle/>
                    <a:p>
                      <a:pPr>
                        <a:buNone/>
                      </a:pPr>
                      <a:r>
                        <a:rPr lang="en-US" sz="2800" dirty="0">
                          <a:latin typeface="Calibir"/>
                        </a:rPr>
                        <a:t>Piano</a:t>
                      </a:r>
                    </a:p>
                  </a:txBody>
                  <a:tcPr anchor="ctr"/>
                </a:tc>
                <a:extLst>
                  <a:ext uri="{0D108BD9-81ED-4DB2-BD59-A6C34878D82A}">
                    <a16:rowId xmlns:a16="http://schemas.microsoft.com/office/drawing/2014/main" val="1429527496"/>
                  </a:ext>
                </a:extLst>
              </a:tr>
              <a:tr h="0">
                <a:tc>
                  <a:txBody>
                    <a:bodyPr/>
                    <a:lstStyle/>
                    <a:p>
                      <a:pPr>
                        <a:buNone/>
                      </a:pPr>
                      <a:r>
                        <a:rPr lang="en-US" sz="2800" dirty="0">
                          <a:latin typeface="Calibir"/>
                        </a:rPr>
                        <a:t>Alice</a:t>
                      </a:r>
                    </a:p>
                  </a:txBody>
                  <a:tcPr anchor="ctr">
                    <a:solidFill>
                      <a:schemeClr val="bg1"/>
                    </a:solidFill>
                  </a:tcPr>
                </a:tc>
                <a:tc>
                  <a:txBody>
                    <a:bodyPr/>
                    <a:lstStyle/>
                    <a:p>
                      <a:pPr>
                        <a:buNone/>
                      </a:pPr>
                      <a:r>
                        <a:rPr lang="en-US" sz="2800" dirty="0">
                          <a:latin typeface="Calibir"/>
                        </a:rPr>
                        <a:t>Tennis</a:t>
                      </a:r>
                    </a:p>
                  </a:txBody>
                  <a:tcPr anchor="ctr">
                    <a:solidFill>
                      <a:schemeClr val="bg1"/>
                    </a:solidFill>
                  </a:tcPr>
                </a:tc>
                <a:tc>
                  <a:txBody>
                    <a:bodyPr/>
                    <a:lstStyle/>
                    <a:p>
                      <a:pPr>
                        <a:buNone/>
                      </a:pPr>
                      <a:r>
                        <a:rPr lang="en-US" sz="2800" dirty="0">
                          <a:latin typeface="Calibir"/>
                        </a:rPr>
                        <a:t>Guitar</a:t>
                      </a:r>
                    </a:p>
                  </a:txBody>
                  <a:tcPr anchor="ctr">
                    <a:solidFill>
                      <a:schemeClr val="bg1"/>
                    </a:solidFill>
                  </a:tcPr>
                </a:tc>
                <a:extLst>
                  <a:ext uri="{0D108BD9-81ED-4DB2-BD59-A6C34878D82A}">
                    <a16:rowId xmlns:a16="http://schemas.microsoft.com/office/drawing/2014/main" val="4150487795"/>
                  </a:ext>
                </a:extLst>
              </a:tr>
            </a:tbl>
          </a:graphicData>
        </a:graphic>
      </p:graphicFrame>
      <p:cxnSp>
        <p:nvCxnSpPr>
          <p:cNvPr id="12" name="Straight Arrow Connector 11">
            <a:extLst>
              <a:ext uri="{FF2B5EF4-FFF2-40B4-BE49-F238E27FC236}">
                <a16:creationId xmlns:a16="http://schemas.microsoft.com/office/drawing/2014/main" id="{732C0DA5-98B6-3C9C-710C-DD20F629FEAB}"/>
              </a:ext>
            </a:extLst>
          </p:cNvPr>
          <p:cNvCxnSpPr>
            <a:cxnSpLocks/>
          </p:cNvCxnSpPr>
          <p:nvPr/>
        </p:nvCxnSpPr>
        <p:spPr>
          <a:xfrm flipH="1">
            <a:off x="3780263" y="3312850"/>
            <a:ext cx="6244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1205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CC22FC98-C09C-FF4C-8780-A6B21D8AD59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4B95BCF-D277-9EB4-C7F0-B54E87C0BF56}"/>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80B31C3-07A2-62E3-35FA-9D81146BD8D8}"/>
              </a:ext>
            </a:extLst>
          </p:cNvPr>
          <p:cNvSpPr>
            <a:spLocks noGrp="1"/>
          </p:cNvSpPr>
          <p:nvPr>
            <p:ph type="sldNum" sz="quarter" idx="4"/>
          </p:nvPr>
        </p:nvSpPr>
        <p:spPr/>
        <p:txBody>
          <a:bodyPr/>
          <a:lstStyle/>
          <a:p>
            <a:fld id="{16A89BA3-132D-40E1-AAB4-CDCD0A14C216}" type="slidenum">
              <a:rPr lang="en-AU" smtClean="0"/>
              <a:pPr/>
              <a:t>29</a:t>
            </a:fld>
            <a:r>
              <a:rPr lang="en-AU"/>
              <a:t>  |</a:t>
            </a:r>
            <a:endParaRPr lang="en-AU" dirty="0"/>
          </a:p>
        </p:txBody>
      </p:sp>
      <p:sp>
        <p:nvSpPr>
          <p:cNvPr id="9" name="Text Placeholder 3">
            <a:extLst>
              <a:ext uri="{FF2B5EF4-FFF2-40B4-BE49-F238E27FC236}">
                <a16:creationId xmlns:a16="http://schemas.microsoft.com/office/drawing/2014/main" id="{9104FE11-2FA7-1915-D167-65B36C89957E}"/>
              </a:ext>
            </a:extLst>
          </p:cNvPr>
          <p:cNvSpPr>
            <a:spLocks noGrp="1"/>
          </p:cNvSpPr>
          <p:nvPr>
            <p:ph type="body" sz="quarter" idx="16"/>
          </p:nvPr>
        </p:nvSpPr>
        <p:spPr>
          <a:xfrm>
            <a:off x="0" y="-1"/>
            <a:ext cx="7170234" cy="525518"/>
          </a:xfrm>
        </p:spPr>
        <p:txBody>
          <a:bodyPr>
            <a:noAutofit/>
          </a:bodyPr>
          <a:lstStyle/>
          <a:p>
            <a:r>
              <a:rPr lang="en-US" sz="3200" dirty="0"/>
              <a:t>Higher normal forms (BCNF &amp; 4NF)</a:t>
            </a:r>
            <a:endParaRPr lang="en-AU" sz="3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7745C5FA-CCFE-0880-1A4F-8F2A6BB30A8C}"/>
              </a:ext>
            </a:extLst>
          </p:cNvPr>
          <p:cNvSpPr txBox="1"/>
          <p:nvPr/>
        </p:nvSpPr>
        <p:spPr>
          <a:xfrm>
            <a:off x="0" y="1126273"/>
            <a:ext cx="8987882" cy="5196166"/>
          </a:xfrm>
          <a:prstGeom prst="rect">
            <a:avLst/>
          </a:prstGeom>
          <a:noFill/>
        </p:spPr>
        <p:txBody>
          <a:bodyPr wrap="square">
            <a:spAutoFit/>
          </a:bodyPr>
          <a:lstStyle/>
          <a:p>
            <a:pPr>
              <a:lnSpc>
                <a:spcPct val="150000"/>
              </a:lnSpc>
              <a:buNone/>
            </a:pPr>
            <a:r>
              <a:rPr lang="en-US" sz="2800" b="1" dirty="0">
                <a:latin typeface="Calibir"/>
              </a:rPr>
              <a:t>Analogy (Australia context)</a:t>
            </a:r>
          </a:p>
          <a:p>
            <a:pPr>
              <a:lnSpc>
                <a:spcPct val="150000"/>
              </a:lnSpc>
              <a:buNone/>
            </a:pPr>
            <a:r>
              <a:rPr lang="en-US" sz="2800" dirty="0">
                <a:latin typeface="Calibir"/>
              </a:rPr>
              <a:t>Think of a Myki cardholder:</a:t>
            </a:r>
          </a:p>
          <a:p>
            <a:pPr marL="914400" lvl="1" indent="-457200">
              <a:lnSpc>
                <a:spcPct val="150000"/>
              </a:lnSpc>
              <a:buFont typeface="Arial" panose="020B0604020202020204" pitchFamily="34" charset="0"/>
              <a:buChar char="•"/>
            </a:pPr>
            <a:r>
              <a:rPr lang="en-US" sz="2800" dirty="0">
                <a:latin typeface="Calibir"/>
              </a:rPr>
              <a:t>A passenger can have many train lines they travel on and many discounts they qualify for.</a:t>
            </a:r>
          </a:p>
          <a:p>
            <a:pPr marL="914400" lvl="1" indent="-457200">
              <a:lnSpc>
                <a:spcPct val="150000"/>
              </a:lnSpc>
              <a:buFont typeface="Arial" panose="020B0604020202020204" pitchFamily="34" charset="0"/>
              <a:buChar char="•"/>
            </a:pPr>
            <a:r>
              <a:rPr lang="en-US" sz="2800" dirty="0">
                <a:latin typeface="Calibir"/>
              </a:rPr>
              <a:t>If we keep both lists in one table, it wrongly suggests every train line is linked to every discount.</a:t>
            </a:r>
          </a:p>
          <a:p>
            <a:pPr marL="914400" lvl="1" indent="-457200">
              <a:lnSpc>
                <a:spcPct val="150000"/>
              </a:lnSpc>
              <a:buFont typeface="Arial" panose="020B0604020202020204" pitchFamily="34" charset="0"/>
              <a:buChar char="•"/>
            </a:pPr>
            <a:r>
              <a:rPr lang="en-US" sz="2800" dirty="0">
                <a:latin typeface="Calibir"/>
              </a:rPr>
              <a:t>Better: keep Passenger–</a:t>
            </a:r>
            <a:r>
              <a:rPr lang="en-US" sz="2800" dirty="0" err="1">
                <a:latin typeface="Calibir"/>
              </a:rPr>
              <a:t>TrainLine</a:t>
            </a:r>
            <a:r>
              <a:rPr lang="en-US" sz="2800" dirty="0">
                <a:latin typeface="Calibir"/>
              </a:rPr>
              <a:t> separate from Passenger–Discount.</a:t>
            </a:r>
          </a:p>
        </p:txBody>
      </p:sp>
    </p:spTree>
    <p:extLst>
      <p:ext uri="{BB962C8B-B14F-4D97-AF65-F5344CB8AC3E}">
        <p14:creationId xmlns:p14="http://schemas.microsoft.com/office/powerpoint/2010/main" val="1141102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FBC55C3C-1C70-4B05-DCEF-7BC51078112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E59A7F4-72EE-787C-9315-6B43A6FF78F6}"/>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3587ED2A-D90D-9FF9-7659-CD0E5643E039}"/>
              </a:ext>
            </a:extLst>
          </p:cNvPr>
          <p:cNvSpPr>
            <a:spLocks noGrp="1"/>
          </p:cNvSpPr>
          <p:nvPr>
            <p:ph type="sldNum" sz="quarter" idx="4"/>
          </p:nvPr>
        </p:nvSpPr>
        <p:spPr/>
        <p:txBody>
          <a:bodyPr/>
          <a:lstStyle/>
          <a:p>
            <a:fld id="{16A89BA3-132D-40E1-AAB4-CDCD0A14C216}" type="slidenum">
              <a:rPr lang="en-AU" smtClean="0"/>
              <a:pPr/>
              <a:t>3</a:t>
            </a:fld>
            <a:r>
              <a:rPr lang="en-AU"/>
              <a:t>  |</a:t>
            </a:r>
            <a:endParaRPr lang="en-AU" dirty="0"/>
          </a:p>
        </p:txBody>
      </p:sp>
      <p:sp>
        <p:nvSpPr>
          <p:cNvPr id="9" name="Text Placeholder 3">
            <a:extLst>
              <a:ext uri="{FF2B5EF4-FFF2-40B4-BE49-F238E27FC236}">
                <a16:creationId xmlns:a16="http://schemas.microsoft.com/office/drawing/2014/main" id="{2F5CC17E-1EEA-6DF1-8B95-4FFA28C844F7}"/>
              </a:ext>
            </a:extLst>
          </p:cNvPr>
          <p:cNvSpPr>
            <a:spLocks noGrp="1"/>
          </p:cNvSpPr>
          <p:nvPr>
            <p:ph type="body" sz="quarter" idx="16"/>
          </p:nvPr>
        </p:nvSpPr>
        <p:spPr>
          <a:xfrm>
            <a:off x="0" y="-1"/>
            <a:ext cx="7849590" cy="536029"/>
          </a:xfrm>
        </p:spPr>
        <p:txBody>
          <a:bodyPr>
            <a:noAutofit/>
          </a:bodyPr>
          <a:lstStyle/>
          <a:p>
            <a:r>
              <a:rPr lang="en-US" sz="3200" dirty="0" err="1"/>
              <a:t>Normalisation</a:t>
            </a:r>
            <a:r>
              <a:rPr lang="en-US" sz="3200" dirty="0"/>
              <a:t>: What, Why, How</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8FC573C5-EDA9-F7CB-5DAD-074958321411}"/>
              </a:ext>
            </a:extLst>
          </p:cNvPr>
          <p:cNvSpPr txBox="1"/>
          <p:nvPr/>
        </p:nvSpPr>
        <p:spPr>
          <a:xfrm>
            <a:off x="11875" y="1477248"/>
            <a:ext cx="9120249" cy="4549835"/>
          </a:xfrm>
          <a:prstGeom prst="rect">
            <a:avLst/>
          </a:prstGeom>
          <a:noFill/>
        </p:spPr>
        <p:txBody>
          <a:bodyPr wrap="square">
            <a:spAutoFit/>
          </a:bodyPr>
          <a:lstStyle/>
          <a:p>
            <a:pPr>
              <a:lnSpc>
                <a:spcPct val="150000"/>
              </a:lnSpc>
            </a:pPr>
            <a:r>
              <a:rPr lang="en-US" sz="2800" b="1" dirty="0">
                <a:latin typeface="Calibir"/>
              </a:rPr>
              <a:t>What:</a:t>
            </a:r>
          </a:p>
          <a:p>
            <a:pPr>
              <a:lnSpc>
                <a:spcPct val="150000"/>
              </a:lnSpc>
            </a:pPr>
            <a:r>
              <a:rPr lang="en-US" sz="2800" dirty="0">
                <a:latin typeface="Calibir"/>
              </a:rPr>
              <a:t>A step-by-step way to clean and </a:t>
            </a:r>
            <a:r>
              <a:rPr lang="en-US" sz="2800" dirty="0" err="1">
                <a:latin typeface="Calibir"/>
              </a:rPr>
              <a:t>organise</a:t>
            </a:r>
            <a:r>
              <a:rPr lang="en-US" sz="2800" dirty="0">
                <a:latin typeface="Calibir"/>
              </a:rPr>
              <a:t> tables so data isn’t messy or duplicated.</a:t>
            </a:r>
          </a:p>
          <a:p>
            <a:pPr>
              <a:lnSpc>
                <a:spcPct val="150000"/>
              </a:lnSpc>
            </a:pPr>
            <a:r>
              <a:rPr lang="en-US" sz="2800" b="1" dirty="0">
                <a:latin typeface="Calibir"/>
              </a:rPr>
              <a:t>Why:</a:t>
            </a:r>
          </a:p>
          <a:p>
            <a:pPr marL="457200" indent="-457200">
              <a:lnSpc>
                <a:spcPct val="150000"/>
              </a:lnSpc>
              <a:buFont typeface="Arial" panose="020B0604020202020204" pitchFamily="34" charset="0"/>
              <a:buChar char="•"/>
            </a:pPr>
            <a:r>
              <a:rPr lang="en-US" sz="2800" dirty="0">
                <a:latin typeface="Calibir"/>
              </a:rPr>
              <a:t>Keeps data </a:t>
            </a:r>
            <a:r>
              <a:rPr lang="en-US" sz="2800" b="1" dirty="0">
                <a:latin typeface="Calibir"/>
              </a:rPr>
              <a:t>accurate and consistent</a:t>
            </a:r>
            <a:r>
              <a:rPr lang="en-US" sz="2800" dirty="0">
                <a:latin typeface="Calibir"/>
              </a:rPr>
              <a:t> (no contradictions).</a:t>
            </a:r>
          </a:p>
          <a:p>
            <a:pPr marL="457200" indent="-457200">
              <a:lnSpc>
                <a:spcPct val="150000"/>
              </a:lnSpc>
              <a:buFont typeface="Arial" panose="020B0604020202020204" pitchFamily="34" charset="0"/>
              <a:buChar char="•"/>
            </a:pPr>
            <a:r>
              <a:rPr lang="en-US" sz="2800" dirty="0">
                <a:latin typeface="Calibir"/>
              </a:rPr>
              <a:t>Makes updates easier (change once, not in many places).</a:t>
            </a:r>
          </a:p>
          <a:p>
            <a:pPr marL="457200" indent="-457200">
              <a:lnSpc>
                <a:spcPct val="150000"/>
              </a:lnSpc>
              <a:buFont typeface="Arial" panose="020B0604020202020204" pitchFamily="34" charset="0"/>
              <a:buChar char="•"/>
            </a:pPr>
            <a:r>
              <a:rPr lang="en-US" sz="2800" dirty="0">
                <a:latin typeface="Calibir"/>
              </a:rPr>
              <a:t>Queries run smoother and are easier to understand.</a:t>
            </a:r>
          </a:p>
        </p:txBody>
      </p:sp>
    </p:spTree>
    <p:extLst>
      <p:ext uri="{BB962C8B-B14F-4D97-AF65-F5344CB8AC3E}">
        <p14:creationId xmlns:p14="http://schemas.microsoft.com/office/powerpoint/2010/main" val="2228658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1000"/>
                                        <p:tgtEl>
                                          <p:spTgt spid="13">
                                            <p:txEl>
                                              <p:pRg st="3" end="3"/>
                                            </p:txEl>
                                          </p:spTgt>
                                        </p:tgtEl>
                                      </p:cBhvr>
                                    </p:animEffect>
                                    <p:anim calcmode="lin" valueType="num">
                                      <p:cBhvr>
                                        <p:cTn id="1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1000"/>
                                        <p:tgtEl>
                                          <p:spTgt spid="13">
                                            <p:txEl>
                                              <p:pRg st="4" end="4"/>
                                            </p:txEl>
                                          </p:spTgt>
                                        </p:tgtEl>
                                      </p:cBhvr>
                                    </p:animEffect>
                                    <p:anim calcmode="lin" valueType="num">
                                      <p:cBhvr>
                                        <p:cTn id="1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fade">
                                      <p:cBhvr>
                                        <p:cTn id="22" dur="1000"/>
                                        <p:tgtEl>
                                          <p:spTgt spid="13">
                                            <p:txEl>
                                              <p:pRg st="5" end="5"/>
                                            </p:txEl>
                                          </p:spTgt>
                                        </p:tgtEl>
                                      </p:cBhvr>
                                    </p:animEffect>
                                    <p:anim calcmode="lin" valueType="num">
                                      <p:cBhvr>
                                        <p:cTn id="23" dur="1000" fill="hold"/>
                                        <p:tgtEl>
                                          <p:spTgt spid="1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5E80726-6C26-585D-2259-FC8B1AA3B06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697BDE8-CD07-E9A7-D652-E5C1AE47CD6E}"/>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74400D64-C8DB-BC87-8695-13090C335552}"/>
              </a:ext>
            </a:extLst>
          </p:cNvPr>
          <p:cNvSpPr>
            <a:spLocks noGrp="1"/>
          </p:cNvSpPr>
          <p:nvPr>
            <p:ph type="sldNum" sz="quarter" idx="4"/>
          </p:nvPr>
        </p:nvSpPr>
        <p:spPr/>
        <p:txBody>
          <a:bodyPr/>
          <a:lstStyle/>
          <a:p>
            <a:fld id="{16A89BA3-132D-40E1-AAB4-CDCD0A14C216}" type="slidenum">
              <a:rPr lang="en-AU" smtClean="0"/>
              <a:pPr/>
              <a:t>30</a:t>
            </a:fld>
            <a:r>
              <a:rPr lang="en-AU"/>
              <a:t>  |</a:t>
            </a:r>
            <a:endParaRPr lang="en-AU" dirty="0"/>
          </a:p>
        </p:txBody>
      </p:sp>
      <p:sp>
        <p:nvSpPr>
          <p:cNvPr id="9" name="Text Placeholder 3">
            <a:extLst>
              <a:ext uri="{FF2B5EF4-FFF2-40B4-BE49-F238E27FC236}">
                <a16:creationId xmlns:a16="http://schemas.microsoft.com/office/drawing/2014/main" id="{B0C78E6C-AAD7-960A-3F47-478136BDF4DD}"/>
              </a:ext>
            </a:extLst>
          </p:cNvPr>
          <p:cNvSpPr>
            <a:spLocks noGrp="1"/>
          </p:cNvSpPr>
          <p:nvPr>
            <p:ph type="body" sz="quarter" idx="16"/>
          </p:nvPr>
        </p:nvSpPr>
        <p:spPr>
          <a:xfrm>
            <a:off x="0" y="-1"/>
            <a:ext cx="7170234" cy="525518"/>
          </a:xfrm>
        </p:spPr>
        <p:txBody>
          <a:bodyPr>
            <a:noAutofit/>
          </a:bodyPr>
          <a:lstStyle/>
          <a:p>
            <a:r>
              <a:rPr lang="en-US" sz="3200" dirty="0"/>
              <a:t>Higher normal forms (BCNF &amp; 4NF)</a:t>
            </a:r>
            <a:endParaRPr lang="en-AU" sz="30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4AD97F97-0FBC-6A21-7C3C-4735EF3B1D02}"/>
              </a:ext>
            </a:extLst>
          </p:cNvPr>
          <p:cNvSpPr txBox="1"/>
          <p:nvPr/>
        </p:nvSpPr>
        <p:spPr>
          <a:xfrm>
            <a:off x="0" y="1126273"/>
            <a:ext cx="8987882" cy="1315425"/>
          </a:xfrm>
          <a:prstGeom prst="rect">
            <a:avLst/>
          </a:prstGeom>
          <a:noFill/>
        </p:spPr>
        <p:txBody>
          <a:bodyPr wrap="square">
            <a:spAutoFit/>
          </a:bodyPr>
          <a:lstStyle/>
          <a:p>
            <a:pPr>
              <a:lnSpc>
                <a:spcPct val="150000"/>
              </a:lnSpc>
              <a:buNone/>
            </a:pPr>
            <a:r>
              <a:rPr lang="en-US" sz="2800" b="1" dirty="0">
                <a:latin typeface="Calibir"/>
              </a:rPr>
              <a:t>Quick 5-min Problem for Students</a:t>
            </a:r>
            <a:br>
              <a:rPr lang="en-US" sz="2800" dirty="0">
                <a:latin typeface="Calibir"/>
              </a:rPr>
            </a:br>
            <a:r>
              <a:rPr lang="en-US" sz="2800" dirty="0">
                <a:latin typeface="Calibir"/>
              </a:rPr>
              <a:t>Q: This table shows:</a:t>
            </a:r>
          </a:p>
        </p:txBody>
      </p:sp>
      <p:graphicFrame>
        <p:nvGraphicFramePr>
          <p:cNvPr id="2" name="Table 1">
            <a:extLst>
              <a:ext uri="{FF2B5EF4-FFF2-40B4-BE49-F238E27FC236}">
                <a16:creationId xmlns:a16="http://schemas.microsoft.com/office/drawing/2014/main" id="{76D051AF-36B9-52FA-22EF-CA1EBE4AD447}"/>
              </a:ext>
            </a:extLst>
          </p:cNvPr>
          <p:cNvGraphicFramePr>
            <a:graphicFrameLocks noGrp="1"/>
          </p:cNvGraphicFramePr>
          <p:nvPr>
            <p:extLst>
              <p:ext uri="{D42A27DB-BD31-4B8C-83A1-F6EECF244321}">
                <p14:modId xmlns:p14="http://schemas.microsoft.com/office/powerpoint/2010/main" val="3107553489"/>
              </p:ext>
            </p:extLst>
          </p:nvPr>
        </p:nvGraphicFramePr>
        <p:xfrm>
          <a:off x="133815" y="2668858"/>
          <a:ext cx="6133170" cy="2590800"/>
        </p:xfrm>
        <a:graphic>
          <a:graphicData uri="http://schemas.openxmlformats.org/drawingml/2006/table">
            <a:tbl>
              <a:tblPr>
                <a:tableStyleId>{ED083AE6-46FA-4A59-8FB0-9F97EB10719F}</a:tableStyleId>
              </a:tblPr>
              <a:tblGrid>
                <a:gridCol w="1561170">
                  <a:extLst>
                    <a:ext uri="{9D8B030D-6E8A-4147-A177-3AD203B41FA5}">
                      <a16:colId xmlns:a16="http://schemas.microsoft.com/office/drawing/2014/main" val="2845923313"/>
                    </a:ext>
                  </a:extLst>
                </a:gridCol>
                <a:gridCol w="1906859">
                  <a:extLst>
                    <a:ext uri="{9D8B030D-6E8A-4147-A177-3AD203B41FA5}">
                      <a16:colId xmlns:a16="http://schemas.microsoft.com/office/drawing/2014/main" val="2900088161"/>
                    </a:ext>
                  </a:extLst>
                </a:gridCol>
                <a:gridCol w="2665141">
                  <a:extLst>
                    <a:ext uri="{9D8B030D-6E8A-4147-A177-3AD203B41FA5}">
                      <a16:colId xmlns:a16="http://schemas.microsoft.com/office/drawing/2014/main" val="3575123865"/>
                    </a:ext>
                  </a:extLst>
                </a:gridCol>
              </a:tblGrid>
              <a:tr h="0">
                <a:tc>
                  <a:txBody>
                    <a:bodyPr/>
                    <a:lstStyle/>
                    <a:p>
                      <a:pPr>
                        <a:buNone/>
                      </a:pPr>
                      <a:r>
                        <a:rPr lang="en-US" sz="2800" dirty="0">
                          <a:latin typeface="Calibir"/>
                        </a:rPr>
                        <a:t>Teacher</a:t>
                      </a:r>
                    </a:p>
                  </a:txBody>
                  <a:tcPr anchor="ctr">
                    <a:solidFill>
                      <a:schemeClr val="accent4">
                        <a:lumMod val="10000"/>
                        <a:lumOff val="90000"/>
                      </a:schemeClr>
                    </a:solidFill>
                  </a:tcPr>
                </a:tc>
                <a:tc>
                  <a:txBody>
                    <a:bodyPr/>
                    <a:lstStyle/>
                    <a:p>
                      <a:pPr>
                        <a:buNone/>
                      </a:pPr>
                      <a:r>
                        <a:rPr lang="en-US" sz="2800" dirty="0">
                          <a:latin typeface="Calibir"/>
                        </a:rPr>
                        <a:t>Language</a:t>
                      </a:r>
                    </a:p>
                  </a:txBody>
                  <a:tcPr anchor="ctr">
                    <a:solidFill>
                      <a:schemeClr val="accent4">
                        <a:lumMod val="10000"/>
                        <a:lumOff val="90000"/>
                      </a:schemeClr>
                    </a:solidFill>
                  </a:tcPr>
                </a:tc>
                <a:tc>
                  <a:txBody>
                    <a:bodyPr/>
                    <a:lstStyle/>
                    <a:p>
                      <a:pPr>
                        <a:buNone/>
                      </a:pPr>
                      <a:r>
                        <a:rPr lang="en-US" sz="2800" dirty="0">
                          <a:latin typeface="Calibir"/>
                        </a:rPr>
                        <a:t>Sport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English</a:t>
                      </a:r>
                    </a:p>
                  </a:txBody>
                  <a:tcPr anchor="ctr"/>
                </a:tc>
                <a:tc>
                  <a:txBody>
                    <a:bodyPr/>
                    <a:lstStyle/>
                    <a:p>
                      <a:pPr>
                        <a:buNone/>
                      </a:pPr>
                      <a:r>
                        <a:rPr lang="en-US" sz="2800" dirty="0">
                          <a:latin typeface="Calibir"/>
                        </a:rPr>
                        <a:t>Football</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English</a:t>
                      </a:r>
                    </a:p>
                  </a:txBody>
                  <a:tcPr anchor="ctr"/>
                </a:tc>
                <a:tc>
                  <a:txBody>
                    <a:bodyPr/>
                    <a:lstStyle/>
                    <a:p>
                      <a:pPr>
                        <a:buNone/>
                      </a:pPr>
                      <a:r>
                        <a:rPr lang="en-US" sz="2800" dirty="0">
                          <a:latin typeface="Calibir"/>
                        </a:rPr>
                        <a:t>Cricket</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French</a:t>
                      </a:r>
                    </a:p>
                  </a:txBody>
                  <a:tcPr anchor="ctr"/>
                </a:tc>
                <a:tc>
                  <a:txBody>
                    <a:bodyPr/>
                    <a:lstStyle/>
                    <a:p>
                      <a:pPr>
                        <a:buNone/>
                      </a:pPr>
                      <a:r>
                        <a:rPr lang="en-US" sz="2800" dirty="0">
                          <a:latin typeface="Calibir"/>
                        </a:rPr>
                        <a:t>Football</a:t>
                      </a:r>
                    </a:p>
                  </a:txBody>
                  <a:tcPr anchor="ctr"/>
                </a:tc>
                <a:extLst>
                  <a:ext uri="{0D108BD9-81ED-4DB2-BD59-A6C34878D82A}">
                    <a16:rowId xmlns:a16="http://schemas.microsoft.com/office/drawing/2014/main" val="1429527496"/>
                  </a:ext>
                </a:extLst>
              </a:tr>
              <a:tr h="0">
                <a:tc>
                  <a:txBody>
                    <a:bodyPr/>
                    <a:lstStyle/>
                    <a:p>
                      <a:pPr>
                        <a:buNone/>
                      </a:pPr>
                      <a:r>
                        <a:rPr lang="en-US" sz="2800" dirty="0">
                          <a:latin typeface="Calibir"/>
                        </a:rPr>
                        <a:t>Lee</a:t>
                      </a:r>
                    </a:p>
                  </a:txBody>
                  <a:tcPr anchor="ctr">
                    <a:solidFill>
                      <a:schemeClr val="bg1"/>
                    </a:solidFill>
                  </a:tcPr>
                </a:tc>
                <a:tc>
                  <a:txBody>
                    <a:bodyPr/>
                    <a:lstStyle/>
                    <a:p>
                      <a:pPr>
                        <a:buNone/>
                      </a:pPr>
                      <a:r>
                        <a:rPr lang="en-US" sz="2800" dirty="0">
                          <a:latin typeface="Calibir"/>
                        </a:rPr>
                        <a:t>French</a:t>
                      </a:r>
                    </a:p>
                  </a:txBody>
                  <a:tcPr anchor="ctr">
                    <a:solidFill>
                      <a:schemeClr val="bg1"/>
                    </a:solidFill>
                  </a:tcPr>
                </a:tc>
                <a:tc>
                  <a:txBody>
                    <a:bodyPr/>
                    <a:lstStyle/>
                    <a:p>
                      <a:pPr>
                        <a:buNone/>
                      </a:pPr>
                      <a:r>
                        <a:rPr lang="en-US" sz="2800" dirty="0">
                          <a:latin typeface="Calibir"/>
                        </a:rPr>
                        <a:t>Cricket</a:t>
                      </a:r>
                    </a:p>
                  </a:txBody>
                  <a:tcPr anchor="ctr">
                    <a:solidFill>
                      <a:schemeClr val="bg1"/>
                    </a:solidFill>
                  </a:tcPr>
                </a:tc>
                <a:extLst>
                  <a:ext uri="{0D108BD9-81ED-4DB2-BD59-A6C34878D82A}">
                    <a16:rowId xmlns:a16="http://schemas.microsoft.com/office/drawing/2014/main" val="4150487795"/>
                  </a:ext>
                </a:extLst>
              </a:tr>
            </a:tbl>
          </a:graphicData>
        </a:graphic>
      </p:graphicFrame>
      <p:sp>
        <p:nvSpPr>
          <p:cNvPr id="6" name="TextBox 5">
            <a:extLst>
              <a:ext uri="{FF2B5EF4-FFF2-40B4-BE49-F238E27FC236}">
                <a16:creationId xmlns:a16="http://schemas.microsoft.com/office/drawing/2014/main" id="{762DE80F-A963-309B-CEEE-CAD10C5B721E}"/>
              </a:ext>
            </a:extLst>
          </p:cNvPr>
          <p:cNvSpPr txBox="1"/>
          <p:nvPr/>
        </p:nvSpPr>
        <p:spPr>
          <a:xfrm>
            <a:off x="0" y="5259658"/>
            <a:ext cx="4650058" cy="1315296"/>
          </a:xfrm>
          <a:prstGeom prst="rect">
            <a:avLst/>
          </a:prstGeom>
          <a:noFill/>
        </p:spPr>
        <p:txBody>
          <a:bodyPr wrap="square">
            <a:spAutoFit/>
          </a:bodyPr>
          <a:lstStyle/>
          <a:p>
            <a:pPr>
              <a:lnSpc>
                <a:spcPct val="150000"/>
              </a:lnSpc>
            </a:pPr>
            <a:r>
              <a:rPr lang="en-US" sz="2800" dirty="0">
                <a:latin typeface="Calibir"/>
              </a:rPr>
              <a:t>What’s the issue?</a:t>
            </a:r>
            <a:br>
              <a:rPr lang="en-US" sz="2800" dirty="0">
                <a:latin typeface="Calibir"/>
              </a:rPr>
            </a:br>
            <a:r>
              <a:rPr lang="en-US" sz="2800" dirty="0">
                <a:latin typeface="Calibir"/>
              </a:rPr>
              <a:t>How would you fix it?</a:t>
            </a:r>
            <a:endParaRPr lang="en-AU" sz="2800" dirty="0">
              <a:latin typeface="Calibir"/>
            </a:endParaRPr>
          </a:p>
        </p:txBody>
      </p:sp>
      <p:pic>
        <p:nvPicPr>
          <p:cNvPr id="7" name="Timer">
            <a:hlinkClick r:id="" action="ppaction://media"/>
            <a:extLst>
              <a:ext uri="{FF2B5EF4-FFF2-40B4-BE49-F238E27FC236}">
                <a16:creationId xmlns:a16="http://schemas.microsoft.com/office/drawing/2014/main" id="{E2E17F5C-A0E8-6D4B-0E1A-0512DDA3A9AF}"/>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488" t="45989" r="41097" b="40786"/>
          <a:stretch>
            <a:fillRect/>
          </a:stretch>
        </p:blipFill>
        <p:spPr>
          <a:xfrm>
            <a:off x="6701882" y="3429000"/>
            <a:ext cx="1929161" cy="779331"/>
          </a:xfrm>
          <a:prstGeom prst="rect">
            <a:avLst/>
          </a:prstGeom>
          <a:ln w="38100">
            <a:solidFill>
              <a:schemeClr val="accent1"/>
            </a:solidFill>
          </a:ln>
        </p:spPr>
      </p:pic>
    </p:spTree>
    <p:extLst>
      <p:ext uri="{BB962C8B-B14F-4D97-AF65-F5344CB8AC3E}">
        <p14:creationId xmlns:p14="http://schemas.microsoft.com/office/powerpoint/2010/main" val="1644047729"/>
      </p:ext>
    </p:extLst>
  </p:cSld>
  <p:clrMapOvr>
    <a:masterClrMapping/>
  </p:clrMapOvr>
  <p:timing>
    <p:tnLst>
      <p:par>
        <p:cTn id="1" dur="indefinite" restart="never" nodeType="tmRoot">
          <p:childTnLst>
            <p:video>
              <p:cMediaNode vol="80000">
                <p:cTn id="2" fill="hold" display="0">
                  <p:stCondLst>
                    <p:cond delay="indefinite"/>
                  </p:stCondLst>
                </p:cTn>
                <p:tgtEl>
                  <p:spTgt spid="7"/>
                </p:tgtEl>
              </p:cMediaNode>
            </p:video>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5E80726-6C26-585D-2259-FC8B1AA3B06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697BDE8-CD07-E9A7-D652-E5C1AE47CD6E}"/>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74400D64-C8DB-BC87-8695-13090C335552}"/>
              </a:ext>
            </a:extLst>
          </p:cNvPr>
          <p:cNvSpPr>
            <a:spLocks noGrp="1"/>
          </p:cNvSpPr>
          <p:nvPr>
            <p:ph type="sldNum" sz="quarter" idx="4"/>
          </p:nvPr>
        </p:nvSpPr>
        <p:spPr/>
        <p:txBody>
          <a:bodyPr/>
          <a:lstStyle/>
          <a:p>
            <a:fld id="{16A89BA3-132D-40E1-AAB4-CDCD0A14C216}" type="slidenum">
              <a:rPr lang="en-AU" smtClean="0"/>
              <a:pPr/>
              <a:t>31</a:t>
            </a:fld>
            <a:r>
              <a:rPr lang="en-AU"/>
              <a:t>  |</a:t>
            </a:r>
            <a:endParaRPr lang="en-AU" dirty="0"/>
          </a:p>
        </p:txBody>
      </p:sp>
      <p:sp>
        <p:nvSpPr>
          <p:cNvPr id="9" name="Text Placeholder 3">
            <a:extLst>
              <a:ext uri="{FF2B5EF4-FFF2-40B4-BE49-F238E27FC236}">
                <a16:creationId xmlns:a16="http://schemas.microsoft.com/office/drawing/2014/main" id="{B0C78E6C-AAD7-960A-3F47-478136BDF4DD}"/>
              </a:ext>
            </a:extLst>
          </p:cNvPr>
          <p:cNvSpPr>
            <a:spLocks noGrp="1"/>
          </p:cNvSpPr>
          <p:nvPr>
            <p:ph type="body" sz="quarter" idx="16"/>
          </p:nvPr>
        </p:nvSpPr>
        <p:spPr>
          <a:xfrm>
            <a:off x="0" y="-1"/>
            <a:ext cx="7170234" cy="525518"/>
          </a:xfrm>
        </p:spPr>
        <p:txBody>
          <a:bodyPr>
            <a:noAutofit/>
          </a:bodyPr>
          <a:lstStyle/>
          <a:p>
            <a:r>
              <a:rPr lang="en-US" sz="3200" dirty="0"/>
              <a:t>Higher normal forms (BCNF &amp; 4NF)</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CC03280C-ED9D-A2C9-0605-0E5A3D63EA8E}"/>
              </a:ext>
            </a:extLst>
          </p:cNvPr>
          <p:cNvSpPr>
            <a:spLocks noChangeArrowheads="1"/>
          </p:cNvSpPr>
          <p:nvPr/>
        </p:nvSpPr>
        <p:spPr bwMode="auto">
          <a:xfrm>
            <a:off x="0" y="4278960"/>
            <a:ext cx="9144000" cy="1563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Calibir"/>
              </a:rPr>
              <a:t>Before 4NF: </a:t>
            </a:r>
            <a:r>
              <a:rPr kumimoji="0" lang="en-US" altLang="en-US" sz="2200" i="0" u="none" strike="noStrike" cap="none" normalizeH="0" baseline="0" dirty="0">
                <a:ln>
                  <a:noFill/>
                </a:ln>
                <a:solidFill>
                  <a:schemeClr val="tx1"/>
                </a:solidFill>
                <a:effectLst/>
                <a:latin typeface="Calibir"/>
              </a:rPr>
              <a:t>One table stores both Sports and Instruments for Alice.</a:t>
            </a:r>
            <a:br>
              <a:rPr kumimoji="0" lang="en-US" altLang="en-US" sz="2200" i="0" u="none" strike="noStrike" cap="none" normalizeH="0" baseline="0" dirty="0">
                <a:ln>
                  <a:noFill/>
                </a:ln>
                <a:solidFill>
                  <a:schemeClr val="tx1"/>
                </a:solidFill>
                <a:effectLst/>
                <a:latin typeface="Calibir"/>
              </a:rPr>
            </a:br>
            <a:r>
              <a:rPr kumimoji="0" lang="en-US" altLang="en-US" sz="2200" i="0" u="none" strike="noStrike" cap="none" normalizeH="0" baseline="0" dirty="0">
                <a:ln>
                  <a:noFill/>
                </a:ln>
                <a:solidFill>
                  <a:schemeClr val="tx1"/>
                </a:solidFill>
                <a:effectLst/>
                <a:latin typeface="Calibir"/>
              </a:rPr>
              <a:t>→ This creates spurious combinations (implies Alice plays Piano while playing Soccer, which isn’t true).</a:t>
            </a:r>
          </a:p>
        </p:txBody>
      </p:sp>
      <p:graphicFrame>
        <p:nvGraphicFramePr>
          <p:cNvPr id="10" name="Table 9">
            <a:extLst>
              <a:ext uri="{FF2B5EF4-FFF2-40B4-BE49-F238E27FC236}">
                <a16:creationId xmlns:a16="http://schemas.microsoft.com/office/drawing/2014/main" id="{36CF0618-E669-B8A5-3B5F-448D2BCD86C5}"/>
              </a:ext>
            </a:extLst>
          </p:cNvPr>
          <p:cNvGraphicFramePr>
            <a:graphicFrameLocks noGrp="1"/>
          </p:cNvGraphicFramePr>
          <p:nvPr>
            <p:extLst>
              <p:ext uri="{D42A27DB-BD31-4B8C-83A1-F6EECF244321}">
                <p14:modId xmlns:p14="http://schemas.microsoft.com/office/powerpoint/2010/main" val="515394619"/>
              </p:ext>
            </p:extLst>
          </p:nvPr>
        </p:nvGraphicFramePr>
        <p:xfrm>
          <a:off x="0" y="683941"/>
          <a:ext cx="6133170" cy="2590800"/>
        </p:xfrm>
        <a:graphic>
          <a:graphicData uri="http://schemas.openxmlformats.org/drawingml/2006/table">
            <a:tbl>
              <a:tblPr>
                <a:tableStyleId>{ED083AE6-46FA-4A59-8FB0-9F97EB10719F}</a:tableStyleId>
              </a:tblPr>
              <a:tblGrid>
                <a:gridCol w="1561170">
                  <a:extLst>
                    <a:ext uri="{9D8B030D-6E8A-4147-A177-3AD203B41FA5}">
                      <a16:colId xmlns:a16="http://schemas.microsoft.com/office/drawing/2014/main" val="2845923313"/>
                    </a:ext>
                  </a:extLst>
                </a:gridCol>
                <a:gridCol w="1906859">
                  <a:extLst>
                    <a:ext uri="{9D8B030D-6E8A-4147-A177-3AD203B41FA5}">
                      <a16:colId xmlns:a16="http://schemas.microsoft.com/office/drawing/2014/main" val="2900088161"/>
                    </a:ext>
                  </a:extLst>
                </a:gridCol>
                <a:gridCol w="2665141">
                  <a:extLst>
                    <a:ext uri="{9D8B030D-6E8A-4147-A177-3AD203B41FA5}">
                      <a16:colId xmlns:a16="http://schemas.microsoft.com/office/drawing/2014/main" val="3575123865"/>
                    </a:ext>
                  </a:extLst>
                </a:gridCol>
              </a:tblGrid>
              <a:tr h="0">
                <a:tc>
                  <a:txBody>
                    <a:bodyPr/>
                    <a:lstStyle/>
                    <a:p>
                      <a:pPr>
                        <a:buNone/>
                      </a:pPr>
                      <a:r>
                        <a:rPr lang="en-US" sz="2800" dirty="0">
                          <a:latin typeface="Calibir"/>
                        </a:rPr>
                        <a:t>Teacher</a:t>
                      </a:r>
                    </a:p>
                  </a:txBody>
                  <a:tcPr anchor="ctr">
                    <a:solidFill>
                      <a:schemeClr val="accent4">
                        <a:lumMod val="10000"/>
                        <a:lumOff val="90000"/>
                      </a:schemeClr>
                    </a:solidFill>
                  </a:tcPr>
                </a:tc>
                <a:tc>
                  <a:txBody>
                    <a:bodyPr/>
                    <a:lstStyle/>
                    <a:p>
                      <a:pPr>
                        <a:buNone/>
                      </a:pPr>
                      <a:r>
                        <a:rPr lang="en-US" sz="2800" dirty="0">
                          <a:latin typeface="Calibir"/>
                        </a:rPr>
                        <a:t>Language</a:t>
                      </a:r>
                    </a:p>
                  </a:txBody>
                  <a:tcPr anchor="ctr">
                    <a:solidFill>
                      <a:schemeClr val="accent4">
                        <a:lumMod val="10000"/>
                        <a:lumOff val="90000"/>
                      </a:schemeClr>
                    </a:solidFill>
                  </a:tcPr>
                </a:tc>
                <a:tc>
                  <a:txBody>
                    <a:bodyPr/>
                    <a:lstStyle/>
                    <a:p>
                      <a:pPr>
                        <a:buNone/>
                      </a:pPr>
                      <a:r>
                        <a:rPr lang="en-US" sz="2800" dirty="0">
                          <a:latin typeface="Calibir"/>
                        </a:rPr>
                        <a:t>Sport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English</a:t>
                      </a:r>
                    </a:p>
                  </a:txBody>
                  <a:tcPr anchor="ctr"/>
                </a:tc>
                <a:tc>
                  <a:txBody>
                    <a:bodyPr/>
                    <a:lstStyle/>
                    <a:p>
                      <a:pPr>
                        <a:buNone/>
                      </a:pPr>
                      <a:r>
                        <a:rPr lang="en-US" sz="2800" dirty="0">
                          <a:latin typeface="Calibir"/>
                        </a:rPr>
                        <a:t>Football</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English</a:t>
                      </a:r>
                    </a:p>
                  </a:txBody>
                  <a:tcPr anchor="ctr"/>
                </a:tc>
                <a:tc>
                  <a:txBody>
                    <a:bodyPr/>
                    <a:lstStyle/>
                    <a:p>
                      <a:pPr>
                        <a:buNone/>
                      </a:pPr>
                      <a:r>
                        <a:rPr lang="en-US" sz="2800" dirty="0">
                          <a:latin typeface="Calibir"/>
                        </a:rPr>
                        <a:t>Cricket</a:t>
                      </a:r>
                    </a:p>
                  </a:txBody>
                  <a:tcPr anchor="ctr"/>
                </a:tc>
                <a:extLst>
                  <a:ext uri="{0D108BD9-81ED-4DB2-BD59-A6C34878D82A}">
                    <a16:rowId xmlns:a16="http://schemas.microsoft.com/office/drawing/2014/main" val="1277231737"/>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French</a:t>
                      </a:r>
                    </a:p>
                  </a:txBody>
                  <a:tcPr anchor="ctr"/>
                </a:tc>
                <a:tc>
                  <a:txBody>
                    <a:bodyPr/>
                    <a:lstStyle/>
                    <a:p>
                      <a:pPr>
                        <a:buNone/>
                      </a:pPr>
                      <a:r>
                        <a:rPr lang="en-US" sz="2800" dirty="0">
                          <a:latin typeface="Calibir"/>
                        </a:rPr>
                        <a:t>Football</a:t>
                      </a:r>
                    </a:p>
                  </a:txBody>
                  <a:tcPr anchor="ctr"/>
                </a:tc>
                <a:extLst>
                  <a:ext uri="{0D108BD9-81ED-4DB2-BD59-A6C34878D82A}">
                    <a16:rowId xmlns:a16="http://schemas.microsoft.com/office/drawing/2014/main" val="1429527496"/>
                  </a:ext>
                </a:extLst>
              </a:tr>
              <a:tr h="0">
                <a:tc>
                  <a:txBody>
                    <a:bodyPr/>
                    <a:lstStyle/>
                    <a:p>
                      <a:pPr>
                        <a:buNone/>
                      </a:pPr>
                      <a:r>
                        <a:rPr lang="en-US" sz="2800" dirty="0">
                          <a:latin typeface="Calibir"/>
                        </a:rPr>
                        <a:t>Lee</a:t>
                      </a:r>
                    </a:p>
                  </a:txBody>
                  <a:tcPr anchor="ctr">
                    <a:solidFill>
                      <a:schemeClr val="bg1"/>
                    </a:solidFill>
                  </a:tcPr>
                </a:tc>
                <a:tc>
                  <a:txBody>
                    <a:bodyPr/>
                    <a:lstStyle/>
                    <a:p>
                      <a:pPr>
                        <a:buNone/>
                      </a:pPr>
                      <a:r>
                        <a:rPr lang="en-US" sz="2800" dirty="0">
                          <a:latin typeface="Calibir"/>
                        </a:rPr>
                        <a:t>French</a:t>
                      </a:r>
                    </a:p>
                  </a:txBody>
                  <a:tcPr anchor="ctr">
                    <a:solidFill>
                      <a:schemeClr val="bg1"/>
                    </a:solidFill>
                  </a:tcPr>
                </a:tc>
                <a:tc>
                  <a:txBody>
                    <a:bodyPr/>
                    <a:lstStyle/>
                    <a:p>
                      <a:pPr>
                        <a:buNone/>
                      </a:pPr>
                      <a:r>
                        <a:rPr lang="en-US" sz="2800" dirty="0">
                          <a:latin typeface="Calibir"/>
                        </a:rPr>
                        <a:t>Cricket</a:t>
                      </a:r>
                    </a:p>
                  </a:txBody>
                  <a:tcPr anchor="ctr">
                    <a:solidFill>
                      <a:schemeClr val="bg1"/>
                    </a:solidFill>
                  </a:tcPr>
                </a:tc>
                <a:extLst>
                  <a:ext uri="{0D108BD9-81ED-4DB2-BD59-A6C34878D82A}">
                    <a16:rowId xmlns:a16="http://schemas.microsoft.com/office/drawing/2014/main" val="4150487795"/>
                  </a:ext>
                </a:extLst>
              </a:tr>
            </a:tbl>
          </a:graphicData>
        </a:graphic>
      </p:graphicFrame>
    </p:spTree>
    <p:extLst>
      <p:ext uri="{BB962C8B-B14F-4D97-AF65-F5344CB8AC3E}">
        <p14:creationId xmlns:p14="http://schemas.microsoft.com/office/powerpoint/2010/main" val="17958132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6D5AEDF-48EC-CC50-1735-5291FF0F692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F581F6-8524-B820-3956-A7801DE1E18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B4423C88-CFBE-EE27-830B-CCF191A3F430}"/>
              </a:ext>
            </a:extLst>
          </p:cNvPr>
          <p:cNvSpPr>
            <a:spLocks noGrp="1"/>
          </p:cNvSpPr>
          <p:nvPr>
            <p:ph type="sldNum" sz="quarter" idx="4"/>
          </p:nvPr>
        </p:nvSpPr>
        <p:spPr/>
        <p:txBody>
          <a:bodyPr/>
          <a:lstStyle/>
          <a:p>
            <a:fld id="{16A89BA3-132D-40E1-AAB4-CDCD0A14C216}" type="slidenum">
              <a:rPr lang="en-AU" smtClean="0"/>
              <a:pPr/>
              <a:t>32</a:t>
            </a:fld>
            <a:r>
              <a:rPr lang="en-AU"/>
              <a:t>  |</a:t>
            </a:r>
            <a:endParaRPr lang="en-AU" dirty="0"/>
          </a:p>
        </p:txBody>
      </p:sp>
      <p:sp>
        <p:nvSpPr>
          <p:cNvPr id="9" name="Text Placeholder 3">
            <a:extLst>
              <a:ext uri="{FF2B5EF4-FFF2-40B4-BE49-F238E27FC236}">
                <a16:creationId xmlns:a16="http://schemas.microsoft.com/office/drawing/2014/main" id="{959C9E51-C2D7-3A73-6901-98D9D878B3CD}"/>
              </a:ext>
            </a:extLst>
          </p:cNvPr>
          <p:cNvSpPr>
            <a:spLocks noGrp="1"/>
          </p:cNvSpPr>
          <p:nvPr>
            <p:ph type="body" sz="quarter" idx="16"/>
          </p:nvPr>
        </p:nvSpPr>
        <p:spPr>
          <a:xfrm>
            <a:off x="0" y="-1"/>
            <a:ext cx="7170234" cy="525518"/>
          </a:xfrm>
        </p:spPr>
        <p:txBody>
          <a:bodyPr>
            <a:noAutofit/>
          </a:bodyPr>
          <a:lstStyle/>
          <a:p>
            <a:r>
              <a:rPr lang="en-US" sz="3200" dirty="0"/>
              <a:t>Higher normal forms (BCNF &amp; 4NF)</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B3D779FD-D1EA-B7D9-5CA7-4F8CFC3A1D96}"/>
              </a:ext>
            </a:extLst>
          </p:cNvPr>
          <p:cNvSpPr>
            <a:spLocks noChangeArrowheads="1"/>
          </p:cNvSpPr>
          <p:nvPr/>
        </p:nvSpPr>
        <p:spPr bwMode="auto">
          <a:xfrm>
            <a:off x="0" y="4482308"/>
            <a:ext cx="9144000" cy="207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200" b="1" dirty="0">
                <a:latin typeface="Calibir"/>
              </a:rPr>
              <a:t>After (4NF split into two tables)</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200" dirty="0">
                <a:latin typeface="Calibir"/>
              </a:rPr>
              <a:t>Keep Student–Sport in one table.</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200" dirty="0">
                <a:latin typeface="Calibir"/>
              </a:rPr>
              <a:t>Keep Student–Instrument in another.</a:t>
            </a:r>
            <a:br>
              <a:rPr lang="en-US" altLang="en-US" sz="2200" dirty="0">
                <a:latin typeface="Calibir"/>
              </a:rPr>
            </a:br>
            <a:r>
              <a:rPr lang="en-US" altLang="en-US" sz="2200" dirty="0">
                <a:latin typeface="Calibir"/>
              </a:rPr>
              <a:t>→ No fake combinations; each fact is recorded once and correctly.</a:t>
            </a:r>
          </a:p>
        </p:txBody>
      </p:sp>
      <p:graphicFrame>
        <p:nvGraphicFramePr>
          <p:cNvPr id="10" name="Table 9">
            <a:extLst>
              <a:ext uri="{FF2B5EF4-FFF2-40B4-BE49-F238E27FC236}">
                <a16:creationId xmlns:a16="http://schemas.microsoft.com/office/drawing/2014/main" id="{3D02A39E-283E-7193-122E-8470104412F5}"/>
              </a:ext>
            </a:extLst>
          </p:cNvPr>
          <p:cNvGraphicFramePr>
            <a:graphicFrameLocks noGrp="1"/>
          </p:cNvGraphicFramePr>
          <p:nvPr>
            <p:extLst>
              <p:ext uri="{D42A27DB-BD31-4B8C-83A1-F6EECF244321}">
                <p14:modId xmlns:p14="http://schemas.microsoft.com/office/powerpoint/2010/main" val="2015285557"/>
              </p:ext>
            </p:extLst>
          </p:nvPr>
        </p:nvGraphicFramePr>
        <p:xfrm>
          <a:off x="0" y="1303473"/>
          <a:ext cx="3468029" cy="1554480"/>
        </p:xfrm>
        <a:graphic>
          <a:graphicData uri="http://schemas.openxmlformats.org/drawingml/2006/table">
            <a:tbl>
              <a:tblPr>
                <a:tableStyleId>{ED083AE6-46FA-4A59-8FB0-9F97EB10719F}</a:tableStyleId>
              </a:tblPr>
              <a:tblGrid>
                <a:gridCol w="1561170">
                  <a:extLst>
                    <a:ext uri="{9D8B030D-6E8A-4147-A177-3AD203B41FA5}">
                      <a16:colId xmlns:a16="http://schemas.microsoft.com/office/drawing/2014/main" val="2845923313"/>
                    </a:ext>
                  </a:extLst>
                </a:gridCol>
                <a:gridCol w="1906859">
                  <a:extLst>
                    <a:ext uri="{9D8B030D-6E8A-4147-A177-3AD203B41FA5}">
                      <a16:colId xmlns:a16="http://schemas.microsoft.com/office/drawing/2014/main" val="2900088161"/>
                    </a:ext>
                  </a:extLst>
                </a:gridCol>
              </a:tblGrid>
              <a:tr h="0">
                <a:tc>
                  <a:txBody>
                    <a:bodyPr/>
                    <a:lstStyle/>
                    <a:p>
                      <a:pPr>
                        <a:buNone/>
                      </a:pPr>
                      <a:r>
                        <a:rPr lang="en-US" sz="2800" dirty="0">
                          <a:latin typeface="Calibir"/>
                        </a:rPr>
                        <a:t>Teacher</a:t>
                      </a:r>
                    </a:p>
                  </a:txBody>
                  <a:tcPr anchor="ctr">
                    <a:solidFill>
                      <a:schemeClr val="accent4">
                        <a:lumMod val="10000"/>
                        <a:lumOff val="90000"/>
                      </a:schemeClr>
                    </a:solidFill>
                  </a:tcPr>
                </a:tc>
                <a:tc>
                  <a:txBody>
                    <a:bodyPr/>
                    <a:lstStyle/>
                    <a:p>
                      <a:pPr>
                        <a:buNone/>
                      </a:pPr>
                      <a:r>
                        <a:rPr lang="en-US" sz="2800" dirty="0">
                          <a:latin typeface="Calibir"/>
                        </a:rPr>
                        <a:t>Language</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English</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French</a:t>
                      </a:r>
                    </a:p>
                  </a:txBody>
                  <a:tcPr anchor="ctr"/>
                </a:tc>
                <a:extLst>
                  <a:ext uri="{0D108BD9-81ED-4DB2-BD59-A6C34878D82A}">
                    <a16:rowId xmlns:a16="http://schemas.microsoft.com/office/drawing/2014/main" val="1277231737"/>
                  </a:ext>
                </a:extLst>
              </a:tr>
            </a:tbl>
          </a:graphicData>
        </a:graphic>
      </p:graphicFrame>
      <p:graphicFrame>
        <p:nvGraphicFramePr>
          <p:cNvPr id="2" name="Table 1">
            <a:extLst>
              <a:ext uri="{FF2B5EF4-FFF2-40B4-BE49-F238E27FC236}">
                <a16:creationId xmlns:a16="http://schemas.microsoft.com/office/drawing/2014/main" id="{D597EC3E-7654-870E-AECE-1A7391833807}"/>
              </a:ext>
            </a:extLst>
          </p:cNvPr>
          <p:cNvGraphicFramePr>
            <a:graphicFrameLocks noGrp="1"/>
          </p:cNvGraphicFramePr>
          <p:nvPr>
            <p:extLst>
              <p:ext uri="{D42A27DB-BD31-4B8C-83A1-F6EECF244321}">
                <p14:modId xmlns:p14="http://schemas.microsoft.com/office/powerpoint/2010/main" val="2361611998"/>
              </p:ext>
            </p:extLst>
          </p:nvPr>
        </p:nvGraphicFramePr>
        <p:xfrm>
          <a:off x="4572000" y="1303473"/>
          <a:ext cx="4226311" cy="1554480"/>
        </p:xfrm>
        <a:graphic>
          <a:graphicData uri="http://schemas.openxmlformats.org/drawingml/2006/table">
            <a:tbl>
              <a:tblPr>
                <a:tableStyleId>{ED083AE6-46FA-4A59-8FB0-9F97EB10719F}</a:tableStyleId>
              </a:tblPr>
              <a:tblGrid>
                <a:gridCol w="1561170">
                  <a:extLst>
                    <a:ext uri="{9D8B030D-6E8A-4147-A177-3AD203B41FA5}">
                      <a16:colId xmlns:a16="http://schemas.microsoft.com/office/drawing/2014/main" val="2845923313"/>
                    </a:ext>
                  </a:extLst>
                </a:gridCol>
                <a:gridCol w="2665141">
                  <a:extLst>
                    <a:ext uri="{9D8B030D-6E8A-4147-A177-3AD203B41FA5}">
                      <a16:colId xmlns:a16="http://schemas.microsoft.com/office/drawing/2014/main" val="3575123865"/>
                    </a:ext>
                  </a:extLst>
                </a:gridCol>
              </a:tblGrid>
              <a:tr h="0">
                <a:tc>
                  <a:txBody>
                    <a:bodyPr/>
                    <a:lstStyle/>
                    <a:p>
                      <a:pPr>
                        <a:buNone/>
                      </a:pPr>
                      <a:r>
                        <a:rPr lang="en-US" sz="2800" dirty="0">
                          <a:latin typeface="Calibir"/>
                        </a:rPr>
                        <a:t>Teacher</a:t>
                      </a:r>
                    </a:p>
                  </a:txBody>
                  <a:tcPr anchor="ctr">
                    <a:solidFill>
                      <a:schemeClr val="accent4">
                        <a:lumMod val="10000"/>
                        <a:lumOff val="90000"/>
                      </a:schemeClr>
                    </a:solidFill>
                  </a:tcPr>
                </a:tc>
                <a:tc>
                  <a:txBody>
                    <a:bodyPr/>
                    <a:lstStyle/>
                    <a:p>
                      <a:pPr>
                        <a:buNone/>
                      </a:pPr>
                      <a:r>
                        <a:rPr lang="en-US" sz="2800" dirty="0">
                          <a:latin typeface="Calibir"/>
                        </a:rPr>
                        <a:t>Sport</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Football</a:t>
                      </a:r>
                    </a:p>
                  </a:txBody>
                  <a:tcPr anchor="ctr"/>
                </a:tc>
                <a:extLst>
                  <a:ext uri="{0D108BD9-81ED-4DB2-BD59-A6C34878D82A}">
                    <a16:rowId xmlns:a16="http://schemas.microsoft.com/office/drawing/2014/main" val="1645917978"/>
                  </a:ext>
                </a:extLst>
              </a:tr>
              <a:tr h="0">
                <a:tc>
                  <a:txBody>
                    <a:bodyPr/>
                    <a:lstStyle/>
                    <a:p>
                      <a:pPr>
                        <a:buNone/>
                      </a:pPr>
                      <a:r>
                        <a:rPr lang="en-US" sz="2800" dirty="0">
                          <a:latin typeface="Calibir"/>
                        </a:rPr>
                        <a:t>Lee</a:t>
                      </a:r>
                    </a:p>
                  </a:txBody>
                  <a:tcPr anchor="ctr"/>
                </a:tc>
                <a:tc>
                  <a:txBody>
                    <a:bodyPr/>
                    <a:lstStyle/>
                    <a:p>
                      <a:pPr>
                        <a:buNone/>
                      </a:pPr>
                      <a:r>
                        <a:rPr lang="en-US" sz="2800" dirty="0">
                          <a:latin typeface="Calibir"/>
                        </a:rPr>
                        <a:t>Cricket</a:t>
                      </a:r>
                    </a:p>
                  </a:txBody>
                  <a:tcPr anchor="ctr"/>
                </a:tc>
                <a:extLst>
                  <a:ext uri="{0D108BD9-81ED-4DB2-BD59-A6C34878D82A}">
                    <a16:rowId xmlns:a16="http://schemas.microsoft.com/office/drawing/2014/main" val="1277231737"/>
                  </a:ext>
                </a:extLst>
              </a:tr>
            </a:tbl>
          </a:graphicData>
        </a:graphic>
      </p:graphicFrame>
      <p:sp>
        <p:nvSpPr>
          <p:cNvPr id="6" name="Rectangle 1">
            <a:extLst>
              <a:ext uri="{FF2B5EF4-FFF2-40B4-BE49-F238E27FC236}">
                <a16:creationId xmlns:a16="http://schemas.microsoft.com/office/drawing/2014/main" id="{C4A35F27-72CF-5B39-38BA-C6E536953323}"/>
              </a:ext>
            </a:extLst>
          </p:cNvPr>
          <p:cNvSpPr>
            <a:spLocks noChangeArrowheads="1"/>
          </p:cNvSpPr>
          <p:nvPr/>
        </p:nvSpPr>
        <p:spPr bwMode="auto">
          <a:xfrm>
            <a:off x="0" y="639244"/>
            <a:ext cx="9144000" cy="54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200" b="1" dirty="0" err="1">
                <a:latin typeface="Calibir"/>
              </a:rPr>
              <a:t>Teacher_Language</a:t>
            </a:r>
            <a:endParaRPr lang="en-US" altLang="en-US" sz="2200" dirty="0">
              <a:latin typeface="Calibir"/>
            </a:endParaRPr>
          </a:p>
        </p:txBody>
      </p:sp>
      <p:sp>
        <p:nvSpPr>
          <p:cNvPr id="7" name="Rectangle 1">
            <a:extLst>
              <a:ext uri="{FF2B5EF4-FFF2-40B4-BE49-F238E27FC236}">
                <a16:creationId xmlns:a16="http://schemas.microsoft.com/office/drawing/2014/main" id="{D957D8A6-DF0E-38D3-808D-B1856C6F175E}"/>
              </a:ext>
            </a:extLst>
          </p:cNvPr>
          <p:cNvSpPr>
            <a:spLocks noChangeArrowheads="1"/>
          </p:cNvSpPr>
          <p:nvPr/>
        </p:nvSpPr>
        <p:spPr bwMode="auto">
          <a:xfrm>
            <a:off x="4505093" y="639244"/>
            <a:ext cx="4638907" cy="5477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200" b="1" dirty="0" err="1">
                <a:latin typeface="Calibir"/>
              </a:rPr>
              <a:t>Teacher_Sport</a:t>
            </a:r>
            <a:endParaRPr lang="en-US" altLang="en-US" sz="2200" dirty="0">
              <a:latin typeface="Calibir"/>
            </a:endParaRPr>
          </a:p>
        </p:txBody>
      </p:sp>
      <p:sp>
        <p:nvSpPr>
          <p:cNvPr id="11" name="TextBox 10">
            <a:extLst>
              <a:ext uri="{FF2B5EF4-FFF2-40B4-BE49-F238E27FC236}">
                <a16:creationId xmlns:a16="http://schemas.microsoft.com/office/drawing/2014/main" id="{056F0606-E960-E731-DDCA-A75C11C32203}"/>
              </a:ext>
            </a:extLst>
          </p:cNvPr>
          <p:cNvSpPr txBox="1"/>
          <p:nvPr/>
        </p:nvSpPr>
        <p:spPr>
          <a:xfrm>
            <a:off x="0" y="2888442"/>
            <a:ext cx="8987882" cy="1563377"/>
          </a:xfrm>
          <a:prstGeom prst="rect">
            <a:avLst/>
          </a:prstGeom>
          <a:noFill/>
        </p:spPr>
        <p:txBody>
          <a:bodyPr wrap="square">
            <a:spAutoFit/>
          </a:bodyPr>
          <a:lstStyle/>
          <a:p>
            <a:pPr>
              <a:lnSpc>
                <a:spcPct val="150000"/>
              </a:lnSpc>
            </a:pPr>
            <a:r>
              <a:rPr lang="en-US" sz="2200" dirty="0">
                <a:latin typeface="Calibir"/>
              </a:rPr>
              <a:t>Languages and sports are independent lists. Keeping them in one table falsely creates every Language × Sport combination. Splitting removes those spurious rows.</a:t>
            </a:r>
            <a:endParaRPr lang="en-AU" sz="2200" dirty="0">
              <a:latin typeface="Calibir"/>
            </a:endParaRPr>
          </a:p>
        </p:txBody>
      </p:sp>
    </p:spTree>
    <p:extLst>
      <p:ext uri="{BB962C8B-B14F-4D97-AF65-F5344CB8AC3E}">
        <p14:creationId xmlns:p14="http://schemas.microsoft.com/office/powerpoint/2010/main" val="632897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430B6BE-BF20-9435-8CAB-DD9102C4BC4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6C16A5E-4AF7-C687-39F8-BFA42E67526B}"/>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02EF94DB-2322-9C5F-C5B9-D30701716543}"/>
              </a:ext>
            </a:extLst>
          </p:cNvPr>
          <p:cNvSpPr>
            <a:spLocks noGrp="1"/>
          </p:cNvSpPr>
          <p:nvPr>
            <p:ph type="sldNum" sz="quarter" idx="4"/>
          </p:nvPr>
        </p:nvSpPr>
        <p:spPr/>
        <p:txBody>
          <a:bodyPr/>
          <a:lstStyle/>
          <a:p>
            <a:fld id="{16A89BA3-132D-40E1-AAB4-CDCD0A14C216}" type="slidenum">
              <a:rPr lang="en-AU" smtClean="0"/>
              <a:pPr/>
              <a:t>33</a:t>
            </a:fld>
            <a:r>
              <a:rPr lang="en-AU"/>
              <a:t>  |</a:t>
            </a:r>
            <a:endParaRPr lang="en-AU" dirty="0"/>
          </a:p>
        </p:txBody>
      </p:sp>
      <p:sp>
        <p:nvSpPr>
          <p:cNvPr id="9" name="Text Placeholder 3">
            <a:extLst>
              <a:ext uri="{FF2B5EF4-FFF2-40B4-BE49-F238E27FC236}">
                <a16:creationId xmlns:a16="http://schemas.microsoft.com/office/drawing/2014/main" id="{10C63F47-5E7A-9674-DCED-C864A6C92B61}"/>
              </a:ext>
            </a:extLst>
          </p:cNvPr>
          <p:cNvSpPr>
            <a:spLocks noGrp="1"/>
          </p:cNvSpPr>
          <p:nvPr>
            <p:ph type="body" sz="quarter" idx="16"/>
          </p:nvPr>
        </p:nvSpPr>
        <p:spPr>
          <a:xfrm>
            <a:off x="0" y="-1"/>
            <a:ext cx="7849590" cy="525518"/>
          </a:xfrm>
        </p:spPr>
        <p:txBody>
          <a:bodyPr>
            <a:noAutofit/>
          </a:bodyPr>
          <a:lstStyle/>
          <a:p>
            <a:r>
              <a:rPr lang="en-US" sz="3200" dirty="0" err="1"/>
              <a:t>Denormalisation</a:t>
            </a:r>
            <a:r>
              <a:rPr lang="en-US" sz="3200" dirty="0"/>
              <a:t> (when &amp; why)</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54A6421-F9F3-D1C9-D399-4872EFD35E97}"/>
              </a:ext>
            </a:extLst>
          </p:cNvPr>
          <p:cNvSpPr txBox="1"/>
          <p:nvPr/>
        </p:nvSpPr>
        <p:spPr>
          <a:xfrm>
            <a:off x="0" y="612324"/>
            <a:ext cx="9120249" cy="2610843"/>
          </a:xfrm>
          <a:prstGeom prst="rect">
            <a:avLst/>
          </a:prstGeom>
          <a:noFill/>
        </p:spPr>
        <p:txBody>
          <a:bodyPr wrap="square">
            <a:spAutoFit/>
          </a:bodyPr>
          <a:lstStyle/>
          <a:p>
            <a:pPr>
              <a:lnSpc>
                <a:spcPct val="150000"/>
              </a:lnSpc>
            </a:pPr>
            <a:r>
              <a:rPr lang="en-US" sz="2800" b="1" dirty="0">
                <a:latin typeface="Calibir"/>
              </a:rPr>
              <a:t>What it means</a:t>
            </a:r>
          </a:p>
          <a:p>
            <a:pPr marL="914400" lvl="1" indent="-457200">
              <a:lnSpc>
                <a:spcPct val="150000"/>
              </a:lnSpc>
              <a:buFont typeface="Arial" panose="020B0604020202020204" pitchFamily="34" charset="0"/>
              <a:buChar char="•"/>
            </a:pPr>
            <a:r>
              <a:rPr lang="en-US" sz="2800" dirty="0">
                <a:latin typeface="Calibir"/>
              </a:rPr>
              <a:t>We break the rules of </a:t>
            </a:r>
            <a:r>
              <a:rPr lang="en-US" sz="2800" dirty="0" err="1">
                <a:latin typeface="Calibir"/>
              </a:rPr>
              <a:t>normalisation</a:t>
            </a:r>
            <a:r>
              <a:rPr lang="en-US" sz="2800" dirty="0">
                <a:latin typeface="Calibir"/>
              </a:rPr>
              <a:t> on purpose.</a:t>
            </a:r>
          </a:p>
          <a:p>
            <a:pPr marL="914400" lvl="1" indent="-457200">
              <a:lnSpc>
                <a:spcPct val="150000"/>
              </a:lnSpc>
              <a:buFont typeface="Arial" panose="020B0604020202020204" pitchFamily="34" charset="0"/>
              <a:buChar char="•"/>
            </a:pPr>
            <a:r>
              <a:rPr lang="en-US" sz="2800" dirty="0">
                <a:latin typeface="Calibir"/>
              </a:rPr>
              <a:t>We store a derived or repeated value to make queries run faster.</a:t>
            </a:r>
          </a:p>
        </p:txBody>
      </p:sp>
      <p:sp>
        <p:nvSpPr>
          <p:cNvPr id="5" name="TextBox 4">
            <a:extLst>
              <a:ext uri="{FF2B5EF4-FFF2-40B4-BE49-F238E27FC236}">
                <a16:creationId xmlns:a16="http://schemas.microsoft.com/office/drawing/2014/main" id="{FA5F5F76-8B8A-0194-CA21-5DCA517803B6}"/>
              </a:ext>
            </a:extLst>
          </p:cNvPr>
          <p:cNvSpPr txBox="1"/>
          <p:nvPr/>
        </p:nvSpPr>
        <p:spPr>
          <a:xfrm>
            <a:off x="41729" y="3426316"/>
            <a:ext cx="8731404" cy="2610843"/>
          </a:xfrm>
          <a:prstGeom prst="rect">
            <a:avLst/>
          </a:prstGeom>
          <a:noFill/>
        </p:spPr>
        <p:txBody>
          <a:bodyPr wrap="square">
            <a:spAutoFit/>
          </a:bodyPr>
          <a:lstStyle/>
          <a:p>
            <a:pPr>
              <a:lnSpc>
                <a:spcPct val="150000"/>
              </a:lnSpc>
              <a:buNone/>
            </a:pPr>
            <a:r>
              <a:rPr lang="en-US" sz="2800" b="1" dirty="0">
                <a:latin typeface="Calibir"/>
              </a:rPr>
              <a:t>Why we do it</a:t>
            </a:r>
            <a:endParaRPr lang="en-US" sz="2800" dirty="0">
              <a:latin typeface="Calibir"/>
            </a:endParaRPr>
          </a:p>
          <a:p>
            <a:pPr marL="914400" lvl="1" indent="-457200">
              <a:lnSpc>
                <a:spcPct val="150000"/>
              </a:lnSpc>
              <a:buFont typeface="Arial" panose="020B0604020202020204" pitchFamily="34" charset="0"/>
              <a:buChar char="•"/>
            </a:pPr>
            <a:r>
              <a:rPr lang="en-US" sz="2800" dirty="0">
                <a:latin typeface="Calibir"/>
              </a:rPr>
              <a:t>Sometimes reading/joining from many tables is too slow.</a:t>
            </a:r>
          </a:p>
          <a:p>
            <a:pPr marL="914400" lvl="1" indent="-457200">
              <a:lnSpc>
                <a:spcPct val="150000"/>
              </a:lnSpc>
              <a:buFont typeface="Arial" panose="020B0604020202020204" pitchFamily="34" charset="0"/>
              <a:buChar char="•"/>
            </a:pPr>
            <a:r>
              <a:rPr lang="en-US" sz="2800" dirty="0" err="1">
                <a:latin typeface="Calibir"/>
              </a:rPr>
              <a:t>Denormalisation</a:t>
            </a:r>
            <a:r>
              <a:rPr lang="en-US" sz="2800" dirty="0">
                <a:latin typeface="Calibir"/>
              </a:rPr>
              <a:t> makes reading simpler and faster.</a:t>
            </a:r>
          </a:p>
        </p:txBody>
      </p:sp>
    </p:spTree>
    <p:extLst>
      <p:ext uri="{BB962C8B-B14F-4D97-AF65-F5344CB8AC3E}">
        <p14:creationId xmlns:p14="http://schemas.microsoft.com/office/powerpoint/2010/main" val="83795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fade">
                                      <p:cBhvr>
                                        <p:cTn id="19" dur="1000"/>
                                        <p:tgtEl>
                                          <p:spTgt spid="5">
                                            <p:txEl>
                                              <p:pRg st="1" end="1"/>
                                            </p:txEl>
                                          </p:spTgt>
                                        </p:tgtEl>
                                      </p:cBhvr>
                                    </p:animEffect>
                                    <p:anim calcmode="lin" valueType="num">
                                      <p:cBhvr>
                                        <p:cTn id="20"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5">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fade">
                                      <p:cBhvr>
                                        <p:cTn id="24" dur="1000"/>
                                        <p:tgtEl>
                                          <p:spTgt spid="5">
                                            <p:txEl>
                                              <p:pRg st="2" end="2"/>
                                            </p:txEl>
                                          </p:spTgt>
                                        </p:tgtEl>
                                      </p:cBhvr>
                                    </p:animEffect>
                                    <p:anim calcmode="lin" valueType="num">
                                      <p:cBhvr>
                                        <p:cTn id="2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3BAF6E0-81D6-A34C-8F72-0B0B812C339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66497F-7A52-1BF3-C488-D71113444D95}"/>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66566802-4FFF-0D04-8A0A-74337A005988}"/>
              </a:ext>
            </a:extLst>
          </p:cNvPr>
          <p:cNvSpPr>
            <a:spLocks noGrp="1"/>
          </p:cNvSpPr>
          <p:nvPr>
            <p:ph type="sldNum" sz="quarter" idx="4"/>
          </p:nvPr>
        </p:nvSpPr>
        <p:spPr/>
        <p:txBody>
          <a:bodyPr/>
          <a:lstStyle/>
          <a:p>
            <a:fld id="{16A89BA3-132D-40E1-AAB4-CDCD0A14C216}" type="slidenum">
              <a:rPr lang="en-AU" smtClean="0"/>
              <a:pPr/>
              <a:t>34</a:t>
            </a:fld>
            <a:r>
              <a:rPr lang="en-AU"/>
              <a:t>  |</a:t>
            </a:r>
            <a:endParaRPr lang="en-AU" dirty="0"/>
          </a:p>
        </p:txBody>
      </p:sp>
      <p:sp>
        <p:nvSpPr>
          <p:cNvPr id="9" name="Text Placeholder 3">
            <a:extLst>
              <a:ext uri="{FF2B5EF4-FFF2-40B4-BE49-F238E27FC236}">
                <a16:creationId xmlns:a16="http://schemas.microsoft.com/office/drawing/2014/main" id="{52B82D10-02E2-5D5A-F4FC-01669894FAB5}"/>
              </a:ext>
            </a:extLst>
          </p:cNvPr>
          <p:cNvSpPr>
            <a:spLocks noGrp="1"/>
          </p:cNvSpPr>
          <p:nvPr>
            <p:ph type="body" sz="quarter" idx="16"/>
          </p:nvPr>
        </p:nvSpPr>
        <p:spPr>
          <a:xfrm>
            <a:off x="0" y="-1"/>
            <a:ext cx="7849590" cy="525518"/>
          </a:xfrm>
        </p:spPr>
        <p:txBody>
          <a:bodyPr>
            <a:noAutofit/>
          </a:bodyPr>
          <a:lstStyle/>
          <a:p>
            <a:r>
              <a:rPr lang="en-US" sz="3200" dirty="0" err="1"/>
              <a:t>Denormalisation</a:t>
            </a:r>
            <a:r>
              <a:rPr lang="en-US" sz="3200" dirty="0"/>
              <a:t> (when &amp; why)</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A74A3E19-4C96-19F9-4B96-C89EECB8669D}"/>
              </a:ext>
            </a:extLst>
          </p:cNvPr>
          <p:cNvSpPr txBox="1"/>
          <p:nvPr/>
        </p:nvSpPr>
        <p:spPr>
          <a:xfrm>
            <a:off x="0" y="612324"/>
            <a:ext cx="9120249" cy="3903504"/>
          </a:xfrm>
          <a:prstGeom prst="rect">
            <a:avLst/>
          </a:prstGeom>
          <a:noFill/>
        </p:spPr>
        <p:txBody>
          <a:bodyPr wrap="square">
            <a:spAutoFit/>
          </a:bodyPr>
          <a:lstStyle/>
          <a:p>
            <a:pPr>
              <a:lnSpc>
                <a:spcPct val="150000"/>
              </a:lnSpc>
            </a:pPr>
            <a:r>
              <a:rPr lang="en-US" sz="2800" b="1" dirty="0">
                <a:latin typeface="Calibir"/>
              </a:rPr>
              <a:t>Trade-off</a:t>
            </a:r>
          </a:p>
          <a:p>
            <a:pPr marL="914400" lvl="1" indent="-457200">
              <a:lnSpc>
                <a:spcPct val="150000"/>
              </a:lnSpc>
              <a:buFont typeface="Arial" panose="020B0604020202020204" pitchFamily="34" charset="0"/>
              <a:buChar char="•"/>
            </a:pPr>
            <a:r>
              <a:rPr lang="en-US" sz="2800" dirty="0">
                <a:latin typeface="Calibir"/>
              </a:rPr>
              <a:t>More redundancy → same data stored in multiple places.</a:t>
            </a:r>
          </a:p>
          <a:p>
            <a:pPr marL="914400" lvl="1" indent="-457200">
              <a:lnSpc>
                <a:spcPct val="150000"/>
              </a:lnSpc>
              <a:buFont typeface="Arial" panose="020B0604020202020204" pitchFamily="34" charset="0"/>
              <a:buChar char="•"/>
            </a:pPr>
            <a:r>
              <a:rPr lang="en-US" sz="2800" dirty="0">
                <a:latin typeface="Calibir"/>
              </a:rPr>
              <a:t>Updates are costlier: if one value changes, we must update it in several places.</a:t>
            </a:r>
          </a:p>
          <a:p>
            <a:pPr marL="914400" lvl="1" indent="-457200">
              <a:lnSpc>
                <a:spcPct val="150000"/>
              </a:lnSpc>
              <a:buFont typeface="Arial" panose="020B0604020202020204" pitchFamily="34" charset="0"/>
              <a:buChar char="•"/>
            </a:pPr>
            <a:r>
              <a:rPr lang="en-US" sz="2800" dirty="0">
                <a:latin typeface="Calibir"/>
              </a:rPr>
              <a:t>Higher risk of inconsistency (values don’t match).</a:t>
            </a:r>
          </a:p>
        </p:txBody>
      </p:sp>
    </p:spTree>
    <p:extLst>
      <p:ext uri="{BB962C8B-B14F-4D97-AF65-F5344CB8AC3E}">
        <p14:creationId xmlns:p14="http://schemas.microsoft.com/office/powerpoint/2010/main" val="34539927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21EE7108-581A-4B96-A01C-DFB1D94FE14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D013CE-184E-F6FE-E67B-217C731F1AB4}"/>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BD4CF4B4-BA35-2AEB-EEFC-85784A579F56}"/>
              </a:ext>
            </a:extLst>
          </p:cNvPr>
          <p:cNvSpPr>
            <a:spLocks noGrp="1"/>
          </p:cNvSpPr>
          <p:nvPr>
            <p:ph type="sldNum" sz="quarter" idx="4"/>
          </p:nvPr>
        </p:nvSpPr>
        <p:spPr/>
        <p:txBody>
          <a:bodyPr/>
          <a:lstStyle/>
          <a:p>
            <a:fld id="{16A89BA3-132D-40E1-AAB4-CDCD0A14C216}" type="slidenum">
              <a:rPr lang="en-AU" smtClean="0"/>
              <a:pPr/>
              <a:t>35</a:t>
            </a:fld>
            <a:r>
              <a:rPr lang="en-AU"/>
              <a:t>  |</a:t>
            </a:r>
            <a:endParaRPr lang="en-AU" dirty="0"/>
          </a:p>
        </p:txBody>
      </p:sp>
      <p:sp>
        <p:nvSpPr>
          <p:cNvPr id="9" name="Text Placeholder 3">
            <a:extLst>
              <a:ext uri="{FF2B5EF4-FFF2-40B4-BE49-F238E27FC236}">
                <a16:creationId xmlns:a16="http://schemas.microsoft.com/office/drawing/2014/main" id="{A6812ABB-322E-61E9-6AF5-DCFD0D297247}"/>
              </a:ext>
            </a:extLst>
          </p:cNvPr>
          <p:cNvSpPr>
            <a:spLocks noGrp="1"/>
          </p:cNvSpPr>
          <p:nvPr>
            <p:ph type="body" sz="quarter" idx="16"/>
          </p:nvPr>
        </p:nvSpPr>
        <p:spPr>
          <a:xfrm>
            <a:off x="0" y="-1"/>
            <a:ext cx="7849590" cy="525518"/>
          </a:xfrm>
        </p:spPr>
        <p:txBody>
          <a:bodyPr>
            <a:noAutofit/>
          </a:bodyPr>
          <a:lstStyle/>
          <a:p>
            <a:r>
              <a:rPr lang="en-US" sz="3200" dirty="0" err="1"/>
              <a:t>Denormalisation</a:t>
            </a:r>
            <a:r>
              <a:rPr lang="en-US" sz="3200" dirty="0"/>
              <a:t> (when &amp; why)</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62C7330-A838-95B0-B90B-D58B40906649}"/>
              </a:ext>
            </a:extLst>
          </p:cNvPr>
          <p:cNvSpPr txBox="1"/>
          <p:nvPr/>
        </p:nvSpPr>
        <p:spPr>
          <a:xfrm>
            <a:off x="0" y="612324"/>
            <a:ext cx="9120249" cy="4549835"/>
          </a:xfrm>
          <a:prstGeom prst="rect">
            <a:avLst/>
          </a:prstGeom>
          <a:noFill/>
        </p:spPr>
        <p:txBody>
          <a:bodyPr wrap="square">
            <a:spAutoFit/>
          </a:bodyPr>
          <a:lstStyle/>
          <a:p>
            <a:pPr>
              <a:lnSpc>
                <a:spcPct val="150000"/>
              </a:lnSpc>
            </a:pPr>
            <a:r>
              <a:rPr lang="en-US" sz="2800" b="1" dirty="0">
                <a:latin typeface="Calibir"/>
              </a:rPr>
              <a:t>Example (Australia)</a:t>
            </a:r>
          </a:p>
          <a:p>
            <a:pPr marL="914400" lvl="1" indent="-457200">
              <a:lnSpc>
                <a:spcPct val="150000"/>
              </a:lnSpc>
              <a:buFont typeface="Arial" panose="020B0604020202020204" pitchFamily="34" charset="0"/>
              <a:buChar char="•"/>
            </a:pPr>
            <a:r>
              <a:rPr lang="en-US" sz="2800" dirty="0">
                <a:latin typeface="Calibir"/>
              </a:rPr>
              <a:t>In a university system, instead of always recalculating GPA from every subject’s marks, we store a “Current GPA” column in the student table.</a:t>
            </a:r>
          </a:p>
          <a:p>
            <a:pPr marL="914400" lvl="1" indent="-457200">
              <a:lnSpc>
                <a:spcPct val="150000"/>
              </a:lnSpc>
              <a:buFont typeface="Arial" panose="020B0604020202020204" pitchFamily="34" charset="0"/>
              <a:buChar char="•"/>
            </a:pPr>
            <a:r>
              <a:rPr lang="en-US" sz="2800" dirty="0">
                <a:latin typeface="Calibir"/>
              </a:rPr>
              <a:t>Faster to display transcripts.</a:t>
            </a:r>
          </a:p>
          <a:p>
            <a:pPr marL="914400" lvl="1" indent="-457200">
              <a:lnSpc>
                <a:spcPct val="150000"/>
              </a:lnSpc>
              <a:buFont typeface="Arial" panose="020B0604020202020204" pitchFamily="34" charset="0"/>
              <a:buChar char="•"/>
            </a:pPr>
            <a:r>
              <a:rPr lang="en-US" sz="2800" dirty="0">
                <a:latin typeface="Calibir"/>
              </a:rPr>
              <a:t>But if subject marks change and GPA isn’t updated everywhere → inconsistency.</a:t>
            </a:r>
          </a:p>
        </p:txBody>
      </p:sp>
    </p:spTree>
    <p:extLst>
      <p:ext uri="{BB962C8B-B14F-4D97-AF65-F5344CB8AC3E}">
        <p14:creationId xmlns:p14="http://schemas.microsoft.com/office/powerpoint/2010/main" val="26108878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91F91BCA-E689-EC60-D46F-970978AD39B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41561D8-FDCE-87D7-DB80-B5AA4886289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CE71316-5C59-7B23-DEAA-1D73B475ECFA}"/>
              </a:ext>
            </a:extLst>
          </p:cNvPr>
          <p:cNvSpPr>
            <a:spLocks noGrp="1"/>
          </p:cNvSpPr>
          <p:nvPr>
            <p:ph type="sldNum" sz="quarter" idx="4"/>
          </p:nvPr>
        </p:nvSpPr>
        <p:spPr/>
        <p:txBody>
          <a:bodyPr/>
          <a:lstStyle/>
          <a:p>
            <a:fld id="{16A89BA3-132D-40E1-AAB4-CDCD0A14C216}" type="slidenum">
              <a:rPr lang="en-AU" smtClean="0"/>
              <a:pPr/>
              <a:t>36</a:t>
            </a:fld>
            <a:r>
              <a:rPr lang="en-AU"/>
              <a:t>  |</a:t>
            </a:r>
            <a:endParaRPr lang="en-AU" dirty="0"/>
          </a:p>
        </p:txBody>
      </p:sp>
      <p:sp>
        <p:nvSpPr>
          <p:cNvPr id="9" name="Text Placeholder 3">
            <a:extLst>
              <a:ext uri="{FF2B5EF4-FFF2-40B4-BE49-F238E27FC236}">
                <a16:creationId xmlns:a16="http://schemas.microsoft.com/office/drawing/2014/main" id="{52436972-1E91-DD4F-F47D-6ED42E35795A}"/>
              </a:ext>
            </a:extLst>
          </p:cNvPr>
          <p:cNvSpPr>
            <a:spLocks noGrp="1"/>
          </p:cNvSpPr>
          <p:nvPr>
            <p:ph type="body" sz="quarter" idx="16"/>
          </p:nvPr>
        </p:nvSpPr>
        <p:spPr>
          <a:xfrm>
            <a:off x="0" y="-1"/>
            <a:ext cx="7849590" cy="525518"/>
          </a:xfrm>
        </p:spPr>
        <p:txBody>
          <a:bodyPr>
            <a:noAutofit/>
          </a:bodyPr>
          <a:lstStyle/>
          <a:p>
            <a:r>
              <a:rPr lang="en-US" sz="3200" dirty="0" err="1"/>
              <a:t>Denormalisation</a:t>
            </a:r>
            <a:r>
              <a:rPr lang="en-US" sz="3200" dirty="0"/>
              <a:t> (when &amp; why)</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E9524081-9993-832B-0116-C002352EB7FE}"/>
              </a:ext>
            </a:extLst>
          </p:cNvPr>
          <p:cNvSpPr txBox="1"/>
          <p:nvPr/>
        </p:nvSpPr>
        <p:spPr>
          <a:xfrm>
            <a:off x="0" y="612324"/>
            <a:ext cx="9120249" cy="3257174"/>
          </a:xfrm>
          <a:prstGeom prst="rect">
            <a:avLst/>
          </a:prstGeom>
          <a:noFill/>
        </p:spPr>
        <p:txBody>
          <a:bodyPr wrap="square">
            <a:spAutoFit/>
          </a:bodyPr>
          <a:lstStyle/>
          <a:p>
            <a:pPr>
              <a:lnSpc>
                <a:spcPct val="150000"/>
              </a:lnSpc>
            </a:pPr>
            <a:r>
              <a:rPr lang="en-US" sz="2800" b="1" dirty="0">
                <a:latin typeface="Calibir"/>
              </a:rPr>
              <a:t>Safety Tip</a:t>
            </a:r>
          </a:p>
          <a:p>
            <a:pPr>
              <a:lnSpc>
                <a:spcPct val="150000"/>
              </a:lnSpc>
            </a:pPr>
            <a:r>
              <a:rPr lang="en-US" sz="2800" dirty="0">
                <a:latin typeface="Calibir"/>
              </a:rPr>
              <a:t>Only </a:t>
            </a:r>
            <a:r>
              <a:rPr lang="en-US" sz="2800" dirty="0" err="1">
                <a:latin typeface="Calibir"/>
              </a:rPr>
              <a:t>denormalise</a:t>
            </a:r>
            <a:r>
              <a:rPr lang="en-US" sz="2800" dirty="0">
                <a:latin typeface="Calibir"/>
              </a:rPr>
              <a:t> when:</a:t>
            </a:r>
          </a:p>
          <a:p>
            <a:pPr marL="914400" lvl="1" indent="-457200">
              <a:lnSpc>
                <a:spcPct val="150000"/>
              </a:lnSpc>
              <a:buFont typeface="Arial" panose="020B0604020202020204" pitchFamily="34" charset="0"/>
              <a:buChar char="•"/>
            </a:pPr>
            <a:r>
              <a:rPr lang="en-US" sz="2800" dirty="0">
                <a:latin typeface="Calibir"/>
              </a:rPr>
              <a:t>There is a clear performance need, and</a:t>
            </a:r>
          </a:p>
          <a:p>
            <a:pPr marL="914400" lvl="1" indent="-457200">
              <a:lnSpc>
                <a:spcPct val="150000"/>
              </a:lnSpc>
              <a:buFont typeface="Arial" panose="020B0604020202020204" pitchFamily="34" charset="0"/>
              <a:buChar char="•"/>
            </a:pPr>
            <a:r>
              <a:rPr lang="en-US" sz="2800" dirty="0">
                <a:latin typeface="Calibir"/>
              </a:rPr>
              <a:t>You guard correctness with constraints, triggers, or stored procedures.</a:t>
            </a:r>
          </a:p>
        </p:txBody>
      </p:sp>
    </p:spTree>
    <p:extLst>
      <p:ext uri="{BB962C8B-B14F-4D97-AF65-F5344CB8AC3E}">
        <p14:creationId xmlns:p14="http://schemas.microsoft.com/office/powerpoint/2010/main" val="12919644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70352B3-1D95-0491-C007-7A57C912CC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640428C-EE9D-113D-D1ED-3B6D49687A9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85D8FCFD-16B5-859A-4FE8-6E2FE6072EEB}"/>
              </a:ext>
            </a:extLst>
          </p:cNvPr>
          <p:cNvSpPr>
            <a:spLocks noGrp="1"/>
          </p:cNvSpPr>
          <p:nvPr>
            <p:ph type="sldNum" sz="quarter" idx="4"/>
          </p:nvPr>
        </p:nvSpPr>
        <p:spPr/>
        <p:txBody>
          <a:bodyPr/>
          <a:lstStyle/>
          <a:p>
            <a:fld id="{16A89BA3-132D-40E1-AAB4-CDCD0A14C216}" type="slidenum">
              <a:rPr lang="en-AU" smtClean="0"/>
              <a:pPr/>
              <a:t>37</a:t>
            </a:fld>
            <a:r>
              <a:rPr lang="en-AU"/>
              <a:t>  |</a:t>
            </a:r>
            <a:endParaRPr lang="en-AU" dirty="0"/>
          </a:p>
        </p:txBody>
      </p:sp>
      <p:sp>
        <p:nvSpPr>
          <p:cNvPr id="9" name="Text Placeholder 3">
            <a:extLst>
              <a:ext uri="{FF2B5EF4-FFF2-40B4-BE49-F238E27FC236}">
                <a16:creationId xmlns:a16="http://schemas.microsoft.com/office/drawing/2014/main" id="{9C9C87A4-6856-702F-1497-96EA321A2029}"/>
              </a:ext>
            </a:extLst>
          </p:cNvPr>
          <p:cNvSpPr>
            <a:spLocks noGrp="1"/>
          </p:cNvSpPr>
          <p:nvPr>
            <p:ph type="body" sz="quarter" idx="16"/>
          </p:nvPr>
        </p:nvSpPr>
        <p:spPr>
          <a:xfrm>
            <a:off x="0" y="-1"/>
            <a:ext cx="7849590" cy="525518"/>
          </a:xfrm>
        </p:spPr>
        <p:txBody>
          <a:bodyPr>
            <a:noAutofit/>
          </a:bodyPr>
          <a:lstStyle/>
          <a:p>
            <a:r>
              <a:rPr lang="en-US" sz="3200" dirty="0" err="1"/>
              <a:t>Denormalisation</a:t>
            </a:r>
            <a:r>
              <a:rPr lang="en-US" sz="3200" dirty="0"/>
              <a:t> (when &amp; why)</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935585BD-0EF5-FF53-C82D-3DE4865D0BE8}"/>
              </a:ext>
            </a:extLst>
          </p:cNvPr>
          <p:cNvSpPr txBox="1"/>
          <p:nvPr/>
        </p:nvSpPr>
        <p:spPr>
          <a:xfrm>
            <a:off x="0" y="612324"/>
            <a:ext cx="9120249" cy="1315425"/>
          </a:xfrm>
          <a:prstGeom prst="rect">
            <a:avLst/>
          </a:prstGeom>
          <a:noFill/>
        </p:spPr>
        <p:txBody>
          <a:bodyPr wrap="square">
            <a:spAutoFit/>
          </a:bodyPr>
          <a:lstStyle/>
          <a:p>
            <a:pPr>
              <a:lnSpc>
                <a:spcPct val="150000"/>
              </a:lnSpc>
            </a:pPr>
            <a:r>
              <a:rPr lang="en-US" sz="2800" b="1" dirty="0">
                <a:latin typeface="Calibir"/>
              </a:rPr>
              <a:t>Quick 5-min Problem for Class</a:t>
            </a:r>
            <a:br>
              <a:rPr lang="en-US" sz="2800" dirty="0">
                <a:latin typeface="Calibir"/>
              </a:rPr>
            </a:br>
            <a:r>
              <a:rPr lang="en-US" sz="2800" dirty="0">
                <a:latin typeface="Calibir"/>
              </a:rPr>
              <a:t>Q: You have this </a:t>
            </a:r>
            <a:r>
              <a:rPr lang="en-US" sz="2800" dirty="0" err="1">
                <a:latin typeface="Calibir"/>
              </a:rPr>
              <a:t>normalised</a:t>
            </a:r>
            <a:r>
              <a:rPr lang="en-US" sz="2800" dirty="0">
                <a:latin typeface="Calibir"/>
              </a:rPr>
              <a:t> setup:</a:t>
            </a:r>
          </a:p>
        </p:txBody>
      </p:sp>
      <p:sp>
        <p:nvSpPr>
          <p:cNvPr id="5" name="TextBox 4">
            <a:extLst>
              <a:ext uri="{FF2B5EF4-FFF2-40B4-BE49-F238E27FC236}">
                <a16:creationId xmlns:a16="http://schemas.microsoft.com/office/drawing/2014/main" id="{67DE388D-C58E-3911-0E97-5C7242A71B3C}"/>
              </a:ext>
            </a:extLst>
          </p:cNvPr>
          <p:cNvSpPr txBox="1"/>
          <p:nvPr/>
        </p:nvSpPr>
        <p:spPr>
          <a:xfrm>
            <a:off x="0" y="2141034"/>
            <a:ext cx="6818970" cy="1318181"/>
          </a:xfrm>
          <a:prstGeom prst="rect">
            <a:avLst/>
          </a:prstGeom>
          <a:noFill/>
        </p:spPr>
        <p:txBody>
          <a:bodyPr wrap="square">
            <a:spAutoFit/>
          </a:bodyPr>
          <a:lstStyle/>
          <a:p>
            <a:pPr>
              <a:lnSpc>
                <a:spcPct val="150000"/>
              </a:lnSpc>
            </a:pPr>
            <a:r>
              <a:rPr lang="en-AU" sz="2800" dirty="0">
                <a:latin typeface="Calibir"/>
              </a:rPr>
              <a:t>ORDER (</a:t>
            </a:r>
            <a:r>
              <a:rPr lang="en-AU" sz="2800" dirty="0" err="1">
                <a:latin typeface="Calibir"/>
              </a:rPr>
              <a:t>OrderID</a:t>
            </a:r>
            <a:r>
              <a:rPr lang="en-AU" sz="2800" dirty="0">
                <a:latin typeface="Calibir"/>
              </a:rPr>
              <a:t>, CustomerID, Date)</a:t>
            </a:r>
          </a:p>
          <a:p>
            <a:pPr>
              <a:lnSpc>
                <a:spcPct val="150000"/>
              </a:lnSpc>
            </a:pPr>
            <a:r>
              <a:rPr lang="en-AU" sz="2800" dirty="0">
                <a:latin typeface="Calibir"/>
              </a:rPr>
              <a:t>CUSTOMER (CustomerID, Name, Address)</a:t>
            </a:r>
          </a:p>
        </p:txBody>
      </p:sp>
      <p:sp>
        <p:nvSpPr>
          <p:cNvPr id="7" name="TextBox 6">
            <a:extLst>
              <a:ext uri="{FF2B5EF4-FFF2-40B4-BE49-F238E27FC236}">
                <a16:creationId xmlns:a16="http://schemas.microsoft.com/office/drawing/2014/main" id="{4A0CA0A6-2A4A-5993-1AF9-AA4432EBAF76}"/>
              </a:ext>
            </a:extLst>
          </p:cNvPr>
          <p:cNvSpPr txBox="1"/>
          <p:nvPr/>
        </p:nvSpPr>
        <p:spPr>
          <a:xfrm>
            <a:off x="0" y="3576773"/>
            <a:ext cx="8987882" cy="2610843"/>
          </a:xfrm>
          <a:prstGeom prst="rect">
            <a:avLst/>
          </a:prstGeom>
          <a:noFill/>
        </p:spPr>
        <p:txBody>
          <a:bodyPr wrap="square">
            <a:spAutoFit/>
          </a:bodyPr>
          <a:lstStyle/>
          <a:p>
            <a:pPr>
              <a:lnSpc>
                <a:spcPct val="150000"/>
              </a:lnSpc>
              <a:buNone/>
            </a:pPr>
            <a:r>
              <a:rPr lang="en-US" sz="2800" dirty="0">
                <a:latin typeface="Calibir"/>
              </a:rPr>
              <a:t>To speed up reporting, someone adds </a:t>
            </a:r>
            <a:r>
              <a:rPr lang="en-US" sz="2800" dirty="0" err="1">
                <a:latin typeface="Calibir"/>
              </a:rPr>
              <a:t>CustomerName</a:t>
            </a:r>
            <a:r>
              <a:rPr lang="en-US" sz="2800" dirty="0">
                <a:latin typeface="Calibir"/>
              </a:rPr>
              <a:t> directly into ORDER.</a:t>
            </a:r>
          </a:p>
          <a:p>
            <a:pPr marL="914400" lvl="1" indent="-457200">
              <a:lnSpc>
                <a:spcPct val="150000"/>
              </a:lnSpc>
              <a:buFont typeface="Arial" panose="020B0604020202020204" pitchFamily="34" charset="0"/>
              <a:buChar char="•"/>
            </a:pPr>
            <a:r>
              <a:rPr lang="en-US" sz="2800" dirty="0">
                <a:latin typeface="Calibir"/>
              </a:rPr>
              <a:t>What’s the advantage?</a:t>
            </a:r>
          </a:p>
          <a:p>
            <a:pPr marL="914400" lvl="1" indent="-457200">
              <a:lnSpc>
                <a:spcPct val="150000"/>
              </a:lnSpc>
              <a:buFont typeface="Arial" panose="020B0604020202020204" pitchFamily="34" charset="0"/>
              <a:buChar char="•"/>
            </a:pPr>
            <a:r>
              <a:rPr lang="en-US" sz="2800" dirty="0">
                <a:latin typeface="Calibir"/>
              </a:rPr>
              <a:t>What’s the risk?</a:t>
            </a:r>
          </a:p>
        </p:txBody>
      </p:sp>
      <p:pic>
        <p:nvPicPr>
          <p:cNvPr id="8" name="Timer">
            <a:hlinkClick r:id="" action="ppaction://media"/>
            <a:extLst>
              <a:ext uri="{FF2B5EF4-FFF2-40B4-BE49-F238E27FC236}">
                <a16:creationId xmlns:a16="http://schemas.microsoft.com/office/drawing/2014/main" id="{8A3B6E46-AB4A-71E1-63F0-777B358BFD76}"/>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731" t="45266" r="40732" b="41436"/>
          <a:stretch>
            <a:fillRect/>
          </a:stretch>
        </p:blipFill>
        <p:spPr>
          <a:xfrm>
            <a:off x="6278137" y="4861979"/>
            <a:ext cx="1694986" cy="683973"/>
          </a:xfrm>
          <a:prstGeom prst="rect">
            <a:avLst/>
          </a:prstGeom>
          <a:ln w="38100">
            <a:solidFill>
              <a:schemeClr val="accent1"/>
            </a:solidFill>
          </a:ln>
        </p:spPr>
      </p:pic>
    </p:spTree>
    <p:extLst>
      <p:ext uri="{BB962C8B-B14F-4D97-AF65-F5344CB8AC3E}">
        <p14:creationId xmlns:p14="http://schemas.microsoft.com/office/powerpoint/2010/main" val="174971112"/>
      </p:ext>
    </p:extLst>
  </p:cSld>
  <p:clrMapOvr>
    <a:masterClrMapping/>
  </p:clrMapOvr>
  <p:timing>
    <p:tnLst>
      <p:par>
        <p:cTn id="1" dur="indefinite" restart="never" nodeType="tmRoot">
          <p:childTnLst>
            <p:video>
              <p:cMediaNode vol="80000">
                <p:cTn id="2" fill="hold" display="0">
                  <p:stCondLst>
                    <p:cond delay="indefinite"/>
                  </p:stCondLst>
                </p:cTn>
                <p:tgtEl>
                  <p:spTgt spid="8"/>
                </p:tgtEl>
              </p:cMediaNode>
            </p:video>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70352B3-1D95-0491-C007-7A57C912CC3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640428C-EE9D-113D-D1ED-3B6D49687A9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85D8FCFD-16B5-859A-4FE8-6E2FE6072EEB}"/>
              </a:ext>
            </a:extLst>
          </p:cNvPr>
          <p:cNvSpPr>
            <a:spLocks noGrp="1"/>
          </p:cNvSpPr>
          <p:nvPr>
            <p:ph type="sldNum" sz="quarter" idx="4"/>
          </p:nvPr>
        </p:nvSpPr>
        <p:spPr/>
        <p:txBody>
          <a:bodyPr/>
          <a:lstStyle/>
          <a:p>
            <a:fld id="{16A89BA3-132D-40E1-AAB4-CDCD0A14C216}" type="slidenum">
              <a:rPr lang="en-AU" smtClean="0"/>
              <a:pPr/>
              <a:t>38</a:t>
            </a:fld>
            <a:r>
              <a:rPr lang="en-AU"/>
              <a:t>  |</a:t>
            </a:r>
            <a:endParaRPr lang="en-AU" dirty="0"/>
          </a:p>
        </p:txBody>
      </p:sp>
      <p:sp>
        <p:nvSpPr>
          <p:cNvPr id="9" name="Text Placeholder 3">
            <a:extLst>
              <a:ext uri="{FF2B5EF4-FFF2-40B4-BE49-F238E27FC236}">
                <a16:creationId xmlns:a16="http://schemas.microsoft.com/office/drawing/2014/main" id="{9C9C87A4-6856-702F-1497-96EA321A2029}"/>
              </a:ext>
            </a:extLst>
          </p:cNvPr>
          <p:cNvSpPr>
            <a:spLocks noGrp="1"/>
          </p:cNvSpPr>
          <p:nvPr>
            <p:ph type="body" sz="quarter" idx="16"/>
          </p:nvPr>
        </p:nvSpPr>
        <p:spPr>
          <a:xfrm>
            <a:off x="0" y="-1"/>
            <a:ext cx="7849590" cy="525518"/>
          </a:xfrm>
        </p:spPr>
        <p:txBody>
          <a:bodyPr>
            <a:noAutofit/>
          </a:bodyPr>
          <a:lstStyle/>
          <a:p>
            <a:r>
              <a:rPr lang="en-US" sz="3200" dirty="0" err="1"/>
              <a:t>Denormalisation</a:t>
            </a:r>
            <a:r>
              <a:rPr lang="en-US" sz="3200" dirty="0"/>
              <a:t> (when &amp; why)</a:t>
            </a:r>
            <a:endParaRPr lang="en-AU" sz="3000"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B4B7BE08-349F-D244-26C1-CE3B059F52CE}"/>
              </a:ext>
            </a:extLst>
          </p:cNvPr>
          <p:cNvSpPr txBox="1"/>
          <p:nvPr/>
        </p:nvSpPr>
        <p:spPr>
          <a:xfrm>
            <a:off x="0" y="1312048"/>
            <a:ext cx="8987882" cy="3257174"/>
          </a:xfrm>
          <a:prstGeom prst="rect">
            <a:avLst/>
          </a:prstGeom>
          <a:noFill/>
        </p:spPr>
        <p:txBody>
          <a:bodyPr wrap="square">
            <a:spAutoFit/>
          </a:bodyPr>
          <a:lstStyle/>
          <a:p>
            <a:pPr>
              <a:lnSpc>
                <a:spcPct val="150000"/>
              </a:lnSpc>
              <a:buNone/>
            </a:pPr>
            <a:r>
              <a:rPr lang="en-US" sz="2800" b="1" dirty="0">
                <a:latin typeface="Calibir"/>
              </a:rPr>
              <a:t>Answer (after 5 min):</a:t>
            </a:r>
            <a:endParaRPr lang="en-US" sz="2800" dirty="0">
              <a:latin typeface="Calibir"/>
            </a:endParaRPr>
          </a:p>
          <a:p>
            <a:pPr marL="457200" indent="-457200">
              <a:lnSpc>
                <a:spcPct val="150000"/>
              </a:lnSpc>
              <a:buFont typeface="Arial" panose="020B0604020202020204" pitchFamily="34" charset="0"/>
              <a:buChar char="•"/>
            </a:pPr>
            <a:r>
              <a:rPr lang="en-US" sz="2800" dirty="0">
                <a:latin typeface="Calibir"/>
              </a:rPr>
              <a:t>Advantage: Faster to display order + customer info (no join needed).</a:t>
            </a:r>
          </a:p>
          <a:p>
            <a:pPr marL="457200" indent="-457200">
              <a:lnSpc>
                <a:spcPct val="150000"/>
              </a:lnSpc>
              <a:buFont typeface="Arial" panose="020B0604020202020204" pitchFamily="34" charset="0"/>
              <a:buChar char="•"/>
            </a:pPr>
            <a:r>
              <a:rPr lang="en-US" sz="2800" dirty="0">
                <a:latin typeface="Calibir"/>
              </a:rPr>
              <a:t>Risk: If customer changes name/address → mismatch between ORDER and CUSTOMER tables.</a:t>
            </a:r>
          </a:p>
        </p:txBody>
      </p:sp>
    </p:spTree>
    <p:extLst>
      <p:ext uri="{BB962C8B-B14F-4D97-AF65-F5344CB8AC3E}">
        <p14:creationId xmlns:p14="http://schemas.microsoft.com/office/powerpoint/2010/main" val="3035513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A04B05C-3FF6-8867-F6D0-58D361A405A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A2BCD1A-7F3E-2BCB-EE4A-6CA6B7A7A934}"/>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2EB2D6D-0D2C-D66D-4B1C-F296F0825A6C}"/>
              </a:ext>
            </a:extLst>
          </p:cNvPr>
          <p:cNvSpPr>
            <a:spLocks noGrp="1"/>
          </p:cNvSpPr>
          <p:nvPr>
            <p:ph type="sldNum" sz="quarter" idx="4"/>
          </p:nvPr>
        </p:nvSpPr>
        <p:spPr/>
        <p:txBody>
          <a:bodyPr/>
          <a:lstStyle/>
          <a:p>
            <a:fld id="{16A89BA3-132D-40E1-AAB4-CDCD0A14C216}" type="slidenum">
              <a:rPr lang="en-AU" smtClean="0"/>
              <a:pPr/>
              <a:t>39</a:t>
            </a:fld>
            <a:r>
              <a:rPr lang="en-AU"/>
              <a:t>  |</a:t>
            </a:r>
            <a:endParaRPr lang="en-AU" dirty="0"/>
          </a:p>
        </p:txBody>
      </p:sp>
      <p:sp>
        <p:nvSpPr>
          <p:cNvPr id="9" name="Text Placeholder 3">
            <a:extLst>
              <a:ext uri="{FF2B5EF4-FFF2-40B4-BE49-F238E27FC236}">
                <a16:creationId xmlns:a16="http://schemas.microsoft.com/office/drawing/2014/main" id="{B0AA5967-5E5E-3CEE-4495-1C191DAE0879}"/>
              </a:ext>
            </a:extLst>
          </p:cNvPr>
          <p:cNvSpPr>
            <a:spLocks noGrp="1"/>
          </p:cNvSpPr>
          <p:nvPr>
            <p:ph type="body" sz="quarter" idx="16"/>
          </p:nvPr>
        </p:nvSpPr>
        <p:spPr>
          <a:xfrm>
            <a:off x="0" y="-1"/>
            <a:ext cx="7849590" cy="525518"/>
          </a:xfrm>
        </p:spPr>
        <p:txBody>
          <a:bodyPr>
            <a:noAutofit/>
          </a:bodyPr>
          <a:lstStyle/>
          <a:p>
            <a:r>
              <a:rPr lang="en-US" sz="3200" dirty="0"/>
              <a:t>Keys &amp; Surrogate Keys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3EE0C0F1-4BB7-D6C2-F8C9-6A45FA719C42}"/>
              </a:ext>
            </a:extLst>
          </p:cNvPr>
          <p:cNvSpPr txBox="1"/>
          <p:nvPr/>
        </p:nvSpPr>
        <p:spPr>
          <a:xfrm>
            <a:off x="0" y="706959"/>
            <a:ext cx="9120249" cy="5803512"/>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500" b="1" dirty="0">
                <a:latin typeface="Calibir"/>
              </a:rPr>
              <a:t>Natural Key</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500" dirty="0">
                <a:latin typeface="Calibir"/>
              </a:rPr>
              <a:t>Comes from real-world data (e.g., Tax File Number, Passport Number, Student Email).</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500" dirty="0">
                <a:latin typeface="Calibir"/>
              </a:rPr>
              <a:t>Problem: These can change (name/email updates, passport expiry).</a:t>
            </a:r>
          </a:p>
          <a:p>
            <a:pPr lvl="0" eaLnBrk="0" fontAlgn="base" hangingPunct="0">
              <a:lnSpc>
                <a:spcPct val="150000"/>
              </a:lnSpc>
              <a:spcBef>
                <a:spcPct val="0"/>
              </a:spcBef>
              <a:spcAft>
                <a:spcPct val="0"/>
              </a:spcAft>
            </a:pPr>
            <a:r>
              <a:rPr lang="en-US" altLang="en-US" sz="2500" b="1" dirty="0">
                <a:latin typeface="Calibir"/>
              </a:rPr>
              <a:t>Surrogate Key</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500" dirty="0">
                <a:latin typeface="Calibir"/>
              </a:rPr>
              <a:t>A system-generated key (usually an INTEGER with auto-increment).</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500" dirty="0">
                <a:latin typeface="Calibir"/>
              </a:rPr>
              <a:t>Has no meaning outside the database.</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500" dirty="0">
                <a:latin typeface="Calibir"/>
              </a:rPr>
              <a:t>Stable: won’t change even if other values change.</a:t>
            </a:r>
          </a:p>
        </p:txBody>
      </p:sp>
    </p:spTree>
    <p:extLst>
      <p:ext uri="{BB962C8B-B14F-4D97-AF65-F5344CB8AC3E}">
        <p14:creationId xmlns:p14="http://schemas.microsoft.com/office/powerpoint/2010/main" val="927137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01E2D8CA-8F5F-6A6D-92C4-755ED6AAA6E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A81092E-BE52-79F7-35E4-9D7A025ACE65}"/>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E98703A0-F103-400F-7A95-8B0072D6654A}"/>
              </a:ext>
            </a:extLst>
          </p:cNvPr>
          <p:cNvSpPr>
            <a:spLocks noGrp="1"/>
          </p:cNvSpPr>
          <p:nvPr>
            <p:ph type="sldNum" sz="quarter" idx="4"/>
          </p:nvPr>
        </p:nvSpPr>
        <p:spPr/>
        <p:txBody>
          <a:bodyPr/>
          <a:lstStyle/>
          <a:p>
            <a:fld id="{16A89BA3-132D-40E1-AAB4-CDCD0A14C216}" type="slidenum">
              <a:rPr lang="en-AU" smtClean="0"/>
              <a:pPr/>
              <a:t>4</a:t>
            </a:fld>
            <a:r>
              <a:rPr lang="en-AU"/>
              <a:t>  |</a:t>
            </a:r>
            <a:endParaRPr lang="en-AU" dirty="0"/>
          </a:p>
        </p:txBody>
      </p:sp>
      <p:sp>
        <p:nvSpPr>
          <p:cNvPr id="9" name="Text Placeholder 3">
            <a:extLst>
              <a:ext uri="{FF2B5EF4-FFF2-40B4-BE49-F238E27FC236}">
                <a16:creationId xmlns:a16="http://schemas.microsoft.com/office/drawing/2014/main" id="{960603FA-361E-FA79-0145-B98A2702DB17}"/>
              </a:ext>
            </a:extLst>
          </p:cNvPr>
          <p:cNvSpPr>
            <a:spLocks noGrp="1"/>
          </p:cNvSpPr>
          <p:nvPr>
            <p:ph type="body" sz="quarter" idx="16"/>
          </p:nvPr>
        </p:nvSpPr>
        <p:spPr>
          <a:xfrm>
            <a:off x="0" y="-1"/>
            <a:ext cx="7849590" cy="536029"/>
          </a:xfrm>
        </p:spPr>
        <p:txBody>
          <a:bodyPr>
            <a:noAutofit/>
          </a:bodyPr>
          <a:lstStyle/>
          <a:p>
            <a:r>
              <a:rPr lang="en-US" sz="3200" dirty="0" err="1"/>
              <a:t>Normalisation</a:t>
            </a:r>
            <a:r>
              <a:rPr lang="en-US" sz="3200" dirty="0"/>
              <a:t>: What, Why, How</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576747A-3583-E91E-9D20-9DFB5DB36D33}"/>
              </a:ext>
            </a:extLst>
          </p:cNvPr>
          <p:cNvSpPr txBox="1"/>
          <p:nvPr/>
        </p:nvSpPr>
        <p:spPr>
          <a:xfrm>
            <a:off x="23751" y="1214490"/>
            <a:ext cx="9120249" cy="5196166"/>
          </a:xfrm>
          <a:prstGeom prst="rect">
            <a:avLst/>
          </a:prstGeom>
          <a:noFill/>
        </p:spPr>
        <p:txBody>
          <a:bodyPr wrap="square">
            <a:spAutoFit/>
          </a:bodyPr>
          <a:lstStyle/>
          <a:p>
            <a:pPr>
              <a:lnSpc>
                <a:spcPct val="150000"/>
              </a:lnSpc>
            </a:pPr>
            <a:r>
              <a:rPr lang="en-US" sz="2800" b="1" dirty="0">
                <a:latin typeface="Calibir"/>
              </a:rPr>
              <a:t>How:</a:t>
            </a:r>
            <a:endParaRPr lang="en-US" sz="2800" dirty="0">
              <a:latin typeface="Calibir"/>
            </a:endParaRPr>
          </a:p>
          <a:p>
            <a:pPr marL="971550" lvl="1" indent="-514350">
              <a:lnSpc>
                <a:spcPct val="150000"/>
              </a:lnSpc>
              <a:buFont typeface="+mj-lt"/>
              <a:buAutoNum type="arabicPeriod"/>
            </a:pPr>
            <a:r>
              <a:rPr lang="en-US" sz="2800" dirty="0">
                <a:latin typeface="Calibir"/>
              </a:rPr>
              <a:t>Start with 1NF → remove repeating groups, make values atomic.</a:t>
            </a:r>
          </a:p>
          <a:p>
            <a:pPr marL="971550" lvl="1" indent="-514350">
              <a:lnSpc>
                <a:spcPct val="150000"/>
              </a:lnSpc>
              <a:buFont typeface="+mj-lt"/>
              <a:buAutoNum type="arabicPeriod"/>
            </a:pPr>
            <a:r>
              <a:rPr lang="en-US" sz="2800" dirty="0">
                <a:latin typeface="Calibir"/>
              </a:rPr>
              <a:t>Move to 2NF → remove partial dependency.</a:t>
            </a:r>
          </a:p>
          <a:p>
            <a:pPr marL="971550" lvl="1" indent="-514350">
              <a:lnSpc>
                <a:spcPct val="150000"/>
              </a:lnSpc>
              <a:buFont typeface="+mj-lt"/>
              <a:buAutoNum type="arabicPeriod"/>
            </a:pPr>
            <a:r>
              <a:rPr lang="en-US" sz="2800" dirty="0">
                <a:latin typeface="Calibir"/>
              </a:rPr>
              <a:t>Then 3NF → remove transitive dependency.</a:t>
            </a:r>
          </a:p>
          <a:p>
            <a:pPr marL="971550" lvl="1" indent="-514350">
              <a:lnSpc>
                <a:spcPct val="150000"/>
              </a:lnSpc>
              <a:buFont typeface="+mj-lt"/>
              <a:buAutoNum type="arabicPeriod"/>
            </a:pPr>
            <a:r>
              <a:rPr lang="en-US" sz="2800" dirty="0">
                <a:latin typeface="Calibir"/>
              </a:rPr>
              <a:t>Go higher (BCNF/4NF) only if needed.</a:t>
            </a:r>
            <a:br>
              <a:rPr lang="en-US" sz="2800" dirty="0">
                <a:latin typeface="Calibir"/>
              </a:rPr>
            </a:br>
            <a:r>
              <a:rPr lang="en-US" sz="2800" dirty="0">
                <a:latin typeface="Calibir"/>
              </a:rPr>
              <a:t>Break rules </a:t>
            </a:r>
            <a:r>
              <a:rPr lang="en-US" sz="2800" i="1" dirty="0">
                <a:latin typeface="Calibir"/>
              </a:rPr>
              <a:t>only if performance requires it</a:t>
            </a:r>
            <a:r>
              <a:rPr lang="en-US" sz="2800" dirty="0">
                <a:latin typeface="Calibir"/>
              </a:rPr>
              <a:t> (that’s </a:t>
            </a:r>
            <a:r>
              <a:rPr lang="en-US" sz="2800" dirty="0" err="1">
                <a:latin typeface="Calibir"/>
              </a:rPr>
              <a:t>denormalisation</a:t>
            </a:r>
            <a:r>
              <a:rPr lang="en-US" sz="2800" dirty="0">
                <a:latin typeface="Calibir"/>
              </a:rPr>
              <a:t>).</a:t>
            </a:r>
          </a:p>
        </p:txBody>
      </p:sp>
    </p:spTree>
    <p:extLst>
      <p:ext uri="{BB962C8B-B14F-4D97-AF65-F5344CB8AC3E}">
        <p14:creationId xmlns:p14="http://schemas.microsoft.com/office/powerpoint/2010/main" val="451406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1000"/>
                                        <p:tgtEl>
                                          <p:spTgt spid="13">
                                            <p:txEl>
                                              <p:pRg st="1" end="1"/>
                                            </p:txEl>
                                          </p:spTgt>
                                        </p:tgtEl>
                                      </p:cBhvr>
                                    </p:animEffect>
                                    <p:anim calcmode="lin" valueType="num">
                                      <p:cBhvr>
                                        <p:cTn id="8"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1000"/>
                                        <p:tgtEl>
                                          <p:spTgt spid="13">
                                            <p:txEl>
                                              <p:pRg st="2" end="2"/>
                                            </p:txEl>
                                          </p:spTgt>
                                        </p:tgtEl>
                                      </p:cBhvr>
                                    </p:animEffect>
                                    <p:anim calcmode="lin" valueType="num">
                                      <p:cBhvr>
                                        <p:cTn id="13"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1000"/>
                                        <p:tgtEl>
                                          <p:spTgt spid="13">
                                            <p:txEl>
                                              <p:pRg st="3" end="3"/>
                                            </p:txEl>
                                          </p:spTgt>
                                        </p:tgtEl>
                                      </p:cBhvr>
                                    </p:animEffect>
                                    <p:anim calcmode="lin" valueType="num">
                                      <p:cBhvr>
                                        <p:cTn id="18"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1000"/>
                                        <p:tgtEl>
                                          <p:spTgt spid="13">
                                            <p:txEl>
                                              <p:pRg st="4" end="4"/>
                                            </p:txEl>
                                          </p:spTgt>
                                        </p:tgtEl>
                                      </p:cBhvr>
                                    </p:animEffect>
                                    <p:anim calcmode="lin" valueType="num">
                                      <p:cBhvr>
                                        <p:cTn id="23"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CAA881A3-9240-855E-6EE8-B1D85C723C8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12E6D2-BB46-96D5-DCFE-E00C16D466B0}"/>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82FEE42E-DF0B-5299-D24F-10D79BCB3AA3}"/>
              </a:ext>
            </a:extLst>
          </p:cNvPr>
          <p:cNvSpPr>
            <a:spLocks noGrp="1"/>
          </p:cNvSpPr>
          <p:nvPr>
            <p:ph type="sldNum" sz="quarter" idx="4"/>
          </p:nvPr>
        </p:nvSpPr>
        <p:spPr/>
        <p:txBody>
          <a:bodyPr/>
          <a:lstStyle/>
          <a:p>
            <a:fld id="{16A89BA3-132D-40E1-AAB4-CDCD0A14C216}" type="slidenum">
              <a:rPr lang="en-AU" smtClean="0"/>
              <a:pPr/>
              <a:t>40</a:t>
            </a:fld>
            <a:r>
              <a:rPr lang="en-AU"/>
              <a:t>  |</a:t>
            </a:r>
            <a:endParaRPr lang="en-AU" dirty="0"/>
          </a:p>
        </p:txBody>
      </p:sp>
      <p:sp>
        <p:nvSpPr>
          <p:cNvPr id="9" name="Text Placeholder 3">
            <a:extLst>
              <a:ext uri="{FF2B5EF4-FFF2-40B4-BE49-F238E27FC236}">
                <a16:creationId xmlns:a16="http://schemas.microsoft.com/office/drawing/2014/main" id="{1AB2F2F4-0217-9249-B62B-48DB660352CA}"/>
              </a:ext>
            </a:extLst>
          </p:cNvPr>
          <p:cNvSpPr>
            <a:spLocks noGrp="1"/>
          </p:cNvSpPr>
          <p:nvPr>
            <p:ph type="body" sz="quarter" idx="16"/>
          </p:nvPr>
        </p:nvSpPr>
        <p:spPr>
          <a:xfrm>
            <a:off x="0" y="-1"/>
            <a:ext cx="7849590" cy="525518"/>
          </a:xfrm>
        </p:spPr>
        <p:txBody>
          <a:bodyPr>
            <a:noAutofit/>
          </a:bodyPr>
          <a:lstStyle/>
          <a:p>
            <a:r>
              <a:rPr lang="en-US" sz="3200" dirty="0"/>
              <a:t>Keys &amp; Surrogate Keys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C271E91-9A38-42DC-C39A-01907725E321}"/>
              </a:ext>
            </a:extLst>
          </p:cNvPr>
          <p:cNvSpPr txBox="1"/>
          <p:nvPr/>
        </p:nvSpPr>
        <p:spPr>
          <a:xfrm>
            <a:off x="0" y="830917"/>
            <a:ext cx="9120249" cy="5196166"/>
          </a:xfrm>
          <a:prstGeom prst="rect">
            <a:avLst/>
          </a:prstGeom>
          <a:noFill/>
        </p:spPr>
        <p:txBody>
          <a:bodyPr wrap="square">
            <a:spAutoFit/>
          </a:bodyPr>
          <a:lstStyle/>
          <a:p>
            <a:pPr>
              <a:lnSpc>
                <a:spcPct val="150000"/>
              </a:lnSpc>
            </a:pPr>
            <a:r>
              <a:rPr lang="en-US" sz="2800" b="1" dirty="0">
                <a:latin typeface="Calibir"/>
              </a:rPr>
              <a:t>Analogy (Australia context)</a:t>
            </a:r>
          </a:p>
          <a:p>
            <a:pPr>
              <a:lnSpc>
                <a:spcPct val="150000"/>
              </a:lnSpc>
            </a:pPr>
            <a:r>
              <a:rPr lang="en-US" sz="2800" dirty="0">
                <a:latin typeface="Calibir"/>
              </a:rPr>
              <a:t>Think of a Medicare record:</a:t>
            </a:r>
          </a:p>
          <a:p>
            <a:pPr marL="914400" lvl="1" indent="-457200">
              <a:lnSpc>
                <a:spcPct val="150000"/>
              </a:lnSpc>
              <a:buFont typeface="Arial" panose="020B0604020202020204" pitchFamily="34" charset="0"/>
              <a:buChar char="•"/>
            </a:pPr>
            <a:r>
              <a:rPr lang="en-US" sz="2800" dirty="0">
                <a:latin typeface="Calibir"/>
              </a:rPr>
              <a:t>Your Medicare number (real-world) could change if the government re-issues cards → not stable.</a:t>
            </a:r>
          </a:p>
          <a:p>
            <a:pPr marL="914400" lvl="1" indent="-457200">
              <a:lnSpc>
                <a:spcPct val="150000"/>
              </a:lnSpc>
              <a:buFont typeface="Arial" panose="020B0604020202020204" pitchFamily="34" charset="0"/>
              <a:buChar char="•"/>
            </a:pPr>
            <a:r>
              <a:rPr lang="en-US" sz="2800" dirty="0">
                <a:latin typeface="Calibir"/>
              </a:rPr>
              <a:t>But in the hospital’s database, you also get an internal </a:t>
            </a:r>
            <a:r>
              <a:rPr lang="en-US" sz="2800" dirty="0" err="1">
                <a:latin typeface="Calibir"/>
              </a:rPr>
              <a:t>PatientID</a:t>
            </a:r>
            <a:r>
              <a:rPr lang="en-US" sz="2800" dirty="0">
                <a:latin typeface="Calibir"/>
              </a:rPr>
              <a:t> (surrogate key).</a:t>
            </a:r>
          </a:p>
          <a:p>
            <a:pPr marL="914400" lvl="1" indent="-457200">
              <a:lnSpc>
                <a:spcPct val="150000"/>
              </a:lnSpc>
              <a:buFont typeface="Arial" panose="020B0604020202020204" pitchFamily="34" charset="0"/>
              <a:buChar char="•"/>
            </a:pPr>
            <a:r>
              <a:rPr lang="en-US" sz="2800" dirty="0">
                <a:latin typeface="Calibir"/>
              </a:rPr>
              <a:t>The </a:t>
            </a:r>
            <a:r>
              <a:rPr lang="en-US" sz="2800" dirty="0" err="1">
                <a:latin typeface="Calibir"/>
              </a:rPr>
              <a:t>PatientID</a:t>
            </a:r>
            <a:r>
              <a:rPr lang="en-US" sz="2800" dirty="0">
                <a:latin typeface="Calibir"/>
              </a:rPr>
              <a:t> never changes, even if your address, phone, or Medicare number changes.</a:t>
            </a:r>
          </a:p>
        </p:txBody>
      </p:sp>
    </p:spTree>
    <p:extLst>
      <p:ext uri="{BB962C8B-B14F-4D97-AF65-F5344CB8AC3E}">
        <p14:creationId xmlns:p14="http://schemas.microsoft.com/office/powerpoint/2010/main" val="540741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C0D61E6-7FB3-68A7-8634-0C16439DF2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AE20CE-AB08-3D84-4B3E-0AEDC7FA0B8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6BBCBA4E-1585-01CF-D7D2-644FF56EAA63}"/>
              </a:ext>
            </a:extLst>
          </p:cNvPr>
          <p:cNvSpPr>
            <a:spLocks noGrp="1"/>
          </p:cNvSpPr>
          <p:nvPr>
            <p:ph type="sldNum" sz="quarter" idx="4"/>
          </p:nvPr>
        </p:nvSpPr>
        <p:spPr/>
        <p:txBody>
          <a:bodyPr/>
          <a:lstStyle/>
          <a:p>
            <a:fld id="{16A89BA3-132D-40E1-AAB4-CDCD0A14C216}" type="slidenum">
              <a:rPr lang="en-AU" smtClean="0"/>
              <a:pPr/>
              <a:t>41</a:t>
            </a:fld>
            <a:r>
              <a:rPr lang="en-AU"/>
              <a:t>  |</a:t>
            </a:r>
            <a:endParaRPr lang="en-AU" dirty="0"/>
          </a:p>
        </p:txBody>
      </p:sp>
      <p:sp>
        <p:nvSpPr>
          <p:cNvPr id="9" name="Text Placeholder 3">
            <a:extLst>
              <a:ext uri="{FF2B5EF4-FFF2-40B4-BE49-F238E27FC236}">
                <a16:creationId xmlns:a16="http://schemas.microsoft.com/office/drawing/2014/main" id="{3C2CA130-C7AA-764B-9C9C-F7FC46E6A08B}"/>
              </a:ext>
            </a:extLst>
          </p:cNvPr>
          <p:cNvSpPr>
            <a:spLocks noGrp="1"/>
          </p:cNvSpPr>
          <p:nvPr>
            <p:ph type="body" sz="quarter" idx="16"/>
          </p:nvPr>
        </p:nvSpPr>
        <p:spPr>
          <a:xfrm>
            <a:off x="0" y="-1"/>
            <a:ext cx="7849590" cy="525518"/>
          </a:xfrm>
        </p:spPr>
        <p:txBody>
          <a:bodyPr>
            <a:noAutofit/>
          </a:bodyPr>
          <a:lstStyle/>
          <a:p>
            <a:r>
              <a:rPr lang="en-US" sz="3200" dirty="0"/>
              <a:t>Keys &amp; Surrogate Keys</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CAF1958-9F5E-DDC9-4DC2-5D7D2B0D39A7}"/>
              </a:ext>
            </a:extLst>
          </p:cNvPr>
          <p:cNvSpPr txBox="1"/>
          <p:nvPr/>
        </p:nvSpPr>
        <p:spPr>
          <a:xfrm>
            <a:off x="0" y="830917"/>
            <a:ext cx="9120249" cy="2610843"/>
          </a:xfrm>
          <a:prstGeom prst="rect">
            <a:avLst/>
          </a:prstGeom>
          <a:noFill/>
        </p:spPr>
        <p:txBody>
          <a:bodyPr wrap="square">
            <a:spAutoFit/>
          </a:bodyPr>
          <a:lstStyle/>
          <a:p>
            <a:pPr>
              <a:lnSpc>
                <a:spcPct val="150000"/>
              </a:lnSpc>
            </a:pPr>
            <a:r>
              <a:rPr lang="en-US" sz="2800" b="1" dirty="0">
                <a:latin typeface="Calibir"/>
              </a:rPr>
              <a:t>Quick 5-min Problem for Students</a:t>
            </a:r>
          </a:p>
          <a:p>
            <a:pPr>
              <a:lnSpc>
                <a:spcPct val="150000"/>
              </a:lnSpc>
            </a:pPr>
            <a:r>
              <a:rPr lang="en-US" sz="2800" dirty="0">
                <a:latin typeface="Calibir"/>
              </a:rPr>
              <a:t>Q: You are designing a database for university students.</a:t>
            </a:r>
            <a:br>
              <a:rPr lang="en-US" sz="2800" dirty="0">
                <a:latin typeface="Calibir"/>
              </a:rPr>
            </a:br>
            <a:r>
              <a:rPr lang="en-US" sz="2800" dirty="0">
                <a:latin typeface="Calibir"/>
              </a:rPr>
              <a:t>Should you use </a:t>
            </a:r>
            <a:r>
              <a:rPr lang="en-US" sz="2800" dirty="0" err="1">
                <a:latin typeface="Calibir"/>
              </a:rPr>
              <a:t>StudentEmail</a:t>
            </a:r>
            <a:r>
              <a:rPr lang="en-US" sz="2800" dirty="0">
                <a:latin typeface="Calibir"/>
              </a:rPr>
              <a:t> or an auto-generated </a:t>
            </a:r>
            <a:r>
              <a:rPr lang="en-US" sz="2800" dirty="0" err="1">
                <a:latin typeface="Calibir"/>
              </a:rPr>
              <a:t>StudentID</a:t>
            </a:r>
            <a:r>
              <a:rPr lang="en-US" sz="2800" dirty="0">
                <a:latin typeface="Calibir"/>
              </a:rPr>
              <a:t> as the PK? Why?</a:t>
            </a:r>
          </a:p>
        </p:txBody>
      </p:sp>
      <p:pic>
        <p:nvPicPr>
          <p:cNvPr id="2" name="Timer">
            <a:hlinkClick r:id="" action="ppaction://media"/>
            <a:extLst>
              <a:ext uri="{FF2B5EF4-FFF2-40B4-BE49-F238E27FC236}">
                <a16:creationId xmlns:a16="http://schemas.microsoft.com/office/drawing/2014/main" id="{6197D75B-AE43-8326-B3C7-AB85FAFB52DB}"/>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1219" t="44688" r="40488" b="40786"/>
          <a:stretch>
            <a:fillRect/>
          </a:stretch>
        </p:blipFill>
        <p:spPr>
          <a:xfrm>
            <a:off x="3723782" y="3855417"/>
            <a:ext cx="1672683" cy="747132"/>
          </a:xfrm>
          <a:prstGeom prst="rect">
            <a:avLst/>
          </a:prstGeom>
          <a:ln w="38100">
            <a:solidFill>
              <a:schemeClr val="accent1"/>
            </a:solidFill>
          </a:ln>
        </p:spPr>
      </p:pic>
      <p:sp>
        <p:nvSpPr>
          <p:cNvPr id="6" name="TextBox 5">
            <a:extLst>
              <a:ext uri="{FF2B5EF4-FFF2-40B4-BE49-F238E27FC236}">
                <a16:creationId xmlns:a16="http://schemas.microsoft.com/office/drawing/2014/main" id="{A46AF5F8-DEE7-7881-599C-5512681C317F}"/>
              </a:ext>
            </a:extLst>
          </p:cNvPr>
          <p:cNvSpPr txBox="1"/>
          <p:nvPr/>
        </p:nvSpPr>
        <p:spPr>
          <a:xfrm>
            <a:off x="0" y="4774821"/>
            <a:ext cx="9021336" cy="1563377"/>
          </a:xfrm>
          <a:prstGeom prst="rect">
            <a:avLst/>
          </a:prstGeom>
          <a:noFill/>
        </p:spPr>
        <p:txBody>
          <a:bodyPr wrap="square">
            <a:spAutoFit/>
          </a:bodyPr>
          <a:lstStyle/>
          <a:p>
            <a:pPr>
              <a:lnSpc>
                <a:spcPct val="150000"/>
              </a:lnSpc>
              <a:buNone/>
            </a:pPr>
            <a:r>
              <a:rPr lang="en-US" sz="2200" b="1" dirty="0">
                <a:latin typeface="Calibir"/>
              </a:rPr>
              <a:t>Answer (after 5 min):</a:t>
            </a:r>
            <a:endParaRPr lang="en-US" sz="2200" dirty="0">
              <a:latin typeface="Calibir"/>
            </a:endParaRPr>
          </a:p>
          <a:p>
            <a:pPr marL="457200" indent="-457200">
              <a:lnSpc>
                <a:spcPct val="150000"/>
              </a:lnSpc>
              <a:buFont typeface="Arial" panose="020B0604020202020204" pitchFamily="34" charset="0"/>
              <a:buChar char="•"/>
            </a:pPr>
            <a:r>
              <a:rPr lang="en-US" sz="2200" dirty="0" err="1">
                <a:latin typeface="Calibir"/>
              </a:rPr>
              <a:t>StudentEmail</a:t>
            </a:r>
            <a:r>
              <a:rPr lang="en-US" sz="2200" dirty="0">
                <a:latin typeface="Calibir"/>
              </a:rPr>
              <a:t>: can change (students graduate, change providers).</a:t>
            </a:r>
          </a:p>
          <a:p>
            <a:pPr marL="457200" indent="-457200">
              <a:lnSpc>
                <a:spcPct val="150000"/>
              </a:lnSpc>
              <a:buFont typeface="Arial" panose="020B0604020202020204" pitchFamily="34" charset="0"/>
              <a:buChar char="•"/>
            </a:pPr>
            <a:r>
              <a:rPr lang="en-US" sz="2200" dirty="0" err="1">
                <a:latin typeface="Calibir"/>
              </a:rPr>
              <a:t>StudentID</a:t>
            </a:r>
            <a:r>
              <a:rPr lang="en-US" sz="2200" dirty="0">
                <a:latin typeface="Calibir"/>
              </a:rPr>
              <a:t>: stable, system-generated, and unique → best choice.</a:t>
            </a:r>
          </a:p>
        </p:txBody>
      </p:sp>
    </p:spTree>
    <p:extLst>
      <p:ext uri="{BB962C8B-B14F-4D97-AF65-F5344CB8AC3E}">
        <p14:creationId xmlns:p14="http://schemas.microsoft.com/office/powerpoint/2010/main" val="292598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video>
              <p:cMediaNode vol="80000">
                <p:cTn id="10" fill="hold" display="0">
                  <p:stCondLst>
                    <p:cond delay="indefinite"/>
                  </p:stCondLst>
                </p:cTn>
                <p:tgtEl>
                  <p:spTgt spid="2"/>
                </p:tgtEl>
              </p:cMediaNode>
            </p:video>
          </p:childTnLst>
        </p:cTn>
      </p:par>
    </p:tnLst>
    <p:bldLst>
      <p:bldP spid="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4C0D61E6-7FB3-68A7-8634-0C16439DF2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8AE20CE-AB08-3D84-4B3E-0AEDC7FA0B81}"/>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6BBCBA4E-1585-01CF-D7D2-644FF56EAA63}"/>
              </a:ext>
            </a:extLst>
          </p:cNvPr>
          <p:cNvSpPr>
            <a:spLocks noGrp="1"/>
          </p:cNvSpPr>
          <p:nvPr>
            <p:ph type="sldNum" sz="quarter" idx="4"/>
          </p:nvPr>
        </p:nvSpPr>
        <p:spPr/>
        <p:txBody>
          <a:bodyPr/>
          <a:lstStyle/>
          <a:p>
            <a:fld id="{16A89BA3-132D-40E1-AAB4-CDCD0A14C216}" type="slidenum">
              <a:rPr lang="en-AU" smtClean="0"/>
              <a:pPr/>
              <a:t>42</a:t>
            </a:fld>
            <a:r>
              <a:rPr lang="en-AU"/>
              <a:t>  |</a:t>
            </a:r>
            <a:endParaRPr lang="en-AU" dirty="0"/>
          </a:p>
        </p:txBody>
      </p:sp>
      <p:sp>
        <p:nvSpPr>
          <p:cNvPr id="9" name="Text Placeholder 3">
            <a:extLst>
              <a:ext uri="{FF2B5EF4-FFF2-40B4-BE49-F238E27FC236}">
                <a16:creationId xmlns:a16="http://schemas.microsoft.com/office/drawing/2014/main" id="{3C2CA130-C7AA-764B-9C9C-F7FC46E6A08B}"/>
              </a:ext>
            </a:extLst>
          </p:cNvPr>
          <p:cNvSpPr>
            <a:spLocks noGrp="1"/>
          </p:cNvSpPr>
          <p:nvPr>
            <p:ph type="body" sz="quarter" idx="16"/>
          </p:nvPr>
        </p:nvSpPr>
        <p:spPr>
          <a:xfrm>
            <a:off x="0" y="-1"/>
            <a:ext cx="7849590" cy="525518"/>
          </a:xfrm>
        </p:spPr>
        <p:txBody>
          <a:bodyPr>
            <a:noAutofit/>
          </a:bodyPr>
          <a:lstStyle/>
          <a:p>
            <a:r>
              <a:rPr lang="en-US" sz="3200" dirty="0"/>
              <a:t>Checklist &amp; Wrap</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CAF1958-9F5E-DDC9-4DC2-5D7D2B0D39A7}"/>
              </a:ext>
            </a:extLst>
          </p:cNvPr>
          <p:cNvSpPr txBox="1"/>
          <p:nvPr/>
        </p:nvSpPr>
        <p:spPr>
          <a:xfrm>
            <a:off x="0" y="830917"/>
            <a:ext cx="9120249" cy="4546950"/>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Use surrogate keys for stability.</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Ensure all entities are in 3NF or higher (unless </a:t>
            </a:r>
            <a:r>
              <a:rPr lang="en-US" altLang="en-US" sz="2800" dirty="0" err="1">
                <a:latin typeface="Calibir"/>
              </a:rPr>
              <a:t>denormalisation</a:t>
            </a:r>
            <a:r>
              <a:rPr lang="en-US" altLang="en-US" sz="2800" dirty="0">
                <a:latin typeface="Calibir"/>
              </a:rPr>
              <a:t> is justified).</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Check PKs are unique &amp; non-intelligent.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Verify FKs match PKs (referential integrity).</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Relationships are clearly labelled (1:1, 1:M, M:N).</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All business rules are reflected.</a:t>
            </a:r>
          </a:p>
        </p:txBody>
      </p:sp>
    </p:spTree>
    <p:extLst>
      <p:ext uri="{BB962C8B-B14F-4D97-AF65-F5344CB8AC3E}">
        <p14:creationId xmlns:p14="http://schemas.microsoft.com/office/powerpoint/2010/main" val="962195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2032DCF3-BDA5-99E6-60D8-21A85A81EB8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8007C2-4C91-8BD8-9B0A-E00862CB6E06}"/>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0FC8849D-8DBB-8F2A-B12F-F5EDEEBB8AAE}"/>
              </a:ext>
            </a:extLst>
          </p:cNvPr>
          <p:cNvSpPr>
            <a:spLocks noGrp="1"/>
          </p:cNvSpPr>
          <p:nvPr>
            <p:ph type="sldNum" sz="quarter" idx="4"/>
          </p:nvPr>
        </p:nvSpPr>
        <p:spPr/>
        <p:txBody>
          <a:bodyPr/>
          <a:lstStyle/>
          <a:p>
            <a:fld id="{16A89BA3-132D-40E1-AAB4-CDCD0A14C216}" type="slidenum">
              <a:rPr lang="en-AU" smtClean="0"/>
              <a:pPr/>
              <a:t>43</a:t>
            </a:fld>
            <a:r>
              <a:rPr lang="en-AU"/>
              <a:t>  |</a:t>
            </a:r>
            <a:endParaRPr lang="en-AU" dirty="0"/>
          </a:p>
        </p:txBody>
      </p:sp>
      <p:sp>
        <p:nvSpPr>
          <p:cNvPr id="9" name="Text Placeholder 3">
            <a:extLst>
              <a:ext uri="{FF2B5EF4-FFF2-40B4-BE49-F238E27FC236}">
                <a16:creationId xmlns:a16="http://schemas.microsoft.com/office/drawing/2014/main" id="{27F1FF79-586F-E1F5-A4E4-5239F653199D}"/>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AE890CFB-9908-6E68-A986-25ADDDFED25E}"/>
              </a:ext>
            </a:extLst>
          </p:cNvPr>
          <p:cNvPicPr>
            <a:picLocks noChangeAspect="1"/>
          </p:cNvPicPr>
          <p:nvPr/>
        </p:nvPicPr>
        <p:blipFill>
          <a:blip r:embed="rId3"/>
          <a:srcRect l="24024" t="9567" r="28415" b="6964"/>
          <a:stretch>
            <a:fillRect/>
          </a:stretch>
        </p:blipFill>
        <p:spPr>
          <a:xfrm>
            <a:off x="4795024" y="1159727"/>
            <a:ext cx="4348976" cy="4293219"/>
          </a:xfrm>
          <a:prstGeom prst="rect">
            <a:avLst/>
          </a:prstGeom>
          <a:ln>
            <a:solidFill>
              <a:schemeClr val="accent1"/>
            </a:solidFill>
          </a:ln>
        </p:spPr>
      </p:pic>
      <p:pic>
        <p:nvPicPr>
          <p:cNvPr id="7" name="Picture 6">
            <a:extLst>
              <a:ext uri="{FF2B5EF4-FFF2-40B4-BE49-F238E27FC236}">
                <a16:creationId xmlns:a16="http://schemas.microsoft.com/office/drawing/2014/main" id="{5BDCA57A-86B2-385C-3F1E-46F69F2B2FAF}"/>
              </a:ext>
            </a:extLst>
          </p:cNvPr>
          <p:cNvPicPr>
            <a:picLocks noChangeAspect="1"/>
          </p:cNvPicPr>
          <p:nvPr/>
        </p:nvPicPr>
        <p:blipFill>
          <a:blip r:embed="rId4"/>
          <a:srcRect l="19025" t="67452" r="47561" b="19973"/>
          <a:stretch>
            <a:fillRect/>
          </a:stretch>
        </p:blipFill>
        <p:spPr>
          <a:xfrm>
            <a:off x="0" y="836341"/>
            <a:ext cx="3055434" cy="646771"/>
          </a:xfrm>
          <a:prstGeom prst="rect">
            <a:avLst/>
          </a:prstGeom>
          <a:ln>
            <a:solidFill>
              <a:schemeClr val="accent1"/>
            </a:solidFill>
          </a:ln>
        </p:spPr>
      </p:pic>
      <p:cxnSp>
        <p:nvCxnSpPr>
          <p:cNvPr id="10" name="Connector: Elbow 9">
            <a:extLst>
              <a:ext uri="{FF2B5EF4-FFF2-40B4-BE49-F238E27FC236}">
                <a16:creationId xmlns:a16="http://schemas.microsoft.com/office/drawing/2014/main" id="{4F19FD20-B027-E6ED-8DC0-02290EA13699}"/>
              </a:ext>
            </a:extLst>
          </p:cNvPr>
          <p:cNvCxnSpPr>
            <a:stCxn id="7" idx="3"/>
            <a:endCxn id="5" idx="1"/>
          </p:cNvCxnSpPr>
          <p:nvPr/>
        </p:nvCxnSpPr>
        <p:spPr>
          <a:xfrm>
            <a:off x="3055434" y="1159727"/>
            <a:ext cx="1739590" cy="21466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D8847A16-CE9F-69BD-0074-F36AF475D525}"/>
              </a:ext>
            </a:extLst>
          </p:cNvPr>
          <p:cNvPicPr>
            <a:picLocks noChangeAspect="1"/>
          </p:cNvPicPr>
          <p:nvPr/>
        </p:nvPicPr>
        <p:blipFill>
          <a:blip r:embed="rId5"/>
          <a:stretch>
            <a:fillRect/>
          </a:stretch>
        </p:blipFill>
        <p:spPr>
          <a:xfrm>
            <a:off x="0" y="2805216"/>
            <a:ext cx="3723437" cy="508010"/>
          </a:xfrm>
          <a:prstGeom prst="rect">
            <a:avLst/>
          </a:prstGeom>
        </p:spPr>
      </p:pic>
      <p:sp>
        <p:nvSpPr>
          <p:cNvPr id="15" name="TextBox 14">
            <a:extLst>
              <a:ext uri="{FF2B5EF4-FFF2-40B4-BE49-F238E27FC236}">
                <a16:creationId xmlns:a16="http://schemas.microsoft.com/office/drawing/2014/main" id="{FA67D351-E599-5461-3E5E-2F9D25ED6CEC}"/>
              </a:ext>
            </a:extLst>
          </p:cNvPr>
          <p:cNvSpPr txBox="1"/>
          <p:nvPr/>
        </p:nvSpPr>
        <p:spPr>
          <a:xfrm>
            <a:off x="0" y="3429000"/>
            <a:ext cx="4656124" cy="2918107"/>
          </a:xfrm>
          <a:prstGeom prst="rect">
            <a:avLst/>
          </a:prstGeom>
          <a:noFill/>
        </p:spPr>
        <p:txBody>
          <a:bodyPr wrap="square">
            <a:spAutoFit/>
          </a:bodyPr>
          <a:lstStyle/>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500" dirty="0">
                <a:latin typeface="Calibir"/>
              </a:rPr>
              <a:t>One big table that mixes item details and building details.</a:t>
            </a:r>
          </a:p>
          <a:p>
            <a:pPr lvl="0" eaLnBrk="0" fontAlgn="base" hangingPunct="0">
              <a:lnSpc>
                <a:spcPct val="150000"/>
              </a:lnSpc>
              <a:spcBef>
                <a:spcPct val="0"/>
              </a:spcBef>
              <a:spcAft>
                <a:spcPct val="0"/>
              </a:spcAft>
            </a:pPr>
            <a:r>
              <a:rPr lang="en-US" altLang="en-US" sz="2500" dirty="0">
                <a:latin typeface="Calibir"/>
              </a:rPr>
              <a:t>Key identifiers</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500" dirty="0">
                <a:latin typeface="Calibir"/>
              </a:rPr>
              <a:t>PK: ITEM_ID (uniquely identifies each item)</a:t>
            </a:r>
          </a:p>
        </p:txBody>
      </p:sp>
    </p:spTree>
    <p:extLst>
      <p:ext uri="{BB962C8B-B14F-4D97-AF65-F5344CB8AC3E}">
        <p14:creationId xmlns:p14="http://schemas.microsoft.com/office/powerpoint/2010/main" val="2102027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5CEFC603-F964-CCC4-2A4F-8208E8A765D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51C9E2F-4CF1-D034-9C03-74C24F7A23F8}"/>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9BDD0441-EBEB-F491-349E-85FCE1B2FE6E}"/>
              </a:ext>
            </a:extLst>
          </p:cNvPr>
          <p:cNvSpPr>
            <a:spLocks noGrp="1"/>
          </p:cNvSpPr>
          <p:nvPr>
            <p:ph type="sldNum" sz="quarter" idx="4"/>
          </p:nvPr>
        </p:nvSpPr>
        <p:spPr/>
        <p:txBody>
          <a:bodyPr/>
          <a:lstStyle/>
          <a:p>
            <a:fld id="{16A89BA3-132D-40E1-AAB4-CDCD0A14C216}" type="slidenum">
              <a:rPr lang="en-AU" smtClean="0"/>
              <a:pPr/>
              <a:t>44</a:t>
            </a:fld>
            <a:r>
              <a:rPr lang="en-AU"/>
              <a:t>  |</a:t>
            </a:r>
            <a:endParaRPr lang="en-AU" dirty="0"/>
          </a:p>
        </p:txBody>
      </p:sp>
      <p:sp>
        <p:nvSpPr>
          <p:cNvPr id="9" name="Text Placeholder 3">
            <a:extLst>
              <a:ext uri="{FF2B5EF4-FFF2-40B4-BE49-F238E27FC236}">
                <a16:creationId xmlns:a16="http://schemas.microsoft.com/office/drawing/2014/main" id="{91C272DB-162C-5199-2D3D-2BB2D6505323}"/>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9AD97B79-078B-014C-ECA0-AAFBAA2255B7}"/>
              </a:ext>
            </a:extLst>
          </p:cNvPr>
          <p:cNvPicPr>
            <a:picLocks noChangeAspect="1"/>
          </p:cNvPicPr>
          <p:nvPr/>
        </p:nvPicPr>
        <p:blipFill>
          <a:blip r:embed="rId3"/>
          <a:stretch>
            <a:fillRect/>
          </a:stretch>
        </p:blipFill>
        <p:spPr>
          <a:xfrm>
            <a:off x="112805" y="990962"/>
            <a:ext cx="9031195" cy="1232178"/>
          </a:xfrm>
          <a:prstGeom prst="rect">
            <a:avLst/>
          </a:prstGeom>
        </p:spPr>
      </p:pic>
      <p:sp>
        <p:nvSpPr>
          <p:cNvPr id="15" name="TextBox 14">
            <a:extLst>
              <a:ext uri="{FF2B5EF4-FFF2-40B4-BE49-F238E27FC236}">
                <a16:creationId xmlns:a16="http://schemas.microsoft.com/office/drawing/2014/main" id="{EDB0AF71-7BC7-49D0-DAC0-3454541C4CF4}"/>
              </a:ext>
            </a:extLst>
          </p:cNvPr>
          <p:cNvSpPr txBox="1"/>
          <p:nvPr/>
        </p:nvSpPr>
        <p:spPr>
          <a:xfrm>
            <a:off x="0" y="2278684"/>
            <a:ext cx="9144000" cy="3257174"/>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ir"/>
              </a:rPr>
              <a:t>Primary key:</a:t>
            </a:r>
            <a:r>
              <a:rPr lang="en-US" altLang="en-US" sz="2800" dirty="0">
                <a:latin typeface="Calibir"/>
              </a:rPr>
              <a:t> ITEM_ID</a:t>
            </a:r>
          </a:p>
          <a:p>
            <a:pPr lvl="0" eaLnBrk="0" fontAlgn="base" hangingPunct="0">
              <a:lnSpc>
                <a:spcPct val="150000"/>
              </a:lnSpc>
              <a:spcBef>
                <a:spcPct val="0"/>
              </a:spcBef>
              <a:spcAft>
                <a:spcPct val="0"/>
              </a:spcAft>
            </a:pPr>
            <a:r>
              <a:rPr lang="en-US" altLang="en-US" sz="2800" b="1" dirty="0">
                <a:latin typeface="Calibir"/>
              </a:rPr>
              <a:t>Functional dependencies (FDs)</a:t>
            </a:r>
            <a:endParaRPr lang="en-US" altLang="en-US" sz="2800" dirty="0">
              <a:latin typeface="Calibir"/>
            </a:endParaRP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ITEM_ID → ITEM_DESCRIPTION, ROOM_NUMBER, BLDG_CODE</a:t>
            </a:r>
          </a:p>
          <a:p>
            <a:pPr marL="800100" lvl="1" indent="-3429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BLDG_CODE → BLDG_NAME, BLDG_MANAGER</a:t>
            </a:r>
          </a:p>
        </p:txBody>
      </p:sp>
      <p:sp>
        <p:nvSpPr>
          <p:cNvPr id="8" name="Rectangle 2">
            <a:extLst>
              <a:ext uri="{FF2B5EF4-FFF2-40B4-BE49-F238E27FC236}">
                <a16:creationId xmlns:a16="http://schemas.microsoft.com/office/drawing/2014/main" id="{F63C6BD2-4AC7-4576-A11D-BD8B241B4777}"/>
              </a:ext>
            </a:extLst>
          </p:cNvPr>
          <p:cNvSpPr>
            <a:spLocks noChangeArrowheads="1"/>
          </p:cNvSpPr>
          <p:nvPr/>
        </p:nvSpPr>
        <p:spPr bwMode="auto">
          <a:xfrm>
            <a:off x="0" y="5761554"/>
            <a:ext cx="70048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ir"/>
              </a:rPr>
              <a:t>arrow legend</a:t>
            </a:r>
            <a:r>
              <a:rPr kumimoji="0" lang="en-US" altLang="en-US" sz="2800" b="0" i="0" u="none" strike="noStrike" cap="none" normalizeH="0" baseline="0" dirty="0">
                <a:ln>
                  <a:noFill/>
                </a:ln>
                <a:solidFill>
                  <a:schemeClr val="tx1"/>
                </a:solidFill>
                <a:effectLst/>
                <a:latin typeface="Calibir"/>
              </a:rPr>
              <a:t>: A → B means “A determines B.” </a:t>
            </a:r>
          </a:p>
        </p:txBody>
      </p:sp>
    </p:spTree>
    <p:extLst>
      <p:ext uri="{BB962C8B-B14F-4D97-AF65-F5344CB8AC3E}">
        <p14:creationId xmlns:p14="http://schemas.microsoft.com/office/powerpoint/2010/main" val="6281964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B262388-88EB-76BF-BB6E-3523153D249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09F9091-55B0-C86B-7A75-0E22C135B68F}"/>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A81E4BB-F7EC-35AD-FA05-4CDF5CE19AA4}"/>
              </a:ext>
            </a:extLst>
          </p:cNvPr>
          <p:cNvSpPr>
            <a:spLocks noGrp="1"/>
          </p:cNvSpPr>
          <p:nvPr>
            <p:ph type="sldNum" sz="quarter" idx="4"/>
          </p:nvPr>
        </p:nvSpPr>
        <p:spPr/>
        <p:txBody>
          <a:bodyPr/>
          <a:lstStyle/>
          <a:p>
            <a:fld id="{16A89BA3-132D-40E1-AAB4-CDCD0A14C216}" type="slidenum">
              <a:rPr lang="en-AU" smtClean="0"/>
              <a:pPr/>
              <a:t>45</a:t>
            </a:fld>
            <a:r>
              <a:rPr lang="en-AU"/>
              <a:t>  |</a:t>
            </a:r>
            <a:endParaRPr lang="en-AU" dirty="0"/>
          </a:p>
        </p:txBody>
      </p:sp>
      <p:sp>
        <p:nvSpPr>
          <p:cNvPr id="9" name="Text Placeholder 3">
            <a:extLst>
              <a:ext uri="{FF2B5EF4-FFF2-40B4-BE49-F238E27FC236}">
                <a16:creationId xmlns:a16="http://schemas.microsoft.com/office/drawing/2014/main" id="{3E7EA06C-C62B-8793-3E5E-8EA6687F1783}"/>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CC3F804C-C353-3853-20DC-78749BE2F8F9}"/>
              </a:ext>
            </a:extLst>
          </p:cNvPr>
          <p:cNvPicPr>
            <a:picLocks noChangeAspect="1"/>
          </p:cNvPicPr>
          <p:nvPr/>
        </p:nvPicPr>
        <p:blipFill>
          <a:blip r:embed="rId3"/>
          <a:stretch>
            <a:fillRect/>
          </a:stretch>
        </p:blipFill>
        <p:spPr>
          <a:xfrm>
            <a:off x="0" y="2805216"/>
            <a:ext cx="3723437" cy="508010"/>
          </a:xfrm>
          <a:prstGeom prst="rect">
            <a:avLst/>
          </a:prstGeom>
        </p:spPr>
      </p:pic>
      <p:sp>
        <p:nvSpPr>
          <p:cNvPr id="15" name="TextBox 14">
            <a:extLst>
              <a:ext uri="{FF2B5EF4-FFF2-40B4-BE49-F238E27FC236}">
                <a16:creationId xmlns:a16="http://schemas.microsoft.com/office/drawing/2014/main" id="{AD04F95B-384C-6040-CCD9-1E461CC1733E}"/>
              </a:ext>
            </a:extLst>
          </p:cNvPr>
          <p:cNvSpPr txBox="1"/>
          <p:nvPr/>
        </p:nvSpPr>
        <p:spPr>
          <a:xfrm>
            <a:off x="0" y="3429000"/>
            <a:ext cx="4656124" cy="3086871"/>
          </a:xfrm>
          <a:prstGeom prst="rect">
            <a:avLst/>
          </a:prstGeom>
          <a:noFill/>
        </p:spPr>
        <p:txBody>
          <a:bodyPr wrap="square">
            <a:spAutoFit/>
          </a:bodyPr>
          <a:lstStyle/>
          <a:p>
            <a:pPr>
              <a:lnSpc>
                <a:spcPct val="150000"/>
              </a:lnSpc>
              <a:buNone/>
            </a:pPr>
            <a:r>
              <a:rPr lang="en-US" sz="2200" b="1" dirty="0">
                <a:latin typeface="Calibir"/>
              </a:rPr>
              <a:t>a) Initial relational schema &amp; dependencies</a:t>
            </a:r>
          </a:p>
          <a:p>
            <a:pPr>
              <a:lnSpc>
                <a:spcPct val="150000"/>
              </a:lnSpc>
              <a:buNone/>
            </a:pPr>
            <a:r>
              <a:rPr lang="en-US" sz="2200" b="1" dirty="0">
                <a:latin typeface="Calibir"/>
              </a:rPr>
              <a:t>Raw (</a:t>
            </a:r>
            <a:r>
              <a:rPr lang="en-US" sz="2200" b="1" dirty="0" err="1">
                <a:latin typeface="Calibir"/>
              </a:rPr>
              <a:t>unnormalised</a:t>
            </a:r>
            <a:r>
              <a:rPr lang="en-US" sz="2200" b="1" dirty="0">
                <a:latin typeface="Calibir"/>
              </a:rPr>
              <a:t>) table</a:t>
            </a:r>
          </a:p>
          <a:p>
            <a:pPr>
              <a:lnSpc>
                <a:spcPct val="150000"/>
              </a:lnSpc>
              <a:buNone/>
            </a:pPr>
            <a:r>
              <a:rPr lang="en-US" sz="2200" dirty="0">
                <a:latin typeface="Calibir"/>
              </a:rPr>
              <a:t>ITEM( ITEM_ID, ITEM_DESCRIPTION, ROOM_NUMBER, BLDG_CODE, BLDG_NAME, BLDG_MANAGER )</a:t>
            </a:r>
          </a:p>
        </p:txBody>
      </p:sp>
      <p:sp>
        <p:nvSpPr>
          <p:cNvPr id="2" name="Rectangle 1">
            <a:extLst>
              <a:ext uri="{FF2B5EF4-FFF2-40B4-BE49-F238E27FC236}">
                <a16:creationId xmlns:a16="http://schemas.microsoft.com/office/drawing/2014/main" id="{F386DB81-7460-DBCA-F5F8-0CEA4FE4CEA0}"/>
              </a:ext>
            </a:extLst>
          </p:cNvPr>
          <p:cNvSpPr>
            <a:spLocks noChangeArrowheads="1"/>
          </p:cNvSpPr>
          <p:nvPr/>
        </p:nvSpPr>
        <p:spPr bwMode="auto">
          <a:xfrm>
            <a:off x="4340771" y="1760580"/>
            <a:ext cx="4803229"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a:ln>
                  <a:noFill/>
                </a:ln>
                <a:solidFill>
                  <a:schemeClr val="tx1"/>
                </a:solidFill>
                <a:effectLst/>
                <a:latin typeface="Calibir"/>
              </a:rPr>
              <a:t>Functional dependencies:</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Calibir"/>
              </a:rPr>
              <a:t>Knowing an item (ITEM_ID) tells you its description, room, and building code.</a:t>
            </a:r>
          </a:p>
          <a:p>
            <a:pPr lvl="2" eaLnBrk="0" fontAlgn="base" hangingPunct="0">
              <a:lnSpc>
                <a:spcPct val="150000"/>
              </a:lnSpc>
              <a:spcBef>
                <a:spcPct val="0"/>
              </a:spcBef>
              <a:spcAft>
                <a:spcPct val="0"/>
              </a:spcAft>
              <a:buFontTx/>
              <a:buChar char="•"/>
            </a:pPr>
            <a:r>
              <a:rPr kumimoji="0" lang="en-US" altLang="en-US" sz="2800" i="0" u="none" strike="noStrike" cap="none" normalizeH="0" baseline="0" dirty="0">
                <a:ln>
                  <a:noFill/>
                </a:ln>
                <a:solidFill>
                  <a:schemeClr val="tx1"/>
                </a:solidFill>
                <a:effectLst/>
                <a:latin typeface="Calibir"/>
              </a:rPr>
              <a:t>Knowing a building (BLDG_CODE) tells you its name and manager.</a:t>
            </a:r>
          </a:p>
        </p:txBody>
      </p:sp>
    </p:spTree>
    <p:extLst>
      <p:ext uri="{BB962C8B-B14F-4D97-AF65-F5344CB8AC3E}">
        <p14:creationId xmlns:p14="http://schemas.microsoft.com/office/powerpoint/2010/main" val="12102326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905E524-EA6F-A98A-868E-5ABF68B7D12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57369A6-31D6-3393-C079-8D4F9EB16AF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32856418-2D86-854A-D6AB-6010B4837E9E}"/>
              </a:ext>
            </a:extLst>
          </p:cNvPr>
          <p:cNvSpPr>
            <a:spLocks noGrp="1"/>
          </p:cNvSpPr>
          <p:nvPr>
            <p:ph type="sldNum" sz="quarter" idx="4"/>
          </p:nvPr>
        </p:nvSpPr>
        <p:spPr/>
        <p:txBody>
          <a:bodyPr/>
          <a:lstStyle/>
          <a:p>
            <a:fld id="{16A89BA3-132D-40E1-AAB4-CDCD0A14C216}" type="slidenum">
              <a:rPr lang="en-AU" smtClean="0"/>
              <a:pPr/>
              <a:t>46</a:t>
            </a:fld>
            <a:r>
              <a:rPr lang="en-AU"/>
              <a:t>  |</a:t>
            </a:r>
            <a:endParaRPr lang="en-AU" dirty="0"/>
          </a:p>
        </p:txBody>
      </p:sp>
      <p:sp>
        <p:nvSpPr>
          <p:cNvPr id="9" name="Text Placeholder 3">
            <a:extLst>
              <a:ext uri="{FF2B5EF4-FFF2-40B4-BE49-F238E27FC236}">
                <a16:creationId xmlns:a16="http://schemas.microsoft.com/office/drawing/2014/main" id="{9BC40148-E770-1B5B-7C68-8433C882BB15}"/>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F0B1EAB0-1946-7B11-905F-A210C3A1CF7C}"/>
              </a:ext>
            </a:extLst>
          </p:cNvPr>
          <p:cNvSpPr>
            <a:spLocks noChangeArrowheads="1"/>
          </p:cNvSpPr>
          <p:nvPr/>
        </p:nvSpPr>
        <p:spPr bwMode="auto">
          <a:xfrm>
            <a:off x="0" y="1844553"/>
            <a:ext cx="9144000" cy="1964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2800" b="1" dirty="0">
                <a:latin typeface="Calibir"/>
              </a:rPr>
              <a:t>Why it’s a problem</a:t>
            </a:r>
            <a:endParaRPr lang="en-US" sz="2800" dirty="0">
              <a:latin typeface="Calibir"/>
            </a:endParaRPr>
          </a:p>
          <a:p>
            <a:pPr>
              <a:lnSpc>
                <a:spcPct val="150000"/>
              </a:lnSpc>
            </a:pPr>
            <a:r>
              <a:rPr lang="en-US" sz="2800" dirty="0">
                <a:latin typeface="Calibir"/>
              </a:rPr>
              <a:t>Building name/manager will repeat for every item in that building → risk of update/insert/delete anomalies.</a:t>
            </a:r>
          </a:p>
        </p:txBody>
      </p:sp>
    </p:spTree>
    <p:extLst>
      <p:ext uri="{BB962C8B-B14F-4D97-AF65-F5344CB8AC3E}">
        <p14:creationId xmlns:p14="http://schemas.microsoft.com/office/powerpoint/2010/main" val="35017334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0EDD3F16-AD56-00CC-BA12-2473DA0AE64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BACA2B4-46E0-039B-4198-A1E9BE318388}"/>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F98CDC5-2A50-373D-8D50-6BB5215CD549}"/>
              </a:ext>
            </a:extLst>
          </p:cNvPr>
          <p:cNvSpPr>
            <a:spLocks noGrp="1"/>
          </p:cNvSpPr>
          <p:nvPr>
            <p:ph type="sldNum" sz="quarter" idx="4"/>
          </p:nvPr>
        </p:nvSpPr>
        <p:spPr/>
        <p:txBody>
          <a:bodyPr/>
          <a:lstStyle/>
          <a:p>
            <a:fld id="{16A89BA3-132D-40E1-AAB4-CDCD0A14C216}" type="slidenum">
              <a:rPr lang="en-AU" smtClean="0"/>
              <a:pPr/>
              <a:t>47</a:t>
            </a:fld>
            <a:r>
              <a:rPr lang="en-AU"/>
              <a:t>  |</a:t>
            </a:r>
            <a:endParaRPr lang="en-AU" dirty="0"/>
          </a:p>
        </p:txBody>
      </p:sp>
      <p:sp>
        <p:nvSpPr>
          <p:cNvPr id="9" name="Text Placeholder 3">
            <a:extLst>
              <a:ext uri="{FF2B5EF4-FFF2-40B4-BE49-F238E27FC236}">
                <a16:creationId xmlns:a16="http://schemas.microsoft.com/office/drawing/2014/main" id="{076A4544-9C6E-D250-071A-B1517BC9E402}"/>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23B2BC00-B20A-7400-ADAB-DD801A19ACC5}"/>
              </a:ext>
            </a:extLst>
          </p:cNvPr>
          <p:cNvPicPr>
            <a:picLocks noChangeAspect="1"/>
          </p:cNvPicPr>
          <p:nvPr/>
        </p:nvPicPr>
        <p:blipFill>
          <a:blip r:embed="rId3"/>
          <a:stretch>
            <a:fillRect/>
          </a:stretch>
        </p:blipFill>
        <p:spPr>
          <a:xfrm>
            <a:off x="0" y="936739"/>
            <a:ext cx="9144000" cy="1247569"/>
          </a:xfrm>
          <a:prstGeom prst="rect">
            <a:avLst/>
          </a:prstGeom>
        </p:spPr>
      </p:pic>
      <p:sp>
        <p:nvSpPr>
          <p:cNvPr id="15" name="TextBox 14">
            <a:extLst>
              <a:ext uri="{FF2B5EF4-FFF2-40B4-BE49-F238E27FC236}">
                <a16:creationId xmlns:a16="http://schemas.microsoft.com/office/drawing/2014/main" id="{5CDEF8CB-0D09-CF8F-CF25-5955ACC10F21}"/>
              </a:ext>
            </a:extLst>
          </p:cNvPr>
          <p:cNvSpPr txBox="1"/>
          <p:nvPr/>
        </p:nvSpPr>
        <p:spPr>
          <a:xfrm>
            <a:off x="0" y="2753710"/>
            <a:ext cx="9144000" cy="2610843"/>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ir"/>
              </a:rPr>
              <a:t>What the arrows mean</a:t>
            </a:r>
            <a:endParaRPr lang="en-US" altLang="en-US" sz="2800" dirty="0">
              <a:latin typeface="Calibir"/>
            </a:endParaRP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Solid arrow A → B = “A determines B.”</a:t>
            </a: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Dotted chain = transitive link (e.g., ITEM_ID → BLDG_CODE → BLDG_NAME).</a:t>
            </a:r>
          </a:p>
        </p:txBody>
      </p:sp>
    </p:spTree>
    <p:extLst>
      <p:ext uri="{BB962C8B-B14F-4D97-AF65-F5344CB8AC3E}">
        <p14:creationId xmlns:p14="http://schemas.microsoft.com/office/powerpoint/2010/main" val="21171421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6D07FCD-69BA-07A3-E6D6-9EE574F84D8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51DBCE-CCF5-2790-CA97-2DE115DA080D}"/>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71B12756-76C3-D8EA-3815-3EADECB31829}"/>
              </a:ext>
            </a:extLst>
          </p:cNvPr>
          <p:cNvSpPr>
            <a:spLocks noGrp="1"/>
          </p:cNvSpPr>
          <p:nvPr>
            <p:ph type="sldNum" sz="quarter" idx="4"/>
          </p:nvPr>
        </p:nvSpPr>
        <p:spPr/>
        <p:txBody>
          <a:bodyPr/>
          <a:lstStyle/>
          <a:p>
            <a:fld id="{16A89BA3-132D-40E1-AAB4-CDCD0A14C216}" type="slidenum">
              <a:rPr lang="en-AU" smtClean="0"/>
              <a:pPr/>
              <a:t>48</a:t>
            </a:fld>
            <a:r>
              <a:rPr lang="en-AU"/>
              <a:t>  |</a:t>
            </a:r>
            <a:endParaRPr lang="en-AU" dirty="0"/>
          </a:p>
        </p:txBody>
      </p:sp>
      <p:sp>
        <p:nvSpPr>
          <p:cNvPr id="9" name="Text Placeholder 3">
            <a:extLst>
              <a:ext uri="{FF2B5EF4-FFF2-40B4-BE49-F238E27FC236}">
                <a16:creationId xmlns:a16="http://schemas.microsoft.com/office/drawing/2014/main" id="{CD47FADE-D10A-32D3-30F7-097C2EC74DFE}"/>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B6B58A45-FB67-0742-0D62-AD30E221E8E0}"/>
              </a:ext>
            </a:extLst>
          </p:cNvPr>
          <p:cNvPicPr>
            <a:picLocks noChangeAspect="1"/>
          </p:cNvPicPr>
          <p:nvPr/>
        </p:nvPicPr>
        <p:blipFill>
          <a:blip r:embed="rId3"/>
          <a:stretch>
            <a:fillRect/>
          </a:stretch>
        </p:blipFill>
        <p:spPr>
          <a:xfrm>
            <a:off x="0" y="936739"/>
            <a:ext cx="9144000" cy="1247569"/>
          </a:xfrm>
          <a:prstGeom prst="rect">
            <a:avLst/>
          </a:prstGeom>
        </p:spPr>
      </p:pic>
      <p:sp>
        <p:nvSpPr>
          <p:cNvPr id="15" name="TextBox 14">
            <a:extLst>
              <a:ext uri="{FF2B5EF4-FFF2-40B4-BE49-F238E27FC236}">
                <a16:creationId xmlns:a16="http://schemas.microsoft.com/office/drawing/2014/main" id="{1E1E291F-A13D-DFB8-67FD-10E75552297B}"/>
              </a:ext>
            </a:extLst>
          </p:cNvPr>
          <p:cNvSpPr txBox="1"/>
          <p:nvPr/>
        </p:nvSpPr>
        <p:spPr>
          <a:xfrm>
            <a:off x="0" y="2753710"/>
            <a:ext cx="9144000" cy="1961755"/>
          </a:xfrm>
          <a:prstGeom prst="rect">
            <a:avLst/>
          </a:prstGeom>
          <a:noFill/>
        </p:spPr>
        <p:txBody>
          <a:bodyPr wrap="square">
            <a:spAutoFit/>
          </a:bodyPr>
          <a:lstStyle/>
          <a:p>
            <a:pPr lvl="0" eaLnBrk="0" fontAlgn="base" hangingPunct="0">
              <a:lnSpc>
                <a:spcPct val="150000"/>
              </a:lnSpc>
              <a:spcBef>
                <a:spcPct val="0"/>
              </a:spcBef>
              <a:spcAft>
                <a:spcPct val="0"/>
              </a:spcAft>
            </a:pPr>
            <a:r>
              <a:rPr lang="en-US" sz="2800" dirty="0">
                <a:latin typeface="Calibir"/>
              </a:rPr>
              <a:t>This is the starting point before normalization; next we’ll split building/employee info out to remove the transitive dependency.</a:t>
            </a:r>
            <a:endParaRPr lang="en-US" altLang="en-US" sz="2800" dirty="0">
              <a:latin typeface="Calibir"/>
            </a:endParaRPr>
          </a:p>
        </p:txBody>
      </p:sp>
    </p:spTree>
    <p:extLst>
      <p:ext uri="{BB962C8B-B14F-4D97-AF65-F5344CB8AC3E}">
        <p14:creationId xmlns:p14="http://schemas.microsoft.com/office/powerpoint/2010/main" val="34919508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F388909F-2A54-4B73-6664-58051FBA398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BA66260-A123-632B-9023-B816A36E01F5}"/>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F2E52C32-2D56-B92F-0B72-D49B13A33E98}"/>
              </a:ext>
            </a:extLst>
          </p:cNvPr>
          <p:cNvSpPr>
            <a:spLocks noGrp="1"/>
          </p:cNvSpPr>
          <p:nvPr>
            <p:ph type="sldNum" sz="quarter" idx="4"/>
          </p:nvPr>
        </p:nvSpPr>
        <p:spPr/>
        <p:txBody>
          <a:bodyPr/>
          <a:lstStyle/>
          <a:p>
            <a:fld id="{16A89BA3-132D-40E1-AAB4-CDCD0A14C216}" type="slidenum">
              <a:rPr lang="en-AU" smtClean="0"/>
              <a:pPr/>
              <a:t>49</a:t>
            </a:fld>
            <a:r>
              <a:rPr lang="en-AU"/>
              <a:t>  |</a:t>
            </a:r>
            <a:endParaRPr lang="en-AU" dirty="0"/>
          </a:p>
        </p:txBody>
      </p:sp>
      <p:sp>
        <p:nvSpPr>
          <p:cNvPr id="9" name="Text Placeholder 3">
            <a:extLst>
              <a:ext uri="{FF2B5EF4-FFF2-40B4-BE49-F238E27FC236}">
                <a16:creationId xmlns:a16="http://schemas.microsoft.com/office/drawing/2014/main" id="{AE7F0D02-E20D-7B37-FA17-31FF4C5B6590}"/>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pic>
        <p:nvPicPr>
          <p:cNvPr id="12" name="Picture 11">
            <a:extLst>
              <a:ext uri="{FF2B5EF4-FFF2-40B4-BE49-F238E27FC236}">
                <a16:creationId xmlns:a16="http://schemas.microsoft.com/office/drawing/2014/main" id="{71CCA90A-7F39-A6A6-E2D6-2C3277EDF02B}"/>
              </a:ext>
            </a:extLst>
          </p:cNvPr>
          <p:cNvPicPr>
            <a:picLocks noChangeAspect="1"/>
          </p:cNvPicPr>
          <p:nvPr/>
        </p:nvPicPr>
        <p:blipFill>
          <a:blip r:embed="rId3"/>
          <a:stretch>
            <a:fillRect/>
          </a:stretch>
        </p:blipFill>
        <p:spPr>
          <a:xfrm>
            <a:off x="0" y="831449"/>
            <a:ext cx="9144000" cy="1247569"/>
          </a:xfrm>
          <a:prstGeom prst="rect">
            <a:avLst/>
          </a:prstGeom>
        </p:spPr>
      </p:pic>
      <p:sp>
        <p:nvSpPr>
          <p:cNvPr id="15" name="TextBox 14">
            <a:extLst>
              <a:ext uri="{FF2B5EF4-FFF2-40B4-BE49-F238E27FC236}">
                <a16:creationId xmlns:a16="http://schemas.microsoft.com/office/drawing/2014/main" id="{28B30FEF-E336-1482-2180-7E618F558822}"/>
              </a:ext>
            </a:extLst>
          </p:cNvPr>
          <p:cNvSpPr txBox="1"/>
          <p:nvPr/>
        </p:nvSpPr>
        <p:spPr>
          <a:xfrm>
            <a:off x="0" y="2013411"/>
            <a:ext cx="9144000" cy="2579039"/>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200" b="1" dirty="0">
                <a:latin typeface="Calibir"/>
              </a:rPr>
              <a:t>Transitive dependency</a:t>
            </a:r>
            <a:endParaRPr lang="en-US" altLang="en-US" sz="2200" dirty="0">
              <a:latin typeface="Calibir"/>
            </a:endParaRP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200" dirty="0">
                <a:latin typeface="Calibir"/>
              </a:rPr>
              <a:t>ITEM_ID → BLDG_CODE → (BLDG_NAME, BLDG_MANAGER) ← (this causes redundancy)</a:t>
            </a:r>
          </a:p>
          <a:p>
            <a:pPr lvl="0" eaLnBrk="0" fontAlgn="base" hangingPunct="0">
              <a:lnSpc>
                <a:spcPct val="150000"/>
              </a:lnSpc>
              <a:spcBef>
                <a:spcPct val="0"/>
              </a:spcBef>
              <a:spcAft>
                <a:spcPct val="0"/>
              </a:spcAft>
            </a:pPr>
            <a:r>
              <a:rPr lang="en-US" altLang="en-US" sz="2200" dirty="0">
                <a:latin typeface="Calibir"/>
              </a:rPr>
              <a:t>(Optional/arguable: if room numbers embed the building, you might also have</a:t>
            </a:r>
            <a:br>
              <a:rPr lang="en-US" altLang="en-US" sz="2200" dirty="0">
                <a:latin typeface="Calibir"/>
              </a:rPr>
            </a:br>
            <a:r>
              <a:rPr lang="en-US" altLang="en-US" sz="2200" dirty="0">
                <a:latin typeface="Calibir"/>
              </a:rPr>
              <a:t>ROOM_NUMBER → BLDG_CODE, BLDG_NAME, but we won’t rely on that.)</a:t>
            </a:r>
          </a:p>
        </p:txBody>
      </p:sp>
      <p:sp>
        <p:nvSpPr>
          <p:cNvPr id="2" name="Rectangle 1">
            <a:extLst>
              <a:ext uri="{FF2B5EF4-FFF2-40B4-BE49-F238E27FC236}">
                <a16:creationId xmlns:a16="http://schemas.microsoft.com/office/drawing/2014/main" id="{6C5A34D9-8C1F-5870-A5AA-E9991FF10D87}"/>
              </a:ext>
            </a:extLst>
          </p:cNvPr>
          <p:cNvSpPr>
            <a:spLocks noChangeArrowheads="1"/>
          </p:cNvSpPr>
          <p:nvPr/>
        </p:nvSpPr>
        <p:spPr bwMode="auto">
          <a:xfrm>
            <a:off x="0" y="4523311"/>
            <a:ext cx="9144000" cy="2126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Calibir"/>
              </a:rPr>
              <a:t>Definition: Transitive dependency = A→B and B→C ⇒ A→C where C is non-key.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Calibir"/>
              </a:rPr>
              <a:t>Determinant note: BLDG_CODE is the determinant of (BLDG_NAME, BLDG_MANAGER/EMP_NUM).</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dirty="0">
                <a:latin typeface="Calibir"/>
              </a:rPr>
              <a:t>Location key tip: treat (BLDG_CODE, ROOM_NUMBER) as a candidate key for room uniqueness.</a:t>
            </a:r>
          </a:p>
        </p:txBody>
      </p:sp>
    </p:spTree>
    <p:extLst>
      <p:ext uri="{BB962C8B-B14F-4D97-AF65-F5344CB8AC3E}">
        <p14:creationId xmlns:p14="http://schemas.microsoft.com/office/powerpoint/2010/main" val="321332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E97415D5-005D-5171-2119-BE4EB90DDB2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00F6A0F5-5978-3CC6-4057-B6DECA6A801E}"/>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CCCB400D-C5E0-A9F7-3006-10D1A77764A4}"/>
              </a:ext>
            </a:extLst>
          </p:cNvPr>
          <p:cNvSpPr>
            <a:spLocks noGrp="1"/>
          </p:cNvSpPr>
          <p:nvPr>
            <p:ph type="sldNum" sz="quarter" idx="4"/>
          </p:nvPr>
        </p:nvSpPr>
        <p:spPr/>
        <p:txBody>
          <a:bodyPr/>
          <a:lstStyle/>
          <a:p>
            <a:fld id="{16A89BA3-132D-40E1-AAB4-CDCD0A14C216}" type="slidenum">
              <a:rPr lang="en-AU" smtClean="0"/>
              <a:pPr/>
              <a:t>5</a:t>
            </a:fld>
            <a:r>
              <a:rPr lang="en-AU"/>
              <a:t>  |</a:t>
            </a:r>
            <a:endParaRPr lang="en-AU" dirty="0"/>
          </a:p>
        </p:txBody>
      </p:sp>
      <p:sp>
        <p:nvSpPr>
          <p:cNvPr id="9" name="Text Placeholder 3">
            <a:extLst>
              <a:ext uri="{FF2B5EF4-FFF2-40B4-BE49-F238E27FC236}">
                <a16:creationId xmlns:a16="http://schemas.microsoft.com/office/drawing/2014/main" id="{084DF0CC-C78D-FB6D-F4B0-49524D76D30E}"/>
              </a:ext>
            </a:extLst>
          </p:cNvPr>
          <p:cNvSpPr>
            <a:spLocks noGrp="1"/>
          </p:cNvSpPr>
          <p:nvPr>
            <p:ph type="body" sz="quarter" idx="16"/>
          </p:nvPr>
        </p:nvSpPr>
        <p:spPr>
          <a:xfrm>
            <a:off x="0" y="-1"/>
            <a:ext cx="7849590" cy="945932"/>
          </a:xfrm>
        </p:spPr>
        <p:txBody>
          <a:bodyPr>
            <a:noAutofit/>
          </a:bodyPr>
          <a:lstStyle/>
          <a:p>
            <a:r>
              <a:rPr lang="en-US" sz="3200" dirty="0"/>
              <a:t>1NF (no repeating groups, atomic values, PK identified)</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411CC30-1B9E-13FF-85AA-E0AF0A744956}"/>
              </a:ext>
            </a:extLst>
          </p:cNvPr>
          <p:cNvSpPr txBox="1"/>
          <p:nvPr/>
        </p:nvSpPr>
        <p:spPr>
          <a:xfrm>
            <a:off x="23751" y="1214490"/>
            <a:ext cx="9120249" cy="2610843"/>
          </a:xfrm>
          <a:prstGeom prst="rect">
            <a:avLst/>
          </a:prstGeom>
          <a:noFill/>
        </p:spPr>
        <p:txBody>
          <a:bodyPr wrap="square">
            <a:spAutoFit/>
          </a:bodyPr>
          <a:lstStyle/>
          <a:p>
            <a:pPr>
              <a:lnSpc>
                <a:spcPct val="150000"/>
              </a:lnSpc>
            </a:pPr>
            <a:r>
              <a:rPr lang="en-US" sz="2800" b="1" dirty="0">
                <a:latin typeface="Calibir"/>
              </a:rPr>
              <a:t>Rules:</a:t>
            </a:r>
            <a:endParaRPr lang="en-US" sz="2800" dirty="0">
              <a:latin typeface="Calibir"/>
            </a:endParaRPr>
          </a:p>
          <a:p>
            <a:pPr marL="914400" lvl="1" indent="-457200">
              <a:lnSpc>
                <a:spcPct val="150000"/>
              </a:lnSpc>
              <a:buFont typeface="Arial" panose="020B0604020202020204" pitchFamily="34" charset="0"/>
              <a:buChar char="•"/>
            </a:pPr>
            <a:r>
              <a:rPr lang="en-US" sz="2800" dirty="0">
                <a:latin typeface="Calibir"/>
              </a:rPr>
              <a:t>Every column = one single value (atomic).</a:t>
            </a:r>
          </a:p>
          <a:p>
            <a:pPr marL="914400" lvl="1" indent="-457200">
              <a:lnSpc>
                <a:spcPct val="150000"/>
              </a:lnSpc>
              <a:buFont typeface="Arial" panose="020B0604020202020204" pitchFamily="34" charset="0"/>
              <a:buChar char="•"/>
            </a:pPr>
            <a:r>
              <a:rPr lang="en-US" sz="2800" dirty="0">
                <a:latin typeface="Calibir"/>
              </a:rPr>
              <a:t>No lists or repeating groups in one cell.</a:t>
            </a:r>
          </a:p>
          <a:p>
            <a:pPr marL="914400" lvl="1" indent="-457200">
              <a:lnSpc>
                <a:spcPct val="150000"/>
              </a:lnSpc>
              <a:buFont typeface="Arial" panose="020B0604020202020204" pitchFamily="34" charset="0"/>
              <a:buChar char="•"/>
            </a:pPr>
            <a:r>
              <a:rPr lang="en-US" sz="2800" dirty="0">
                <a:latin typeface="Calibir"/>
              </a:rPr>
              <a:t>Must have a primary key to uniquely identify rows.</a:t>
            </a:r>
          </a:p>
        </p:txBody>
      </p:sp>
    </p:spTree>
    <p:extLst>
      <p:ext uri="{BB962C8B-B14F-4D97-AF65-F5344CB8AC3E}">
        <p14:creationId xmlns:p14="http://schemas.microsoft.com/office/powerpoint/2010/main" val="34624469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A7EA62F8-99B9-FEAC-4566-6D9E9EA11EA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5AD09BF-9B82-1A39-1958-97DAAE0CB2FB}"/>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157EAC96-CBE3-C72E-BB5B-282D33104EE5}"/>
              </a:ext>
            </a:extLst>
          </p:cNvPr>
          <p:cNvSpPr>
            <a:spLocks noGrp="1"/>
          </p:cNvSpPr>
          <p:nvPr>
            <p:ph type="sldNum" sz="quarter" idx="4"/>
          </p:nvPr>
        </p:nvSpPr>
        <p:spPr/>
        <p:txBody>
          <a:bodyPr/>
          <a:lstStyle/>
          <a:p>
            <a:fld id="{16A89BA3-132D-40E1-AAB4-CDCD0A14C216}" type="slidenum">
              <a:rPr lang="en-AU" smtClean="0"/>
              <a:pPr/>
              <a:t>50</a:t>
            </a:fld>
            <a:r>
              <a:rPr lang="en-AU"/>
              <a:t>  |</a:t>
            </a:r>
            <a:endParaRPr lang="en-AU" dirty="0"/>
          </a:p>
        </p:txBody>
      </p:sp>
      <p:pic>
        <p:nvPicPr>
          <p:cNvPr id="12" name="Picture 11">
            <a:extLst>
              <a:ext uri="{FF2B5EF4-FFF2-40B4-BE49-F238E27FC236}">
                <a16:creationId xmlns:a16="http://schemas.microsoft.com/office/drawing/2014/main" id="{A2AEE32E-E960-09C1-6E82-67297699D1DC}"/>
              </a:ext>
            </a:extLst>
          </p:cNvPr>
          <p:cNvPicPr>
            <a:picLocks noChangeAspect="1"/>
          </p:cNvPicPr>
          <p:nvPr/>
        </p:nvPicPr>
        <p:blipFill>
          <a:blip r:embed="rId3"/>
          <a:stretch>
            <a:fillRect/>
          </a:stretch>
        </p:blipFill>
        <p:spPr>
          <a:xfrm>
            <a:off x="0" y="31431"/>
            <a:ext cx="9144000" cy="1247569"/>
          </a:xfrm>
          <a:prstGeom prst="rect">
            <a:avLst/>
          </a:prstGeom>
        </p:spPr>
      </p:pic>
      <p:sp>
        <p:nvSpPr>
          <p:cNvPr id="15" name="TextBox 14">
            <a:extLst>
              <a:ext uri="{FF2B5EF4-FFF2-40B4-BE49-F238E27FC236}">
                <a16:creationId xmlns:a16="http://schemas.microsoft.com/office/drawing/2014/main" id="{8FD1D91F-A1DC-DC07-1122-4629DA70C660}"/>
              </a:ext>
            </a:extLst>
          </p:cNvPr>
          <p:cNvSpPr txBox="1"/>
          <p:nvPr/>
        </p:nvSpPr>
        <p:spPr>
          <a:xfrm>
            <a:off x="0" y="1128254"/>
            <a:ext cx="9144000" cy="547714"/>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200" b="1" dirty="0">
                <a:latin typeface="Calibir"/>
              </a:rPr>
              <a:t>Dependency Diagram:</a:t>
            </a:r>
            <a:endParaRPr lang="en-US" altLang="en-US" sz="2200" dirty="0">
              <a:latin typeface="Calibir"/>
            </a:endParaRPr>
          </a:p>
        </p:txBody>
      </p:sp>
      <p:sp>
        <p:nvSpPr>
          <p:cNvPr id="5" name="TextBox 4">
            <a:extLst>
              <a:ext uri="{FF2B5EF4-FFF2-40B4-BE49-F238E27FC236}">
                <a16:creationId xmlns:a16="http://schemas.microsoft.com/office/drawing/2014/main" id="{21484C63-4EB2-7E5B-FB96-9072F3C99B8D}"/>
              </a:ext>
            </a:extLst>
          </p:cNvPr>
          <p:cNvSpPr txBox="1"/>
          <p:nvPr/>
        </p:nvSpPr>
        <p:spPr>
          <a:xfrm>
            <a:off x="1" y="1675968"/>
            <a:ext cx="9143999" cy="3903504"/>
          </a:xfrm>
          <a:prstGeom prst="rect">
            <a:avLst/>
          </a:prstGeom>
          <a:noFill/>
        </p:spPr>
        <p:txBody>
          <a:bodyPr wrap="square">
            <a:spAutoFit/>
          </a:bodyPr>
          <a:lstStyle/>
          <a:p>
            <a:pPr>
              <a:lnSpc>
                <a:spcPct val="150000"/>
              </a:lnSpc>
            </a:pPr>
            <a:r>
              <a:rPr lang="en-AU" sz="2800" dirty="0">
                <a:latin typeface="Calibir"/>
              </a:rPr>
              <a:t>ITEM_ID ─────────► ITEM_DESCRIPTION</a:t>
            </a:r>
          </a:p>
          <a:p>
            <a:pPr>
              <a:lnSpc>
                <a:spcPct val="150000"/>
              </a:lnSpc>
            </a:pPr>
            <a:r>
              <a:rPr lang="en-AU" sz="2800" dirty="0">
                <a:latin typeface="Calibir"/>
              </a:rPr>
              <a:t>      └──────────► ROOM_NUMBER</a:t>
            </a:r>
          </a:p>
          <a:p>
            <a:pPr>
              <a:lnSpc>
                <a:spcPct val="150000"/>
              </a:lnSpc>
            </a:pPr>
            <a:r>
              <a:rPr lang="en-AU" sz="2800" dirty="0">
                <a:latin typeface="Calibir"/>
              </a:rPr>
              <a:t>      └──────────► BLDG_CODE ─────────► BLDG_NAME</a:t>
            </a:r>
          </a:p>
          <a:p>
            <a:pPr>
              <a:lnSpc>
                <a:spcPct val="150000"/>
              </a:lnSpc>
            </a:pPr>
            <a:r>
              <a:rPr lang="en-AU" sz="2800" dirty="0">
                <a:latin typeface="Calibir"/>
              </a:rPr>
              <a:t>                                   └───► BLDG_MANAGER</a:t>
            </a:r>
          </a:p>
          <a:p>
            <a:pPr>
              <a:lnSpc>
                <a:spcPct val="150000"/>
              </a:lnSpc>
            </a:pPr>
            <a:r>
              <a:rPr lang="en-AU" sz="2800" dirty="0">
                <a:latin typeface="Calibir"/>
              </a:rPr>
              <a:t>(transitive: ITEM_ID → BLDG_CODE → BLDG_NAME, BLDG_MANAGER)</a:t>
            </a:r>
          </a:p>
        </p:txBody>
      </p:sp>
      <p:sp>
        <p:nvSpPr>
          <p:cNvPr id="8" name="Rectangle 7">
            <a:extLst>
              <a:ext uri="{FF2B5EF4-FFF2-40B4-BE49-F238E27FC236}">
                <a16:creationId xmlns:a16="http://schemas.microsoft.com/office/drawing/2014/main" id="{728BC526-3145-9AE2-4EAB-140CA55D71BA}"/>
              </a:ext>
            </a:extLst>
          </p:cNvPr>
          <p:cNvSpPr>
            <a:spLocks noChangeArrowheads="1"/>
          </p:cNvSpPr>
          <p:nvPr/>
        </p:nvSpPr>
        <p:spPr bwMode="auto">
          <a:xfrm>
            <a:off x="0" y="5502451"/>
            <a:ext cx="9144000" cy="1055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latin typeface="Calibir"/>
              </a:rPr>
              <a:t>Legend: A → B = </a:t>
            </a:r>
            <a:r>
              <a:rPr kumimoji="0" lang="en-US" altLang="en-US" sz="2200" i="1" u="none" strike="noStrike" cap="none" normalizeH="0" baseline="0" dirty="0">
                <a:ln>
                  <a:noFill/>
                </a:ln>
                <a:solidFill>
                  <a:schemeClr val="tx1"/>
                </a:solidFill>
                <a:effectLst/>
                <a:latin typeface="Calibir"/>
              </a:rPr>
              <a:t>A determines B</a:t>
            </a:r>
            <a:r>
              <a:rPr kumimoji="0" lang="en-US" altLang="en-US" sz="2200" i="0" u="none" strike="noStrike" cap="none" normalizeH="0" baseline="0" dirty="0">
                <a:ln>
                  <a:noFill/>
                </a:ln>
                <a:solidFill>
                  <a:schemeClr val="tx1"/>
                </a:solidFill>
                <a:effectLst/>
                <a:latin typeface="Calibir"/>
              </a:rPr>
              <a:t>; underlined = </a:t>
            </a:r>
            <a:r>
              <a:rPr kumimoji="0" lang="en-US" altLang="en-US" sz="2200" i="1" u="none" strike="noStrike" cap="none" normalizeH="0" baseline="0" dirty="0">
                <a:ln>
                  <a:noFill/>
                </a:ln>
                <a:solidFill>
                  <a:schemeClr val="tx1"/>
                </a:solidFill>
                <a:effectLst/>
                <a:latin typeface="Calibir"/>
              </a:rPr>
              <a:t>primary key</a:t>
            </a:r>
            <a:r>
              <a:rPr kumimoji="0" lang="en-US" altLang="en-US" sz="2200" i="0" u="none" strike="noStrike" cap="none" normalizeH="0" baseline="0" dirty="0">
                <a:ln>
                  <a:noFill/>
                </a:ln>
                <a:solidFill>
                  <a:schemeClr val="tx1"/>
                </a:solidFill>
                <a:effectLst/>
                <a:latin typeface="Calibir"/>
              </a:rPr>
              <a:t>; </a:t>
            </a:r>
            <a:r>
              <a:rPr kumimoji="0" lang="en-US" altLang="en-US" sz="2200" i="1" u="none" strike="noStrike" cap="none" normalizeH="0" baseline="0" dirty="0">
                <a:ln>
                  <a:noFill/>
                </a:ln>
                <a:solidFill>
                  <a:schemeClr val="tx1"/>
                </a:solidFill>
                <a:effectLst/>
                <a:latin typeface="Calibir"/>
              </a:rPr>
              <a:t>brown = FD</a:t>
            </a:r>
            <a:r>
              <a:rPr kumimoji="0" lang="en-US" altLang="en-US" sz="2200" i="0" u="none" strike="noStrike" cap="none" normalizeH="0" baseline="0" dirty="0">
                <a:ln>
                  <a:noFill/>
                </a:ln>
                <a:solidFill>
                  <a:schemeClr val="tx1"/>
                </a:solidFill>
                <a:effectLst/>
                <a:latin typeface="Calibir"/>
              </a:rPr>
              <a:t>, </a:t>
            </a:r>
            <a:r>
              <a:rPr kumimoji="0" lang="en-US" altLang="en-US" sz="2200" i="1" u="none" strike="noStrike" cap="none" normalizeH="0" baseline="0" dirty="0">
                <a:ln>
                  <a:noFill/>
                </a:ln>
                <a:solidFill>
                  <a:schemeClr val="tx1"/>
                </a:solidFill>
                <a:effectLst/>
                <a:latin typeface="Calibir"/>
              </a:rPr>
              <a:t>dotted = transitive</a:t>
            </a:r>
            <a:r>
              <a:rPr kumimoji="0" lang="en-US" altLang="en-US" sz="2200" i="0" u="none" strike="noStrike" cap="none" normalizeH="0" baseline="0" dirty="0">
                <a:ln>
                  <a:noFill/>
                </a:ln>
                <a:solidFill>
                  <a:schemeClr val="tx1"/>
                </a:solidFill>
                <a:effectLst/>
                <a:latin typeface="Calibir"/>
              </a:rPr>
              <a:t>. </a:t>
            </a:r>
          </a:p>
        </p:txBody>
      </p:sp>
    </p:spTree>
    <p:extLst>
      <p:ext uri="{BB962C8B-B14F-4D97-AF65-F5344CB8AC3E}">
        <p14:creationId xmlns:p14="http://schemas.microsoft.com/office/powerpoint/2010/main" val="1386824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0E2C012-5B5A-6D39-C73F-480E2CBE77C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71A0309-B8AA-A5D0-9307-688EDAEBD40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6CE79782-4E54-4C98-F49A-CF0F3D07C1C5}"/>
              </a:ext>
            </a:extLst>
          </p:cNvPr>
          <p:cNvSpPr>
            <a:spLocks noGrp="1"/>
          </p:cNvSpPr>
          <p:nvPr>
            <p:ph type="sldNum" sz="quarter" idx="4"/>
          </p:nvPr>
        </p:nvSpPr>
        <p:spPr/>
        <p:txBody>
          <a:bodyPr/>
          <a:lstStyle/>
          <a:p>
            <a:fld id="{16A89BA3-132D-40E1-AAB4-CDCD0A14C216}" type="slidenum">
              <a:rPr lang="en-AU" smtClean="0"/>
              <a:pPr/>
              <a:t>51</a:t>
            </a:fld>
            <a:r>
              <a:rPr lang="en-AU"/>
              <a:t>  |</a:t>
            </a:r>
            <a:endParaRPr lang="en-AU" dirty="0"/>
          </a:p>
        </p:txBody>
      </p:sp>
      <p:pic>
        <p:nvPicPr>
          <p:cNvPr id="12" name="Picture 11">
            <a:extLst>
              <a:ext uri="{FF2B5EF4-FFF2-40B4-BE49-F238E27FC236}">
                <a16:creationId xmlns:a16="http://schemas.microsoft.com/office/drawing/2014/main" id="{80DFE023-5932-6BBE-57E5-FA8A43E251FD}"/>
              </a:ext>
            </a:extLst>
          </p:cNvPr>
          <p:cNvPicPr>
            <a:picLocks noChangeAspect="1"/>
          </p:cNvPicPr>
          <p:nvPr/>
        </p:nvPicPr>
        <p:blipFill>
          <a:blip r:embed="rId3"/>
          <a:stretch>
            <a:fillRect/>
          </a:stretch>
        </p:blipFill>
        <p:spPr>
          <a:xfrm>
            <a:off x="0" y="31431"/>
            <a:ext cx="9144000" cy="1247569"/>
          </a:xfrm>
          <a:prstGeom prst="rect">
            <a:avLst/>
          </a:prstGeom>
        </p:spPr>
      </p:pic>
      <p:sp>
        <p:nvSpPr>
          <p:cNvPr id="15" name="TextBox 14">
            <a:extLst>
              <a:ext uri="{FF2B5EF4-FFF2-40B4-BE49-F238E27FC236}">
                <a16:creationId xmlns:a16="http://schemas.microsoft.com/office/drawing/2014/main" id="{26CE5A8F-ED73-6733-78C2-596A13175E16}"/>
              </a:ext>
            </a:extLst>
          </p:cNvPr>
          <p:cNvSpPr txBox="1"/>
          <p:nvPr/>
        </p:nvSpPr>
        <p:spPr>
          <a:xfrm>
            <a:off x="0" y="1128254"/>
            <a:ext cx="9144000" cy="547714"/>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200" b="1" dirty="0">
                <a:latin typeface="Calibir"/>
              </a:rPr>
              <a:t>Dependency Diagram:</a:t>
            </a:r>
            <a:endParaRPr lang="en-US" altLang="en-US" sz="2200" dirty="0">
              <a:latin typeface="Calibir"/>
            </a:endParaRPr>
          </a:p>
        </p:txBody>
      </p:sp>
      <p:sp>
        <p:nvSpPr>
          <p:cNvPr id="5" name="TextBox 4">
            <a:extLst>
              <a:ext uri="{FF2B5EF4-FFF2-40B4-BE49-F238E27FC236}">
                <a16:creationId xmlns:a16="http://schemas.microsoft.com/office/drawing/2014/main" id="{118CB381-F0C7-9337-C4D0-AAA006DDD5EE}"/>
              </a:ext>
            </a:extLst>
          </p:cNvPr>
          <p:cNvSpPr txBox="1"/>
          <p:nvPr/>
        </p:nvSpPr>
        <p:spPr>
          <a:xfrm>
            <a:off x="1" y="1675968"/>
            <a:ext cx="9143999" cy="3903504"/>
          </a:xfrm>
          <a:prstGeom prst="rect">
            <a:avLst/>
          </a:prstGeom>
          <a:noFill/>
        </p:spPr>
        <p:txBody>
          <a:bodyPr wrap="square">
            <a:spAutoFit/>
          </a:bodyPr>
          <a:lstStyle/>
          <a:p>
            <a:pPr>
              <a:lnSpc>
                <a:spcPct val="150000"/>
              </a:lnSpc>
            </a:pPr>
            <a:r>
              <a:rPr lang="en-AU" sz="2800" dirty="0">
                <a:latin typeface="Calibir"/>
              </a:rPr>
              <a:t>ITEM_ID ─────────► ITEM_DESCRIPTION</a:t>
            </a:r>
          </a:p>
          <a:p>
            <a:pPr>
              <a:lnSpc>
                <a:spcPct val="150000"/>
              </a:lnSpc>
            </a:pPr>
            <a:r>
              <a:rPr lang="en-AU" sz="2800" dirty="0">
                <a:latin typeface="Calibir"/>
              </a:rPr>
              <a:t>      └──────────► ROOM_NUMBER</a:t>
            </a:r>
          </a:p>
          <a:p>
            <a:pPr>
              <a:lnSpc>
                <a:spcPct val="150000"/>
              </a:lnSpc>
            </a:pPr>
            <a:r>
              <a:rPr lang="en-AU" sz="2800" dirty="0">
                <a:latin typeface="Calibir"/>
              </a:rPr>
              <a:t>      └──────────► BLDG_CODE ─────────► BLDG_NAME</a:t>
            </a:r>
          </a:p>
          <a:p>
            <a:pPr>
              <a:lnSpc>
                <a:spcPct val="150000"/>
              </a:lnSpc>
            </a:pPr>
            <a:r>
              <a:rPr lang="en-AU" sz="2800" dirty="0">
                <a:latin typeface="Calibir"/>
              </a:rPr>
              <a:t>                                   └───► BLDG_MANAGER</a:t>
            </a:r>
          </a:p>
          <a:p>
            <a:pPr>
              <a:lnSpc>
                <a:spcPct val="150000"/>
              </a:lnSpc>
            </a:pPr>
            <a:r>
              <a:rPr lang="en-AU" sz="2800" dirty="0">
                <a:latin typeface="Calibir"/>
              </a:rPr>
              <a:t>(transitive: ITEM_ID → BLDG_CODE → BLDG_NAME, BLDG_MANAGER)</a:t>
            </a:r>
          </a:p>
        </p:txBody>
      </p:sp>
      <p:sp>
        <p:nvSpPr>
          <p:cNvPr id="8" name="Rectangle 7">
            <a:extLst>
              <a:ext uri="{FF2B5EF4-FFF2-40B4-BE49-F238E27FC236}">
                <a16:creationId xmlns:a16="http://schemas.microsoft.com/office/drawing/2014/main" id="{927ACFB9-44DC-9864-E5E5-0E4D8A91E679}"/>
              </a:ext>
            </a:extLst>
          </p:cNvPr>
          <p:cNvSpPr>
            <a:spLocks noChangeArrowheads="1"/>
          </p:cNvSpPr>
          <p:nvPr/>
        </p:nvSpPr>
        <p:spPr bwMode="auto">
          <a:xfrm>
            <a:off x="0" y="5459875"/>
            <a:ext cx="9144000" cy="11406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400" dirty="0">
                <a:latin typeface="Calibir"/>
              </a:rPr>
              <a:t>Determinant label: “BLDG_CODE is the determinant of (BLDG_NAME, BLDG_MANAGER/EMP_NUM).”</a:t>
            </a:r>
            <a:endParaRPr kumimoji="0" lang="en-US" altLang="en-US" sz="220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25739186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A2B220CE-81AA-390F-40BE-69A84A48ACE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BA158E-3B31-DBCD-FB9E-6BC3594F28CA}"/>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2E03F174-FAEC-30D8-5492-D90EA44FF50B}"/>
              </a:ext>
            </a:extLst>
          </p:cNvPr>
          <p:cNvSpPr>
            <a:spLocks noGrp="1"/>
          </p:cNvSpPr>
          <p:nvPr>
            <p:ph type="sldNum" sz="quarter" idx="4"/>
          </p:nvPr>
        </p:nvSpPr>
        <p:spPr/>
        <p:txBody>
          <a:bodyPr/>
          <a:lstStyle/>
          <a:p>
            <a:fld id="{16A89BA3-132D-40E1-AAB4-CDCD0A14C216}" type="slidenum">
              <a:rPr lang="en-AU" smtClean="0"/>
              <a:pPr/>
              <a:t>52</a:t>
            </a:fld>
            <a:r>
              <a:rPr lang="en-AU"/>
              <a:t>  |</a:t>
            </a:r>
            <a:endParaRPr lang="en-AU" dirty="0"/>
          </a:p>
        </p:txBody>
      </p:sp>
      <p:sp>
        <p:nvSpPr>
          <p:cNvPr id="9" name="Text Placeholder 3">
            <a:extLst>
              <a:ext uri="{FF2B5EF4-FFF2-40B4-BE49-F238E27FC236}">
                <a16:creationId xmlns:a16="http://schemas.microsoft.com/office/drawing/2014/main" id="{580B4CCB-7A6A-CF12-AE3A-5BBA141C5DF3}"/>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1A95C38-E0F9-2F04-8CAC-941CEC27DA12}"/>
              </a:ext>
            </a:extLst>
          </p:cNvPr>
          <p:cNvSpPr txBox="1"/>
          <p:nvPr/>
        </p:nvSpPr>
        <p:spPr>
          <a:xfrm>
            <a:off x="1" y="456587"/>
            <a:ext cx="9143999" cy="2610843"/>
          </a:xfrm>
          <a:prstGeom prst="rect">
            <a:avLst/>
          </a:prstGeom>
          <a:noFill/>
        </p:spPr>
        <p:txBody>
          <a:bodyPr wrap="square">
            <a:spAutoFit/>
          </a:bodyPr>
          <a:lstStyle/>
          <a:p>
            <a:pPr>
              <a:lnSpc>
                <a:spcPct val="150000"/>
              </a:lnSpc>
            </a:pPr>
            <a:r>
              <a:rPr lang="en-US" sz="2800" b="1" dirty="0">
                <a:latin typeface="Calibir"/>
              </a:rPr>
              <a:t>b) 3NF design (remove the transitive dependency)</a:t>
            </a:r>
          </a:p>
          <a:p>
            <a:pPr>
              <a:lnSpc>
                <a:spcPct val="150000"/>
              </a:lnSpc>
            </a:pPr>
            <a:r>
              <a:rPr lang="en-US" sz="2800" dirty="0">
                <a:latin typeface="Calibir"/>
              </a:rPr>
              <a:t>Idea: separate repeating building/manager info from items; store the manager as an employee.</a:t>
            </a:r>
          </a:p>
          <a:p>
            <a:pPr>
              <a:lnSpc>
                <a:spcPct val="150000"/>
              </a:lnSpc>
            </a:pPr>
            <a:r>
              <a:rPr lang="en-US" sz="2800" b="1" dirty="0">
                <a:latin typeface="Calibir"/>
              </a:rPr>
              <a:t>Relations (3NF):</a:t>
            </a:r>
          </a:p>
        </p:txBody>
      </p:sp>
      <p:pic>
        <p:nvPicPr>
          <p:cNvPr id="6" name="Picture 5">
            <a:extLst>
              <a:ext uri="{FF2B5EF4-FFF2-40B4-BE49-F238E27FC236}">
                <a16:creationId xmlns:a16="http://schemas.microsoft.com/office/drawing/2014/main" id="{EDA33C72-4518-316A-40AA-CCDF1BA17CEE}"/>
              </a:ext>
            </a:extLst>
          </p:cNvPr>
          <p:cNvPicPr>
            <a:picLocks noChangeAspect="1"/>
          </p:cNvPicPr>
          <p:nvPr/>
        </p:nvPicPr>
        <p:blipFill>
          <a:blip r:embed="rId3"/>
          <a:stretch>
            <a:fillRect/>
          </a:stretch>
        </p:blipFill>
        <p:spPr>
          <a:xfrm>
            <a:off x="6385560" y="2548148"/>
            <a:ext cx="2758439" cy="2196789"/>
          </a:xfrm>
          <a:prstGeom prst="rect">
            <a:avLst/>
          </a:prstGeom>
        </p:spPr>
      </p:pic>
      <p:sp>
        <p:nvSpPr>
          <p:cNvPr id="8" name="TextBox 7">
            <a:extLst>
              <a:ext uri="{FF2B5EF4-FFF2-40B4-BE49-F238E27FC236}">
                <a16:creationId xmlns:a16="http://schemas.microsoft.com/office/drawing/2014/main" id="{6C98D65B-743B-9E14-5A05-112778CD79BD}"/>
              </a:ext>
            </a:extLst>
          </p:cNvPr>
          <p:cNvSpPr txBox="1"/>
          <p:nvPr/>
        </p:nvSpPr>
        <p:spPr>
          <a:xfrm>
            <a:off x="0" y="3043923"/>
            <a:ext cx="6385559" cy="2308324"/>
          </a:xfrm>
          <a:prstGeom prst="rect">
            <a:avLst/>
          </a:prstGeom>
          <a:noFill/>
        </p:spPr>
        <p:txBody>
          <a:bodyPr wrap="square">
            <a:spAutoFit/>
          </a:bodyPr>
          <a:lstStyle/>
          <a:p>
            <a:r>
              <a:rPr lang="en-AU" dirty="0"/>
              <a:t>ITEM( ITEM_ID PK, ITEM_DESCRIPTION, ROOM_NUMBER, BLDG_CODE FK )</a:t>
            </a:r>
          </a:p>
          <a:p>
            <a:endParaRPr lang="en-AU" dirty="0"/>
          </a:p>
          <a:p>
            <a:r>
              <a:rPr lang="en-AU" dirty="0"/>
              <a:t>BUILDING( BLDG_CODE PK, BLDG_NAME, EMP_NUM FK )   -- rename BLDG_MANAGER → EMP_NUM</a:t>
            </a:r>
          </a:p>
          <a:p>
            <a:endParaRPr lang="en-AU" dirty="0"/>
          </a:p>
          <a:p>
            <a:r>
              <a:rPr lang="en-AU" dirty="0"/>
              <a:t>EMPLOYEE( EMP_NUM PK, EMP_LNAME, EMP_FNAME, EMP_INITIAL )</a:t>
            </a:r>
          </a:p>
        </p:txBody>
      </p:sp>
    </p:spTree>
    <p:extLst>
      <p:ext uri="{BB962C8B-B14F-4D97-AF65-F5344CB8AC3E}">
        <p14:creationId xmlns:p14="http://schemas.microsoft.com/office/powerpoint/2010/main" val="35523485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6243E7AD-7400-48E0-9AB0-2F002CA0FAB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7EAFD9E-FBF3-1AFD-7E41-4D29FB005F82}"/>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16699F4-1DD1-B649-E9A2-A2B6E1099F90}"/>
              </a:ext>
            </a:extLst>
          </p:cNvPr>
          <p:cNvSpPr>
            <a:spLocks noGrp="1"/>
          </p:cNvSpPr>
          <p:nvPr>
            <p:ph type="sldNum" sz="quarter" idx="4"/>
          </p:nvPr>
        </p:nvSpPr>
        <p:spPr/>
        <p:txBody>
          <a:bodyPr/>
          <a:lstStyle/>
          <a:p>
            <a:fld id="{16A89BA3-132D-40E1-AAB4-CDCD0A14C216}" type="slidenum">
              <a:rPr lang="en-AU" smtClean="0"/>
              <a:pPr/>
              <a:t>53</a:t>
            </a:fld>
            <a:r>
              <a:rPr lang="en-AU"/>
              <a:t>  |</a:t>
            </a:r>
            <a:endParaRPr lang="en-AU" dirty="0"/>
          </a:p>
        </p:txBody>
      </p:sp>
      <p:sp>
        <p:nvSpPr>
          <p:cNvPr id="9" name="Text Placeholder 3">
            <a:extLst>
              <a:ext uri="{FF2B5EF4-FFF2-40B4-BE49-F238E27FC236}">
                <a16:creationId xmlns:a16="http://schemas.microsoft.com/office/drawing/2014/main" id="{B1C039F9-68DD-843C-24A2-6E7B77ABE2E2}"/>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A448A98C-A98A-D12A-C1C8-1CA6FE065F0B}"/>
              </a:ext>
            </a:extLst>
          </p:cNvPr>
          <p:cNvSpPr txBox="1"/>
          <p:nvPr/>
        </p:nvSpPr>
        <p:spPr>
          <a:xfrm>
            <a:off x="2" y="737372"/>
            <a:ext cx="9143998" cy="1055545"/>
          </a:xfrm>
          <a:prstGeom prst="rect">
            <a:avLst/>
          </a:prstGeom>
          <a:noFill/>
        </p:spPr>
        <p:txBody>
          <a:bodyPr wrap="square">
            <a:spAutoFit/>
          </a:bodyPr>
          <a:lstStyle/>
          <a:p>
            <a:pPr>
              <a:lnSpc>
                <a:spcPct val="150000"/>
              </a:lnSpc>
            </a:pPr>
            <a:r>
              <a:rPr lang="en-US" sz="2200" dirty="0">
                <a:latin typeface="Calibir"/>
              </a:rPr>
              <a:t>Rule-of-thumb box: “3NF = depends on the key, the whole key, and nothing but the key.”</a:t>
            </a:r>
            <a:endParaRPr lang="en-AU" sz="2200" dirty="0">
              <a:latin typeface="Calibir"/>
            </a:endParaRPr>
          </a:p>
        </p:txBody>
      </p:sp>
      <p:sp>
        <p:nvSpPr>
          <p:cNvPr id="10" name="Rectangle 9">
            <a:extLst>
              <a:ext uri="{FF2B5EF4-FFF2-40B4-BE49-F238E27FC236}">
                <a16:creationId xmlns:a16="http://schemas.microsoft.com/office/drawing/2014/main" id="{1D338C99-D625-F35B-ADF5-0C800F9BCBFB}"/>
              </a:ext>
            </a:extLst>
          </p:cNvPr>
          <p:cNvSpPr>
            <a:spLocks noChangeArrowheads="1"/>
          </p:cNvSpPr>
          <p:nvPr/>
        </p:nvSpPr>
        <p:spPr bwMode="auto">
          <a:xfrm>
            <a:off x="0" y="1846511"/>
            <a:ext cx="9144000" cy="4610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ir"/>
              </a:rPr>
              <a:t>Depends on the key → Every non-key column must be determined by the table’s primary key.</a:t>
            </a:r>
            <a:br>
              <a:rPr kumimoji="0" lang="en-US" altLang="en-US" sz="2200" i="0" u="none" strike="noStrike" cap="none" normalizeH="0" baseline="0" dirty="0">
                <a:ln>
                  <a:noFill/>
                </a:ln>
                <a:solidFill>
                  <a:schemeClr val="tx1"/>
                </a:solidFill>
                <a:effectLst/>
                <a:latin typeface="Calibir"/>
              </a:rPr>
            </a:br>
            <a:r>
              <a:rPr kumimoji="0" lang="en-US" altLang="en-US" sz="2200" i="1" u="none" strike="noStrike" cap="none" normalizeH="0" baseline="0" dirty="0">
                <a:ln>
                  <a:noFill/>
                </a:ln>
                <a:solidFill>
                  <a:schemeClr val="tx1"/>
                </a:solidFill>
                <a:effectLst/>
                <a:latin typeface="Calibir"/>
              </a:rPr>
              <a:t>(If you know the PK, you can fill that column.)</a:t>
            </a:r>
            <a:endParaRPr kumimoji="0" lang="en-US" altLang="en-US" sz="2200" i="0" u="none" strike="noStrike" cap="none" normalizeH="0" baseline="0" dirty="0">
              <a:ln>
                <a:noFill/>
              </a:ln>
              <a:solidFill>
                <a:schemeClr val="tx1"/>
              </a:solidFill>
              <a:effectLst/>
              <a:latin typeface="Calibir"/>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ir"/>
              </a:rPr>
              <a:t>The whole key → If the PK has multiple columns (a composite key), a non-key column must depend on all parts, not just one.</a:t>
            </a:r>
            <a:br>
              <a:rPr kumimoji="0" lang="en-US" altLang="en-US" sz="2200" i="0" u="none" strike="noStrike" cap="none" normalizeH="0" baseline="0" dirty="0">
                <a:ln>
                  <a:noFill/>
                </a:ln>
                <a:solidFill>
                  <a:schemeClr val="tx1"/>
                </a:solidFill>
                <a:effectLst/>
                <a:latin typeface="Calibir"/>
              </a:rPr>
            </a:br>
            <a:r>
              <a:rPr kumimoji="0" lang="en-US" altLang="en-US" sz="2200" i="1" u="none" strike="noStrike" cap="none" normalizeH="0" baseline="0" dirty="0">
                <a:ln>
                  <a:noFill/>
                </a:ln>
                <a:solidFill>
                  <a:schemeClr val="tx1"/>
                </a:solidFill>
                <a:effectLst/>
                <a:latin typeface="Calibir"/>
              </a:rPr>
              <a:t>(No partial dependency.)</a:t>
            </a:r>
            <a:endParaRPr kumimoji="0" lang="en-US" altLang="en-US" sz="2200" i="0" u="none" strike="noStrike" cap="none" normalizeH="0" baseline="0" dirty="0">
              <a:ln>
                <a:noFill/>
              </a:ln>
              <a:solidFill>
                <a:schemeClr val="tx1"/>
              </a:solidFill>
              <a:effectLst/>
              <a:latin typeface="Calibir"/>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i="0" u="none" strike="noStrike" cap="none" normalizeH="0" baseline="0" dirty="0">
                <a:ln>
                  <a:noFill/>
                </a:ln>
                <a:solidFill>
                  <a:schemeClr val="tx1"/>
                </a:solidFill>
                <a:effectLst/>
                <a:latin typeface="Calibir"/>
              </a:rPr>
              <a:t>Nothing but the key → A non-key column must not depend on another non-key column.</a:t>
            </a:r>
            <a:br>
              <a:rPr kumimoji="0" lang="en-US" altLang="en-US" sz="2200" i="0" u="none" strike="noStrike" cap="none" normalizeH="0" baseline="0" dirty="0">
                <a:ln>
                  <a:noFill/>
                </a:ln>
                <a:solidFill>
                  <a:schemeClr val="tx1"/>
                </a:solidFill>
                <a:effectLst/>
                <a:latin typeface="Calibir"/>
              </a:rPr>
            </a:br>
            <a:r>
              <a:rPr kumimoji="0" lang="en-US" altLang="en-US" sz="2200" i="1" u="none" strike="noStrike" cap="none" normalizeH="0" baseline="0" dirty="0">
                <a:ln>
                  <a:noFill/>
                </a:ln>
                <a:solidFill>
                  <a:schemeClr val="tx1"/>
                </a:solidFill>
                <a:effectLst/>
                <a:latin typeface="Calibir"/>
              </a:rPr>
              <a:t>(No transitive dependency like PK → X → Y.)</a:t>
            </a:r>
            <a:endParaRPr kumimoji="0" lang="en-US" altLang="en-US" sz="2200" i="0" u="none" strike="noStrike" cap="none" normalizeH="0" baseline="0" dirty="0">
              <a:ln>
                <a:noFill/>
              </a:ln>
              <a:solidFill>
                <a:schemeClr val="tx1"/>
              </a:solidFill>
              <a:effectLst/>
              <a:latin typeface="Calibir"/>
            </a:endParaRPr>
          </a:p>
        </p:txBody>
      </p:sp>
    </p:spTree>
    <p:extLst>
      <p:ext uri="{BB962C8B-B14F-4D97-AF65-F5344CB8AC3E}">
        <p14:creationId xmlns:p14="http://schemas.microsoft.com/office/powerpoint/2010/main" val="37747783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D7FC00B1-3B7B-1349-E19E-9ED18CA03437}"/>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EDD7DDF-5F44-F3F5-6A0B-A102CFFF657D}"/>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C44637B1-A3D2-DEFC-7E8D-5AC0F57CDE86}"/>
              </a:ext>
            </a:extLst>
          </p:cNvPr>
          <p:cNvSpPr>
            <a:spLocks noGrp="1"/>
          </p:cNvSpPr>
          <p:nvPr>
            <p:ph type="sldNum" sz="quarter" idx="4"/>
          </p:nvPr>
        </p:nvSpPr>
        <p:spPr/>
        <p:txBody>
          <a:bodyPr/>
          <a:lstStyle/>
          <a:p>
            <a:fld id="{16A89BA3-132D-40E1-AAB4-CDCD0A14C216}" type="slidenum">
              <a:rPr lang="en-AU" smtClean="0"/>
              <a:pPr/>
              <a:t>54</a:t>
            </a:fld>
            <a:r>
              <a:rPr lang="en-AU"/>
              <a:t>  |</a:t>
            </a:r>
            <a:endParaRPr lang="en-AU" dirty="0"/>
          </a:p>
        </p:txBody>
      </p:sp>
      <p:sp>
        <p:nvSpPr>
          <p:cNvPr id="9" name="Text Placeholder 3">
            <a:extLst>
              <a:ext uri="{FF2B5EF4-FFF2-40B4-BE49-F238E27FC236}">
                <a16:creationId xmlns:a16="http://schemas.microsoft.com/office/drawing/2014/main" id="{13D8276F-7F66-E4A8-F5D9-9B48AF5BA8FB}"/>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E8A8ED77-D42A-21DD-D03E-B2D1E6E62EF6}"/>
              </a:ext>
            </a:extLst>
          </p:cNvPr>
          <p:cNvSpPr>
            <a:spLocks noChangeArrowheads="1"/>
          </p:cNvSpPr>
          <p:nvPr/>
        </p:nvSpPr>
        <p:spPr bwMode="auto">
          <a:xfrm>
            <a:off x="0" y="1243076"/>
            <a:ext cx="9144000" cy="4549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altLang="en-US" sz="2800" b="1" dirty="0">
                <a:latin typeface="Calibir"/>
              </a:rPr>
              <a:t>Quick test: For each non-key column ask:</a:t>
            </a:r>
          </a:p>
          <a:p>
            <a:pPr marL="971550" lvl="1" indent="-514350" eaLnBrk="0" fontAlgn="base" hangingPunct="0">
              <a:lnSpc>
                <a:spcPct val="150000"/>
              </a:lnSpc>
              <a:spcBef>
                <a:spcPct val="0"/>
              </a:spcBef>
              <a:spcAft>
                <a:spcPct val="0"/>
              </a:spcAft>
              <a:buFont typeface="+mj-lt"/>
              <a:buAutoNum type="arabicPeriod"/>
            </a:pPr>
            <a:r>
              <a:rPr lang="en-US" altLang="en-US" sz="2800" dirty="0">
                <a:latin typeface="Calibir"/>
              </a:rPr>
              <a:t>Does the PK determine it?</a:t>
            </a:r>
          </a:p>
          <a:p>
            <a:pPr marL="971550" lvl="1" indent="-514350" eaLnBrk="0" fontAlgn="base" hangingPunct="0">
              <a:lnSpc>
                <a:spcPct val="150000"/>
              </a:lnSpc>
              <a:spcBef>
                <a:spcPct val="0"/>
              </a:spcBef>
              <a:spcAft>
                <a:spcPct val="0"/>
              </a:spcAft>
              <a:buFont typeface="+mj-lt"/>
              <a:buAutoNum type="arabicPeriod"/>
            </a:pPr>
            <a:r>
              <a:rPr lang="en-US" altLang="en-US" sz="2800" dirty="0">
                <a:latin typeface="Calibir"/>
              </a:rPr>
              <a:t>If composite, do all PK parts determine it?</a:t>
            </a:r>
          </a:p>
          <a:p>
            <a:pPr marL="971550" lvl="1" indent="-514350" eaLnBrk="0" fontAlgn="base" hangingPunct="0">
              <a:lnSpc>
                <a:spcPct val="150000"/>
              </a:lnSpc>
              <a:spcBef>
                <a:spcPct val="0"/>
              </a:spcBef>
              <a:spcAft>
                <a:spcPct val="0"/>
              </a:spcAft>
              <a:buFont typeface="+mj-lt"/>
              <a:buAutoNum type="arabicPeriod"/>
            </a:pPr>
            <a:r>
              <a:rPr lang="en-US" altLang="en-US" sz="2800" dirty="0">
                <a:latin typeface="Calibir"/>
              </a:rPr>
              <a:t>Does it avoid depending on any non-key?</a:t>
            </a:r>
          </a:p>
          <a:p>
            <a:pPr lvl="0" eaLnBrk="0" fontAlgn="base" hangingPunct="0">
              <a:lnSpc>
                <a:spcPct val="150000"/>
              </a:lnSpc>
              <a:spcBef>
                <a:spcPct val="0"/>
              </a:spcBef>
              <a:spcAft>
                <a:spcPct val="0"/>
              </a:spcAft>
            </a:pPr>
            <a:r>
              <a:rPr lang="en-US" altLang="en-US" sz="2800" dirty="0">
                <a:latin typeface="Calibir"/>
              </a:rPr>
              <a:t>FOUNDIT mini-example: BLDG_NAME depends on BLDG_CODE (a non-key) → violates “nothing but the key,” so move building data to a BUILDING table.</a:t>
            </a:r>
          </a:p>
        </p:txBody>
      </p:sp>
    </p:spTree>
    <p:extLst>
      <p:ext uri="{BB962C8B-B14F-4D97-AF65-F5344CB8AC3E}">
        <p14:creationId xmlns:p14="http://schemas.microsoft.com/office/powerpoint/2010/main" val="2791290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D8F3C71-02E4-B010-FF4E-62F5EFF4CB2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7ED4EB7-888D-A463-D4CB-998E19BD281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8564045-F08E-548A-5AC6-1760A71B2BAF}"/>
              </a:ext>
            </a:extLst>
          </p:cNvPr>
          <p:cNvSpPr>
            <a:spLocks noGrp="1"/>
          </p:cNvSpPr>
          <p:nvPr>
            <p:ph type="sldNum" sz="quarter" idx="4"/>
          </p:nvPr>
        </p:nvSpPr>
        <p:spPr/>
        <p:txBody>
          <a:bodyPr/>
          <a:lstStyle/>
          <a:p>
            <a:fld id="{16A89BA3-132D-40E1-AAB4-CDCD0A14C216}" type="slidenum">
              <a:rPr lang="en-AU" smtClean="0"/>
              <a:pPr/>
              <a:t>55</a:t>
            </a:fld>
            <a:r>
              <a:rPr lang="en-AU"/>
              <a:t>  |</a:t>
            </a:r>
            <a:endParaRPr lang="en-AU" dirty="0"/>
          </a:p>
        </p:txBody>
      </p:sp>
      <p:sp>
        <p:nvSpPr>
          <p:cNvPr id="9" name="Text Placeholder 3">
            <a:extLst>
              <a:ext uri="{FF2B5EF4-FFF2-40B4-BE49-F238E27FC236}">
                <a16:creationId xmlns:a16="http://schemas.microsoft.com/office/drawing/2014/main" id="{4F0CFA0D-920E-C89D-BCB3-1B8CBA13EDA7}"/>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D9A6DB79-495D-0BFF-63A0-A8143E6BF20D}"/>
              </a:ext>
            </a:extLst>
          </p:cNvPr>
          <p:cNvSpPr txBox="1"/>
          <p:nvPr/>
        </p:nvSpPr>
        <p:spPr>
          <a:xfrm>
            <a:off x="1" y="424922"/>
            <a:ext cx="9143999" cy="1964512"/>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b="1" dirty="0">
                <a:latin typeface="Calibir"/>
              </a:rPr>
              <a:t>Keys &amp; references</a:t>
            </a:r>
            <a:endParaRPr lang="en-US" altLang="en-US" sz="2800" dirty="0">
              <a:latin typeface="Calibir"/>
            </a:endParaRP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ITEM.BLDG_CODE → BUILDING.BLDG_CODE</a:t>
            </a: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Calibir"/>
              </a:rPr>
              <a:t>BUILDING.EMP_NUM → EMPLOYEE.EMP_NUM</a:t>
            </a:r>
          </a:p>
        </p:txBody>
      </p:sp>
      <p:pic>
        <p:nvPicPr>
          <p:cNvPr id="6" name="Picture 5">
            <a:extLst>
              <a:ext uri="{FF2B5EF4-FFF2-40B4-BE49-F238E27FC236}">
                <a16:creationId xmlns:a16="http://schemas.microsoft.com/office/drawing/2014/main" id="{8B87538E-8355-74B1-665B-071515DFE813}"/>
              </a:ext>
            </a:extLst>
          </p:cNvPr>
          <p:cNvPicPr>
            <a:picLocks noChangeAspect="1"/>
          </p:cNvPicPr>
          <p:nvPr/>
        </p:nvPicPr>
        <p:blipFill>
          <a:blip r:embed="rId3"/>
          <a:stretch>
            <a:fillRect/>
          </a:stretch>
        </p:blipFill>
        <p:spPr>
          <a:xfrm>
            <a:off x="6385559" y="4661209"/>
            <a:ext cx="2758439" cy="2196789"/>
          </a:xfrm>
          <a:prstGeom prst="rect">
            <a:avLst/>
          </a:prstGeom>
        </p:spPr>
      </p:pic>
      <p:sp>
        <p:nvSpPr>
          <p:cNvPr id="8" name="TextBox 7">
            <a:extLst>
              <a:ext uri="{FF2B5EF4-FFF2-40B4-BE49-F238E27FC236}">
                <a16:creationId xmlns:a16="http://schemas.microsoft.com/office/drawing/2014/main" id="{8056C429-2E78-F7A9-B971-144CAD7E3E01}"/>
              </a:ext>
            </a:extLst>
          </p:cNvPr>
          <p:cNvSpPr txBox="1"/>
          <p:nvPr/>
        </p:nvSpPr>
        <p:spPr>
          <a:xfrm>
            <a:off x="27504" y="2224355"/>
            <a:ext cx="9143999" cy="1318181"/>
          </a:xfrm>
          <a:prstGeom prst="rect">
            <a:avLst/>
          </a:prstGeom>
          <a:noFill/>
        </p:spPr>
        <p:txBody>
          <a:bodyPr wrap="square">
            <a:spAutoFit/>
          </a:bodyPr>
          <a:lstStyle/>
          <a:p>
            <a:pPr>
              <a:lnSpc>
                <a:spcPct val="150000"/>
              </a:lnSpc>
            </a:pPr>
            <a:r>
              <a:rPr lang="en-US" sz="2800" dirty="0">
                <a:latin typeface="Calibir"/>
              </a:rPr>
              <a:t>One-line ER view</a:t>
            </a:r>
          </a:p>
          <a:p>
            <a:pPr>
              <a:lnSpc>
                <a:spcPct val="150000"/>
              </a:lnSpc>
            </a:pPr>
            <a:r>
              <a:rPr lang="en-US" sz="2800" dirty="0">
                <a:latin typeface="Calibir"/>
              </a:rPr>
              <a:t>EMPLOYEE (1) ──&lt; BUILDING (M) ──(1) ──&lt; ITEM (M)</a:t>
            </a:r>
          </a:p>
        </p:txBody>
      </p:sp>
      <p:sp>
        <p:nvSpPr>
          <p:cNvPr id="10" name="TextBox 9">
            <a:extLst>
              <a:ext uri="{FF2B5EF4-FFF2-40B4-BE49-F238E27FC236}">
                <a16:creationId xmlns:a16="http://schemas.microsoft.com/office/drawing/2014/main" id="{A57DD502-7F66-F8D5-4491-34E54BCCDBC1}"/>
              </a:ext>
            </a:extLst>
          </p:cNvPr>
          <p:cNvSpPr txBox="1"/>
          <p:nvPr/>
        </p:nvSpPr>
        <p:spPr>
          <a:xfrm>
            <a:off x="-37543" y="4296321"/>
            <a:ext cx="6385559" cy="2579039"/>
          </a:xfrm>
          <a:prstGeom prst="rect">
            <a:avLst/>
          </a:prstGeom>
          <a:solidFill>
            <a:schemeClr val="bg1"/>
          </a:solidFill>
        </p:spPr>
        <p:txBody>
          <a:bodyPr wrap="square">
            <a:spAutoFit/>
          </a:bodyPr>
          <a:lstStyle/>
          <a:p>
            <a:pPr>
              <a:lnSpc>
                <a:spcPct val="150000"/>
              </a:lnSpc>
              <a:buNone/>
            </a:pPr>
            <a:r>
              <a:rPr lang="en-US" sz="2200" b="1" dirty="0">
                <a:latin typeface="Calibir"/>
              </a:rPr>
              <a:t>Why this is 3NF</a:t>
            </a:r>
            <a:endParaRPr lang="en-US" sz="2200" dirty="0">
              <a:latin typeface="Calibir"/>
            </a:endParaRPr>
          </a:p>
          <a:p>
            <a:pPr marL="342900" indent="-342900">
              <a:lnSpc>
                <a:spcPct val="150000"/>
              </a:lnSpc>
              <a:buFont typeface="Arial" panose="020B0604020202020204" pitchFamily="34" charset="0"/>
              <a:buChar char="•"/>
            </a:pPr>
            <a:r>
              <a:rPr lang="en-US" sz="2200" dirty="0">
                <a:latin typeface="Calibir"/>
              </a:rPr>
              <a:t>In each table, every non-key attribute depends </a:t>
            </a:r>
            <a:r>
              <a:rPr lang="en-US" sz="2200" b="1" dirty="0">
                <a:latin typeface="Calibir"/>
              </a:rPr>
              <a:t>only</a:t>
            </a:r>
            <a:r>
              <a:rPr lang="en-US" sz="2200" dirty="0">
                <a:latin typeface="Calibir"/>
              </a:rPr>
              <a:t> on its table’s key.</a:t>
            </a:r>
          </a:p>
          <a:p>
            <a:pPr marL="342900" indent="-342900">
              <a:lnSpc>
                <a:spcPct val="150000"/>
              </a:lnSpc>
              <a:buFont typeface="Arial" panose="020B0604020202020204" pitchFamily="34" charset="0"/>
              <a:buChar char="•"/>
            </a:pPr>
            <a:r>
              <a:rPr lang="en-US" sz="2200" dirty="0">
                <a:latin typeface="Calibir"/>
              </a:rPr>
              <a:t>No transitive dependencies remain (building name/manager no longer repeat in ITEM).</a:t>
            </a:r>
          </a:p>
        </p:txBody>
      </p:sp>
      <p:sp>
        <p:nvSpPr>
          <p:cNvPr id="7" name="TextBox 6">
            <a:extLst>
              <a:ext uri="{FF2B5EF4-FFF2-40B4-BE49-F238E27FC236}">
                <a16:creationId xmlns:a16="http://schemas.microsoft.com/office/drawing/2014/main" id="{8DDEC208-45F9-1FD1-FE57-D1C61E1AC5B6}"/>
              </a:ext>
            </a:extLst>
          </p:cNvPr>
          <p:cNvSpPr txBox="1"/>
          <p:nvPr/>
        </p:nvSpPr>
        <p:spPr>
          <a:xfrm>
            <a:off x="27504" y="3569082"/>
            <a:ext cx="9116496" cy="769441"/>
          </a:xfrm>
          <a:prstGeom prst="rect">
            <a:avLst/>
          </a:prstGeom>
          <a:noFill/>
        </p:spPr>
        <p:txBody>
          <a:bodyPr wrap="square">
            <a:spAutoFit/>
          </a:bodyPr>
          <a:lstStyle/>
          <a:p>
            <a:r>
              <a:rPr lang="en-US" sz="2200" dirty="0">
                <a:latin typeface="Calibir"/>
              </a:rPr>
              <a:t>One employee manages many buildings; one building contains many items.”</a:t>
            </a:r>
          </a:p>
          <a:p>
            <a:r>
              <a:rPr lang="en-US" altLang="en-US" sz="2200" dirty="0">
                <a:latin typeface="Calibir"/>
              </a:rPr>
              <a:t>1—&lt; = one-to-many. </a:t>
            </a:r>
            <a:endParaRPr lang="en-US" sz="2200" dirty="0">
              <a:latin typeface="Calibir"/>
            </a:endParaRPr>
          </a:p>
        </p:txBody>
      </p:sp>
    </p:spTree>
    <p:extLst>
      <p:ext uri="{BB962C8B-B14F-4D97-AF65-F5344CB8AC3E}">
        <p14:creationId xmlns:p14="http://schemas.microsoft.com/office/powerpoint/2010/main" val="28654168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F1EB8F9-97B7-9FB8-BEAA-D29B5548283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53B7BBD-3FF3-67FC-D32B-05B25FED25CF}"/>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32C2395C-994D-B75D-1FDF-AA2F71A2CFB6}"/>
              </a:ext>
            </a:extLst>
          </p:cNvPr>
          <p:cNvSpPr>
            <a:spLocks noGrp="1"/>
          </p:cNvSpPr>
          <p:nvPr>
            <p:ph type="sldNum" sz="quarter" idx="4"/>
          </p:nvPr>
        </p:nvSpPr>
        <p:spPr/>
        <p:txBody>
          <a:bodyPr/>
          <a:lstStyle/>
          <a:p>
            <a:fld id="{16A89BA3-132D-40E1-AAB4-CDCD0A14C216}" type="slidenum">
              <a:rPr lang="en-AU" smtClean="0"/>
              <a:pPr/>
              <a:t>56</a:t>
            </a:fld>
            <a:r>
              <a:rPr lang="en-AU"/>
              <a:t>  |</a:t>
            </a:r>
            <a:endParaRPr lang="en-AU" dirty="0"/>
          </a:p>
        </p:txBody>
      </p:sp>
      <p:sp>
        <p:nvSpPr>
          <p:cNvPr id="9" name="Text Placeholder 3">
            <a:extLst>
              <a:ext uri="{FF2B5EF4-FFF2-40B4-BE49-F238E27FC236}">
                <a16:creationId xmlns:a16="http://schemas.microsoft.com/office/drawing/2014/main" id="{AB536590-8B40-00A7-FA16-8364C3EF5405}"/>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0996AD5-44BE-9E84-CFC8-78A374FAF697}"/>
              </a:ext>
            </a:extLst>
          </p:cNvPr>
          <p:cNvSpPr txBox="1"/>
          <p:nvPr/>
        </p:nvSpPr>
        <p:spPr>
          <a:xfrm>
            <a:off x="0" y="1847411"/>
            <a:ext cx="9143998" cy="1318181"/>
          </a:xfrm>
          <a:prstGeom prst="rect">
            <a:avLst/>
          </a:prstGeom>
          <a:solidFill>
            <a:schemeClr val="bg1"/>
          </a:solidFill>
        </p:spPr>
        <p:txBody>
          <a:bodyPr wrap="square">
            <a:spAutoFit/>
          </a:bodyPr>
          <a:lstStyle/>
          <a:p>
            <a:pPr>
              <a:lnSpc>
                <a:spcPct val="150000"/>
              </a:lnSpc>
              <a:buNone/>
            </a:pPr>
            <a:r>
              <a:rPr lang="en-US" sz="2800" b="1" dirty="0">
                <a:latin typeface="Calibir"/>
              </a:rPr>
              <a:t>3NF quick test:</a:t>
            </a:r>
            <a:r>
              <a:rPr lang="en-US" sz="2800" dirty="0">
                <a:latin typeface="Calibir"/>
              </a:rPr>
              <a:t> For each non-key column ask: “Does it depend only on this table’s PK?” If yes for all, you’re in 3NF.</a:t>
            </a:r>
          </a:p>
        </p:txBody>
      </p:sp>
    </p:spTree>
    <p:extLst>
      <p:ext uri="{BB962C8B-B14F-4D97-AF65-F5344CB8AC3E}">
        <p14:creationId xmlns:p14="http://schemas.microsoft.com/office/powerpoint/2010/main" val="29295274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AB97CF66-6452-1F53-290D-D709CCD5060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5EF64D89-D4BC-546B-2B16-8246E86F51EC}"/>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9921A84-1088-C0E6-2036-E89BCB65A56E}"/>
              </a:ext>
            </a:extLst>
          </p:cNvPr>
          <p:cNvSpPr>
            <a:spLocks noGrp="1"/>
          </p:cNvSpPr>
          <p:nvPr>
            <p:ph type="sldNum" sz="quarter" idx="4"/>
          </p:nvPr>
        </p:nvSpPr>
        <p:spPr/>
        <p:txBody>
          <a:bodyPr/>
          <a:lstStyle/>
          <a:p>
            <a:fld id="{16A89BA3-132D-40E1-AAB4-CDCD0A14C216}" type="slidenum">
              <a:rPr lang="en-AU" smtClean="0"/>
              <a:pPr/>
              <a:t>57</a:t>
            </a:fld>
            <a:r>
              <a:rPr lang="en-AU"/>
              <a:t>  |</a:t>
            </a:r>
            <a:endParaRPr lang="en-AU" dirty="0"/>
          </a:p>
        </p:txBody>
      </p:sp>
      <p:sp>
        <p:nvSpPr>
          <p:cNvPr id="9" name="Text Placeholder 3">
            <a:extLst>
              <a:ext uri="{FF2B5EF4-FFF2-40B4-BE49-F238E27FC236}">
                <a16:creationId xmlns:a16="http://schemas.microsoft.com/office/drawing/2014/main" id="{AB7833C9-9050-8EDB-165C-74E67F6896E5}"/>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81CEB8A4-1CF1-42D4-3E76-B681088E2977}"/>
              </a:ext>
            </a:extLst>
          </p:cNvPr>
          <p:cNvPicPr>
            <a:picLocks noChangeAspect="1"/>
          </p:cNvPicPr>
          <p:nvPr/>
        </p:nvPicPr>
        <p:blipFill>
          <a:blip r:embed="rId3"/>
          <a:srcRect b="44230"/>
          <a:stretch>
            <a:fillRect/>
          </a:stretch>
        </p:blipFill>
        <p:spPr>
          <a:xfrm>
            <a:off x="1017571" y="1063894"/>
            <a:ext cx="6795616" cy="3018235"/>
          </a:xfrm>
          <a:prstGeom prst="rect">
            <a:avLst/>
          </a:prstGeom>
        </p:spPr>
      </p:pic>
      <p:sp>
        <p:nvSpPr>
          <p:cNvPr id="5" name="Rectangle 1">
            <a:extLst>
              <a:ext uri="{FF2B5EF4-FFF2-40B4-BE49-F238E27FC236}">
                <a16:creationId xmlns:a16="http://schemas.microsoft.com/office/drawing/2014/main" id="{041A5106-C9E5-D13F-F2F1-367249340085}"/>
              </a:ext>
            </a:extLst>
          </p:cNvPr>
          <p:cNvSpPr>
            <a:spLocks noChangeArrowheads="1"/>
          </p:cNvSpPr>
          <p:nvPr/>
        </p:nvSpPr>
        <p:spPr bwMode="auto">
          <a:xfrm>
            <a:off x="0" y="4156226"/>
            <a:ext cx="8439807" cy="216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300" i="0" u="none" strike="noStrike" cap="none" normalizeH="0" baseline="0" dirty="0">
                <a:ln>
                  <a:noFill/>
                </a:ln>
                <a:solidFill>
                  <a:schemeClr val="tx1"/>
                </a:solidFill>
                <a:effectLst/>
                <a:latin typeface="Calibir"/>
              </a:rPr>
              <a:t>First, we show what determines what:</a:t>
            </a:r>
            <a:br>
              <a:rPr kumimoji="0" lang="en-US" altLang="en-US" sz="2300" i="0" u="none" strike="noStrike" cap="none" normalizeH="0" baseline="0" dirty="0">
                <a:ln>
                  <a:noFill/>
                </a:ln>
                <a:solidFill>
                  <a:schemeClr val="tx1"/>
                </a:solidFill>
                <a:effectLst/>
                <a:latin typeface="Calibir"/>
              </a:rPr>
            </a:br>
            <a:r>
              <a:rPr kumimoji="0" lang="en-US" altLang="en-US" sz="2300" i="0" u="none" strike="noStrike" cap="none" normalizeH="0" baseline="0" dirty="0">
                <a:ln>
                  <a:noFill/>
                </a:ln>
                <a:solidFill>
                  <a:schemeClr val="tx1"/>
                </a:solidFill>
                <a:effectLst/>
                <a:latin typeface="Calibir"/>
              </a:rPr>
              <a:t>ITEM_ID → (ITEM_DESCRIPTION, ROOM_NUMBER, BLDG_CODE);</a:t>
            </a:r>
            <a:br>
              <a:rPr kumimoji="0" lang="en-US" altLang="en-US" sz="2300" i="0" u="none" strike="noStrike" cap="none" normalizeH="0" baseline="0" dirty="0">
                <a:ln>
                  <a:noFill/>
                </a:ln>
                <a:solidFill>
                  <a:schemeClr val="tx1"/>
                </a:solidFill>
                <a:effectLst/>
                <a:latin typeface="Calibir"/>
              </a:rPr>
            </a:br>
            <a:r>
              <a:rPr kumimoji="0" lang="en-US" altLang="en-US" sz="2300" i="0" u="none" strike="noStrike" cap="none" normalizeH="0" baseline="0" dirty="0">
                <a:ln>
                  <a:noFill/>
                </a:ln>
                <a:solidFill>
                  <a:schemeClr val="tx1"/>
                </a:solidFill>
                <a:effectLst/>
                <a:latin typeface="Calibir"/>
              </a:rPr>
              <a:t>BLDG_CODE → (BLDG_NAME, EMP_NUM);</a:t>
            </a:r>
            <a:br>
              <a:rPr kumimoji="0" lang="en-US" altLang="en-US" sz="2300" i="0" u="none" strike="noStrike" cap="none" normalizeH="0" baseline="0" dirty="0">
                <a:ln>
                  <a:noFill/>
                </a:ln>
                <a:solidFill>
                  <a:schemeClr val="tx1"/>
                </a:solidFill>
                <a:effectLst/>
                <a:latin typeface="Calibir"/>
              </a:rPr>
            </a:br>
            <a:r>
              <a:rPr kumimoji="0" lang="en-US" altLang="en-US" sz="2300" i="0" u="none" strike="noStrike" cap="none" normalizeH="0" baseline="0" dirty="0">
                <a:ln>
                  <a:noFill/>
                </a:ln>
                <a:solidFill>
                  <a:schemeClr val="tx1"/>
                </a:solidFill>
                <a:effectLst/>
                <a:latin typeface="Calibir"/>
              </a:rPr>
              <a:t>EMP_NUM → (EMP_LNAME, EMP_FNAME, EMP_INITIAL) </a:t>
            </a:r>
          </a:p>
        </p:txBody>
      </p:sp>
    </p:spTree>
    <p:extLst>
      <p:ext uri="{BB962C8B-B14F-4D97-AF65-F5344CB8AC3E}">
        <p14:creationId xmlns:p14="http://schemas.microsoft.com/office/powerpoint/2010/main" val="1402832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12E41A2-51DE-AE1B-3A8A-65A55E15DC5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C88909E-EA74-2CF3-BCD4-940361DB4662}"/>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507F4C03-9B46-17C1-EFB0-ED310592170C}"/>
              </a:ext>
            </a:extLst>
          </p:cNvPr>
          <p:cNvSpPr>
            <a:spLocks noGrp="1"/>
          </p:cNvSpPr>
          <p:nvPr>
            <p:ph type="sldNum" sz="quarter" idx="4"/>
          </p:nvPr>
        </p:nvSpPr>
        <p:spPr/>
        <p:txBody>
          <a:bodyPr/>
          <a:lstStyle/>
          <a:p>
            <a:fld id="{16A89BA3-132D-40E1-AAB4-CDCD0A14C216}" type="slidenum">
              <a:rPr lang="en-AU" smtClean="0"/>
              <a:pPr/>
              <a:t>58</a:t>
            </a:fld>
            <a:r>
              <a:rPr lang="en-AU"/>
              <a:t>  |</a:t>
            </a:r>
            <a:endParaRPr lang="en-AU" dirty="0"/>
          </a:p>
        </p:txBody>
      </p:sp>
      <p:sp>
        <p:nvSpPr>
          <p:cNvPr id="9" name="Text Placeholder 3">
            <a:extLst>
              <a:ext uri="{FF2B5EF4-FFF2-40B4-BE49-F238E27FC236}">
                <a16:creationId xmlns:a16="http://schemas.microsoft.com/office/drawing/2014/main" id="{C8138AA1-C54A-B24D-27AA-13216A9B925C}"/>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B248C3C7-112B-CC59-1AB8-7D830CD56805}"/>
              </a:ext>
            </a:extLst>
          </p:cNvPr>
          <p:cNvSpPr>
            <a:spLocks noChangeArrowheads="1"/>
          </p:cNvSpPr>
          <p:nvPr/>
        </p:nvSpPr>
        <p:spPr bwMode="auto">
          <a:xfrm>
            <a:off x="0" y="3635066"/>
            <a:ext cx="9144000" cy="3222934"/>
          </a:xfrm>
          <a:prstGeom prst="rect">
            <a:avLst/>
          </a:prstGeom>
          <a:solidFill>
            <a:schemeClr val="bg1"/>
          </a:solidFill>
          <a:ln>
            <a:noFill/>
          </a:ln>
          <a:effec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300" dirty="0">
                <a:latin typeface="Calibir"/>
              </a:rPr>
              <a:t>Then, we turn those rules into three tables: EMPLOYEE, BUILDING, and ITEM with keys EMP_NUM, BLDG_CODE, and ITEM_ID.</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300" dirty="0">
                <a:latin typeface="Calibir"/>
              </a:rPr>
              <a:t>Relationships: one employee manages many buildings; one building contains many items (1→M, 1→M).</a:t>
            </a:r>
          </a:p>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300" dirty="0">
                <a:latin typeface="Calibir"/>
              </a:rPr>
              <a:t>This split is 3NF: each column depends only on its table’s key, so building/manager details aren’t repeated on every item.</a:t>
            </a:r>
          </a:p>
        </p:txBody>
      </p:sp>
      <p:pic>
        <p:nvPicPr>
          <p:cNvPr id="6" name="Picture 5">
            <a:extLst>
              <a:ext uri="{FF2B5EF4-FFF2-40B4-BE49-F238E27FC236}">
                <a16:creationId xmlns:a16="http://schemas.microsoft.com/office/drawing/2014/main" id="{776B7B38-99CC-41CB-98D9-76DCD679922B}"/>
              </a:ext>
            </a:extLst>
          </p:cNvPr>
          <p:cNvPicPr>
            <a:picLocks noChangeAspect="1"/>
          </p:cNvPicPr>
          <p:nvPr/>
        </p:nvPicPr>
        <p:blipFill>
          <a:blip r:embed="rId3"/>
          <a:srcRect t="61720"/>
          <a:stretch>
            <a:fillRect/>
          </a:stretch>
        </p:blipFill>
        <p:spPr>
          <a:xfrm>
            <a:off x="622018" y="1207221"/>
            <a:ext cx="7227572" cy="2203386"/>
          </a:xfrm>
          <a:prstGeom prst="rect">
            <a:avLst/>
          </a:prstGeom>
        </p:spPr>
      </p:pic>
    </p:spTree>
    <p:extLst>
      <p:ext uri="{BB962C8B-B14F-4D97-AF65-F5344CB8AC3E}">
        <p14:creationId xmlns:p14="http://schemas.microsoft.com/office/powerpoint/2010/main" val="34224464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13C9C10E-B366-81FF-22B2-37FE97A8F12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A32481-061D-D1B6-7408-4231AD779C63}"/>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2FF791B0-0A98-20F4-1F6D-62FFECC141A8}"/>
              </a:ext>
            </a:extLst>
          </p:cNvPr>
          <p:cNvSpPr>
            <a:spLocks noGrp="1"/>
          </p:cNvSpPr>
          <p:nvPr>
            <p:ph type="sldNum" sz="quarter" idx="4"/>
          </p:nvPr>
        </p:nvSpPr>
        <p:spPr/>
        <p:txBody>
          <a:bodyPr/>
          <a:lstStyle/>
          <a:p>
            <a:fld id="{16A89BA3-132D-40E1-AAB4-CDCD0A14C216}" type="slidenum">
              <a:rPr lang="en-AU" smtClean="0"/>
              <a:pPr/>
              <a:t>59</a:t>
            </a:fld>
            <a:r>
              <a:rPr lang="en-AU"/>
              <a:t>  |</a:t>
            </a:r>
            <a:endParaRPr lang="en-AU" dirty="0"/>
          </a:p>
        </p:txBody>
      </p:sp>
      <p:sp>
        <p:nvSpPr>
          <p:cNvPr id="9" name="Text Placeholder 3">
            <a:extLst>
              <a:ext uri="{FF2B5EF4-FFF2-40B4-BE49-F238E27FC236}">
                <a16:creationId xmlns:a16="http://schemas.microsoft.com/office/drawing/2014/main" id="{EB6479EA-1569-F942-2CB7-4B710BDD6912}"/>
              </a:ext>
            </a:extLst>
          </p:cNvPr>
          <p:cNvSpPr>
            <a:spLocks noGrp="1"/>
          </p:cNvSpPr>
          <p:nvPr>
            <p:ph type="body" sz="quarter" idx="16"/>
          </p:nvPr>
        </p:nvSpPr>
        <p:spPr>
          <a:xfrm>
            <a:off x="0" y="-1"/>
            <a:ext cx="7849590" cy="525518"/>
          </a:xfrm>
        </p:spPr>
        <p:txBody>
          <a:bodyPr>
            <a:noAutofit/>
          </a:bodyPr>
          <a:lstStyle/>
          <a:p>
            <a:r>
              <a:rPr lang="en-US" sz="3200" dirty="0"/>
              <a:t>Tutorial Week 4</a:t>
            </a:r>
            <a:endParaRPr lang="en-AU" sz="3000" dirty="0">
              <a:latin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E5EC36F-4D10-15A4-61D9-E301EF6099AF}"/>
              </a:ext>
            </a:extLst>
          </p:cNvPr>
          <p:cNvSpPr>
            <a:spLocks noChangeArrowheads="1"/>
          </p:cNvSpPr>
          <p:nvPr/>
        </p:nvSpPr>
        <p:spPr bwMode="auto">
          <a:xfrm>
            <a:off x="0" y="958896"/>
            <a:ext cx="9144000" cy="5118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Calibir"/>
              </a:rPr>
              <a:t>What to submit (quick checklist)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Calibir"/>
              </a:rPr>
              <a:t>Part (a):</a:t>
            </a:r>
            <a:endParaRPr kumimoji="0" lang="en-US" altLang="en-US" sz="2200" b="0" i="0" u="none" strike="noStrike" cap="none" normalizeH="0" baseline="0" dirty="0">
              <a:ln>
                <a:noFill/>
              </a:ln>
              <a:solidFill>
                <a:schemeClr val="tx1"/>
              </a:solidFill>
              <a:effectLst/>
              <a:latin typeface="Calibir"/>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ir"/>
              </a:rPr>
              <a:t>The initial schema (one table).</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ir"/>
              </a:rPr>
              <a:t>The FDs list and a small dependency sketch showing the </a:t>
            </a:r>
            <a:r>
              <a:rPr kumimoji="0" lang="en-US" altLang="en-US" sz="2200" i="0" u="none" strike="noStrike" cap="none" normalizeH="0" baseline="0" dirty="0">
                <a:ln>
                  <a:noFill/>
                </a:ln>
                <a:solidFill>
                  <a:schemeClr val="tx1"/>
                </a:solidFill>
                <a:effectLst/>
                <a:latin typeface="Calibir"/>
              </a:rPr>
              <a:t>transitive</a:t>
            </a:r>
            <a:r>
              <a:rPr kumimoji="0" lang="en-US" altLang="en-US" sz="2200" b="0" i="0" u="none" strike="noStrike" cap="none" normalizeH="0" baseline="0" dirty="0">
                <a:ln>
                  <a:noFill/>
                </a:ln>
                <a:solidFill>
                  <a:schemeClr val="tx1"/>
                </a:solidFill>
                <a:effectLst/>
                <a:latin typeface="Calibir"/>
              </a:rPr>
              <a:t> dependency.</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1" i="0" u="none" strike="noStrike" cap="none" normalizeH="0" baseline="0" dirty="0">
                <a:ln>
                  <a:noFill/>
                </a:ln>
                <a:solidFill>
                  <a:schemeClr val="tx1"/>
                </a:solidFill>
                <a:effectLst/>
                <a:latin typeface="Calibir"/>
              </a:rPr>
              <a:t>Part (b):</a:t>
            </a:r>
            <a:endParaRPr kumimoji="0" lang="en-US" altLang="en-US" sz="2200" b="0" i="0" u="none" strike="noStrike" cap="none" normalizeH="0" baseline="0" dirty="0">
              <a:ln>
                <a:noFill/>
              </a:ln>
              <a:solidFill>
                <a:schemeClr val="tx1"/>
              </a:solidFill>
              <a:effectLst/>
              <a:latin typeface="Calibir"/>
            </a:endParaRP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ir"/>
              </a:rPr>
              <a:t>The 3NF schemas (three tables above) with primary/foreign keys marked.</a:t>
            </a:r>
          </a:p>
          <a:p>
            <a:pPr marL="800100" marR="0" lvl="1"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latin typeface="Calibir"/>
              </a:rPr>
              <a:t>A short note that BLDG_MANAGER was renamed to EMP_NUM and moved to BUILDING, and that EMPLOYEE was added.</a:t>
            </a:r>
          </a:p>
        </p:txBody>
      </p:sp>
    </p:spTree>
    <p:extLst>
      <p:ext uri="{BB962C8B-B14F-4D97-AF65-F5344CB8AC3E}">
        <p14:creationId xmlns:p14="http://schemas.microsoft.com/office/powerpoint/2010/main" val="3492816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BA2E835-509B-D91B-BB14-B67F8801FFB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62AA0A6-08CC-F8CD-BE98-4DAF7FF9F477}"/>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241D32D7-5EFE-88E5-0139-3AA0C4FA0C2C}"/>
              </a:ext>
            </a:extLst>
          </p:cNvPr>
          <p:cNvSpPr>
            <a:spLocks noGrp="1"/>
          </p:cNvSpPr>
          <p:nvPr>
            <p:ph type="sldNum" sz="quarter" idx="4"/>
          </p:nvPr>
        </p:nvSpPr>
        <p:spPr/>
        <p:txBody>
          <a:bodyPr/>
          <a:lstStyle/>
          <a:p>
            <a:fld id="{16A89BA3-132D-40E1-AAB4-CDCD0A14C216}" type="slidenum">
              <a:rPr lang="en-AU" smtClean="0"/>
              <a:pPr/>
              <a:t>6</a:t>
            </a:fld>
            <a:r>
              <a:rPr lang="en-AU"/>
              <a:t>  |</a:t>
            </a:r>
            <a:endParaRPr lang="en-AU" dirty="0"/>
          </a:p>
        </p:txBody>
      </p:sp>
      <p:sp>
        <p:nvSpPr>
          <p:cNvPr id="9" name="Text Placeholder 3">
            <a:extLst>
              <a:ext uri="{FF2B5EF4-FFF2-40B4-BE49-F238E27FC236}">
                <a16:creationId xmlns:a16="http://schemas.microsoft.com/office/drawing/2014/main" id="{D1009B72-835D-97E9-961C-18E34A3C36D7}"/>
              </a:ext>
            </a:extLst>
          </p:cNvPr>
          <p:cNvSpPr>
            <a:spLocks noGrp="1"/>
          </p:cNvSpPr>
          <p:nvPr>
            <p:ph type="body" sz="quarter" idx="16"/>
          </p:nvPr>
        </p:nvSpPr>
        <p:spPr>
          <a:xfrm>
            <a:off x="0" y="-1"/>
            <a:ext cx="7849590" cy="945932"/>
          </a:xfrm>
        </p:spPr>
        <p:txBody>
          <a:bodyPr>
            <a:noAutofit/>
          </a:bodyPr>
          <a:lstStyle/>
          <a:p>
            <a:r>
              <a:rPr lang="en-US" sz="3200" dirty="0"/>
              <a:t>1NF (no repeating groups, atomic values, PK identified)</a:t>
            </a:r>
            <a:endParaRPr lang="en-AU" sz="3000"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14E5CFC8-D5DE-16C5-F1C6-FDDA332C0D63}"/>
              </a:ext>
            </a:extLst>
          </p:cNvPr>
          <p:cNvSpPr txBox="1"/>
          <p:nvPr/>
        </p:nvSpPr>
        <p:spPr>
          <a:xfrm>
            <a:off x="23751" y="1214490"/>
            <a:ext cx="9120249" cy="3903504"/>
          </a:xfrm>
          <a:prstGeom prst="rect">
            <a:avLst/>
          </a:prstGeom>
          <a:noFill/>
        </p:spPr>
        <p:txBody>
          <a:bodyPr wrap="square">
            <a:spAutoFit/>
          </a:bodyPr>
          <a:lstStyle/>
          <a:p>
            <a:pPr>
              <a:lnSpc>
                <a:spcPct val="150000"/>
              </a:lnSpc>
            </a:pPr>
            <a:r>
              <a:rPr lang="en-US" sz="2800" b="1" dirty="0">
                <a:latin typeface="Calibir"/>
              </a:rPr>
              <a:t>Analogy (AUS):</a:t>
            </a:r>
          </a:p>
          <a:p>
            <a:pPr lvl="1">
              <a:lnSpc>
                <a:spcPct val="150000"/>
              </a:lnSpc>
            </a:pPr>
            <a:r>
              <a:rPr lang="en-US" sz="2800" dirty="0">
                <a:latin typeface="Calibir"/>
              </a:rPr>
              <a:t>Imagine a </a:t>
            </a:r>
            <a:r>
              <a:rPr lang="en-US" sz="2800" b="1" dirty="0">
                <a:latin typeface="Calibir"/>
              </a:rPr>
              <a:t>Myki trip record</a:t>
            </a:r>
            <a:r>
              <a:rPr lang="en-US" sz="2800" dirty="0">
                <a:latin typeface="Calibir"/>
              </a:rPr>
              <a:t> in Melbourne.</a:t>
            </a:r>
            <a:br>
              <a:rPr lang="en-US" sz="2800" dirty="0">
                <a:latin typeface="Calibir"/>
              </a:rPr>
            </a:br>
            <a:r>
              <a:rPr lang="en-US" sz="2800" dirty="0">
                <a:latin typeface="Calibir"/>
              </a:rPr>
              <a:t>Bad: one cell says “Stations: Richmond, Flinders, Parliament” (list inside one cell).</a:t>
            </a:r>
            <a:br>
              <a:rPr lang="en-US" sz="2800" dirty="0">
                <a:latin typeface="Calibir"/>
              </a:rPr>
            </a:br>
            <a:r>
              <a:rPr lang="en-US" sz="2800" dirty="0">
                <a:latin typeface="Calibir"/>
              </a:rPr>
              <a:t>Good: each trip is one row → Richmond in one row, Flinders in another, Parliament in another.</a:t>
            </a:r>
          </a:p>
        </p:txBody>
      </p:sp>
    </p:spTree>
    <p:extLst>
      <p:ext uri="{BB962C8B-B14F-4D97-AF65-F5344CB8AC3E}">
        <p14:creationId xmlns:p14="http://schemas.microsoft.com/office/powerpoint/2010/main" val="30969593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87AAA-CDD7-14D9-F3F2-7750965A9F05}"/>
            </a:ext>
          </a:extLst>
        </p:cNvPr>
        <p:cNvGrpSpPr/>
        <p:nvPr/>
      </p:nvGrpSpPr>
      <p:grpSpPr>
        <a:xfrm>
          <a:off x="0" y="0"/>
          <a:ext cx="0" cy="0"/>
          <a:chOff x="0" y="0"/>
          <a:chExt cx="0" cy="0"/>
        </a:xfrm>
      </p:grpSpPr>
      <p:sp>
        <p:nvSpPr>
          <p:cNvPr id="5" name="object 5">
            <a:extLst>
              <a:ext uri="{FF2B5EF4-FFF2-40B4-BE49-F238E27FC236}">
                <a16:creationId xmlns:a16="http://schemas.microsoft.com/office/drawing/2014/main" id="{5669F4BD-7260-8C96-81B2-B35F9DA1CF5A}"/>
              </a:ext>
            </a:extLst>
          </p:cNvPr>
          <p:cNvSpPr txBox="1">
            <a:spLocks noGrp="1"/>
          </p:cNvSpPr>
          <p:nvPr>
            <p:ph type="sldNum" sz="quarter" idx="7"/>
          </p:nvPr>
        </p:nvSpPr>
        <p:spPr>
          <a:prstGeom prst="rect">
            <a:avLst/>
          </a:prstGeom>
        </p:spPr>
        <p:txBody>
          <a:bodyPr vert="horz" wrap="square" lIns="0" tIns="476" rIns="0" bIns="0" rtlCol="0">
            <a:spAutoFit/>
          </a:bodyPr>
          <a:lstStyle/>
          <a:p>
            <a:pPr marL="28575" defTabSz="685800">
              <a:spcBef>
                <a:spcPts val="4"/>
              </a:spcBef>
            </a:pPr>
            <a:fld id="{81D60167-4931-47E6-BA6A-407CBD079E47}" type="slidenum">
              <a:rPr dirty="0"/>
              <a:pPr marL="28575" defTabSz="685800">
                <a:spcBef>
                  <a:spcPts val="4"/>
                </a:spcBef>
              </a:pPr>
              <a:t>60</a:t>
            </a:fld>
            <a:r>
              <a:rPr spc="176" dirty="0"/>
              <a:t> </a:t>
            </a:r>
            <a:r>
              <a:rPr dirty="0"/>
              <a:t>|</a:t>
            </a:r>
            <a:r>
              <a:rPr spc="300" dirty="0"/>
              <a:t> </a:t>
            </a:r>
            <a:r>
              <a:rPr dirty="0"/>
              <a:t>Faculty</a:t>
            </a:r>
            <a:r>
              <a:rPr spc="-11" dirty="0"/>
              <a:t> </a:t>
            </a:r>
            <a:r>
              <a:rPr dirty="0"/>
              <a:t>of</a:t>
            </a:r>
            <a:r>
              <a:rPr spc="-15" dirty="0"/>
              <a:t> </a:t>
            </a:r>
            <a:r>
              <a:rPr dirty="0"/>
              <a:t>Business</a:t>
            </a:r>
            <a:r>
              <a:rPr spc="-15" dirty="0"/>
              <a:t> </a:t>
            </a:r>
            <a:r>
              <a:rPr dirty="0"/>
              <a:t>and</a:t>
            </a:r>
            <a:r>
              <a:rPr spc="-15" dirty="0"/>
              <a:t> </a:t>
            </a:r>
            <a:r>
              <a:rPr dirty="0"/>
              <a:t>Law</a:t>
            </a:r>
            <a:r>
              <a:rPr spc="-11" dirty="0"/>
              <a:t> </a:t>
            </a:r>
            <a:r>
              <a:rPr dirty="0"/>
              <a:t>|</a:t>
            </a:r>
            <a:r>
              <a:rPr spc="-11" dirty="0"/>
              <a:t> </a:t>
            </a:r>
            <a:r>
              <a:rPr dirty="0"/>
              <a:t>Peter</a:t>
            </a:r>
            <a:r>
              <a:rPr spc="-8" dirty="0"/>
              <a:t> </a:t>
            </a:r>
            <a:r>
              <a:rPr dirty="0"/>
              <a:t>Faber</a:t>
            </a:r>
            <a:r>
              <a:rPr spc="-11" dirty="0"/>
              <a:t> </a:t>
            </a:r>
            <a:r>
              <a:rPr dirty="0"/>
              <a:t>Business</a:t>
            </a:r>
            <a:r>
              <a:rPr spc="-11" dirty="0"/>
              <a:t> </a:t>
            </a:r>
            <a:r>
              <a:rPr spc="-8" dirty="0"/>
              <a:t>School</a:t>
            </a:r>
          </a:p>
        </p:txBody>
      </p:sp>
      <p:sp>
        <p:nvSpPr>
          <p:cNvPr id="2" name="Rectangle 1">
            <a:extLst>
              <a:ext uri="{FF2B5EF4-FFF2-40B4-BE49-F238E27FC236}">
                <a16:creationId xmlns:a16="http://schemas.microsoft.com/office/drawing/2014/main" id="{AC5375A7-EFFE-CBBB-27C1-753C2CBECADF}"/>
              </a:ext>
            </a:extLst>
          </p:cNvPr>
          <p:cNvSpPr>
            <a:spLocks noChangeArrowheads="1"/>
          </p:cNvSpPr>
          <p:nvPr/>
        </p:nvSpPr>
        <p:spPr bwMode="auto">
          <a:xfrm>
            <a:off x="0" y="1811955"/>
            <a:ext cx="9144000" cy="3234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342900" indent="-342900" defTabSz="685800" eaLnBrk="0" fontAlgn="base" hangingPunct="0">
              <a:lnSpc>
                <a:spcPct val="150000"/>
              </a:lnSpc>
              <a:spcBef>
                <a:spcPct val="0"/>
              </a:spcBef>
              <a:spcAft>
                <a:spcPct val="0"/>
              </a:spcAft>
              <a:buFont typeface="Arial" panose="020B0604020202020204" pitchFamily="34" charset="0"/>
              <a:buChar char="•"/>
            </a:pPr>
            <a:r>
              <a:rPr lang="en-US" sz="2800" dirty="0">
                <a:solidFill>
                  <a:prstClr val="black"/>
                </a:solidFill>
                <a:latin typeface="Calibri"/>
              </a:rPr>
              <a:t>These guidelines are designed to </a:t>
            </a:r>
            <a:r>
              <a:rPr lang="en-US" sz="2800" b="1" dirty="0">
                <a:solidFill>
                  <a:prstClr val="black"/>
                </a:solidFill>
                <a:latin typeface="Calibri"/>
              </a:rPr>
              <a:t>support your learning</a:t>
            </a:r>
            <a:r>
              <a:rPr lang="en-US" sz="2800" dirty="0">
                <a:solidFill>
                  <a:prstClr val="black"/>
                </a:solidFill>
                <a:latin typeface="Calibri"/>
              </a:rPr>
              <a:t> and help you apply necessary techniques effectively. Please do the </a:t>
            </a:r>
            <a:r>
              <a:rPr lang="en-US" sz="2800" b="1" dirty="0">
                <a:solidFill>
                  <a:prstClr val="black"/>
                </a:solidFill>
                <a:highlight>
                  <a:srgbClr val="FFFF00"/>
                </a:highlight>
                <a:latin typeface="Calibri"/>
              </a:rPr>
              <a:t>remaining problems/tasks</a:t>
            </a:r>
            <a:r>
              <a:rPr lang="en-US" sz="2800" dirty="0">
                <a:solidFill>
                  <a:prstClr val="black"/>
                </a:solidFill>
                <a:latin typeface="Calibri"/>
              </a:rPr>
              <a:t> and follow the instructions based on </a:t>
            </a:r>
            <a:r>
              <a:rPr lang="en-US" sz="2800" b="1" dirty="0">
                <a:solidFill>
                  <a:prstClr val="black"/>
                </a:solidFill>
                <a:highlight>
                  <a:srgbClr val="FFFF00"/>
                </a:highlight>
                <a:latin typeface="Calibri"/>
                <a:hlinkClick r:id="rId2"/>
              </a:rPr>
              <a:t>Canvas</a:t>
            </a:r>
            <a:r>
              <a:rPr lang="en-US" sz="2800" dirty="0">
                <a:solidFill>
                  <a:prstClr val="black"/>
                </a:solidFill>
                <a:latin typeface="Calibri"/>
              </a:rPr>
              <a:t>. If you have any questions, feel free to ask—I’m happy to help!</a:t>
            </a:r>
          </a:p>
        </p:txBody>
      </p:sp>
      <p:sp>
        <p:nvSpPr>
          <p:cNvPr id="4" name="object 2">
            <a:extLst>
              <a:ext uri="{FF2B5EF4-FFF2-40B4-BE49-F238E27FC236}">
                <a16:creationId xmlns:a16="http://schemas.microsoft.com/office/drawing/2014/main" id="{2EA3DD23-80EE-0261-9214-F4FC0F567A4A}"/>
              </a:ext>
            </a:extLst>
          </p:cNvPr>
          <p:cNvSpPr txBox="1">
            <a:spLocks/>
          </p:cNvSpPr>
          <p:nvPr/>
        </p:nvSpPr>
        <p:spPr>
          <a:xfrm>
            <a:off x="0" y="0"/>
            <a:ext cx="7240979" cy="994503"/>
          </a:xfrm>
          <a:prstGeom prst="rect">
            <a:avLst/>
          </a:prstGeom>
          <a:noFill/>
        </p:spPr>
        <p:txBody>
          <a:bodyPr vert="horz" wrap="square" lIns="0" tIns="9525" rIns="0" bIns="0" rtlCol="0">
            <a:spAutoFit/>
          </a:bodyPr>
          <a:lstStyle>
            <a:lvl1pPr>
              <a:defRPr sz="2900" b="1" i="0">
                <a:solidFill>
                  <a:srgbClr val="3D3935"/>
                </a:solidFill>
                <a:latin typeface="Arial"/>
                <a:ea typeface="+mj-ea"/>
                <a:cs typeface="Arial"/>
              </a:defRPr>
            </a:lvl1pPr>
          </a:lstStyle>
          <a:p>
            <a:pPr marL="9525" defTabSz="685800">
              <a:spcBef>
                <a:spcPts val="75"/>
              </a:spcBef>
            </a:pPr>
            <a:r>
              <a:rPr lang="en-US" sz="3200" kern="0" spc="-8" dirty="0"/>
              <a:t>Submission of Tutorials &amp; Assessments</a:t>
            </a:r>
          </a:p>
        </p:txBody>
      </p:sp>
    </p:spTree>
    <p:extLst>
      <p:ext uri="{BB962C8B-B14F-4D97-AF65-F5344CB8AC3E}">
        <p14:creationId xmlns:p14="http://schemas.microsoft.com/office/powerpoint/2010/main" val="2918983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3B7825A4-FF02-6935-1D7B-E0A1D19A8CD7}"/>
            </a:ext>
          </a:extLst>
        </p:cNvPr>
        <p:cNvGrpSpPr/>
        <p:nvPr/>
      </p:nvGrpSpPr>
      <p:grpSpPr>
        <a:xfrm>
          <a:off x="0" y="0"/>
          <a:ext cx="0" cy="0"/>
          <a:chOff x="0" y="0"/>
          <a:chExt cx="0" cy="0"/>
        </a:xfrm>
      </p:grpSpPr>
      <p:sp>
        <p:nvSpPr>
          <p:cNvPr id="9" name="Text Placeholder 3">
            <a:extLst>
              <a:ext uri="{FF2B5EF4-FFF2-40B4-BE49-F238E27FC236}">
                <a16:creationId xmlns:a16="http://schemas.microsoft.com/office/drawing/2014/main" id="{B1EA7FBF-B179-1462-E16E-32D0E99E996A}"/>
              </a:ext>
            </a:extLst>
          </p:cNvPr>
          <p:cNvSpPr>
            <a:spLocks noGrp="1"/>
          </p:cNvSpPr>
          <p:nvPr>
            <p:ph type="body" sz="quarter" idx="16"/>
          </p:nvPr>
        </p:nvSpPr>
        <p:spPr>
          <a:xfrm>
            <a:off x="0" y="0"/>
            <a:ext cx="7315200" cy="929148"/>
          </a:xfrm>
        </p:spPr>
        <p:txBody>
          <a:bodyPr>
            <a:noAutofit/>
          </a:bodyPr>
          <a:lstStyle/>
          <a:p>
            <a:r>
              <a:rPr lang="en-US" sz="3200" dirty="0"/>
              <a:t>Review and Feedback on Tutorial Week 3</a:t>
            </a:r>
            <a:endParaRPr lang="en-AU" sz="3000" dirty="0">
              <a:latin typeface="Calibri" panose="020F0502020204030204" pitchFamily="34" charset="0"/>
              <a:cs typeface="Calibri" panose="020F0502020204030204" pitchFamily="34" charset="0"/>
            </a:endParaRPr>
          </a:p>
        </p:txBody>
      </p:sp>
      <p:pic>
        <p:nvPicPr>
          <p:cNvPr id="3" name="Picture 2" descr="feedback Icon vector illustration , business 8325189 Vector Art at Vecteezy">
            <a:extLst>
              <a:ext uri="{FF2B5EF4-FFF2-40B4-BE49-F238E27FC236}">
                <a16:creationId xmlns:a16="http://schemas.microsoft.com/office/drawing/2014/main" id="{1264099F-4B8D-84ED-7DEA-60FE2CD6F00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4278" y="1429139"/>
            <a:ext cx="3999722" cy="399972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752FEB8-80BA-EB27-C7F7-2B9F08F788A7}"/>
              </a:ext>
            </a:extLst>
          </p:cNvPr>
          <p:cNvSpPr txBox="1"/>
          <p:nvPr/>
        </p:nvSpPr>
        <p:spPr>
          <a:xfrm>
            <a:off x="0" y="929148"/>
            <a:ext cx="5324168" cy="4549835"/>
          </a:xfrm>
          <a:prstGeom prst="rect">
            <a:avLst/>
          </a:prstGeom>
          <a:solidFill>
            <a:schemeClr val="bg1"/>
          </a:solidFill>
        </p:spPr>
        <p:txBody>
          <a:bodyPr wrap="square">
            <a:spAutoFit/>
          </a:bodyPr>
          <a:lstStyle/>
          <a:p>
            <a:pPr>
              <a:lnSpc>
                <a:spcPct val="150000"/>
              </a:lnSpc>
            </a:pPr>
            <a:r>
              <a:rPr lang="en-US" sz="2800" dirty="0">
                <a:latin typeface="Calibri" panose="020F0502020204030204" pitchFamily="34" charset="0"/>
                <a:cs typeface="Calibri" panose="020F0502020204030204" pitchFamily="34" charset="0"/>
              </a:rPr>
              <a:t>This week, I will review Tutorial Week 3. This will help highlight common strengths and specific errors so you can better explore how to improve. Once the review is completed, all results and feedback will be published.</a:t>
            </a:r>
            <a:endParaRPr lang="en-AU"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88327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7AE2E-97E0-BDCA-618B-720FE1F7F0A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13548F9-A26E-1B74-C2A0-A0350AC21E39}"/>
              </a:ext>
            </a:extLst>
          </p:cNvPr>
          <p:cNvSpPr txBox="1">
            <a:spLocks noGrp="1"/>
          </p:cNvSpPr>
          <p:nvPr>
            <p:ph type="title"/>
          </p:nvPr>
        </p:nvSpPr>
        <p:spPr>
          <a:xfrm>
            <a:off x="0" y="13827"/>
            <a:ext cx="6553200" cy="502061"/>
          </a:xfrm>
          <a:prstGeom prst="rect">
            <a:avLst/>
          </a:prstGeom>
        </p:spPr>
        <p:txBody>
          <a:bodyPr vert="horz" wrap="square" lIns="0" tIns="9525" rIns="0" bIns="0" rtlCol="0">
            <a:spAutoFit/>
          </a:bodyPr>
          <a:lstStyle/>
          <a:p>
            <a:pPr marL="9525">
              <a:spcBef>
                <a:spcPts val="75"/>
              </a:spcBef>
            </a:pPr>
            <a:r>
              <a:rPr lang="en-US" sz="3200" dirty="0"/>
              <a:t>Thank You</a:t>
            </a:r>
            <a:endParaRPr sz="3200" spc="-8" dirty="0"/>
          </a:p>
        </p:txBody>
      </p:sp>
      <p:sp>
        <p:nvSpPr>
          <p:cNvPr id="4" name="object 4">
            <a:extLst>
              <a:ext uri="{FF2B5EF4-FFF2-40B4-BE49-F238E27FC236}">
                <a16:creationId xmlns:a16="http://schemas.microsoft.com/office/drawing/2014/main" id="{285BD2D9-AABA-65D7-AD99-6F5B8666F073}"/>
              </a:ext>
            </a:extLst>
          </p:cNvPr>
          <p:cNvSpPr txBox="1">
            <a:spLocks noGrp="1"/>
          </p:cNvSpPr>
          <p:nvPr>
            <p:ph type="sldNum" sz="quarter" idx="7"/>
          </p:nvPr>
        </p:nvSpPr>
        <p:spPr>
          <a:prstGeom prst="rect">
            <a:avLst/>
          </a:prstGeom>
        </p:spPr>
        <p:txBody>
          <a:bodyPr vert="horz" wrap="square" lIns="0" tIns="476" rIns="0" bIns="0" rtlCol="0">
            <a:spAutoFit/>
          </a:bodyPr>
          <a:lstStyle/>
          <a:p>
            <a:pPr marL="28575" defTabSz="685800">
              <a:spcBef>
                <a:spcPts val="4"/>
              </a:spcBef>
            </a:pPr>
            <a:fld id="{81D60167-4931-47E6-BA6A-407CBD079E47}" type="slidenum">
              <a:rPr kern="0" dirty="0"/>
              <a:pPr marL="28575" defTabSz="685800">
                <a:spcBef>
                  <a:spcPts val="4"/>
                </a:spcBef>
              </a:pPr>
              <a:t>62</a:t>
            </a:fld>
            <a:r>
              <a:rPr kern="0" spc="176" dirty="0"/>
              <a:t> </a:t>
            </a:r>
            <a:r>
              <a:rPr kern="0" dirty="0"/>
              <a:t>|</a:t>
            </a:r>
            <a:r>
              <a:rPr kern="0" spc="300" dirty="0"/>
              <a:t> </a:t>
            </a:r>
            <a:r>
              <a:rPr kern="0" dirty="0"/>
              <a:t>Faculty</a:t>
            </a:r>
            <a:r>
              <a:rPr kern="0" spc="-11" dirty="0"/>
              <a:t> </a:t>
            </a:r>
            <a:r>
              <a:rPr kern="0" dirty="0"/>
              <a:t>of</a:t>
            </a:r>
            <a:r>
              <a:rPr kern="0" spc="-15" dirty="0"/>
              <a:t> </a:t>
            </a:r>
            <a:r>
              <a:rPr kern="0" dirty="0"/>
              <a:t>Business</a:t>
            </a:r>
            <a:r>
              <a:rPr kern="0" spc="-15" dirty="0"/>
              <a:t> </a:t>
            </a:r>
            <a:r>
              <a:rPr kern="0" dirty="0"/>
              <a:t>and</a:t>
            </a:r>
            <a:r>
              <a:rPr kern="0" spc="-15" dirty="0"/>
              <a:t> </a:t>
            </a:r>
            <a:r>
              <a:rPr kern="0" dirty="0"/>
              <a:t>Law</a:t>
            </a:r>
            <a:r>
              <a:rPr kern="0" spc="-11" dirty="0"/>
              <a:t> </a:t>
            </a:r>
            <a:r>
              <a:rPr kern="0" dirty="0"/>
              <a:t>|</a:t>
            </a:r>
            <a:r>
              <a:rPr kern="0" spc="-11" dirty="0"/>
              <a:t> </a:t>
            </a:r>
            <a:r>
              <a:rPr kern="0" dirty="0"/>
              <a:t>Peter</a:t>
            </a:r>
            <a:r>
              <a:rPr kern="0" spc="-8" dirty="0"/>
              <a:t> </a:t>
            </a:r>
            <a:r>
              <a:rPr kern="0" dirty="0"/>
              <a:t>Faber</a:t>
            </a:r>
            <a:r>
              <a:rPr kern="0" spc="-11" dirty="0"/>
              <a:t> </a:t>
            </a:r>
            <a:r>
              <a:rPr kern="0" dirty="0"/>
              <a:t>Business</a:t>
            </a:r>
            <a:r>
              <a:rPr kern="0" spc="-11" dirty="0"/>
              <a:t> </a:t>
            </a:r>
            <a:r>
              <a:rPr kern="0" spc="-8" dirty="0"/>
              <a:t>School</a:t>
            </a:r>
          </a:p>
        </p:txBody>
      </p:sp>
      <p:sp>
        <p:nvSpPr>
          <p:cNvPr id="3" name="object 3">
            <a:extLst>
              <a:ext uri="{FF2B5EF4-FFF2-40B4-BE49-F238E27FC236}">
                <a16:creationId xmlns:a16="http://schemas.microsoft.com/office/drawing/2014/main" id="{1C5F5B67-D420-B363-36D0-076510E9FACF}"/>
              </a:ext>
            </a:extLst>
          </p:cNvPr>
          <p:cNvSpPr txBox="1"/>
          <p:nvPr/>
        </p:nvSpPr>
        <p:spPr>
          <a:xfrm>
            <a:off x="154858" y="1214061"/>
            <a:ext cx="5808821" cy="491000"/>
          </a:xfrm>
          <a:prstGeom prst="rect">
            <a:avLst/>
          </a:prstGeom>
        </p:spPr>
        <p:txBody>
          <a:bodyPr vert="horz" wrap="square" lIns="0" tIns="59531" rIns="0" bIns="0" rtlCol="0">
            <a:spAutoFit/>
          </a:bodyPr>
          <a:lstStyle/>
          <a:p>
            <a:pPr marL="342424" indent="-332899" defTabSz="685800">
              <a:spcBef>
                <a:spcPts val="469"/>
              </a:spcBef>
              <a:buClr>
                <a:srgbClr val="F2120C"/>
              </a:buClr>
              <a:buSzPct val="75000"/>
              <a:buFont typeface="Arial"/>
              <a:buChar char="•"/>
              <a:tabLst>
                <a:tab pos="342424" algn="l"/>
              </a:tabLst>
            </a:pPr>
            <a:r>
              <a:rPr lang="en-US" sz="2800" i="1" kern="0" dirty="0">
                <a:solidFill>
                  <a:prstClr val="black"/>
                </a:solidFill>
                <a:latin typeface="Calibri"/>
                <a:cs typeface="Arial"/>
              </a:rPr>
              <a:t>Have a Great Learning Day!</a:t>
            </a:r>
            <a:endParaRPr sz="2800" kern="0" dirty="0">
              <a:solidFill>
                <a:prstClr val="black"/>
              </a:solidFill>
              <a:latin typeface="Calibri"/>
              <a:cs typeface="Arial"/>
            </a:endParaRPr>
          </a:p>
        </p:txBody>
      </p:sp>
      <p:sp>
        <p:nvSpPr>
          <p:cNvPr id="5" name="object 3">
            <a:extLst>
              <a:ext uri="{FF2B5EF4-FFF2-40B4-BE49-F238E27FC236}">
                <a16:creationId xmlns:a16="http://schemas.microsoft.com/office/drawing/2014/main" id="{4D47354F-B664-DD16-78CE-61C2CA4253AA}"/>
              </a:ext>
            </a:extLst>
          </p:cNvPr>
          <p:cNvSpPr txBox="1"/>
          <p:nvPr/>
        </p:nvSpPr>
        <p:spPr>
          <a:xfrm>
            <a:off x="154858" y="1720357"/>
            <a:ext cx="8074742" cy="491000"/>
          </a:xfrm>
          <a:prstGeom prst="rect">
            <a:avLst/>
          </a:prstGeom>
        </p:spPr>
        <p:txBody>
          <a:bodyPr vert="horz" wrap="square" lIns="0" tIns="59531" rIns="0" bIns="0" rtlCol="0">
            <a:spAutoFit/>
          </a:bodyPr>
          <a:lstStyle/>
          <a:p>
            <a:pPr marL="342424" indent="-332899" defTabSz="685800">
              <a:spcBef>
                <a:spcPts val="469"/>
              </a:spcBef>
              <a:buClr>
                <a:srgbClr val="F2120C"/>
              </a:buClr>
              <a:buSzPct val="75000"/>
              <a:buFont typeface="Arial"/>
              <a:buChar char="•"/>
              <a:tabLst>
                <a:tab pos="342424" algn="l"/>
              </a:tabLst>
            </a:pPr>
            <a:r>
              <a:rPr lang="en-US" sz="2800" kern="0" dirty="0">
                <a:solidFill>
                  <a:prstClr val="black"/>
                </a:solidFill>
                <a:latin typeface="Calibri"/>
              </a:rPr>
              <a:t>Feel free to reach out with any questions!</a:t>
            </a:r>
            <a:endParaRPr sz="2800" kern="0" dirty="0">
              <a:solidFill>
                <a:prstClr val="black"/>
              </a:solidFill>
              <a:latin typeface="Calibri"/>
              <a:cs typeface="Arial"/>
            </a:endParaRPr>
          </a:p>
        </p:txBody>
      </p:sp>
      <p:sp>
        <p:nvSpPr>
          <p:cNvPr id="6" name="object 3">
            <a:extLst>
              <a:ext uri="{FF2B5EF4-FFF2-40B4-BE49-F238E27FC236}">
                <a16:creationId xmlns:a16="http://schemas.microsoft.com/office/drawing/2014/main" id="{26A8C491-6C04-81E4-0F77-7812ABB2A303}"/>
              </a:ext>
            </a:extLst>
          </p:cNvPr>
          <p:cNvSpPr txBox="1"/>
          <p:nvPr/>
        </p:nvSpPr>
        <p:spPr>
          <a:xfrm>
            <a:off x="154858" y="2226653"/>
            <a:ext cx="5808821" cy="491000"/>
          </a:xfrm>
          <a:prstGeom prst="rect">
            <a:avLst/>
          </a:prstGeom>
        </p:spPr>
        <p:txBody>
          <a:bodyPr vert="horz" wrap="square" lIns="0" tIns="59531" rIns="0" bIns="0" rtlCol="0">
            <a:spAutoFit/>
          </a:bodyPr>
          <a:lstStyle/>
          <a:p>
            <a:pPr marL="342424" indent="-332899" defTabSz="685800">
              <a:spcBef>
                <a:spcPts val="469"/>
              </a:spcBef>
              <a:buClr>
                <a:srgbClr val="F2120C"/>
              </a:buClr>
              <a:buSzPct val="75000"/>
              <a:buFont typeface="Arial"/>
              <a:buChar char="•"/>
              <a:tabLst>
                <a:tab pos="342424" algn="l"/>
              </a:tabLst>
            </a:pPr>
            <a:r>
              <a:rPr lang="en-US" sz="2800" kern="0" dirty="0">
                <a:solidFill>
                  <a:prstClr val="black"/>
                </a:solidFill>
                <a:latin typeface="Calibri"/>
              </a:rPr>
              <a:t>Dr. Farshid Keivanian</a:t>
            </a:r>
            <a:endParaRPr sz="2800" kern="0" dirty="0">
              <a:solidFill>
                <a:prstClr val="black"/>
              </a:solidFill>
              <a:latin typeface="Calibri"/>
              <a:cs typeface="Arial"/>
            </a:endParaRPr>
          </a:p>
        </p:txBody>
      </p:sp>
    </p:spTree>
    <p:extLst>
      <p:ext uri="{BB962C8B-B14F-4D97-AF65-F5344CB8AC3E}">
        <p14:creationId xmlns:p14="http://schemas.microsoft.com/office/powerpoint/2010/main" val="387376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8B94CCD-3FB0-B2A6-0F92-AA2B9412966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A90003-C42B-F76E-CAB9-35A30EA6AF6B}"/>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D36A0A0-C482-E03E-9B20-2587306375E6}"/>
              </a:ext>
            </a:extLst>
          </p:cNvPr>
          <p:cNvSpPr>
            <a:spLocks noGrp="1"/>
          </p:cNvSpPr>
          <p:nvPr>
            <p:ph type="sldNum" sz="quarter" idx="4"/>
          </p:nvPr>
        </p:nvSpPr>
        <p:spPr/>
        <p:txBody>
          <a:bodyPr/>
          <a:lstStyle/>
          <a:p>
            <a:fld id="{16A89BA3-132D-40E1-AAB4-CDCD0A14C216}" type="slidenum">
              <a:rPr lang="en-AU" smtClean="0"/>
              <a:pPr/>
              <a:t>7</a:t>
            </a:fld>
            <a:r>
              <a:rPr lang="en-AU"/>
              <a:t>  |</a:t>
            </a:r>
            <a:endParaRPr lang="en-AU" dirty="0"/>
          </a:p>
        </p:txBody>
      </p:sp>
      <p:sp>
        <p:nvSpPr>
          <p:cNvPr id="9" name="Text Placeholder 3">
            <a:extLst>
              <a:ext uri="{FF2B5EF4-FFF2-40B4-BE49-F238E27FC236}">
                <a16:creationId xmlns:a16="http://schemas.microsoft.com/office/drawing/2014/main" id="{B72C2326-B3BF-520F-06DA-2E8E1E930861}"/>
              </a:ext>
            </a:extLst>
          </p:cNvPr>
          <p:cNvSpPr>
            <a:spLocks noGrp="1"/>
          </p:cNvSpPr>
          <p:nvPr>
            <p:ph type="body" sz="quarter" idx="16"/>
          </p:nvPr>
        </p:nvSpPr>
        <p:spPr>
          <a:xfrm>
            <a:off x="0" y="-1"/>
            <a:ext cx="7849590" cy="945932"/>
          </a:xfrm>
        </p:spPr>
        <p:txBody>
          <a:bodyPr>
            <a:noAutofit/>
          </a:bodyPr>
          <a:lstStyle/>
          <a:p>
            <a:r>
              <a:rPr lang="en-US" sz="3200" dirty="0"/>
              <a:t>1NF (no repeating groups, atomic values, PK identified)</a:t>
            </a:r>
            <a:endParaRPr lang="en-AU" sz="30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662FDC11-35D6-9D29-3553-6CAFBC71EDF4}"/>
              </a:ext>
            </a:extLst>
          </p:cNvPr>
          <p:cNvGraphicFramePr>
            <a:graphicFrameLocks noGrp="1"/>
          </p:cNvGraphicFramePr>
          <p:nvPr>
            <p:extLst>
              <p:ext uri="{D42A27DB-BD31-4B8C-83A1-F6EECF244321}">
                <p14:modId xmlns:p14="http://schemas.microsoft.com/office/powerpoint/2010/main" val="652107793"/>
              </p:ext>
            </p:extLst>
          </p:nvPr>
        </p:nvGraphicFramePr>
        <p:xfrm>
          <a:off x="628650" y="2671863"/>
          <a:ext cx="7886700" cy="1970786"/>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750172118"/>
                    </a:ext>
                  </a:extLst>
                </a:gridCol>
                <a:gridCol w="2628900">
                  <a:extLst>
                    <a:ext uri="{9D8B030D-6E8A-4147-A177-3AD203B41FA5}">
                      <a16:colId xmlns:a16="http://schemas.microsoft.com/office/drawing/2014/main" val="1553717937"/>
                    </a:ext>
                  </a:extLst>
                </a:gridCol>
                <a:gridCol w="2628900">
                  <a:extLst>
                    <a:ext uri="{9D8B030D-6E8A-4147-A177-3AD203B41FA5}">
                      <a16:colId xmlns:a16="http://schemas.microsoft.com/office/drawing/2014/main" val="1816721290"/>
                    </a:ext>
                  </a:extLst>
                </a:gridCol>
              </a:tblGrid>
              <a:tr h="0">
                <a:tc>
                  <a:txBody>
                    <a:bodyPr/>
                    <a:lstStyle/>
                    <a:p>
                      <a:pPr>
                        <a:lnSpc>
                          <a:spcPct val="150000"/>
                        </a:lnSpc>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lnSpc>
                          <a:spcPct val="150000"/>
                        </a:lnSpc>
                        <a:buNone/>
                      </a:pPr>
                      <a:r>
                        <a:rPr lang="en-US" sz="2800" dirty="0">
                          <a:latin typeface="Calibir"/>
                        </a:rPr>
                        <a:t>Passenger</a:t>
                      </a:r>
                    </a:p>
                  </a:txBody>
                  <a:tcPr anchor="ctr">
                    <a:solidFill>
                      <a:schemeClr val="accent4">
                        <a:lumMod val="10000"/>
                        <a:lumOff val="90000"/>
                      </a:schemeClr>
                    </a:solidFill>
                  </a:tcPr>
                </a:tc>
                <a:tc>
                  <a:txBody>
                    <a:bodyPr/>
                    <a:lstStyle/>
                    <a:p>
                      <a:pPr>
                        <a:lnSpc>
                          <a:spcPct val="150000"/>
                        </a:lnSpc>
                        <a:buNone/>
                      </a:pPr>
                      <a:r>
                        <a:rPr lang="en-US" sz="2800" dirty="0">
                          <a:latin typeface="Calibir"/>
                        </a:rPr>
                        <a:t>Stations</a:t>
                      </a:r>
                    </a:p>
                  </a:txBody>
                  <a:tcPr anchor="ctr">
                    <a:solidFill>
                      <a:schemeClr val="accent4">
                        <a:lumMod val="10000"/>
                        <a:lumOff val="90000"/>
                      </a:schemeClr>
                    </a:solidFill>
                  </a:tcPr>
                </a:tc>
                <a:extLst>
                  <a:ext uri="{0D108BD9-81ED-4DB2-BD59-A6C34878D82A}">
                    <a16:rowId xmlns:a16="http://schemas.microsoft.com/office/drawing/2014/main" val="2880870162"/>
                  </a:ext>
                </a:extLst>
              </a:tr>
              <a:tr h="0">
                <a:tc>
                  <a:txBody>
                    <a:bodyPr/>
                    <a:lstStyle/>
                    <a:p>
                      <a:pPr>
                        <a:lnSpc>
                          <a:spcPct val="150000"/>
                        </a:lnSpc>
                        <a:buNone/>
                      </a:pPr>
                      <a:r>
                        <a:rPr lang="en-US" sz="2800">
                          <a:latin typeface="Calibir"/>
                        </a:rPr>
                        <a:t>1</a:t>
                      </a:r>
                    </a:p>
                  </a:txBody>
                  <a:tcPr anchor="ctr"/>
                </a:tc>
                <a:tc>
                  <a:txBody>
                    <a:bodyPr/>
                    <a:lstStyle/>
                    <a:p>
                      <a:pPr>
                        <a:lnSpc>
                          <a:spcPct val="150000"/>
                        </a:lnSpc>
                        <a:buNone/>
                      </a:pPr>
                      <a:r>
                        <a:rPr lang="en-US" sz="2800">
                          <a:latin typeface="Calibir"/>
                        </a:rPr>
                        <a:t>Sarah</a:t>
                      </a:r>
                    </a:p>
                  </a:txBody>
                  <a:tcPr anchor="ctr"/>
                </a:tc>
                <a:tc>
                  <a:txBody>
                    <a:bodyPr/>
                    <a:lstStyle/>
                    <a:p>
                      <a:pPr>
                        <a:lnSpc>
                          <a:spcPct val="150000"/>
                        </a:lnSpc>
                        <a:buNone/>
                      </a:pPr>
                      <a:r>
                        <a:rPr lang="en-US" sz="2800" dirty="0">
                          <a:latin typeface="Calibir"/>
                        </a:rPr>
                        <a:t>Richmond, Flinders, CBD</a:t>
                      </a:r>
                    </a:p>
                  </a:txBody>
                  <a:tcPr anchor="ctr"/>
                </a:tc>
                <a:extLst>
                  <a:ext uri="{0D108BD9-81ED-4DB2-BD59-A6C34878D82A}">
                    <a16:rowId xmlns:a16="http://schemas.microsoft.com/office/drawing/2014/main" val="2349582506"/>
                  </a:ext>
                </a:extLst>
              </a:tr>
            </a:tbl>
          </a:graphicData>
        </a:graphic>
      </p:graphicFrame>
      <p:sp>
        <p:nvSpPr>
          <p:cNvPr id="5" name="Rectangle 1">
            <a:extLst>
              <a:ext uri="{FF2B5EF4-FFF2-40B4-BE49-F238E27FC236}">
                <a16:creationId xmlns:a16="http://schemas.microsoft.com/office/drawing/2014/main" id="{6A9615C3-B0CE-BBCA-14C5-452A7517A800}"/>
              </a:ext>
            </a:extLst>
          </p:cNvPr>
          <p:cNvSpPr>
            <a:spLocks noChangeArrowheads="1"/>
          </p:cNvSpPr>
          <p:nvPr/>
        </p:nvSpPr>
        <p:spPr bwMode="auto">
          <a:xfrm>
            <a:off x="0" y="1061369"/>
            <a:ext cx="3520964"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ir"/>
              </a:rPr>
              <a:t>Quick Problem (5 min)</a:t>
            </a:r>
            <a:br>
              <a:rPr kumimoji="0" lang="en-US" altLang="en-US" sz="2800" b="0" i="0" u="none" strike="noStrike" cap="none" normalizeH="0" baseline="0" dirty="0">
                <a:ln>
                  <a:noFill/>
                </a:ln>
                <a:solidFill>
                  <a:schemeClr val="tx1"/>
                </a:solidFill>
                <a:effectLst/>
                <a:latin typeface="Calibir"/>
              </a:rPr>
            </a:br>
            <a:r>
              <a:rPr kumimoji="0" lang="en-US" altLang="en-US" sz="2800" b="1" i="0" u="none" strike="noStrike" cap="none" normalizeH="0" baseline="0" dirty="0">
                <a:ln>
                  <a:noFill/>
                </a:ln>
                <a:solidFill>
                  <a:schemeClr val="tx1"/>
                </a:solidFill>
                <a:effectLst/>
                <a:latin typeface="Calibir"/>
              </a:rPr>
              <a:t>Q:</a:t>
            </a:r>
            <a:r>
              <a:rPr kumimoji="0" lang="en-US" altLang="en-US" sz="2800" b="0" i="0" u="none" strike="noStrike" cap="none" normalizeH="0" baseline="0" dirty="0">
                <a:ln>
                  <a:noFill/>
                </a:ln>
                <a:solidFill>
                  <a:schemeClr val="tx1"/>
                </a:solidFill>
                <a:effectLst/>
                <a:latin typeface="Calibir"/>
              </a:rPr>
              <a:t> The table has:</a:t>
            </a:r>
          </a:p>
        </p:txBody>
      </p:sp>
      <p:sp>
        <p:nvSpPr>
          <p:cNvPr id="7" name="TextBox 6">
            <a:extLst>
              <a:ext uri="{FF2B5EF4-FFF2-40B4-BE49-F238E27FC236}">
                <a16:creationId xmlns:a16="http://schemas.microsoft.com/office/drawing/2014/main" id="{2DE950AF-15E0-D3AB-21A8-CE0E282AE09F}"/>
              </a:ext>
            </a:extLst>
          </p:cNvPr>
          <p:cNvSpPr txBox="1"/>
          <p:nvPr/>
        </p:nvSpPr>
        <p:spPr>
          <a:xfrm>
            <a:off x="149773" y="4934962"/>
            <a:ext cx="8647386" cy="1315296"/>
          </a:xfrm>
          <a:prstGeom prst="rect">
            <a:avLst/>
          </a:prstGeom>
          <a:noFill/>
        </p:spPr>
        <p:txBody>
          <a:bodyPr wrap="square">
            <a:spAutoFit/>
          </a:bodyPr>
          <a:lstStyle/>
          <a:p>
            <a:pPr>
              <a:lnSpc>
                <a:spcPct val="150000"/>
              </a:lnSpc>
            </a:pPr>
            <a:r>
              <a:rPr lang="en-US" sz="2800" dirty="0">
                <a:latin typeface="Calibir"/>
              </a:rPr>
              <a:t>1.   What’s wrong here?</a:t>
            </a:r>
            <a:br>
              <a:rPr lang="en-US" sz="2800" dirty="0">
                <a:latin typeface="Calibir"/>
              </a:rPr>
            </a:br>
            <a:r>
              <a:rPr lang="en-US" sz="2800" dirty="0">
                <a:latin typeface="Calibir"/>
              </a:rPr>
              <a:t>2.   How would you fix it to make it 1NF?</a:t>
            </a:r>
            <a:endParaRPr lang="en-AU" sz="2800" dirty="0">
              <a:latin typeface="Calibir"/>
            </a:endParaRPr>
          </a:p>
        </p:txBody>
      </p:sp>
      <p:pic>
        <p:nvPicPr>
          <p:cNvPr id="8" name="Timer">
            <a:hlinkClick r:id="" action="ppaction://media"/>
            <a:extLst>
              <a:ext uri="{FF2B5EF4-FFF2-40B4-BE49-F238E27FC236}">
                <a16:creationId xmlns:a16="http://schemas.microsoft.com/office/drawing/2014/main" id="{F7F1CA75-ED06-AD31-A2FC-2DB56E6782FE}"/>
              </a:ext>
            </a:extLst>
          </p:cNvPr>
          <p:cNvPicPr>
            <a:picLocks noChangeAspect="1"/>
          </p:cNvPicPr>
          <p:nvPr>
            <a:videoFile r:link="rId2"/>
            <p:extLst>
              <p:ext uri="{DAA4B4D4-6D71-4841-9C94-3DE7FCFB9230}">
                <p14:media xmlns:p14="http://schemas.microsoft.com/office/powerpoint/2010/main" r:embed="rId1"/>
              </p:ext>
            </p:extLst>
          </p:nvPr>
        </p:nvPicPr>
        <p:blipFill>
          <a:blip r:embed="rId5"/>
          <a:srcRect l="40575" t="44431" r="40575" b="40878"/>
          <a:stretch>
            <a:fillRect/>
          </a:stretch>
        </p:blipFill>
        <p:spPr>
          <a:xfrm>
            <a:off x="6791654" y="5246923"/>
            <a:ext cx="1723696" cy="755628"/>
          </a:xfrm>
          <a:prstGeom prst="rect">
            <a:avLst/>
          </a:prstGeom>
          <a:ln w="38100">
            <a:solidFill>
              <a:schemeClr val="accent1"/>
            </a:solidFill>
          </a:ln>
        </p:spPr>
      </p:pic>
    </p:spTree>
    <p:extLst>
      <p:ext uri="{BB962C8B-B14F-4D97-AF65-F5344CB8AC3E}">
        <p14:creationId xmlns:p14="http://schemas.microsoft.com/office/powerpoint/2010/main" val="1301301389"/>
      </p:ext>
    </p:extLst>
  </p:cSld>
  <p:clrMapOvr>
    <a:masterClrMapping/>
  </p:clrMapOvr>
  <p:timing>
    <p:tnLst>
      <p:par>
        <p:cTn id="1" dur="indefinite" restart="never" nodeType="tmRoot">
          <p:childTnLst>
            <p:video>
              <p:cMediaNode vol="80000">
                <p:cTn id="2" fill="hold" display="0">
                  <p:stCondLst>
                    <p:cond delay="indefinite"/>
                  </p:stCondLst>
                </p:cTn>
                <p:tgtEl>
                  <p:spTgt spid="8"/>
                </p:tgtEl>
              </p:cMediaNode>
            </p:vide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8B94CCD-3FB0-B2A6-0F92-AA2B9412966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A90003-C42B-F76E-CAB9-35A30EA6AF6B}"/>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D36A0A0-C482-E03E-9B20-2587306375E6}"/>
              </a:ext>
            </a:extLst>
          </p:cNvPr>
          <p:cNvSpPr>
            <a:spLocks noGrp="1"/>
          </p:cNvSpPr>
          <p:nvPr>
            <p:ph type="sldNum" sz="quarter" idx="4"/>
          </p:nvPr>
        </p:nvSpPr>
        <p:spPr/>
        <p:txBody>
          <a:bodyPr/>
          <a:lstStyle/>
          <a:p>
            <a:fld id="{16A89BA3-132D-40E1-AAB4-CDCD0A14C216}" type="slidenum">
              <a:rPr lang="en-AU" smtClean="0"/>
              <a:pPr/>
              <a:t>8</a:t>
            </a:fld>
            <a:r>
              <a:rPr lang="en-AU"/>
              <a:t>  |</a:t>
            </a:r>
            <a:endParaRPr lang="en-AU" dirty="0"/>
          </a:p>
        </p:txBody>
      </p:sp>
      <p:sp>
        <p:nvSpPr>
          <p:cNvPr id="9" name="Text Placeholder 3">
            <a:extLst>
              <a:ext uri="{FF2B5EF4-FFF2-40B4-BE49-F238E27FC236}">
                <a16:creationId xmlns:a16="http://schemas.microsoft.com/office/drawing/2014/main" id="{B72C2326-B3BF-520F-06DA-2E8E1E930861}"/>
              </a:ext>
            </a:extLst>
          </p:cNvPr>
          <p:cNvSpPr>
            <a:spLocks noGrp="1"/>
          </p:cNvSpPr>
          <p:nvPr>
            <p:ph type="body" sz="quarter" idx="16"/>
          </p:nvPr>
        </p:nvSpPr>
        <p:spPr>
          <a:xfrm>
            <a:off x="0" y="-1"/>
            <a:ext cx="7849590" cy="945932"/>
          </a:xfrm>
        </p:spPr>
        <p:txBody>
          <a:bodyPr>
            <a:noAutofit/>
          </a:bodyPr>
          <a:lstStyle/>
          <a:p>
            <a:r>
              <a:rPr lang="en-US" sz="3200" dirty="0"/>
              <a:t>1NF (no repeating groups, atomic values, PK identified)</a:t>
            </a:r>
            <a:endParaRPr lang="en-AU" sz="3000" dirty="0">
              <a:latin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662FDC11-35D6-9D29-3553-6CAFBC71EDF4}"/>
              </a:ext>
            </a:extLst>
          </p:cNvPr>
          <p:cNvGraphicFramePr>
            <a:graphicFrameLocks noGrp="1"/>
          </p:cNvGraphicFramePr>
          <p:nvPr/>
        </p:nvGraphicFramePr>
        <p:xfrm>
          <a:off x="628650" y="2671863"/>
          <a:ext cx="7886700" cy="1970786"/>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750172118"/>
                    </a:ext>
                  </a:extLst>
                </a:gridCol>
                <a:gridCol w="2628900">
                  <a:extLst>
                    <a:ext uri="{9D8B030D-6E8A-4147-A177-3AD203B41FA5}">
                      <a16:colId xmlns:a16="http://schemas.microsoft.com/office/drawing/2014/main" val="1553717937"/>
                    </a:ext>
                  </a:extLst>
                </a:gridCol>
                <a:gridCol w="2628900">
                  <a:extLst>
                    <a:ext uri="{9D8B030D-6E8A-4147-A177-3AD203B41FA5}">
                      <a16:colId xmlns:a16="http://schemas.microsoft.com/office/drawing/2014/main" val="1816721290"/>
                    </a:ext>
                  </a:extLst>
                </a:gridCol>
              </a:tblGrid>
              <a:tr h="0">
                <a:tc>
                  <a:txBody>
                    <a:bodyPr/>
                    <a:lstStyle/>
                    <a:p>
                      <a:pPr>
                        <a:lnSpc>
                          <a:spcPct val="150000"/>
                        </a:lnSpc>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lnSpc>
                          <a:spcPct val="150000"/>
                        </a:lnSpc>
                        <a:buNone/>
                      </a:pPr>
                      <a:r>
                        <a:rPr lang="en-US" sz="2800" dirty="0">
                          <a:latin typeface="Calibir"/>
                        </a:rPr>
                        <a:t>Passenger</a:t>
                      </a:r>
                    </a:p>
                  </a:txBody>
                  <a:tcPr anchor="ctr">
                    <a:solidFill>
                      <a:schemeClr val="accent4">
                        <a:lumMod val="10000"/>
                        <a:lumOff val="90000"/>
                      </a:schemeClr>
                    </a:solidFill>
                  </a:tcPr>
                </a:tc>
                <a:tc>
                  <a:txBody>
                    <a:bodyPr/>
                    <a:lstStyle/>
                    <a:p>
                      <a:pPr>
                        <a:lnSpc>
                          <a:spcPct val="150000"/>
                        </a:lnSpc>
                        <a:buNone/>
                      </a:pPr>
                      <a:r>
                        <a:rPr lang="en-US" sz="2800" dirty="0">
                          <a:latin typeface="Calibir"/>
                        </a:rPr>
                        <a:t>Stations</a:t>
                      </a:r>
                    </a:p>
                  </a:txBody>
                  <a:tcPr anchor="ctr">
                    <a:solidFill>
                      <a:schemeClr val="accent4">
                        <a:lumMod val="10000"/>
                        <a:lumOff val="90000"/>
                      </a:schemeClr>
                    </a:solidFill>
                  </a:tcPr>
                </a:tc>
                <a:extLst>
                  <a:ext uri="{0D108BD9-81ED-4DB2-BD59-A6C34878D82A}">
                    <a16:rowId xmlns:a16="http://schemas.microsoft.com/office/drawing/2014/main" val="2880870162"/>
                  </a:ext>
                </a:extLst>
              </a:tr>
              <a:tr h="0">
                <a:tc>
                  <a:txBody>
                    <a:bodyPr/>
                    <a:lstStyle/>
                    <a:p>
                      <a:pPr>
                        <a:lnSpc>
                          <a:spcPct val="150000"/>
                        </a:lnSpc>
                        <a:buNone/>
                      </a:pPr>
                      <a:r>
                        <a:rPr lang="en-US" sz="2800">
                          <a:latin typeface="Calibir"/>
                        </a:rPr>
                        <a:t>1</a:t>
                      </a:r>
                    </a:p>
                  </a:txBody>
                  <a:tcPr anchor="ctr"/>
                </a:tc>
                <a:tc>
                  <a:txBody>
                    <a:bodyPr/>
                    <a:lstStyle/>
                    <a:p>
                      <a:pPr>
                        <a:lnSpc>
                          <a:spcPct val="150000"/>
                        </a:lnSpc>
                        <a:buNone/>
                      </a:pPr>
                      <a:r>
                        <a:rPr lang="en-US" sz="2800">
                          <a:latin typeface="Calibir"/>
                        </a:rPr>
                        <a:t>Sarah</a:t>
                      </a:r>
                    </a:p>
                  </a:txBody>
                  <a:tcPr anchor="ctr"/>
                </a:tc>
                <a:tc>
                  <a:txBody>
                    <a:bodyPr/>
                    <a:lstStyle/>
                    <a:p>
                      <a:pPr>
                        <a:lnSpc>
                          <a:spcPct val="150000"/>
                        </a:lnSpc>
                        <a:buNone/>
                      </a:pPr>
                      <a:r>
                        <a:rPr lang="en-US" sz="2800" dirty="0">
                          <a:latin typeface="Calibir"/>
                        </a:rPr>
                        <a:t>Richmond, Flinders, CBD</a:t>
                      </a:r>
                    </a:p>
                  </a:txBody>
                  <a:tcPr anchor="ctr"/>
                </a:tc>
                <a:extLst>
                  <a:ext uri="{0D108BD9-81ED-4DB2-BD59-A6C34878D82A}">
                    <a16:rowId xmlns:a16="http://schemas.microsoft.com/office/drawing/2014/main" val="2349582506"/>
                  </a:ext>
                </a:extLst>
              </a:tr>
            </a:tbl>
          </a:graphicData>
        </a:graphic>
      </p:graphicFrame>
      <p:sp>
        <p:nvSpPr>
          <p:cNvPr id="5" name="Rectangle 1">
            <a:extLst>
              <a:ext uri="{FF2B5EF4-FFF2-40B4-BE49-F238E27FC236}">
                <a16:creationId xmlns:a16="http://schemas.microsoft.com/office/drawing/2014/main" id="{6A9615C3-B0CE-BBCA-14C5-452A7517A800}"/>
              </a:ext>
            </a:extLst>
          </p:cNvPr>
          <p:cNvSpPr>
            <a:spLocks noChangeArrowheads="1"/>
          </p:cNvSpPr>
          <p:nvPr/>
        </p:nvSpPr>
        <p:spPr bwMode="auto">
          <a:xfrm>
            <a:off x="0" y="1061369"/>
            <a:ext cx="3520964"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Calibir"/>
              </a:rPr>
              <a:t>Quick Problem (5 min)</a:t>
            </a:r>
            <a:br>
              <a:rPr kumimoji="0" lang="en-US" altLang="en-US" sz="2800" b="0" i="0" u="none" strike="noStrike" cap="none" normalizeH="0" baseline="0" dirty="0">
                <a:ln>
                  <a:noFill/>
                </a:ln>
                <a:solidFill>
                  <a:schemeClr val="tx1"/>
                </a:solidFill>
                <a:effectLst/>
                <a:latin typeface="Calibir"/>
              </a:rPr>
            </a:br>
            <a:r>
              <a:rPr kumimoji="0" lang="en-US" altLang="en-US" sz="2800" b="1" i="0" u="none" strike="noStrike" cap="none" normalizeH="0" baseline="0" dirty="0">
                <a:ln>
                  <a:noFill/>
                </a:ln>
                <a:solidFill>
                  <a:schemeClr val="tx1"/>
                </a:solidFill>
                <a:effectLst/>
                <a:latin typeface="Calibir"/>
              </a:rPr>
              <a:t>Q:</a:t>
            </a:r>
            <a:r>
              <a:rPr kumimoji="0" lang="en-US" altLang="en-US" sz="2800" b="0" i="0" u="none" strike="noStrike" cap="none" normalizeH="0" baseline="0" dirty="0">
                <a:ln>
                  <a:noFill/>
                </a:ln>
                <a:solidFill>
                  <a:schemeClr val="tx1"/>
                </a:solidFill>
                <a:effectLst/>
                <a:latin typeface="Calibir"/>
              </a:rPr>
              <a:t> The table has:</a:t>
            </a:r>
          </a:p>
        </p:txBody>
      </p:sp>
      <p:sp>
        <p:nvSpPr>
          <p:cNvPr id="7" name="TextBox 6">
            <a:extLst>
              <a:ext uri="{FF2B5EF4-FFF2-40B4-BE49-F238E27FC236}">
                <a16:creationId xmlns:a16="http://schemas.microsoft.com/office/drawing/2014/main" id="{2DE950AF-15E0-D3AB-21A8-CE0E282AE09F}"/>
              </a:ext>
            </a:extLst>
          </p:cNvPr>
          <p:cNvSpPr txBox="1"/>
          <p:nvPr/>
        </p:nvSpPr>
        <p:spPr>
          <a:xfrm>
            <a:off x="149773" y="4934962"/>
            <a:ext cx="8647386" cy="1318181"/>
          </a:xfrm>
          <a:prstGeom prst="rect">
            <a:avLst/>
          </a:prstGeom>
          <a:noFill/>
        </p:spPr>
        <p:txBody>
          <a:bodyPr wrap="square">
            <a:spAutoFit/>
          </a:bodyPr>
          <a:lstStyle/>
          <a:p>
            <a:pPr lvl="0" eaLnBrk="0" fontAlgn="base" hangingPunct="0">
              <a:lnSpc>
                <a:spcPct val="150000"/>
              </a:lnSpc>
              <a:spcBef>
                <a:spcPct val="0"/>
              </a:spcBef>
              <a:spcAft>
                <a:spcPct val="0"/>
              </a:spcAft>
            </a:pPr>
            <a:r>
              <a:rPr lang="en-US" altLang="en-US" sz="2800" dirty="0">
                <a:latin typeface="Calibir"/>
              </a:rPr>
              <a:t>The Stations column contains multiple values inside one cell → violates 1NF. </a:t>
            </a:r>
          </a:p>
        </p:txBody>
      </p:sp>
    </p:spTree>
    <p:extLst>
      <p:ext uri="{BB962C8B-B14F-4D97-AF65-F5344CB8AC3E}">
        <p14:creationId xmlns:p14="http://schemas.microsoft.com/office/powerpoint/2010/main" val="412623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a:extLst>
            <a:ext uri="{FF2B5EF4-FFF2-40B4-BE49-F238E27FC236}">
              <a16:creationId xmlns:a16="http://schemas.microsoft.com/office/drawing/2014/main" id="{88B94CCD-3FB0-B2A6-0F92-AA2B9412966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9A90003-C42B-F76E-CAB9-35A30EA6AF6B}"/>
              </a:ext>
            </a:extLst>
          </p:cNvPr>
          <p:cNvSpPr>
            <a:spLocks noGrp="1"/>
          </p:cNvSpPr>
          <p:nvPr>
            <p:ph type="ftr" sz="quarter" idx="3"/>
          </p:nvPr>
        </p:nvSpPr>
        <p:spPr/>
        <p:txBody>
          <a:bodyPr/>
          <a:lstStyle/>
          <a:p>
            <a:r>
              <a:rPr lang="en-US"/>
              <a:t>Faculty of Business and Law | Peter Faber Business School</a:t>
            </a:r>
            <a:endParaRPr lang="en-US" dirty="0"/>
          </a:p>
        </p:txBody>
      </p:sp>
      <p:sp>
        <p:nvSpPr>
          <p:cNvPr id="4" name="Slide Number Placeholder 3">
            <a:extLst>
              <a:ext uri="{FF2B5EF4-FFF2-40B4-BE49-F238E27FC236}">
                <a16:creationId xmlns:a16="http://schemas.microsoft.com/office/drawing/2014/main" id="{AD36A0A0-C482-E03E-9B20-2587306375E6}"/>
              </a:ext>
            </a:extLst>
          </p:cNvPr>
          <p:cNvSpPr>
            <a:spLocks noGrp="1"/>
          </p:cNvSpPr>
          <p:nvPr>
            <p:ph type="sldNum" sz="quarter" idx="4"/>
          </p:nvPr>
        </p:nvSpPr>
        <p:spPr/>
        <p:txBody>
          <a:bodyPr/>
          <a:lstStyle/>
          <a:p>
            <a:fld id="{16A89BA3-132D-40E1-AAB4-CDCD0A14C216}" type="slidenum">
              <a:rPr lang="en-AU" smtClean="0"/>
              <a:pPr/>
              <a:t>9</a:t>
            </a:fld>
            <a:r>
              <a:rPr lang="en-AU"/>
              <a:t>  |</a:t>
            </a:r>
            <a:endParaRPr lang="en-AU" dirty="0"/>
          </a:p>
        </p:txBody>
      </p:sp>
      <p:sp>
        <p:nvSpPr>
          <p:cNvPr id="9" name="Text Placeholder 3">
            <a:extLst>
              <a:ext uri="{FF2B5EF4-FFF2-40B4-BE49-F238E27FC236}">
                <a16:creationId xmlns:a16="http://schemas.microsoft.com/office/drawing/2014/main" id="{B72C2326-B3BF-520F-06DA-2E8E1E930861}"/>
              </a:ext>
            </a:extLst>
          </p:cNvPr>
          <p:cNvSpPr>
            <a:spLocks noGrp="1"/>
          </p:cNvSpPr>
          <p:nvPr>
            <p:ph type="body" sz="quarter" idx="16"/>
          </p:nvPr>
        </p:nvSpPr>
        <p:spPr>
          <a:xfrm>
            <a:off x="0" y="-1"/>
            <a:ext cx="7849590" cy="945932"/>
          </a:xfrm>
        </p:spPr>
        <p:txBody>
          <a:bodyPr>
            <a:noAutofit/>
          </a:bodyPr>
          <a:lstStyle/>
          <a:p>
            <a:r>
              <a:rPr lang="en-US" sz="3200" dirty="0"/>
              <a:t>1NF (no repeating groups, atomic values, PK identified)</a:t>
            </a:r>
            <a:endParaRPr lang="en-AU" sz="3000" dirty="0">
              <a:latin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6A9615C3-B0CE-BBCA-14C5-452A7517A800}"/>
              </a:ext>
            </a:extLst>
          </p:cNvPr>
          <p:cNvSpPr>
            <a:spLocks noChangeArrowheads="1"/>
          </p:cNvSpPr>
          <p:nvPr/>
        </p:nvSpPr>
        <p:spPr bwMode="auto">
          <a:xfrm>
            <a:off x="0" y="1061369"/>
            <a:ext cx="3698769" cy="1318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r>
              <a:rPr lang="en-US" sz="2800" b="1" dirty="0">
                <a:latin typeface="Calibir"/>
              </a:rPr>
              <a:t>A (after 5 min):</a:t>
            </a:r>
            <a:br>
              <a:rPr lang="en-US" sz="2800" dirty="0">
                <a:latin typeface="Calibir"/>
              </a:rPr>
            </a:br>
            <a:r>
              <a:rPr lang="en-US" sz="2800" dirty="0">
                <a:latin typeface="Calibir"/>
              </a:rPr>
              <a:t>Split into separate rows:</a:t>
            </a:r>
            <a:endParaRPr kumimoji="0" lang="en-US" altLang="en-US" sz="2800" b="0" i="0" u="none" strike="noStrike" cap="none" normalizeH="0" baseline="0" dirty="0">
              <a:ln>
                <a:noFill/>
              </a:ln>
              <a:solidFill>
                <a:schemeClr val="tx1"/>
              </a:solidFill>
              <a:effectLst/>
              <a:latin typeface="Calibir"/>
            </a:endParaRPr>
          </a:p>
        </p:txBody>
      </p:sp>
      <p:graphicFrame>
        <p:nvGraphicFramePr>
          <p:cNvPr id="6" name="Table 5">
            <a:extLst>
              <a:ext uri="{FF2B5EF4-FFF2-40B4-BE49-F238E27FC236}">
                <a16:creationId xmlns:a16="http://schemas.microsoft.com/office/drawing/2014/main" id="{E2558641-8738-4AF9-0705-A8252D1DB498}"/>
              </a:ext>
            </a:extLst>
          </p:cNvPr>
          <p:cNvGraphicFramePr>
            <a:graphicFrameLocks noGrp="1"/>
          </p:cNvGraphicFramePr>
          <p:nvPr>
            <p:extLst>
              <p:ext uri="{D42A27DB-BD31-4B8C-83A1-F6EECF244321}">
                <p14:modId xmlns:p14="http://schemas.microsoft.com/office/powerpoint/2010/main" val="3004929438"/>
              </p:ext>
            </p:extLst>
          </p:nvPr>
        </p:nvGraphicFramePr>
        <p:xfrm>
          <a:off x="628650" y="2816211"/>
          <a:ext cx="7886700" cy="2072640"/>
        </p:xfrm>
        <a:graphic>
          <a:graphicData uri="http://schemas.openxmlformats.org/drawingml/2006/table">
            <a:tbl>
              <a:tblPr>
                <a:tableStyleId>{ED083AE6-46FA-4A59-8FB0-9F97EB10719F}</a:tableStyleId>
              </a:tblPr>
              <a:tblGrid>
                <a:gridCol w="2628900">
                  <a:extLst>
                    <a:ext uri="{9D8B030D-6E8A-4147-A177-3AD203B41FA5}">
                      <a16:colId xmlns:a16="http://schemas.microsoft.com/office/drawing/2014/main" val="2845923313"/>
                    </a:ext>
                  </a:extLst>
                </a:gridCol>
                <a:gridCol w="2628900">
                  <a:extLst>
                    <a:ext uri="{9D8B030D-6E8A-4147-A177-3AD203B41FA5}">
                      <a16:colId xmlns:a16="http://schemas.microsoft.com/office/drawing/2014/main" val="2900088161"/>
                    </a:ext>
                  </a:extLst>
                </a:gridCol>
                <a:gridCol w="2628900">
                  <a:extLst>
                    <a:ext uri="{9D8B030D-6E8A-4147-A177-3AD203B41FA5}">
                      <a16:colId xmlns:a16="http://schemas.microsoft.com/office/drawing/2014/main" val="3575123865"/>
                    </a:ext>
                  </a:extLst>
                </a:gridCol>
              </a:tblGrid>
              <a:tr h="0">
                <a:tc>
                  <a:txBody>
                    <a:bodyPr/>
                    <a:lstStyle/>
                    <a:p>
                      <a:pPr>
                        <a:buNone/>
                      </a:pPr>
                      <a:r>
                        <a:rPr lang="en-US" sz="2800" dirty="0" err="1">
                          <a:latin typeface="Calibir"/>
                        </a:rPr>
                        <a:t>TripID</a:t>
                      </a:r>
                      <a:endParaRPr lang="en-US" sz="2800" dirty="0">
                        <a:latin typeface="Calibir"/>
                      </a:endParaRPr>
                    </a:p>
                  </a:txBody>
                  <a:tcPr anchor="ctr">
                    <a:solidFill>
                      <a:schemeClr val="accent4">
                        <a:lumMod val="10000"/>
                        <a:lumOff val="90000"/>
                      </a:schemeClr>
                    </a:solidFill>
                  </a:tcPr>
                </a:tc>
                <a:tc>
                  <a:txBody>
                    <a:bodyPr/>
                    <a:lstStyle/>
                    <a:p>
                      <a:pPr>
                        <a:buNone/>
                      </a:pPr>
                      <a:r>
                        <a:rPr lang="en-US" sz="2800" dirty="0">
                          <a:latin typeface="Calibir"/>
                        </a:rPr>
                        <a:t>Passenger</a:t>
                      </a:r>
                    </a:p>
                  </a:txBody>
                  <a:tcPr anchor="ctr">
                    <a:solidFill>
                      <a:schemeClr val="accent4">
                        <a:lumMod val="10000"/>
                        <a:lumOff val="90000"/>
                      </a:schemeClr>
                    </a:solidFill>
                  </a:tcPr>
                </a:tc>
                <a:tc>
                  <a:txBody>
                    <a:bodyPr/>
                    <a:lstStyle/>
                    <a:p>
                      <a:pPr>
                        <a:buNone/>
                      </a:pPr>
                      <a:r>
                        <a:rPr lang="en-US" sz="2800" dirty="0">
                          <a:latin typeface="Calibir"/>
                        </a:rPr>
                        <a:t>Station</a:t>
                      </a:r>
                    </a:p>
                  </a:txBody>
                  <a:tcPr anchor="ctr">
                    <a:solidFill>
                      <a:schemeClr val="accent4">
                        <a:lumMod val="10000"/>
                        <a:lumOff val="90000"/>
                      </a:schemeClr>
                    </a:solidFill>
                  </a:tcPr>
                </a:tc>
                <a:extLst>
                  <a:ext uri="{0D108BD9-81ED-4DB2-BD59-A6C34878D82A}">
                    <a16:rowId xmlns:a16="http://schemas.microsoft.com/office/drawing/2014/main" val="3951561623"/>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Richmond</a:t>
                      </a:r>
                    </a:p>
                  </a:txBody>
                  <a:tcPr anchor="ctr"/>
                </a:tc>
                <a:extLst>
                  <a:ext uri="{0D108BD9-81ED-4DB2-BD59-A6C34878D82A}">
                    <a16:rowId xmlns:a16="http://schemas.microsoft.com/office/drawing/2014/main" val="1645917978"/>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a:latin typeface="Calibir"/>
                        </a:rPr>
                        <a:t>Flinders</a:t>
                      </a:r>
                    </a:p>
                  </a:txBody>
                  <a:tcPr anchor="ctr"/>
                </a:tc>
                <a:extLst>
                  <a:ext uri="{0D108BD9-81ED-4DB2-BD59-A6C34878D82A}">
                    <a16:rowId xmlns:a16="http://schemas.microsoft.com/office/drawing/2014/main" val="1277231737"/>
                  </a:ext>
                </a:extLst>
              </a:tr>
              <a:tr h="0">
                <a:tc>
                  <a:txBody>
                    <a:bodyPr/>
                    <a:lstStyle/>
                    <a:p>
                      <a:pPr>
                        <a:buNone/>
                      </a:pPr>
                      <a:r>
                        <a:rPr lang="en-US" sz="2800">
                          <a:latin typeface="Calibir"/>
                        </a:rPr>
                        <a:t>1</a:t>
                      </a:r>
                    </a:p>
                  </a:txBody>
                  <a:tcPr anchor="ctr"/>
                </a:tc>
                <a:tc>
                  <a:txBody>
                    <a:bodyPr/>
                    <a:lstStyle/>
                    <a:p>
                      <a:pPr>
                        <a:buNone/>
                      </a:pPr>
                      <a:r>
                        <a:rPr lang="en-US" sz="2800">
                          <a:latin typeface="Calibir"/>
                        </a:rPr>
                        <a:t>Sarah</a:t>
                      </a:r>
                    </a:p>
                  </a:txBody>
                  <a:tcPr anchor="ctr"/>
                </a:tc>
                <a:tc>
                  <a:txBody>
                    <a:bodyPr/>
                    <a:lstStyle/>
                    <a:p>
                      <a:pPr>
                        <a:buNone/>
                      </a:pPr>
                      <a:r>
                        <a:rPr lang="en-US" sz="2800" dirty="0">
                          <a:latin typeface="Calibir"/>
                        </a:rPr>
                        <a:t>CBD</a:t>
                      </a:r>
                    </a:p>
                  </a:txBody>
                  <a:tcPr anchor="ctr"/>
                </a:tc>
                <a:extLst>
                  <a:ext uri="{0D108BD9-81ED-4DB2-BD59-A6C34878D82A}">
                    <a16:rowId xmlns:a16="http://schemas.microsoft.com/office/drawing/2014/main" val="3861983034"/>
                  </a:ext>
                </a:extLst>
              </a:tr>
            </a:tbl>
          </a:graphicData>
        </a:graphic>
      </p:graphicFrame>
      <p:sp>
        <p:nvSpPr>
          <p:cNvPr id="12" name="TextBox 11">
            <a:extLst>
              <a:ext uri="{FF2B5EF4-FFF2-40B4-BE49-F238E27FC236}">
                <a16:creationId xmlns:a16="http://schemas.microsoft.com/office/drawing/2014/main" id="{622A0D13-D811-331A-B16F-B806C79EA86A}"/>
              </a:ext>
            </a:extLst>
          </p:cNvPr>
          <p:cNvSpPr txBox="1"/>
          <p:nvPr/>
        </p:nvSpPr>
        <p:spPr>
          <a:xfrm>
            <a:off x="0" y="5103674"/>
            <a:ext cx="9144000" cy="1295868"/>
          </a:xfrm>
          <a:prstGeom prst="rect">
            <a:avLst/>
          </a:prstGeom>
          <a:noFill/>
        </p:spPr>
        <p:txBody>
          <a:bodyPr wrap="square">
            <a:spAutoFit/>
          </a:bodyPr>
          <a:lstStyle/>
          <a:p>
            <a:pPr>
              <a:lnSpc>
                <a:spcPct val="150000"/>
              </a:lnSpc>
            </a:pPr>
            <a:r>
              <a:rPr lang="en-US" dirty="0">
                <a:latin typeface="Calibir"/>
              </a:rPr>
              <a:t>When we move from the unnormalized form (UNF) to 1NF, we </a:t>
            </a:r>
            <a:r>
              <a:rPr lang="en-US" i="1" dirty="0">
                <a:latin typeface="Calibir"/>
              </a:rPr>
              <a:t>do</a:t>
            </a:r>
            <a:r>
              <a:rPr lang="en-US" dirty="0">
                <a:latin typeface="Calibir"/>
              </a:rPr>
              <a:t> create more rows (and that looks like duplicates). But this is exactly the goal of 1NF — each row must represent a single fact, and columns must be atomic (no lists).</a:t>
            </a:r>
            <a:endParaRPr lang="en-AU" dirty="0">
              <a:latin typeface="Calibir"/>
            </a:endParaRPr>
          </a:p>
        </p:txBody>
      </p:sp>
    </p:spTree>
    <p:extLst>
      <p:ext uri="{BB962C8B-B14F-4D97-AF65-F5344CB8AC3E}">
        <p14:creationId xmlns:p14="http://schemas.microsoft.com/office/powerpoint/2010/main" val="41778907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ACU Presentation">
  <a:themeElements>
    <a:clrScheme name="ACUColourScheme">
      <a:dk1>
        <a:srgbClr val="3C1053"/>
      </a:dk1>
      <a:lt1>
        <a:srgbClr val="FFFFFF"/>
      </a:lt1>
      <a:dk2>
        <a:srgbClr val="3C1053"/>
      </a:dk2>
      <a:lt2>
        <a:srgbClr val="E8E3DB"/>
      </a:lt2>
      <a:accent1>
        <a:srgbClr val="F2120C"/>
      </a:accent1>
      <a:accent2>
        <a:srgbClr val="3D3935"/>
      </a:accent2>
      <a:accent3>
        <a:srgbClr val="8C857B"/>
      </a:accent3>
      <a:accent4>
        <a:srgbClr val="3C1053"/>
      </a:accent4>
      <a:accent5>
        <a:srgbClr val="E8E3DB"/>
      </a:accent5>
      <a:accent6>
        <a:srgbClr val="70AD47"/>
      </a:accent6>
      <a:hlink>
        <a:srgbClr val="0563C1"/>
      </a:hlink>
      <a:folHlink>
        <a:srgbClr val="954F72"/>
      </a:folHlink>
    </a:clrScheme>
    <a:fontScheme name="Custom 2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err="1" smtClean="0">
            <a:solidFill>
              <a:srgbClr val="3D3935"/>
            </a:solidFill>
          </a:defRPr>
        </a:defPPr>
      </a:lstStyle>
    </a:txDef>
  </a:objectDefaults>
  <a:extraClrSchemeLst/>
  <a:extLst>
    <a:ext uri="{05A4C25C-085E-4340-85A3-A5531E510DB2}">
      <thm15:themeFamily xmlns:thm15="http://schemas.microsoft.com/office/thememl/2012/main" name="PPT_Template_4_3_V2.potx" id="{F3B38964-EE74-4E1D-A3FE-21D8EB788CBF}" vid="{2C9D612A-0DB5-43BD-9B9F-0A9FAAF24DC0}"/>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CDC8B17FFF79F46AB892AACDE15F09D" ma:contentTypeVersion="1" ma:contentTypeDescription="Create a new document." ma:contentTypeScope="" ma:versionID="a5ba99c893f738a110fead59b8aec548">
  <xsd:schema xmlns:xsd="http://www.w3.org/2001/XMLSchema" xmlns:xs="http://www.w3.org/2001/XMLSchema" xmlns:p="http://schemas.microsoft.com/office/2006/metadata/properties" targetNamespace="http://schemas.microsoft.com/office/2006/metadata/properties" ma:root="true" ma:fieldsID="6c96ba11fc0b0f11135d6dc28d8a2f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5866CA7-3031-48D4-BC56-8127880CD39C}">
  <ds:schemaRefs>
    <ds:schemaRef ds:uri="http://schemas.microsoft.com/sharepoint/v3/contenttype/forms"/>
  </ds:schemaRefs>
</ds:datastoreItem>
</file>

<file path=customXml/itemProps2.xml><?xml version="1.0" encoding="utf-8"?>
<ds:datastoreItem xmlns:ds="http://schemas.openxmlformats.org/officeDocument/2006/customXml" ds:itemID="{4360E499-BA5F-475B-94B4-A8CCAB276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719D6D79-91EF-4340-8C3D-E484566A2E2F}">
  <ds:schemaRefs>
    <ds:schemaRef ds:uri="http://purl.org/dc/dcmitype/"/>
    <ds:schemaRef ds:uri="http://schemas.microsoft.com/office/2006/documentManagement/types"/>
    <ds:schemaRef ds:uri="http://www.w3.org/XML/1998/namespace"/>
    <ds:schemaRef ds:uri="http://purl.org/dc/terms/"/>
    <ds:schemaRef ds:uri="http://schemas.microsoft.com/office/infopath/2007/PartnerControls"/>
    <ds:schemaRef ds:uri="http://schemas.openxmlformats.org/package/2006/metadata/core-properties"/>
    <ds:schemaRef ds:uri="http://schemas.microsoft.com/office/2006/metadata/propertie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PPT_Template_4_3_V2.potx</Template>
  <TotalTime>2998</TotalTime>
  <Words>4365</Words>
  <Application>Microsoft Office PowerPoint</Application>
  <PresentationFormat>On-screen Show (4:3)</PresentationFormat>
  <Paragraphs>1115</Paragraphs>
  <Slides>62</Slides>
  <Notes>59</Notes>
  <HiddenSlides>0</HiddenSlides>
  <MMClips>6</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62</vt:i4>
      </vt:variant>
    </vt:vector>
  </HeadingPairs>
  <TitlesOfParts>
    <vt:vector size="68" baseType="lpstr">
      <vt:lpstr>Arial</vt:lpstr>
      <vt:lpstr>Calibir</vt:lpstr>
      <vt:lpstr>Calibri</vt:lpstr>
      <vt:lpstr>ACU Presentation</vt:lpstr>
      <vt:lpstr>1_Office Theme</vt:lpstr>
      <vt:lpstr>think-cell Slide</vt:lpstr>
      <vt:lpstr>Normalisation of Database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ACU Presentation</dc:title>
  <dc:creator>Husnen Rupani;Simone.Byrnes@acu.edu.au</dc:creator>
  <cp:lastModifiedBy>Farshid Keivanian</cp:lastModifiedBy>
  <cp:revision>459</cp:revision>
  <cp:lastPrinted>2017-08-03T04:07:41Z</cp:lastPrinted>
  <dcterms:created xsi:type="dcterms:W3CDTF">2017-05-11T09:33:32Z</dcterms:created>
  <dcterms:modified xsi:type="dcterms:W3CDTF">2025-08-25T04:29:11Z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0x0101007CDC8B17FFF79F46AB892AACDE15F09D</vt:lpwstr>
  </property>
</Properties>
</file>