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77" r:id="rId3"/>
    <p:sldId id="257" r:id="rId4"/>
    <p:sldId id="278" r:id="rId5"/>
    <p:sldId id="291" r:id="rId6"/>
    <p:sldId id="279" r:id="rId7"/>
    <p:sldId id="280" r:id="rId8"/>
    <p:sldId id="288" r:id="rId9"/>
    <p:sldId id="292" r:id="rId10"/>
    <p:sldId id="293" r:id="rId11"/>
    <p:sldId id="294" r:id="rId12"/>
    <p:sldId id="289" r:id="rId13"/>
    <p:sldId id="290" r:id="rId14"/>
    <p:sldId id="281" r:id="rId15"/>
    <p:sldId id="302" r:id="rId16"/>
    <p:sldId id="303" r:id="rId17"/>
    <p:sldId id="304" r:id="rId18"/>
    <p:sldId id="305" r:id="rId19"/>
    <p:sldId id="282" r:id="rId20"/>
    <p:sldId id="283" r:id="rId21"/>
    <p:sldId id="284" r:id="rId22"/>
    <p:sldId id="285" r:id="rId23"/>
    <p:sldId id="297" r:id="rId24"/>
    <p:sldId id="287" r:id="rId25"/>
    <p:sldId id="295" r:id="rId26"/>
    <p:sldId id="296" r:id="rId27"/>
    <p:sldId id="298" r:id="rId28"/>
    <p:sldId id="300" r:id="rId29"/>
    <p:sldId id="301" r:id="rId30"/>
    <p:sldId id="286" r:id="rId3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3342" autoAdjust="0"/>
  </p:normalViewPr>
  <p:slideViewPr>
    <p:cSldViewPr>
      <p:cViewPr varScale="1">
        <p:scale>
          <a:sx n="69" d="100"/>
          <a:sy n="69" d="100"/>
        </p:scale>
        <p:origin x="797" y="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E23B335-985B-415C-BDAA-08868B2BBED2}" type="datetimeFigureOut">
              <a:rPr lang="en-AU" smtClean="0"/>
              <a:t>6/06/2024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D910FCB-5EBB-4F6C-8953-64EF67AFEA56}" type="slidenum">
              <a:rPr lang="en-AU" smtClean="0"/>
              <a:t>‹#›</a:t>
            </a:fld>
            <a:endParaRPr lang="en-AU"/>
          </a:p>
        </p:txBody>
      </p:sp>
    </p:spTree>
    <p:extLst>
      <p:ext uri="{BB962C8B-B14F-4D97-AF65-F5344CB8AC3E}">
        <p14:creationId xmlns:p14="http://schemas.microsoft.com/office/powerpoint/2010/main" val="95913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ctrTitle"/>
          </p:nvPr>
        </p:nvSpPr>
        <p:spPr>
          <a:xfrm>
            <a:off x="3055111" y="1967229"/>
            <a:ext cx="4791075" cy="452119"/>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49224"/>
          </a:xfrm>
          <a:prstGeom prst="rect">
            <a:avLst/>
          </a:prstGeom>
        </p:spPr>
      </p:pic>
      <p:pic>
        <p:nvPicPr>
          <p:cNvPr id="17" name="bg object 17"/>
          <p:cNvPicPr/>
          <p:nvPr/>
        </p:nvPicPr>
        <p:blipFill>
          <a:blip r:embed="rId8" cstate="print"/>
          <a:stretch>
            <a:fillRect/>
          </a:stretch>
        </p:blipFill>
        <p:spPr>
          <a:xfrm>
            <a:off x="192023" y="42671"/>
            <a:ext cx="1531620" cy="562355"/>
          </a:xfrm>
          <a:prstGeom prst="rect">
            <a:avLst/>
          </a:prstGeom>
        </p:spPr>
      </p:pic>
      <p:sp>
        <p:nvSpPr>
          <p:cNvPr id="2" name="Holder 2"/>
          <p:cNvSpPr>
            <a:spLocks noGrp="1"/>
          </p:cNvSpPr>
          <p:nvPr>
            <p:ph type="title"/>
          </p:nvPr>
        </p:nvSpPr>
        <p:spPr>
          <a:xfrm>
            <a:off x="1422019" y="2747213"/>
            <a:ext cx="8163559" cy="574675"/>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640059" y="6487707"/>
            <a:ext cx="944879" cy="178434"/>
          </a:xfrm>
          <a:prstGeom prst="rect">
            <a:avLst/>
          </a:prstGeom>
        </p:spPr>
        <p:txBody>
          <a:bodyPr wrap="square" lIns="0" tIns="0" rIns="0" bIns="0">
            <a:spAutoFit/>
          </a:bodyPr>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2800" b="0" dirty="0">
                <a:solidFill>
                  <a:srgbClr val="000000"/>
                </a:solidFill>
                <a:latin typeface="Arial"/>
                <a:cs typeface="Arial"/>
              </a:rPr>
              <a:t>HS2041</a:t>
            </a:r>
            <a:r>
              <a:rPr sz="2800" b="0" spc="-65" dirty="0">
                <a:solidFill>
                  <a:srgbClr val="000000"/>
                </a:solidFill>
                <a:latin typeface="Arial"/>
                <a:cs typeface="Arial"/>
              </a:rPr>
              <a:t> </a:t>
            </a:r>
            <a:r>
              <a:rPr sz="2800" b="0" dirty="0">
                <a:solidFill>
                  <a:srgbClr val="000000"/>
                </a:solidFill>
                <a:latin typeface="Arial"/>
                <a:cs typeface="Arial"/>
              </a:rPr>
              <a:t>–</a:t>
            </a:r>
            <a:r>
              <a:rPr sz="2800" b="0" spc="-75" dirty="0">
                <a:solidFill>
                  <a:srgbClr val="000000"/>
                </a:solidFill>
                <a:latin typeface="Arial"/>
                <a:cs typeface="Arial"/>
              </a:rPr>
              <a:t> </a:t>
            </a:r>
            <a:r>
              <a:rPr sz="2800" b="0" dirty="0">
                <a:solidFill>
                  <a:srgbClr val="000000"/>
                </a:solidFill>
                <a:latin typeface="Arial"/>
                <a:cs typeface="Arial"/>
              </a:rPr>
              <a:t>Enterprise</a:t>
            </a:r>
            <a:r>
              <a:rPr sz="2800" b="0" spc="-80" dirty="0">
                <a:solidFill>
                  <a:srgbClr val="000000"/>
                </a:solidFill>
                <a:latin typeface="Arial"/>
                <a:cs typeface="Arial"/>
              </a:rPr>
              <a:t> </a:t>
            </a:r>
            <a:r>
              <a:rPr sz="2800" b="0" spc="-10" dirty="0">
                <a:solidFill>
                  <a:srgbClr val="000000"/>
                </a:solidFill>
                <a:latin typeface="Arial"/>
                <a:cs typeface="Arial"/>
              </a:rPr>
              <a:t>Systems</a:t>
            </a:r>
            <a:endParaRPr sz="2800">
              <a:latin typeface="Arial"/>
              <a:cs typeface="Arial"/>
            </a:endParaRPr>
          </a:p>
        </p:txBody>
      </p:sp>
      <p:sp>
        <p:nvSpPr>
          <p:cNvPr id="3" name="object 3"/>
          <p:cNvSpPr txBox="1"/>
          <p:nvPr/>
        </p:nvSpPr>
        <p:spPr>
          <a:xfrm>
            <a:off x="1710436" y="3145589"/>
            <a:ext cx="8771128"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dirty="0">
                <a:solidFill>
                  <a:srgbClr val="AE230D"/>
                </a:solidFill>
                <a:latin typeface="Arial"/>
                <a:cs typeface="Arial"/>
              </a:rPr>
              <a:t>Group Assignment</a:t>
            </a:r>
            <a:endParaRPr sz="3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5021055"/>
          </a:xfrm>
          <a:prstGeom prst="rect">
            <a:avLst/>
          </a:prstGeom>
          <a:noFill/>
        </p:spPr>
        <p:txBody>
          <a:bodyPr wrap="square">
            <a:spAutoFit/>
          </a:bodyPr>
          <a:lstStyle/>
          <a:p>
            <a:pPr>
              <a:lnSpc>
                <a:spcPct val="150000"/>
              </a:lnSpc>
            </a:pPr>
            <a:r>
              <a:rPr lang="en-US" sz="2400" b="1" dirty="0">
                <a:latin typeface="+mj-lt"/>
              </a:rPr>
              <a:t>5. Take a Screenshot
- Capture a screenshot of the completed supplier details for inclusion in your report.</a:t>
            </a:r>
          </a:p>
          <a:p>
            <a:pPr marL="342900" indent="-342900">
              <a:lnSpc>
                <a:spcPct val="150000"/>
              </a:lnSpc>
              <a:buFont typeface="Arial" panose="020B0604020202020204" pitchFamily="34" charset="0"/>
              <a:buChar char="•"/>
            </a:pPr>
            <a:r>
              <a:rPr lang="en-US" sz="2400" b="1" dirty="0">
                <a:latin typeface="+mj-lt"/>
              </a:rPr>
              <a:t>Navigate to Supplier Creation
Open the SAP Fiori Launchpad.
Select the app for creating a new supplier.
You can use the 'Manage Business Partner Master Data' app found under the Financial Accounting space. This app is accessible under the role of AP Accountant.</a:t>
            </a:r>
            <a:endParaRPr lang="en-US" sz="2400" dirty="0">
              <a:latin typeface="+mj-lt"/>
            </a:endParaRPr>
          </a:p>
          <a:p>
            <a:pPr marL="742950" lvl="1" indent="-285750">
              <a:lnSpc>
                <a:spcPct val="150000"/>
              </a:lnSpc>
              <a:buFont typeface="+mj-lt"/>
              <a:buAutoNum type="arabicPeriod"/>
            </a:pPr>
            <a:r>
              <a:rPr lang="en-US" sz="2400" dirty="0">
                <a:latin typeface="+mj-lt"/>
              </a:rPr>
              <a:t>Open the SAP Fiori Launchpad.</a:t>
            </a:r>
          </a:p>
          <a:p>
            <a:pPr marL="742950" lvl="1" indent="-285750">
              <a:lnSpc>
                <a:spcPct val="150000"/>
              </a:lnSpc>
              <a:buFont typeface="+mj-lt"/>
              <a:buAutoNum type="arabicPeriod"/>
            </a:pPr>
            <a:r>
              <a:rPr lang="en-US" sz="2400" dirty="0">
                <a:latin typeface="+mj-lt"/>
              </a:rPr>
              <a:t>Select the app for creating a new supplier.</a:t>
            </a:r>
          </a:p>
        </p:txBody>
      </p:sp>
    </p:spTree>
    <p:extLst>
      <p:ext uri="{BB962C8B-B14F-4D97-AF65-F5344CB8AC3E}">
        <p14:creationId xmlns:p14="http://schemas.microsoft.com/office/powerpoint/2010/main" val="2372487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2805063"/>
          </a:xfrm>
          <a:prstGeom prst="rect">
            <a:avLst/>
          </a:prstGeom>
          <a:noFill/>
        </p:spPr>
        <p:txBody>
          <a:bodyPr wrap="square">
            <a:spAutoFit/>
          </a:bodyPr>
          <a:lstStyle/>
          <a:p>
            <a:pPr>
              <a:lnSpc>
                <a:spcPct val="150000"/>
              </a:lnSpc>
            </a:pPr>
            <a:r>
              <a:rPr lang="en-US" sz="2400" b="1">
                <a:latin typeface="+mj-lt"/>
              </a:rPr>
              <a:t>5. </a:t>
            </a:r>
            <a:r>
              <a:rPr lang="en-US" sz="2400" b="1" dirty="0">
                <a:latin typeface="+mj-lt"/>
              </a:rPr>
              <a:t>Enter General Data</a:t>
            </a:r>
            <a:endParaRPr lang="en-US" sz="2400" dirty="0">
              <a:latin typeface="+mj-lt"/>
            </a:endParaRPr>
          </a:p>
          <a:p>
            <a:pPr marL="742950" lvl="1" indent="-285750">
              <a:lnSpc>
                <a:spcPct val="150000"/>
              </a:lnSpc>
              <a:buFont typeface="+mj-lt"/>
              <a:buAutoNum type="arabicPeriod"/>
            </a:pPr>
            <a:r>
              <a:rPr lang="en-US" sz="2400" b="1" dirty="0">
                <a:latin typeface="+mj-lt"/>
              </a:rPr>
              <a:t>Business Partner:</a:t>
            </a:r>
            <a:r>
              <a:rPr lang="en-US" sz="2400" dirty="0">
                <a:latin typeface="+mj-lt"/>
              </a:rPr>
              <a:t> Enter a unique business partner number.</a:t>
            </a:r>
          </a:p>
          <a:p>
            <a:pPr marL="742950" lvl="1" indent="-285750">
              <a:lnSpc>
                <a:spcPct val="150000"/>
              </a:lnSpc>
              <a:buFont typeface="+mj-lt"/>
              <a:buAutoNum type="arabicPeriod"/>
            </a:pPr>
            <a:r>
              <a:rPr lang="en-US" sz="2400" b="1" dirty="0">
                <a:latin typeface="+mj-lt"/>
              </a:rPr>
              <a:t>Grouping:</a:t>
            </a:r>
            <a:r>
              <a:rPr lang="en-US" sz="2400" dirty="0">
                <a:latin typeface="+mj-lt"/>
              </a:rPr>
              <a:t> Select the appropriate grouping for the supplier.</a:t>
            </a:r>
          </a:p>
          <a:p>
            <a:pPr marL="742950" lvl="1" indent="-285750">
              <a:lnSpc>
                <a:spcPct val="150000"/>
              </a:lnSpc>
              <a:buFont typeface="+mj-lt"/>
              <a:buAutoNum type="arabicPeriod"/>
            </a:pPr>
            <a:r>
              <a:rPr lang="en-US" sz="2400" b="1" dirty="0">
                <a:latin typeface="+mj-lt"/>
              </a:rPr>
              <a:t>BP Category:</a:t>
            </a:r>
            <a:r>
              <a:rPr lang="en-US" sz="2400" dirty="0">
                <a:latin typeface="+mj-lt"/>
              </a:rPr>
              <a:t> Enter "2" for organization.</a:t>
            </a:r>
          </a:p>
          <a:p>
            <a:pPr marL="742950" lvl="1" indent="-285750">
              <a:lnSpc>
                <a:spcPct val="150000"/>
              </a:lnSpc>
              <a:buFont typeface="+mj-lt"/>
              <a:buAutoNum type="arabicPeriod"/>
            </a:pPr>
            <a:r>
              <a:rPr lang="en-US" sz="2400" b="1" dirty="0">
                <a:latin typeface="+mj-lt"/>
              </a:rPr>
              <a:t>BP Role:</a:t>
            </a:r>
            <a:r>
              <a:rPr lang="en-US" sz="2400" dirty="0">
                <a:latin typeface="+mj-lt"/>
              </a:rPr>
              <a:t> Choose the relevant business partner role.</a:t>
            </a:r>
          </a:p>
        </p:txBody>
      </p:sp>
    </p:spTree>
    <p:extLst>
      <p:ext uri="{BB962C8B-B14F-4D97-AF65-F5344CB8AC3E}">
        <p14:creationId xmlns:p14="http://schemas.microsoft.com/office/powerpoint/2010/main" val="365555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304800" y="1066800"/>
            <a:ext cx="11353800" cy="446705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3. Enter Standard Address</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Name 1:</a:t>
            </a:r>
            <a:r>
              <a:rPr kumimoji="0" lang="en-US" altLang="en-US" sz="2400" b="0" i="0" u="none" strike="noStrike" cap="none" normalizeH="0" baseline="0" dirty="0">
                <a:ln>
                  <a:noFill/>
                </a:ln>
                <a:solidFill>
                  <a:schemeClr val="tx1"/>
                </a:solidFill>
                <a:effectLst/>
                <a:latin typeface="+mj-lt"/>
              </a:rPr>
              <a:t> Enter "PT-Bike Parts".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Street, House Number, City, Postal Code, Country/Region:</a:t>
            </a:r>
            <a:r>
              <a:rPr kumimoji="0" lang="en-US" altLang="en-US" sz="2400" b="0" i="0" u="none" strike="noStrike" cap="none" normalizeH="0" baseline="0" dirty="0">
                <a:ln>
                  <a:noFill/>
                </a:ln>
                <a:solidFill>
                  <a:schemeClr val="tx1"/>
                </a:solidFill>
                <a:effectLst/>
                <a:latin typeface="+mj-lt"/>
              </a:rPr>
              <a:t> Use the same details as "Mid-West Supply".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Company Code:</a:t>
            </a:r>
            <a:r>
              <a:rPr kumimoji="0" lang="en-US" altLang="en-US" sz="2400" b="0" i="0" u="none" strike="noStrike" cap="none" normalizeH="0" baseline="0" dirty="0">
                <a:ln>
                  <a:noFill/>
                </a:ln>
                <a:solidFill>
                  <a:schemeClr val="tx1"/>
                </a:solidFill>
                <a:effectLst/>
                <a:latin typeface="+mj-lt"/>
              </a:rPr>
              <a:t> Enter "US00".</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4. Save the Supplier</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 Review the entered data to ensure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 Click "OK" to save the new supplier.</a:t>
            </a:r>
          </a:p>
        </p:txBody>
      </p:sp>
    </p:spTree>
    <p:extLst>
      <p:ext uri="{BB962C8B-B14F-4D97-AF65-F5344CB8AC3E}">
        <p14:creationId xmlns:p14="http://schemas.microsoft.com/office/powerpoint/2010/main" val="73828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304800" y="1066800"/>
            <a:ext cx="11353800" cy="1143070"/>
          </a:xfrm>
          <a:prstGeom prst="rect">
            <a:avLst/>
          </a:prstGeom>
          <a:noFill/>
        </p:spPr>
        <p:txBody>
          <a:bodyPr wrap="square">
            <a:spAutoFit/>
          </a:bodyPr>
          <a:lstStyle/>
          <a:p>
            <a:pPr>
              <a:lnSpc>
                <a:spcPct val="150000"/>
              </a:lnSpc>
            </a:pPr>
            <a:r>
              <a:rPr lang="en-US" sz="2400" b="1" dirty="0">
                <a:latin typeface="+mj-lt"/>
              </a:rPr>
              <a:t>5. Take a Screenshot</a:t>
            </a:r>
            <a:endParaRPr lang="en-US" sz="2400" dirty="0">
              <a:latin typeface="+mj-lt"/>
            </a:endParaRPr>
          </a:p>
          <a:p>
            <a:pPr>
              <a:lnSpc>
                <a:spcPct val="150000"/>
              </a:lnSpc>
              <a:buFont typeface="Arial" panose="020B0604020202020204" pitchFamily="34" charset="0"/>
              <a:buChar char="•"/>
            </a:pPr>
            <a:r>
              <a:rPr lang="en-US" sz="2400" dirty="0">
                <a:latin typeface="+mj-lt"/>
              </a:rPr>
              <a:t> Capture a screenshot of the completed supplier details for inclusion in your report.</a:t>
            </a:r>
          </a:p>
        </p:txBody>
      </p:sp>
    </p:spTree>
    <p:extLst>
      <p:ext uri="{BB962C8B-B14F-4D97-AF65-F5344CB8AC3E}">
        <p14:creationId xmlns:p14="http://schemas.microsoft.com/office/powerpoint/2010/main" val="249868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023874"/>
            <a:ext cx="11779781" cy="543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Create a Material Record</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Material Creation</a:t>
            </a:r>
            <a:r>
              <a:rPr lang="en-US" sz="2600" dirty="0">
                <a:latin typeface="+mj-lt"/>
              </a:rPr>
              <a:t>: Define a new Finished Product, the Beach Cruiser with item code BECU1###.</a:t>
            </a:r>
          </a:p>
          <a:p>
            <a:pPr marL="457200" indent="-457200">
              <a:lnSpc>
                <a:spcPct val="150000"/>
              </a:lnSpc>
              <a:buFont typeface="Arial" panose="020B0604020202020204" pitchFamily="34" charset="0"/>
              <a:buChar char="•"/>
            </a:pPr>
            <a:r>
              <a:rPr lang="en-US" sz="2600" b="1" dirty="0">
                <a:latin typeface="+mj-lt"/>
              </a:rPr>
              <a:t>Enter Specifications</a:t>
            </a:r>
            <a:r>
              <a:rPr lang="en-US" sz="2600" dirty="0">
                <a:latin typeface="+mj-lt"/>
              </a:rPr>
              <a:t>: Input the specifications such as Net weight, Gross weight, Standard Price, Valuation Class, Purchasing Group, and Price Conditions.</a:t>
            </a:r>
          </a:p>
          <a:p>
            <a:pPr marL="457200" indent="-457200">
              <a:lnSpc>
                <a:spcPct val="150000"/>
              </a:lnSpc>
              <a:buFont typeface="Arial" panose="020B0604020202020204" pitchFamily="34" charset="0"/>
              <a:buChar char="•"/>
            </a:pPr>
            <a:r>
              <a:rPr lang="en-US" sz="2600" b="1" dirty="0">
                <a:latin typeface="+mj-lt"/>
              </a:rPr>
              <a:t>Storage Details</a:t>
            </a:r>
            <a:r>
              <a:rPr lang="en-US" sz="2600" dirty="0">
                <a:latin typeface="+mj-lt"/>
              </a:rPr>
              <a:t>: Assign the material to Plant MI00, Company US00, Storage Location TG00.</a:t>
            </a:r>
          </a:p>
          <a:p>
            <a:pPr marL="457200" indent="-457200">
              <a:lnSpc>
                <a:spcPct val="150000"/>
              </a:lnSpc>
              <a:buFont typeface="Arial" panose="020B0604020202020204" pitchFamily="34" charset="0"/>
              <a:buChar char="•"/>
            </a:pPr>
            <a:r>
              <a:rPr lang="en-US" sz="2600" b="1" dirty="0">
                <a:latin typeface="+mj-lt"/>
              </a:rPr>
              <a:t>Screenshot</a:t>
            </a:r>
            <a:r>
              <a:rPr lang="en-US" sz="2600" dirty="0">
                <a:latin typeface="+mj-lt"/>
              </a:rPr>
              <a:t>: Take screenshots of the new material record and stock overview and include them in the report.</a:t>
            </a:r>
          </a:p>
        </p:txBody>
      </p:sp>
    </p:spTree>
    <p:extLst>
      <p:ext uri="{BB962C8B-B14F-4D97-AF65-F5344CB8AC3E}">
        <p14:creationId xmlns:p14="http://schemas.microsoft.com/office/powerpoint/2010/main" val="255514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721560B-E74A-3D8A-E115-1DF6BB034DA2}"/>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5" name="Rectangle 1">
            <a:extLst>
              <a:ext uri="{FF2B5EF4-FFF2-40B4-BE49-F238E27FC236}">
                <a16:creationId xmlns:a16="http://schemas.microsoft.com/office/drawing/2014/main" id="{5AA3DC93-7C5A-BB97-771F-EDA8433F4D66}"/>
              </a:ext>
            </a:extLst>
          </p:cNvPr>
          <p:cNvSpPr>
            <a:spLocks noChangeArrowheads="1"/>
          </p:cNvSpPr>
          <p:nvPr/>
        </p:nvSpPr>
        <p:spPr bwMode="auto">
          <a:xfrm>
            <a:off x="206109" y="1229219"/>
            <a:ext cx="11779781" cy="502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mj-lt"/>
              </a:rPr>
              <a:t>Answer to Questions)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Steps to Create a Material Record for the Beach Cruiser:</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mj-lt"/>
              </a:rPr>
              <a:t> Open SAP Fiori Launchpad</a:t>
            </a:r>
            <a:r>
              <a:rPr kumimoji="0" lang="en-US" altLang="en-US" sz="2400"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Log into your SAP Fiori Launchpad.</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mj-lt"/>
              </a:rPr>
              <a:t> Navigate to Material Master</a:t>
            </a:r>
            <a:r>
              <a:rPr kumimoji="0" lang="en-US" altLang="en-US" sz="2400"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Use the "Create Material" app or transaction code MM01.</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mj-lt"/>
              </a:rPr>
              <a:t> Enter Basic Data</a:t>
            </a:r>
            <a:r>
              <a:rPr kumimoji="0" lang="en-US" altLang="en-US" sz="2400"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Material Type</a:t>
            </a:r>
            <a:r>
              <a:rPr kumimoji="0" lang="en-US" altLang="en-US" sz="2400" b="0" i="0" u="none" strike="noStrike" cap="none" normalizeH="0" baseline="0" dirty="0">
                <a:ln>
                  <a:noFill/>
                </a:ln>
                <a:solidFill>
                  <a:schemeClr val="tx1"/>
                </a:solidFill>
                <a:effectLst/>
                <a:latin typeface="+mj-lt"/>
              </a:rPr>
              <a:t>: Select "Finished Product (FERT)".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Industry Sector</a:t>
            </a:r>
            <a:r>
              <a:rPr kumimoji="0" lang="en-US" altLang="en-US" sz="2400" b="0" i="0" u="none" strike="noStrike" cap="none" normalizeH="0" baseline="0" dirty="0">
                <a:ln>
                  <a:noFill/>
                </a:ln>
                <a:solidFill>
                  <a:schemeClr val="tx1"/>
                </a:solidFill>
                <a:effectLst/>
                <a:latin typeface="+mj-lt"/>
              </a:rPr>
              <a:t>: Choose the relevant sector.</a:t>
            </a:r>
          </a:p>
        </p:txBody>
      </p:sp>
    </p:spTree>
    <p:extLst>
      <p:ext uri="{BB962C8B-B14F-4D97-AF65-F5344CB8AC3E}">
        <p14:creationId xmlns:p14="http://schemas.microsoft.com/office/powerpoint/2010/main" val="200221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721560B-E74A-3D8A-E115-1DF6BB034DA2}"/>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5" name="Rectangle 1">
            <a:extLst>
              <a:ext uri="{FF2B5EF4-FFF2-40B4-BE49-F238E27FC236}">
                <a16:creationId xmlns:a16="http://schemas.microsoft.com/office/drawing/2014/main" id="{5AA3DC93-7C5A-BB97-771F-EDA8433F4D66}"/>
              </a:ext>
            </a:extLst>
          </p:cNvPr>
          <p:cNvSpPr>
            <a:spLocks noChangeArrowheads="1"/>
          </p:cNvSpPr>
          <p:nvPr/>
        </p:nvSpPr>
        <p:spPr bwMode="auto">
          <a:xfrm>
            <a:off x="206109" y="952220"/>
            <a:ext cx="11779781" cy="557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4. Enter Material Details</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Material Code</a:t>
            </a:r>
            <a:r>
              <a:rPr kumimoji="0" lang="en-US" altLang="en-US" sz="2400" b="0" i="0" u="none" strike="noStrike" cap="none" normalizeH="0" baseline="0" dirty="0">
                <a:ln>
                  <a:noFill/>
                </a:ln>
                <a:solidFill>
                  <a:schemeClr val="tx1"/>
                </a:solidFill>
                <a:effectLst/>
                <a:latin typeface="+mj-lt"/>
              </a:rPr>
              <a:t>: Enter BECU1### (replace ### with your SAP user ID).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Description</a:t>
            </a:r>
            <a:r>
              <a:rPr kumimoji="0" lang="en-US" altLang="en-US" sz="2400" b="0" i="0" u="none" strike="noStrike" cap="none" normalizeH="0" baseline="0" dirty="0">
                <a:ln>
                  <a:noFill/>
                </a:ln>
                <a:solidFill>
                  <a:schemeClr val="tx1"/>
                </a:solidFill>
                <a:effectLst/>
                <a:latin typeface="+mj-lt"/>
              </a:rPr>
              <a:t>: Enter "Beach Cruiser".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Base Unit of Measure</a:t>
            </a:r>
            <a:r>
              <a:rPr kumimoji="0" lang="en-US" altLang="en-US" sz="2400" b="0" i="0" u="none" strike="noStrike" cap="none" normalizeH="0" baseline="0" dirty="0">
                <a:ln>
                  <a:noFill/>
                </a:ln>
                <a:solidFill>
                  <a:schemeClr val="tx1"/>
                </a:solidFill>
                <a:effectLst/>
                <a:latin typeface="+mj-lt"/>
              </a:rPr>
              <a:t>: Enter "PC" (pieces).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Material Group</a:t>
            </a:r>
            <a:r>
              <a:rPr kumimoji="0" lang="en-US" altLang="en-US" sz="2400" b="0" i="0" u="none" strike="noStrike" cap="none" normalizeH="0" baseline="0" dirty="0">
                <a:ln>
                  <a:noFill/>
                </a:ln>
                <a:solidFill>
                  <a:schemeClr val="tx1"/>
                </a:solidFill>
                <a:effectLst/>
                <a:latin typeface="+mj-lt"/>
              </a:rPr>
              <a:t>: Use the same as CHLK1###.</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Old Material Number</a:t>
            </a:r>
            <a:r>
              <a:rPr kumimoji="0" lang="en-US" altLang="en-US" sz="2400" b="0" i="0" u="none" strike="noStrike" cap="none" normalizeH="0" baseline="0" dirty="0">
                <a:ln>
                  <a:noFill/>
                </a:ln>
                <a:solidFill>
                  <a:schemeClr val="tx1"/>
                </a:solidFill>
                <a:effectLst/>
                <a:latin typeface="+mj-lt"/>
              </a:rPr>
              <a:t>: If applicable, leave blank or enter relevant information.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5. Enter Additional Data</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Gross Weight</a:t>
            </a:r>
            <a:r>
              <a:rPr kumimoji="0" lang="en-US" altLang="en-US" sz="2400" b="0" i="0" u="none" strike="noStrike" cap="none" normalizeH="0" baseline="0" dirty="0">
                <a:ln>
                  <a:noFill/>
                </a:ln>
                <a:solidFill>
                  <a:schemeClr val="tx1"/>
                </a:solidFill>
                <a:effectLst/>
                <a:latin typeface="+mj-lt"/>
              </a:rPr>
              <a:t>: 6000 gm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Net Weight</a:t>
            </a:r>
            <a:r>
              <a:rPr kumimoji="0" lang="en-US" altLang="en-US" sz="2400" b="0" i="0" u="none" strike="noStrike" cap="none" normalizeH="0" baseline="0" dirty="0">
                <a:ln>
                  <a:noFill/>
                </a:ln>
                <a:solidFill>
                  <a:schemeClr val="tx1"/>
                </a:solidFill>
                <a:effectLst/>
                <a:latin typeface="+mj-lt"/>
              </a:rPr>
              <a:t>: 6000 gm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Volume</a:t>
            </a:r>
            <a:r>
              <a:rPr kumimoji="0" lang="en-US" altLang="en-US" sz="2400" b="0" i="0" u="none" strike="noStrike" cap="none" normalizeH="0" baseline="0" dirty="0">
                <a:ln>
                  <a:noFill/>
                </a:ln>
                <a:solidFill>
                  <a:schemeClr val="tx1"/>
                </a:solidFill>
                <a:effectLst/>
                <a:latin typeface="+mj-lt"/>
              </a:rPr>
              <a:t>: If required, leave as per your standard.</a:t>
            </a:r>
          </a:p>
        </p:txBody>
      </p:sp>
    </p:spTree>
    <p:extLst>
      <p:ext uri="{BB962C8B-B14F-4D97-AF65-F5344CB8AC3E}">
        <p14:creationId xmlns:p14="http://schemas.microsoft.com/office/powerpoint/2010/main" val="360012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721560B-E74A-3D8A-E115-1DF6BB034DA2}"/>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5" name="Rectangle 1">
            <a:extLst>
              <a:ext uri="{FF2B5EF4-FFF2-40B4-BE49-F238E27FC236}">
                <a16:creationId xmlns:a16="http://schemas.microsoft.com/office/drawing/2014/main" id="{5AA3DC93-7C5A-BB97-771F-EDA8433F4D66}"/>
              </a:ext>
            </a:extLst>
          </p:cNvPr>
          <p:cNvSpPr>
            <a:spLocks noChangeArrowheads="1"/>
          </p:cNvSpPr>
          <p:nvPr/>
        </p:nvSpPr>
        <p:spPr bwMode="auto">
          <a:xfrm>
            <a:off x="206109" y="952220"/>
            <a:ext cx="11779781" cy="557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6. Enter Sales Data</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Sales Organization</a:t>
            </a:r>
            <a:r>
              <a:rPr kumimoji="0" lang="en-US" altLang="en-US" sz="2400" b="0" i="0" u="none" strike="noStrike" cap="none" normalizeH="0" baseline="0" dirty="0">
                <a:ln>
                  <a:noFill/>
                </a:ln>
                <a:solidFill>
                  <a:schemeClr val="tx1"/>
                </a:solidFill>
                <a:effectLst/>
                <a:latin typeface="+mj-lt"/>
              </a:rPr>
              <a:t>: Enter relevant details.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Distribution Channel</a:t>
            </a:r>
            <a:r>
              <a:rPr kumimoji="0" lang="en-US" altLang="en-US" sz="2400" b="0" i="0" u="none" strike="noStrike" cap="none" normalizeH="0" baseline="0" dirty="0">
                <a:ln>
                  <a:noFill/>
                </a:ln>
                <a:solidFill>
                  <a:schemeClr val="tx1"/>
                </a:solidFill>
                <a:effectLst/>
                <a:latin typeface="+mj-lt"/>
              </a:rPr>
              <a:t>: Enter relevant details.</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7. Enter Purchasing Data</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Purchasing Group</a:t>
            </a:r>
            <a:r>
              <a:rPr kumimoji="0" lang="en-US" altLang="en-US" sz="2400" b="0" i="0" u="none" strike="noStrike" cap="none" normalizeH="0" baseline="0" dirty="0">
                <a:ln>
                  <a:noFill/>
                </a:ln>
                <a:solidFill>
                  <a:schemeClr val="tx1"/>
                </a:solidFill>
                <a:effectLst/>
                <a:latin typeface="+mj-lt"/>
              </a:rPr>
              <a:t>: N00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Material Group</a:t>
            </a:r>
            <a:r>
              <a:rPr kumimoji="0" lang="en-US" altLang="en-US" sz="2400" b="0" i="0" u="none" strike="noStrike" cap="none" normalizeH="0" baseline="0" dirty="0">
                <a:ln>
                  <a:noFill/>
                </a:ln>
                <a:solidFill>
                  <a:schemeClr val="tx1"/>
                </a:solidFill>
                <a:effectLst/>
                <a:latin typeface="+mj-lt"/>
              </a:rPr>
              <a:t>: Use the same as CHLK1###.</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8. Enter Accounting Data</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Valuation Class</a:t>
            </a:r>
            <a:r>
              <a:rPr kumimoji="0" lang="en-US" altLang="en-US" sz="2400" b="0" i="0" u="none" strike="noStrike" cap="none" normalizeH="0" baseline="0" dirty="0">
                <a:ln>
                  <a:noFill/>
                </a:ln>
                <a:solidFill>
                  <a:schemeClr val="tx1"/>
                </a:solidFill>
                <a:effectLst/>
                <a:latin typeface="+mj-lt"/>
              </a:rPr>
              <a:t>: 7920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Price Conditions</a:t>
            </a:r>
            <a:r>
              <a:rPr kumimoji="0" lang="en-US" altLang="en-US" sz="2400" b="0" i="0" u="none" strike="noStrike" cap="none" normalizeH="0" baseline="0" dirty="0">
                <a:ln>
                  <a:noFill/>
                </a:ln>
                <a:solidFill>
                  <a:schemeClr val="tx1"/>
                </a:solidFill>
                <a:effectLst/>
                <a:latin typeface="+mj-lt"/>
              </a:rPr>
              <a:t>: Qty 1, Amount $1200</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79457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721560B-E74A-3D8A-E115-1DF6BB034DA2}"/>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5" name="Rectangle 1">
            <a:extLst>
              <a:ext uri="{FF2B5EF4-FFF2-40B4-BE49-F238E27FC236}">
                <a16:creationId xmlns:a16="http://schemas.microsoft.com/office/drawing/2014/main" id="{5AA3DC93-7C5A-BB97-771F-EDA8433F4D66}"/>
              </a:ext>
            </a:extLst>
          </p:cNvPr>
          <p:cNvSpPr>
            <a:spLocks noChangeArrowheads="1"/>
          </p:cNvSpPr>
          <p:nvPr/>
        </p:nvSpPr>
        <p:spPr bwMode="auto">
          <a:xfrm>
            <a:off x="206109" y="1229218"/>
            <a:ext cx="11779781" cy="502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9. Assign to Organizational Levels</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Plant</a:t>
            </a:r>
            <a:r>
              <a:rPr kumimoji="0" lang="en-US" altLang="en-US" sz="2400" b="0" i="0" u="none" strike="noStrike" cap="none" normalizeH="0" baseline="0" dirty="0">
                <a:ln>
                  <a:noFill/>
                </a:ln>
                <a:solidFill>
                  <a:schemeClr val="tx1"/>
                </a:solidFill>
                <a:effectLst/>
                <a:latin typeface="+mj-lt"/>
              </a:rPr>
              <a:t>: MI00 (Miami Distribution Centre)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 Storage Location</a:t>
            </a:r>
            <a:r>
              <a:rPr kumimoji="0" lang="en-US" altLang="en-US" sz="2400" b="0" i="0" u="none" strike="noStrike" cap="none" normalizeH="0" baseline="0" dirty="0">
                <a:ln>
                  <a:noFill/>
                </a:ln>
                <a:solidFill>
                  <a:schemeClr val="tx1"/>
                </a:solidFill>
                <a:effectLst/>
                <a:latin typeface="+mj-lt"/>
              </a:rPr>
              <a:t>: TG00</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10. Save the Material</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 Review all the entered data for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 Click "Save" to create the material record.</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mj-lt"/>
              </a:rPr>
              <a:t>11. Take a Screenshot</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mj-lt"/>
              </a:rPr>
              <a:t> Capture </a:t>
            </a:r>
            <a:r>
              <a:rPr kumimoji="0" lang="en-US" altLang="en-US" sz="2400" b="0" i="0" u="none" strike="noStrike" cap="none" normalizeH="0" baseline="0" dirty="0">
                <a:ln>
                  <a:noFill/>
                </a:ln>
                <a:solidFill>
                  <a:schemeClr val="tx1"/>
                </a:solidFill>
                <a:effectLst/>
                <a:latin typeface="+mj-lt"/>
              </a:rPr>
              <a:t>a screenshot of the completed material record and stock overview for inclusion in your report.</a:t>
            </a:r>
          </a:p>
        </p:txBody>
      </p:sp>
      <p:sp>
        <p:nvSpPr>
          <p:cNvPr id="2" name="Rectangle 1">
            <a:extLst>
              <a:ext uri="{FF2B5EF4-FFF2-40B4-BE49-F238E27FC236}">
                <a16:creationId xmlns:a16="http://schemas.microsoft.com/office/drawing/2014/main" id="{EF3F270D-1BE7-B28D-D205-AF3149DFAC1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2505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6"/>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3: Fulfillment</a:t>
            </a:r>
          </a:p>
          <a:p>
            <a:pPr>
              <a:lnSpc>
                <a:spcPct val="150000"/>
              </a:lnSpc>
              <a:buFont typeface="+mj-lt"/>
              <a:buAutoNum type="arabicPeriod"/>
            </a:pPr>
            <a:r>
              <a:rPr lang="en-US" sz="2600" b="1" dirty="0">
                <a:latin typeface="+mj-lt"/>
              </a:rPr>
              <a:t> Create a New Customer</a:t>
            </a:r>
            <a:r>
              <a:rPr lang="en-US" sz="2600" dirty="0">
                <a:latin typeface="+mj-lt"/>
              </a:rPr>
              <a:t>:</a:t>
            </a:r>
          </a:p>
          <a:p>
            <a:pPr marL="914400" lvl="1" indent="-457200">
              <a:lnSpc>
                <a:spcPct val="150000"/>
              </a:lnSpc>
              <a:buFont typeface="Arial" panose="020B0604020202020204" pitchFamily="34" charset="0"/>
              <a:buChar char="•"/>
            </a:pPr>
            <a:r>
              <a:rPr lang="en-US" sz="2600" b="1" dirty="0">
                <a:latin typeface="+mj-lt"/>
              </a:rPr>
              <a:t>Customer Creation</a:t>
            </a:r>
            <a:r>
              <a:rPr lang="en-US" sz="2600" dirty="0">
                <a:latin typeface="+mj-lt"/>
              </a:rPr>
              <a:t>: Create a customer named “Bikes for Kids” at the specified address, with details similar to “The Bike Zone” customer.</a:t>
            </a:r>
          </a:p>
          <a:p>
            <a:pPr marL="914400" lvl="1" indent="-457200">
              <a:lnSpc>
                <a:spcPct val="150000"/>
              </a:lnSpc>
              <a:buFont typeface="Arial" panose="020B0604020202020204" pitchFamily="34" charset="0"/>
              <a:buChar char="•"/>
            </a:pPr>
            <a:r>
              <a:rPr lang="en-US" sz="2600" b="1" dirty="0">
                <a:latin typeface="+mj-lt"/>
              </a:rPr>
              <a:t>Assign Contact</a:t>
            </a:r>
            <a:r>
              <a:rPr lang="en-US" sz="2600" dirty="0">
                <a:latin typeface="+mj-lt"/>
              </a:rPr>
              <a:t>: Add the same contact person as “The Bike Zone” to the new customer record.</a:t>
            </a:r>
          </a:p>
          <a:p>
            <a:pPr marL="914400" lvl="1" indent="-457200">
              <a:lnSpc>
                <a:spcPct val="150000"/>
              </a:lnSpc>
              <a:buFont typeface="Arial" panose="020B0604020202020204" pitchFamily="34" charset="0"/>
              <a:buChar char="•"/>
            </a:pPr>
            <a:r>
              <a:rPr lang="en-US" sz="2600" b="1" dirty="0">
                <a:latin typeface="+mj-lt"/>
              </a:rPr>
              <a:t>Screenshot</a:t>
            </a:r>
            <a:r>
              <a:rPr lang="en-US" sz="2600" dirty="0">
                <a:latin typeface="+mj-lt"/>
              </a:rPr>
              <a:t>: Take a screenshot of the created customer and include it in the report.</a:t>
            </a:r>
          </a:p>
        </p:txBody>
      </p:sp>
    </p:spTree>
    <p:extLst>
      <p:ext uri="{BB962C8B-B14F-4D97-AF65-F5344CB8AC3E}">
        <p14:creationId xmlns:p14="http://schemas.microsoft.com/office/powerpoint/2010/main" val="97088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910584" y="141224"/>
            <a:ext cx="8519415"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dirty="0">
                <a:solidFill>
                  <a:srgbClr val="FFFFFF"/>
                </a:solidFill>
              </a:rPr>
              <a:t>Due Date for Group Assignment</a:t>
            </a:r>
            <a:endParaRPr lang="en-US" sz="2900" dirty="0"/>
          </a:p>
        </p:txBody>
      </p:sp>
      <p:pic>
        <p:nvPicPr>
          <p:cNvPr id="6" name="Picture 5">
            <a:extLst>
              <a:ext uri="{FF2B5EF4-FFF2-40B4-BE49-F238E27FC236}">
                <a16:creationId xmlns:a16="http://schemas.microsoft.com/office/drawing/2014/main" id="{64AAA598-5230-ED48-C592-040B8B788B66}"/>
              </a:ext>
            </a:extLst>
          </p:cNvPr>
          <p:cNvPicPr>
            <a:picLocks noChangeAspect="1"/>
          </p:cNvPicPr>
          <p:nvPr/>
        </p:nvPicPr>
        <p:blipFill rotWithShape="1">
          <a:blip r:embed="rId2"/>
          <a:srcRect l="21875" t="46667" r="5625" b="22222"/>
          <a:stretch/>
        </p:blipFill>
        <p:spPr>
          <a:xfrm>
            <a:off x="97972" y="1981200"/>
            <a:ext cx="11996056" cy="2895600"/>
          </a:xfrm>
          <a:prstGeom prst="rect">
            <a:avLst/>
          </a:prstGeom>
        </p:spPr>
      </p:pic>
    </p:spTree>
    <p:extLst>
      <p:ext uri="{BB962C8B-B14F-4D97-AF65-F5344CB8AC3E}">
        <p14:creationId xmlns:p14="http://schemas.microsoft.com/office/powerpoint/2010/main" val="350944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7"/>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Complete Fulfillment Process</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Create Sales Order</a:t>
            </a:r>
            <a:r>
              <a:rPr lang="en-US" sz="2600" dirty="0">
                <a:latin typeface="+mj-lt"/>
              </a:rPr>
              <a:t>: Enter the details for the new customer order.</a:t>
            </a:r>
          </a:p>
          <a:p>
            <a:pPr marL="457200" indent="-457200">
              <a:lnSpc>
                <a:spcPct val="150000"/>
              </a:lnSpc>
              <a:buFont typeface="Arial" panose="020B0604020202020204" pitchFamily="34" charset="0"/>
              <a:buChar char="•"/>
            </a:pPr>
            <a:r>
              <a:rPr lang="en-US" sz="2600" b="1" dirty="0">
                <a:latin typeface="+mj-lt"/>
              </a:rPr>
              <a:t>Delivery Process</a:t>
            </a:r>
            <a:r>
              <a:rPr lang="en-US" sz="2600" dirty="0">
                <a:latin typeface="+mj-lt"/>
              </a:rPr>
              <a:t>: Complete the delivery process for the order.</a:t>
            </a:r>
          </a:p>
          <a:p>
            <a:pPr marL="457200" indent="-457200">
              <a:lnSpc>
                <a:spcPct val="150000"/>
              </a:lnSpc>
              <a:buFont typeface="Arial" panose="020B0604020202020204" pitchFamily="34" charset="0"/>
              <a:buChar char="•"/>
            </a:pPr>
            <a:r>
              <a:rPr lang="en-US" sz="2600" b="1" dirty="0">
                <a:latin typeface="+mj-lt"/>
              </a:rPr>
              <a:t>Create Invoice</a:t>
            </a:r>
            <a:r>
              <a:rPr lang="en-US" sz="2600" dirty="0">
                <a:latin typeface="+mj-lt"/>
              </a:rPr>
              <a:t>: Generate an invoice for the customer.</a:t>
            </a:r>
          </a:p>
          <a:p>
            <a:pPr marL="457200" indent="-457200">
              <a:lnSpc>
                <a:spcPct val="150000"/>
              </a:lnSpc>
              <a:buFont typeface="Arial" panose="020B0604020202020204" pitchFamily="34" charset="0"/>
              <a:buChar char="•"/>
            </a:pPr>
            <a:r>
              <a:rPr lang="en-US" sz="2600" b="1" dirty="0">
                <a:latin typeface="+mj-lt"/>
              </a:rPr>
              <a:t>Receive Payment</a:t>
            </a:r>
            <a:r>
              <a:rPr lang="en-US" sz="2600" dirty="0">
                <a:latin typeface="+mj-lt"/>
              </a:rPr>
              <a:t>: Record the receipt of $15000 payment from the customer.</a:t>
            </a:r>
          </a:p>
          <a:p>
            <a:pPr marL="457200" indent="-457200">
              <a:lnSpc>
                <a:spcPct val="150000"/>
              </a:lnSpc>
              <a:buFont typeface="Arial" panose="020B0604020202020204" pitchFamily="34" charset="0"/>
              <a:buChar char="•"/>
            </a:pPr>
            <a:r>
              <a:rPr lang="en-US" sz="2600" b="1" dirty="0">
                <a:latin typeface="+mj-lt"/>
              </a:rPr>
              <a:t>Screenshots</a:t>
            </a:r>
            <a:r>
              <a:rPr lang="en-US" sz="2600" dirty="0">
                <a:latin typeface="+mj-lt"/>
              </a:rPr>
              <a:t>: Include screenshots of each step (sales order, delivery, invoice, payment) in the report.</a:t>
            </a:r>
          </a:p>
        </p:txBody>
      </p:sp>
    </p:spTree>
    <p:extLst>
      <p:ext uri="{BB962C8B-B14F-4D97-AF65-F5344CB8AC3E}">
        <p14:creationId xmlns:p14="http://schemas.microsoft.com/office/powerpoint/2010/main" val="3148234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023873"/>
            <a:ext cx="11779781" cy="543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General Guidelines for High-Distinction Mark</a:t>
            </a:r>
          </a:p>
          <a:p>
            <a:pPr>
              <a:lnSpc>
                <a:spcPct val="150000"/>
              </a:lnSpc>
              <a:buFont typeface="+mj-lt"/>
              <a:buAutoNum type="arabicPeriod"/>
            </a:pPr>
            <a:r>
              <a:rPr lang="en-US" sz="2600" b="1" dirty="0">
                <a:latin typeface="+mj-lt"/>
              </a:rPr>
              <a:t> Start Early</a:t>
            </a:r>
            <a:r>
              <a:rPr lang="en-US" sz="2600" dirty="0">
                <a:latin typeface="+mj-lt"/>
              </a:rPr>
              <a:t>: Begin the assignment well in advance to ensure ample time for each step.</a:t>
            </a:r>
          </a:p>
          <a:p>
            <a:pPr>
              <a:lnSpc>
                <a:spcPct val="150000"/>
              </a:lnSpc>
              <a:buFont typeface="+mj-lt"/>
              <a:buAutoNum type="arabicPeriod"/>
            </a:pPr>
            <a:r>
              <a:rPr lang="en-US" sz="2600" b="1" dirty="0">
                <a:latin typeface="+mj-lt"/>
              </a:rPr>
              <a:t> Follow the Instructions</a:t>
            </a:r>
            <a:r>
              <a:rPr lang="en-US" sz="2600" dirty="0">
                <a:latin typeface="+mj-lt"/>
              </a:rPr>
              <a:t>: Carefully read and follow all provided instructions and guidelines.</a:t>
            </a:r>
          </a:p>
          <a:p>
            <a:pPr>
              <a:lnSpc>
                <a:spcPct val="150000"/>
              </a:lnSpc>
              <a:buFont typeface="+mj-lt"/>
              <a:buAutoNum type="arabicPeriod"/>
            </a:pPr>
            <a:r>
              <a:rPr lang="en-US" sz="2600" b="1" dirty="0">
                <a:latin typeface="+mj-lt"/>
              </a:rPr>
              <a:t> Organize Your Work</a:t>
            </a:r>
            <a:r>
              <a:rPr lang="en-US" sz="2600" dirty="0">
                <a:latin typeface="+mj-lt"/>
              </a:rPr>
              <a:t>: Clearly organize your report with appropriate headings and sections as specified.</a:t>
            </a:r>
          </a:p>
          <a:p>
            <a:pPr>
              <a:lnSpc>
                <a:spcPct val="150000"/>
              </a:lnSpc>
              <a:buFont typeface="+mj-lt"/>
              <a:buAutoNum type="arabicPeriod"/>
            </a:pPr>
            <a:r>
              <a:rPr lang="en-US" sz="2600" b="1" dirty="0">
                <a:latin typeface="+mj-lt"/>
              </a:rPr>
              <a:t> Use Screenshots Effectively</a:t>
            </a:r>
            <a:r>
              <a:rPr lang="en-US" sz="2600" dirty="0">
                <a:latin typeface="+mj-lt"/>
              </a:rPr>
              <a:t>: Ensure all required screenshots are clear and properly labeled.</a:t>
            </a:r>
          </a:p>
        </p:txBody>
      </p:sp>
    </p:spTree>
    <p:extLst>
      <p:ext uri="{BB962C8B-B14F-4D97-AF65-F5344CB8AC3E}">
        <p14:creationId xmlns:p14="http://schemas.microsoft.com/office/powerpoint/2010/main" val="224404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4"/>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5. Reference Correctly</a:t>
            </a:r>
            <a:r>
              <a:rPr kumimoji="0" lang="en-US" altLang="en-US" sz="2600" b="0" i="0" u="none" strike="noStrike" cap="none" normalizeH="0" baseline="0" dirty="0">
                <a:ln>
                  <a:noFill/>
                </a:ln>
                <a:solidFill>
                  <a:schemeClr val="tx1"/>
                </a:solidFill>
                <a:effectLst/>
                <a:latin typeface="+mj-lt"/>
              </a:rPr>
              <a:t>: Use Holmes Institute Adapted Harvard Referencing for all sources.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6. Collaborate Efficiently</a:t>
            </a:r>
            <a:r>
              <a:rPr kumimoji="0" lang="en-US" altLang="en-US" sz="2600" b="0" i="0" u="none" strike="noStrike" cap="none" normalizeH="0" baseline="0" dirty="0">
                <a:ln>
                  <a:noFill/>
                </a:ln>
                <a:solidFill>
                  <a:schemeClr val="tx1"/>
                </a:solidFill>
                <a:effectLst/>
                <a:latin typeface="+mj-lt"/>
              </a:rPr>
              <a:t>: Work closely with your group members to ensure all tasks are completed accurately.</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7. Review and Edit</a:t>
            </a:r>
            <a:r>
              <a:rPr kumimoji="0" lang="en-US" altLang="en-US" sz="2600" b="0" i="0" u="none" strike="noStrike" cap="none" normalizeH="0" baseline="0" dirty="0">
                <a:ln>
                  <a:noFill/>
                </a:ln>
                <a:solidFill>
                  <a:schemeClr val="tx1"/>
                </a:solidFill>
                <a:effectLst/>
                <a:latin typeface="+mj-lt"/>
              </a:rPr>
              <a:t>: Thoroughly review and edit the final document to eliminate any errors or inconsistencies.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8. Submit Correctly</a:t>
            </a:r>
            <a:r>
              <a:rPr kumimoji="0" lang="en-US" altLang="en-US" sz="2600" b="0" i="0" u="none" strike="noStrike" cap="none" normalizeH="0" baseline="0" dirty="0">
                <a:ln>
                  <a:noFill/>
                </a:ln>
                <a:solidFill>
                  <a:schemeClr val="tx1"/>
                </a:solidFill>
                <a:effectLst/>
                <a:latin typeface="+mj-lt"/>
              </a:rPr>
              <a:t>: Ensure the final document is in MS Word format and submitted via the correct Blackboard link </a:t>
            </a:r>
          </a:p>
        </p:txBody>
      </p:sp>
    </p:spTree>
    <p:extLst>
      <p:ext uri="{BB962C8B-B14F-4D97-AF65-F5344CB8AC3E}">
        <p14:creationId xmlns:p14="http://schemas.microsoft.com/office/powerpoint/2010/main" val="834462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DADD4DAF-D4FC-D3D3-7211-1DD9D4A3EC55}"/>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8" name="Title 1"/>
          <p:cNvSpPr>
            <a:spLocks noGrp="1"/>
          </p:cNvSpPr>
          <p:nvPr>
            <p:ph type="body" idx="1"/>
          </p:nvPr>
        </p:nvSpPr>
        <p:spPr>
          <a:xfrm>
            <a:off x="76200" y="685800"/>
            <a:ext cx="12115800" cy="5847755"/>
          </a:xfrm>
        </p:spPr>
        <p:txBody>
          <a:bodyPr/>
          <a:lstStyle/>
          <a:p>
            <a:r>
              <a:rPr lang="en-US" sz="2000" b="1" dirty="0"/>
              <a:t>Make sure) </a:t>
            </a:r>
            <a:r>
              <a:rPr sz="2000" dirty="0"/>
              <a:t>Steps to Create a New Supplier in SAP
1. Navigate to Supplier Creation
- Open the SAP Fiori Launchpad.
- Select the 'Manage Business Partner Master Data' app under the Financial Accounting space.
- In the Business Partner section of the report, click on 'Create' and select 'Organization'.
2. Enter General Data
- Business Partner: Enter a unique business partner number.
- Grouping: Select the appropriate grouping for the supplier.
- BP Category: Enter '2' for organization.
- BP Role: Choose the relevant business partner role.
3. Enter Standard Address
- Name 1: Enter 'PT-Bike Parts'.
- Street House Number City Postal Code Country/Region: Use the same details as 'Mid-West Supply'.
- Company Code: Enter 'US00'.
4. Save the Supplier
- Review the entered data to ensure accuracy.
- Click 'OK' to save the new supplier.
5. Take a Screenshot
- Capture a screenshot of the completed supplier details for inclusion in your report.</a:t>
            </a:r>
          </a:p>
        </p:txBody>
      </p:sp>
    </p:spTree>
    <p:extLst>
      <p:ext uri="{BB962C8B-B14F-4D97-AF65-F5344CB8AC3E}">
        <p14:creationId xmlns:p14="http://schemas.microsoft.com/office/powerpoint/2010/main" val="330410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762000"/>
            <a:ext cx="10972800" cy="5816977"/>
          </a:xfrm>
        </p:spPr>
        <p:txBody>
          <a:bodyPr/>
          <a:lstStyle/>
          <a:p>
            <a:r>
              <a:rPr dirty="0"/>
              <a:t>Navigate to Supplier Creation
- Open the SAP Fiori Launchpad.
- Select the app for creating a new supplier.
- You can use the 'Manage Business Partner Master Data' app found under the Financial Accounting space. This app is accessible under the role of AP Accountant.
   - Open the SAP Fiori Launchpad.</a:t>
            </a:r>
          </a:p>
          <a:p>
            <a:r>
              <a:rPr dirty="0"/>
              <a:t>   - Select the app for creating a new supplier.</a:t>
            </a:r>
          </a:p>
          <a:p>
            <a:r>
              <a:rPr dirty="0"/>
              <a:t>2. Enter General Data</a:t>
            </a:r>
          </a:p>
          <a:p>
            <a:r>
              <a:rPr dirty="0"/>
              <a:t>   - Business Partner: Enter a unique business partner number.</a:t>
            </a:r>
          </a:p>
          <a:p>
            <a:r>
              <a:rPr dirty="0"/>
              <a:t>   - Grouping: Select the appropriate grouping for the supplier.</a:t>
            </a:r>
          </a:p>
          <a:p>
            <a:r>
              <a:rPr dirty="0"/>
              <a:t>   - BP Category: Enter '2' for organization.</a:t>
            </a:r>
          </a:p>
          <a:p>
            <a:r>
              <a:rPr dirty="0"/>
              <a:t>   - BP Role: Choose the relevant business partner role.</a:t>
            </a:r>
          </a:p>
          <a:p>
            <a:r>
              <a:rPr dirty="0"/>
              <a:t>3. Enter Standard Address</a:t>
            </a:r>
          </a:p>
          <a:p>
            <a:r>
              <a:rPr dirty="0"/>
              <a:t>   - Name 1: Enter 'PT-Bike Parts'.</a:t>
            </a:r>
          </a:p>
          <a:p>
            <a:r>
              <a:rPr dirty="0"/>
              <a:t>   - Street, House Number, City, Postal Code, Country/Region: Use the same details as 'Mid-West Supply'.</a:t>
            </a:r>
          </a:p>
          <a:p>
            <a:r>
              <a:rPr dirty="0"/>
              <a:t>   - Company Code: Enter 'US00'.</a:t>
            </a:r>
          </a:p>
          <a:p>
            <a:r>
              <a:rPr dirty="0"/>
              <a:t>4. Save the Supplier</a:t>
            </a:r>
          </a:p>
          <a:p>
            <a:r>
              <a:rPr dirty="0"/>
              <a:t>   - Review the entered data to ensure accuracy.</a:t>
            </a:r>
          </a:p>
          <a:p>
            <a:r>
              <a:rPr dirty="0"/>
              <a:t>   - Click 'OK' to save the new supplier.</a:t>
            </a:r>
          </a:p>
          <a:p>
            <a:r>
              <a:rPr dirty="0"/>
              <a:t>5. Take a Screenshot</a:t>
            </a:r>
          </a:p>
          <a:p>
            <a:r>
              <a:rPr dirty="0"/>
              <a:t>   - Capture a screenshot of the completed supplier details for inclusion in your report.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77340"/>
            <a:ext cx="10972800" cy="2712730"/>
          </a:xfrm>
        </p:spPr>
        <p:txBody>
          <a:bodyPr/>
          <a:lstStyle/>
          <a:p>
            <a:pPr>
              <a:lnSpc>
                <a:spcPct val="150000"/>
              </a:lnSpc>
            </a:pPr>
            <a:r>
              <a:rPr sz="2400" dirty="0"/>
              <a:t>To create a new supplier in the SAP Fiori environment, the Financial Accounting space must be used. One specific app that can be used to create Business Partners (e.g., Suppliers) is the 'Manage Business Partner Master Data'. The app is already added under the role of the AP Accountant. In the Business Partner section of the report, click on 'Create' and select '</a:t>
            </a:r>
            <a:r>
              <a:rPr sz="2400" dirty="0" err="1"/>
              <a:t>Organisation</a:t>
            </a:r>
            <a:r>
              <a:rPr sz="2400" dirty="0"/>
              <a:t>'. The rest is a simple process.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762000"/>
            <a:ext cx="11734800" cy="5847755"/>
          </a:xfrm>
        </p:spPr>
        <p:txBody>
          <a:bodyPr/>
          <a:lstStyle/>
          <a:p>
            <a:r>
              <a:rPr sz="2000" dirty="0"/>
              <a:t>Steps to Create a New Supplier in SAP</a:t>
            </a:r>
          </a:p>
          <a:p>
            <a:r>
              <a:rPr sz="2000" dirty="0"/>
              <a:t>1. Navigate to Supplier Creation</a:t>
            </a:r>
          </a:p>
          <a:p>
            <a:r>
              <a:rPr sz="2000" dirty="0"/>
              <a:t>- Open the SAP Fiori Launchpad.</a:t>
            </a:r>
          </a:p>
          <a:p>
            <a:r>
              <a:rPr sz="2000" dirty="0"/>
              <a:t>- Select the 'Manage Business Partner Master Data' app under the Financial Accounting space.</a:t>
            </a:r>
          </a:p>
          <a:p>
            <a:r>
              <a:rPr sz="2000" dirty="0"/>
              <a:t>- In the Business Partner section of the report, click on 'Create' and select 'Organization'.</a:t>
            </a:r>
          </a:p>
          <a:p>
            <a:r>
              <a:rPr sz="2000" dirty="0"/>
              <a:t>2. Enter General Data</a:t>
            </a:r>
          </a:p>
          <a:p>
            <a:r>
              <a:rPr sz="2000" dirty="0"/>
              <a:t>- Business Partner: Enter a unique business partner number.</a:t>
            </a:r>
          </a:p>
          <a:p>
            <a:r>
              <a:rPr sz="2000" dirty="0"/>
              <a:t>- Grouping: Select the appropriate grouping for the supplier.</a:t>
            </a:r>
          </a:p>
          <a:p>
            <a:r>
              <a:rPr sz="2000" dirty="0"/>
              <a:t>- BP Category: Enter '2' for organization.</a:t>
            </a:r>
          </a:p>
          <a:p>
            <a:r>
              <a:rPr sz="2000" dirty="0"/>
              <a:t>- BP Role: Choose the relevant business partner role.</a:t>
            </a:r>
          </a:p>
          <a:p>
            <a:r>
              <a:rPr sz="2000" dirty="0"/>
              <a:t>3. Enter Standard Address</a:t>
            </a:r>
          </a:p>
          <a:p>
            <a:r>
              <a:rPr sz="2000" dirty="0"/>
              <a:t>- Name 1: Enter 'PT-Bike Parts'.</a:t>
            </a:r>
          </a:p>
          <a:p>
            <a:r>
              <a:rPr sz="2000" dirty="0"/>
              <a:t>- Street House Number City Postal Code Country/Region: Use the same details as 'Mid-West Supply'.</a:t>
            </a:r>
          </a:p>
          <a:p>
            <a:r>
              <a:rPr sz="2000" dirty="0"/>
              <a:t>- Company Code: Enter 'US00'.</a:t>
            </a:r>
          </a:p>
          <a:p>
            <a:r>
              <a:rPr sz="2000" dirty="0"/>
              <a:t>4. Save the Supplier</a:t>
            </a:r>
          </a:p>
          <a:p>
            <a:r>
              <a:rPr sz="2000" dirty="0"/>
              <a:t>- Review the entered data to ensure accuracy.</a:t>
            </a:r>
          </a:p>
          <a:p>
            <a:r>
              <a:rPr sz="2000" dirty="0"/>
              <a:t>- Click 'OK' to save the new supplier.</a:t>
            </a:r>
          </a:p>
          <a:p>
            <a:r>
              <a:rPr sz="2000" dirty="0"/>
              <a:t>5. Take a Screenshot</a:t>
            </a:r>
          </a:p>
          <a:p>
            <a:r>
              <a:rPr sz="2000" dirty="0"/>
              <a:t>- Capture a screenshot of the completed supplier details for inclusion in your report.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7" name="Content Placeholder 2"/>
          <p:cNvSpPr txBox="1">
            <a:spLocks/>
          </p:cNvSpPr>
          <p:nvPr/>
        </p:nvSpPr>
        <p:spPr>
          <a:xfrm>
            <a:off x="682256" y="1165859"/>
            <a:ext cx="10972800" cy="5649469"/>
          </a:xfrm>
          <a:prstGeom prst="rect">
            <a:avLst/>
          </a:prstGeom>
        </p:spPr>
        <p:txBody>
          <a:bodyPr wrap="square" lIns="0" tIns="0" rIns="0" bIns="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b="1" dirty="0"/>
              <a:t>Steps for Task 1: Accounting</a:t>
            </a:r>
          </a:p>
          <a:p>
            <a:r>
              <a:rPr lang="en-US" sz="2400" dirty="0"/>
              <a:t>1. Display General Ledger Account:</a:t>
            </a:r>
          </a:p>
          <a:p>
            <a:r>
              <a:rPr lang="en-US" sz="2400" dirty="0"/>
              <a:t>- Navigate to the SAP Fiori Launchpad and access the 'Manage G/L Account Master Data' app.</a:t>
            </a:r>
          </a:p>
          <a:p>
            <a:r>
              <a:rPr lang="en-US" sz="2400" dirty="0"/>
              <a:t>- Select 'GL00 - Global Bike Group' in the Chart of Accounts.</a:t>
            </a:r>
          </a:p>
          <a:p>
            <a:r>
              <a:rPr lang="en-US" sz="2400" dirty="0"/>
              <a:t>- Enter the G/L Account number (e.g., 100000) to display the data.</a:t>
            </a:r>
          </a:p>
          <a:p>
            <a:r>
              <a:rPr lang="en-US" sz="2400" dirty="0"/>
              <a:t>- Take a screenshot of the displayed G/L account data.</a:t>
            </a:r>
          </a:p>
          <a:p>
            <a:r>
              <a:rPr lang="en-US" sz="2400" dirty="0"/>
              <a:t>Answer Questions:</a:t>
            </a:r>
          </a:p>
          <a:p>
            <a:r>
              <a:rPr lang="en-US" sz="2400" dirty="0"/>
              <a:t>- Identify and note down the Account Group for the G/L account.</a:t>
            </a:r>
          </a:p>
          <a:p>
            <a:r>
              <a:rPr lang="en-US" sz="2400" dirty="0"/>
              <a:t>- Determine if the account is a Profit and Loss Statement account or a Balance Sheet account.</a:t>
            </a:r>
          </a:p>
          <a:p>
            <a:r>
              <a:rPr lang="en-US" sz="2400" dirty="0"/>
              <a:t>- Record the account currency in US00.</a:t>
            </a:r>
          </a:p>
          <a:p>
            <a:r>
              <a:rPr lang="en-US" sz="2400" dirty="0"/>
              <a:t>- Describe the differences from the German GBI Company Code (DE00).</a:t>
            </a:r>
          </a:p>
          <a:p>
            <a:r>
              <a:rPr lang="en-US" sz="2400" dirty="0"/>
              <a:t>- Note: If you cannot find specific G/L Accounts (e.g., 720300, 741500), document this issue and proceed with the available accounts.</a:t>
            </a:r>
          </a:p>
        </p:txBody>
      </p:sp>
      <p:sp>
        <p:nvSpPr>
          <p:cNvPr id="9" name="TextBox 8">
            <a:extLst>
              <a:ext uri="{FF2B5EF4-FFF2-40B4-BE49-F238E27FC236}">
                <a16:creationId xmlns:a16="http://schemas.microsoft.com/office/drawing/2014/main" id="{3D3B35AA-24A5-BC28-6864-5AD122A9C69F}"/>
              </a:ext>
            </a:extLst>
          </p:cNvPr>
          <p:cNvSpPr txBox="1"/>
          <p:nvPr/>
        </p:nvSpPr>
        <p:spPr>
          <a:xfrm>
            <a:off x="542260" y="741548"/>
            <a:ext cx="7620000" cy="461665"/>
          </a:xfrm>
          <a:prstGeom prst="rect">
            <a:avLst/>
          </a:prstGeom>
          <a:noFill/>
        </p:spPr>
        <p:txBody>
          <a:bodyPr wrap="square" rtlCol="0">
            <a:spAutoFit/>
          </a:bodyPr>
          <a:lstStyle/>
          <a:p>
            <a:r>
              <a:rPr lang="en-AU" sz="2400" b="1" dirty="0">
                <a:highlight>
                  <a:srgbClr val="FFFF00"/>
                </a:highlight>
                <a:latin typeface="+mj-lt"/>
              </a:rPr>
              <a:t>Task 1 - Accounting</a:t>
            </a:r>
          </a:p>
        </p:txBody>
      </p:sp>
    </p:spTree>
    <p:extLst>
      <p:ext uri="{BB962C8B-B14F-4D97-AF65-F5344CB8AC3E}">
        <p14:creationId xmlns:p14="http://schemas.microsoft.com/office/powerpoint/2010/main" val="1081199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7" name="Content Placeholder 2"/>
          <p:cNvSpPr txBox="1">
            <a:spLocks/>
          </p:cNvSpPr>
          <p:nvPr/>
        </p:nvSpPr>
        <p:spPr>
          <a:xfrm>
            <a:off x="682256" y="1165859"/>
            <a:ext cx="10972800" cy="5649469"/>
          </a:xfrm>
          <a:prstGeom prst="rect">
            <a:avLst/>
          </a:prstGeom>
        </p:spPr>
        <p:txBody>
          <a:bodyPr wrap="square" lIns="0" tIns="0" rIns="0" bIns="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900" b="1" dirty="0"/>
              <a:t>Steps for Task 2: Procurement</a:t>
            </a:r>
          </a:p>
          <a:p>
            <a:r>
              <a:rPr lang="en-US" sz="1900" b="1" dirty="0"/>
              <a:t>1. Create a New Supplier:</a:t>
            </a:r>
          </a:p>
          <a:p>
            <a:r>
              <a:rPr lang="en-US" sz="1900" dirty="0"/>
              <a:t>- Navigate to the SAP Fiori Launchpad.</a:t>
            </a:r>
          </a:p>
          <a:p>
            <a:r>
              <a:rPr lang="en-US" sz="1900" dirty="0"/>
              <a:t>- Select the 'Manage Business Partner Master Data' app under the Financial Accounting space.</a:t>
            </a:r>
          </a:p>
          <a:p>
            <a:r>
              <a:rPr lang="en-US" sz="1900" dirty="0"/>
              <a:t>- In the Business Partner section of the report, click on 'Create' and select 'Organization'.</a:t>
            </a:r>
          </a:p>
          <a:p>
            <a:r>
              <a:rPr lang="en-US" sz="1900" b="1" dirty="0"/>
              <a:t>2. Enter General Data:</a:t>
            </a:r>
          </a:p>
          <a:p>
            <a:r>
              <a:rPr lang="en-US" sz="1900" dirty="0"/>
              <a:t>- Business Partner: Enter a unique business partner number.</a:t>
            </a:r>
          </a:p>
          <a:p>
            <a:r>
              <a:rPr lang="en-US" sz="1900" dirty="0"/>
              <a:t>- Grouping: Select the appropriate grouping for the supplier.</a:t>
            </a:r>
          </a:p>
          <a:p>
            <a:r>
              <a:rPr lang="en-US" sz="1900" dirty="0"/>
              <a:t>- BP Category: Enter '2' for organization.</a:t>
            </a:r>
          </a:p>
          <a:p>
            <a:r>
              <a:rPr lang="en-US" sz="1900" dirty="0"/>
              <a:t>- BP Role: Choose the relevant business partner role.</a:t>
            </a:r>
          </a:p>
          <a:p>
            <a:r>
              <a:rPr lang="en-US" sz="1900" b="1" dirty="0"/>
              <a:t>3. Enter Standard Address:</a:t>
            </a:r>
          </a:p>
          <a:p>
            <a:r>
              <a:rPr lang="en-US" sz="1900" dirty="0"/>
              <a:t>- Name 1: Enter 'PT-Bike Parts'.</a:t>
            </a:r>
          </a:p>
          <a:p>
            <a:r>
              <a:rPr lang="en-US" sz="1900" dirty="0"/>
              <a:t>- Street House Number City Postal Code Country/Region: Use the same details as 'Mid-West Supply'.</a:t>
            </a:r>
          </a:p>
          <a:p>
            <a:r>
              <a:rPr lang="en-US" sz="1900" dirty="0"/>
              <a:t>- Company Code: Enter 'US00'.</a:t>
            </a:r>
          </a:p>
          <a:p>
            <a:r>
              <a:rPr lang="en-US" sz="1900" b="1" dirty="0"/>
              <a:t>4. Save the Supplier:</a:t>
            </a:r>
          </a:p>
          <a:p>
            <a:r>
              <a:rPr lang="en-US" sz="1900" dirty="0"/>
              <a:t>- Review the entered data to ensure accuracy.</a:t>
            </a:r>
          </a:p>
          <a:p>
            <a:r>
              <a:rPr lang="en-US" sz="1900" dirty="0"/>
              <a:t>- Click 'OK' to save the new supplier.</a:t>
            </a:r>
          </a:p>
          <a:p>
            <a:r>
              <a:rPr lang="en-US" sz="1900" b="1" dirty="0"/>
              <a:t>5. Take a Screenshot:</a:t>
            </a:r>
          </a:p>
          <a:p>
            <a:r>
              <a:rPr lang="en-US" sz="1900" dirty="0"/>
              <a:t>- Capture a screenshot of the completed supplier details for inclusion in your report.</a:t>
            </a:r>
          </a:p>
        </p:txBody>
      </p:sp>
      <p:sp>
        <p:nvSpPr>
          <p:cNvPr id="9" name="TextBox 8">
            <a:extLst>
              <a:ext uri="{FF2B5EF4-FFF2-40B4-BE49-F238E27FC236}">
                <a16:creationId xmlns:a16="http://schemas.microsoft.com/office/drawing/2014/main" id="{3D3B35AA-24A5-BC28-6864-5AD122A9C69F}"/>
              </a:ext>
            </a:extLst>
          </p:cNvPr>
          <p:cNvSpPr txBox="1"/>
          <p:nvPr/>
        </p:nvSpPr>
        <p:spPr>
          <a:xfrm>
            <a:off x="542260" y="741548"/>
            <a:ext cx="7620000" cy="461665"/>
          </a:xfrm>
          <a:prstGeom prst="rect">
            <a:avLst/>
          </a:prstGeom>
          <a:noFill/>
        </p:spPr>
        <p:txBody>
          <a:bodyPr wrap="square" rtlCol="0">
            <a:spAutoFit/>
          </a:bodyPr>
          <a:lstStyle/>
          <a:p>
            <a:r>
              <a:rPr lang="en-AU" sz="2400" b="1" dirty="0">
                <a:highlight>
                  <a:srgbClr val="FFFF00"/>
                </a:highlight>
                <a:latin typeface="+mj-lt"/>
              </a:rPr>
              <a:t>Task 2 - Procurement</a:t>
            </a:r>
          </a:p>
        </p:txBody>
      </p:sp>
    </p:spTree>
    <p:extLst>
      <p:ext uri="{BB962C8B-B14F-4D97-AF65-F5344CB8AC3E}">
        <p14:creationId xmlns:p14="http://schemas.microsoft.com/office/powerpoint/2010/main" val="2388585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7" name="Content Placeholder 2"/>
          <p:cNvSpPr txBox="1">
            <a:spLocks/>
          </p:cNvSpPr>
          <p:nvPr/>
        </p:nvSpPr>
        <p:spPr>
          <a:xfrm>
            <a:off x="682256" y="1165859"/>
            <a:ext cx="10972800" cy="5550917"/>
          </a:xfrm>
          <a:prstGeom prst="rect">
            <a:avLst/>
          </a:prstGeom>
        </p:spPr>
        <p:txBody>
          <a:bodyPr wrap="square" lIns="0" tIns="0" rIns="0" bIns="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dirty="0"/>
              <a:t>Steps for Task 3: Fulfillment</a:t>
            </a:r>
          </a:p>
          <a:p>
            <a:r>
              <a:rPr lang="en-US" sz="2400" b="1" dirty="0"/>
              <a:t>1. Create a New Customer:</a:t>
            </a:r>
          </a:p>
          <a:p>
            <a:r>
              <a:rPr lang="en-US" sz="2400" dirty="0"/>
              <a:t>- Create a customer named 'Bikes for Kids' at the specified address with details similar to 'The Bike Zone' customer.</a:t>
            </a:r>
          </a:p>
          <a:p>
            <a:r>
              <a:rPr lang="en-US" sz="2400" dirty="0"/>
              <a:t>- Assign Contact: Add the same contact person as 'The Bike Zone' to the new customer record.</a:t>
            </a:r>
          </a:p>
          <a:p>
            <a:endParaRPr lang="en-US" sz="2400" dirty="0"/>
          </a:p>
          <a:p>
            <a:r>
              <a:rPr lang="en-US" sz="2400" b="1" dirty="0"/>
              <a:t>2. Complete Fulfillment Process:</a:t>
            </a:r>
          </a:p>
          <a:p>
            <a:r>
              <a:rPr lang="en-US" sz="2400" dirty="0"/>
              <a:t>- Create Sales Order: Enter the details for the new customer order.</a:t>
            </a:r>
          </a:p>
          <a:p>
            <a:r>
              <a:rPr lang="en-US" sz="2400" dirty="0"/>
              <a:t>- Delivery Process: Complete the delivery process for the order.</a:t>
            </a:r>
          </a:p>
          <a:p>
            <a:r>
              <a:rPr lang="en-US" sz="2400" dirty="0"/>
              <a:t>- Create Invoice: Generate an invoice for the customer.</a:t>
            </a:r>
          </a:p>
          <a:p>
            <a:r>
              <a:rPr lang="en-US" sz="2400" dirty="0"/>
              <a:t>- Receive Payment: Record the receipt of $15000 payment from the customer.</a:t>
            </a:r>
          </a:p>
          <a:p>
            <a:endParaRPr lang="en-US" sz="2400" dirty="0"/>
          </a:p>
          <a:p>
            <a:r>
              <a:rPr lang="en-US" sz="2400" b="1" dirty="0"/>
              <a:t>3. Screenshots: </a:t>
            </a:r>
            <a:r>
              <a:rPr lang="en-US" sz="2400" dirty="0"/>
              <a:t>Include screenshots of each step (sales order, delivery, invoice, payment) in the report.</a:t>
            </a:r>
          </a:p>
        </p:txBody>
      </p:sp>
      <p:sp>
        <p:nvSpPr>
          <p:cNvPr id="9" name="TextBox 8">
            <a:extLst>
              <a:ext uri="{FF2B5EF4-FFF2-40B4-BE49-F238E27FC236}">
                <a16:creationId xmlns:a16="http://schemas.microsoft.com/office/drawing/2014/main" id="{3D3B35AA-24A5-BC28-6864-5AD122A9C69F}"/>
              </a:ext>
            </a:extLst>
          </p:cNvPr>
          <p:cNvSpPr txBox="1"/>
          <p:nvPr/>
        </p:nvSpPr>
        <p:spPr>
          <a:xfrm>
            <a:off x="542260" y="741548"/>
            <a:ext cx="7620000" cy="461665"/>
          </a:xfrm>
          <a:prstGeom prst="rect">
            <a:avLst/>
          </a:prstGeom>
          <a:noFill/>
        </p:spPr>
        <p:txBody>
          <a:bodyPr wrap="square" rtlCol="0">
            <a:spAutoFit/>
          </a:bodyPr>
          <a:lstStyle/>
          <a:p>
            <a:r>
              <a:rPr lang="en-AU" sz="2400" b="1" dirty="0">
                <a:highlight>
                  <a:srgbClr val="FFFF00"/>
                </a:highlight>
                <a:latin typeface="+mj-lt"/>
              </a:rPr>
              <a:t>Task 3 - Fulfillment</a:t>
            </a:r>
          </a:p>
        </p:txBody>
      </p:sp>
    </p:spTree>
    <p:extLst>
      <p:ext uri="{BB962C8B-B14F-4D97-AF65-F5344CB8AC3E}">
        <p14:creationId xmlns:p14="http://schemas.microsoft.com/office/powerpoint/2010/main" val="153821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214821"/>
            <a:ext cx="11779781" cy="2428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i="0" u="none" strike="noStrike" cap="none" normalizeH="0" baseline="0" dirty="0">
                <a:ln>
                  <a:noFill/>
                </a:ln>
                <a:solidFill>
                  <a:schemeClr val="tx1"/>
                </a:solidFill>
                <a:effectLst/>
                <a:latin typeface="+mj-lt"/>
              </a:rPr>
              <a:t>To excel in the group assignment for HS2041: Enterprise Systems, students need to follow a series of specific steps in SAP to handle the tasks effectively. Below are the step-by-step instructions tailored to the group assignment questions, along with general guidelines to ensure a high-distinction mark.</a:t>
            </a:r>
            <a:endParaRPr lang="en-US" sz="2400"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524283"/>
            <a:ext cx="11779781" cy="243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i="0" u="none" strike="noStrike" cap="none" normalizeH="0" baseline="0" dirty="0">
                <a:ln>
                  <a:noFill/>
                </a:ln>
                <a:solidFill>
                  <a:schemeClr val="tx1"/>
                </a:solidFill>
                <a:effectLst/>
                <a:latin typeface="+mj-lt"/>
              </a:rPr>
              <a:t>By following these steps and preparing effectively, you will be well-equipped to handle this course assignment and achieve a high distinction.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i="0" u="none" strike="noStrike" cap="none" normalizeH="0" baseline="0" dirty="0">
                <a:ln>
                  <a:noFill/>
                </a:ln>
                <a:solidFill>
                  <a:schemeClr val="tx1"/>
                </a:solidFill>
                <a:effectLst/>
                <a:latin typeface="+mj-lt"/>
              </a:rPr>
              <a:t>Good luck!</a:t>
            </a:r>
          </a:p>
          <a:p>
            <a:pPr marL="0" marR="0" lvl="0" indent="0" algn="l" defTabSz="914400" rtl="0" eaLnBrk="0" fontAlgn="base" latinLnBrk="0" hangingPunct="0">
              <a:lnSpc>
                <a:spcPct val="150000"/>
              </a:lnSpc>
              <a:spcBef>
                <a:spcPct val="0"/>
              </a:spcBef>
              <a:spcAft>
                <a:spcPct val="0"/>
              </a:spcAft>
              <a:buClrTx/>
              <a:buSzTx/>
              <a:tabLst/>
            </a:pPr>
            <a:r>
              <a:rPr lang="en-US" altLang="en-US" sz="2600" dirty="0">
                <a:solidFill>
                  <a:schemeClr val="tx1"/>
                </a:solidFill>
                <a:latin typeface="+mj-lt"/>
              </a:rPr>
              <a:t>Farshid</a:t>
            </a:r>
            <a:endParaRPr kumimoji="0" lang="en-US" altLang="en-US" sz="26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84867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9"/>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1: Accounting</a:t>
            </a:r>
          </a:p>
          <a:p>
            <a:pPr>
              <a:lnSpc>
                <a:spcPct val="150000"/>
              </a:lnSpc>
              <a:buFont typeface="+mj-lt"/>
              <a:buAutoNum type="arabicPeriod"/>
            </a:pPr>
            <a:r>
              <a:rPr lang="en-US" sz="2600" b="1" dirty="0">
                <a:latin typeface="+mj-lt"/>
              </a:rPr>
              <a:t> Display General Ledger Account</a:t>
            </a:r>
            <a:r>
              <a:rPr lang="en-US" sz="2600" dirty="0">
                <a:latin typeface="+mj-lt"/>
              </a:rPr>
              <a:t>:</a:t>
            </a:r>
          </a:p>
          <a:p>
            <a:pPr marL="914400" lvl="1" indent="-457200">
              <a:lnSpc>
                <a:spcPct val="150000"/>
              </a:lnSpc>
              <a:buFont typeface="Arial" panose="020B0604020202020204" pitchFamily="34" charset="0"/>
              <a:buChar char="•"/>
            </a:pPr>
            <a:r>
              <a:rPr lang="en-US" sz="2600" dirty="0">
                <a:latin typeface="+mj-lt"/>
              </a:rPr>
              <a:t>Navigate to the SAP Fiori Launchpad and access the "Manage G/L Account Master Data" app.</a:t>
            </a:r>
          </a:p>
          <a:p>
            <a:pPr marL="914400" lvl="1" indent="-457200">
              <a:lnSpc>
                <a:spcPct val="150000"/>
              </a:lnSpc>
              <a:buFont typeface="Arial" panose="020B0604020202020204" pitchFamily="34" charset="0"/>
              <a:buChar char="•"/>
            </a:pPr>
            <a:r>
              <a:rPr lang="en-US" sz="2600" dirty="0">
                <a:latin typeface="+mj-lt"/>
              </a:rPr>
              <a:t>Select "</a:t>
            </a:r>
            <a:r>
              <a:rPr lang="en-US" sz="2600" dirty="0">
                <a:highlight>
                  <a:srgbClr val="FFFF00"/>
                </a:highlight>
                <a:latin typeface="+mj-lt"/>
              </a:rPr>
              <a:t>GL00 - Global Bike Group</a:t>
            </a:r>
            <a:r>
              <a:rPr lang="en-US" sz="2600" dirty="0">
                <a:latin typeface="+mj-lt"/>
              </a:rPr>
              <a:t>" in the Chart of Accounts.</a:t>
            </a:r>
          </a:p>
          <a:p>
            <a:pPr marL="914400" lvl="1" indent="-457200">
              <a:lnSpc>
                <a:spcPct val="150000"/>
              </a:lnSpc>
              <a:buFont typeface="Arial" panose="020B0604020202020204" pitchFamily="34" charset="0"/>
              <a:buChar char="•"/>
            </a:pPr>
            <a:r>
              <a:rPr lang="en-US" sz="2600" dirty="0">
                <a:latin typeface="+mj-lt"/>
              </a:rPr>
              <a:t>Enter the G/L Account number (e.g., 100000) to display the data.</a:t>
            </a:r>
          </a:p>
          <a:p>
            <a:pPr marL="914400" lvl="1" indent="-457200">
              <a:lnSpc>
                <a:spcPct val="150000"/>
              </a:lnSpc>
              <a:buFont typeface="Arial" panose="020B0604020202020204" pitchFamily="34" charset="0"/>
              <a:buChar char="•"/>
            </a:pPr>
            <a:r>
              <a:rPr lang="en-US" sz="2600" dirty="0">
                <a:latin typeface="+mj-lt"/>
              </a:rPr>
              <a:t>Take a screenshot of the displayed G/L account data.</a:t>
            </a:r>
          </a:p>
        </p:txBody>
      </p:sp>
    </p:spTree>
    <p:extLst>
      <p:ext uri="{BB962C8B-B14F-4D97-AF65-F5344CB8AC3E}">
        <p14:creationId xmlns:p14="http://schemas.microsoft.com/office/powerpoint/2010/main" val="422357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9"/>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600" dirty="0">
                <a:latin typeface="+mj-lt"/>
              </a:rPr>
              <a:t>Identify and note down the Account Group for the G/L account.</a:t>
            </a:r>
          </a:p>
          <a:p>
            <a:pPr marL="514350" indent="-514350">
              <a:lnSpc>
                <a:spcPct val="150000"/>
              </a:lnSpc>
              <a:buFont typeface="+mj-lt"/>
              <a:buAutoNum type="arabicPeriod"/>
            </a:pPr>
            <a:r>
              <a:rPr lang="en-US" sz="2600" dirty="0">
                <a:latin typeface="+mj-lt"/>
              </a:rPr>
              <a:t>Determine if the account is a Profit and Loss Statement account or a Balance Sheet account.</a:t>
            </a:r>
          </a:p>
          <a:p>
            <a:pPr marL="514350" indent="-514350">
              <a:lnSpc>
                <a:spcPct val="150000"/>
              </a:lnSpc>
              <a:buFont typeface="+mj-lt"/>
              <a:buAutoNum type="arabicPeriod"/>
            </a:pPr>
            <a:r>
              <a:rPr lang="en-US" sz="2600" dirty="0">
                <a:latin typeface="+mj-lt"/>
              </a:rPr>
              <a:t>Record the account currency in US00.</a:t>
            </a:r>
          </a:p>
          <a:p>
            <a:pPr marL="514350" indent="-514350">
              <a:lnSpc>
                <a:spcPct val="150000"/>
              </a:lnSpc>
              <a:buFont typeface="+mj-lt"/>
              <a:buAutoNum type="arabicPeriod"/>
            </a:pPr>
            <a:r>
              <a:rPr lang="en-US" sz="2600" dirty="0">
                <a:latin typeface="+mj-lt"/>
              </a:rPr>
              <a:t>Describe the differences from the German GBI Company Code (DE00).</a:t>
            </a:r>
          </a:p>
          <a:p>
            <a:pPr marL="514350" indent="-514350">
              <a:lnSpc>
                <a:spcPct val="150000"/>
              </a:lnSpc>
              <a:buFont typeface="+mj-lt"/>
              <a:buAutoNum type="arabicPeriod"/>
            </a:pPr>
            <a:r>
              <a:rPr lang="en-US" sz="2600" dirty="0">
                <a:latin typeface="+mj-lt"/>
              </a:rPr>
              <a:t>Note: If you cannot find specific G/L Accounts (e.g., 720300, 741500), please document this issue and proceed with the available accounts.</a:t>
            </a:r>
          </a:p>
        </p:txBody>
      </p:sp>
    </p:spTree>
    <p:extLst>
      <p:ext uri="{BB962C8B-B14F-4D97-AF65-F5344CB8AC3E}">
        <p14:creationId xmlns:p14="http://schemas.microsoft.com/office/powerpoint/2010/main" val="402174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723792"/>
            <a:ext cx="11779781" cy="6031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Answer Questions</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Account Group Assignment</a:t>
            </a:r>
            <a:r>
              <a:rPr lang="en-US" sz="2600" dirty="0">
                <a:latin typeface="+mj-lt"/>
              </a:rPr>
              <a:t>: Identify and note down the Account Group for the G/L account.</a:t>
            </a:r>
          </a:p>
          <a:p>
            <a:pPr marL="457200" indent="-457200">
              <a:lnSpc>
                <a:spcPct val="150000"/>
              </a:lnSpc>
              <a:buFont typeface="Arial" panose="020B0604020202020204" pitchFamily="34" charset="0"/>
              <a:buChar char="•"/>
            </a:pPr>
            <a:r>
              <a:rPr lang="en-US" sz="2600" b="1" dirty="0">
                <a:latin typeface="+mj-lt"/>
              </a:rPr>
              <a:t>Profit and Loss or Balance Sheet Account</a:t>
            </a:r>
            <a:r>
              <a:rPr lang="en-US" sz="2600" dirty="0">
                <a:latin typeface="+mj-lt"/>
              </a:rPr>
              <a:t>: Determine if the account is a Profit and Loss Statement account or a Balance Sheet account.</a:t>
            </a:r>
          </a:p>
          <a:p>
            <a:pPr marL="457200" indent="-457200">
              <a:lnSpc>
                <a:spcPct val="150000"/>
              </a:lnSpc>
              <a:buFont typeface="Arial" panose="020B0604020202020204" pitchFamily="34" charset="0"/>
              <a:buChar char="•"/>
            </a:pPr>
            <a:r>
              <a:rPr lang="en-US" sz="2600" b="1" dirty="0">
                <a:latin typeface="+mj-lt"/>
              </a:rPr>
              <a:t>Account Currency</a:t>
            </a:r>
            <a:r>
              <a:rPr lang="en-US" sz="2600" dirty="0">
                <a:latin typeface="+mj-lt"/>
              </a:rPr>
              <a:t>: Record the account currency in US00.</a:t>
            </a:r>
          </a:p>
          <a:p>
            <a:pPr marL="457200" indent="-457200">
              <a:lnSpc>
                <a:spcPct val="150000"/>
              </a:lnSpc>
              <a:buFont typeface="Arial" panose="020B0604020202020204" pitchFamily="34" charset="0"/>
              <a:buChar char="•"/>
            </a:pPr>
            <a:r>
              <a:rPr lang="en-US" sz="2600" b="1" dirty="0">
                <a:latin typeface="+mj-lt"/>
              </a:rPr>
              <a:t>Differences in German GBI Company Code (DE00)</a:t>
            </a:r>
            <a:r>
              <a:rPr lang="en-US" sz="2600" dirty="0">
                <a:latin typeface="+mj-lt"/>
              </a:rPr>
              <a:t>: Describe the differences from the German GBI Company Code (DE00).</a:t>
            </a:r>
          </a:p>
          <a:p>
            <a:pPr marL="457200" indent="-457200">
              <a:lnSpc>
                <a:spcPct val="150000"/>
              </a:lnSpc>
              <a:buFont typeface="Arial" panose="020B0604020202020204" pitchFamily="34" charset="0"/>
              <a:buChar char="•"/>
            </a:pPr>
            <a:r>
              <a:rPr lang="en-US" sz="2600" b="1" dirty="0">
                <a:latin typeface="+mj-lt"/>
              </a:rPr>
              <a:t>Record Information</a:t>
            </a:r>
            <a:r>
              <a:rPr lang="en-US" sz="2600" dirty="0">
                <a:latin typeface="+mj-lt"/>
              </a:rPr>
              <a:t>: Fill out the table with the G/L Account numbers and names as specified.</a:t>
            </a:r>
          </a:p>
        </p:txBody>
      </p:sp>
    </p:spTree>
    <p:extLst>
      <p:ext uri="{BB962C8B-B14F-4D97-AF65-F5344CB8AC3E}">
        <p14:creationId xmlns:p14="http://schemas.microsoft.com/office/powerpoint/2010/main" val="156659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7"/>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2: Procurement</a:t>
            </a:r>
          </a:p>
          <a:p>
            <a:pPr>
              <a:lnSpc>
                <a:spcPct val="150000"/>
              </a:lnSpc>
              <a:buFont typeface="+mj-lt"/>
              <a:buAutoNum type="arabicPeriod"/>
            </a:pPr>
            <a:r>
              <a:rPr lang="en-US" sz="2600" b="1" dirty="0">
                <a:latin typeface="+mj-lt"/>
              </a:rPr>
              <a:t> Create a New Supplier</a:t>
            </a:r>
            <a:r>
              <a:rPr lang="en-US" sz="2600" dirty="0">
                <a:latin typeface="+mj-lt"/>
              </a:rPr>
              <a:t>:</a:t>
            </a:r>
          </a:p>
          <a:p>
            <a:pPr marL="742950" lvl="1" indent="-285750">
              <a:lnSpc>
                <a:spcPct val="150000"/>
              </a:lnSpc>
              <a:buFont typeface="+mj-lt"/>
              <a:buAutoNum type="arabicPeriod"/>
            </a:pPr>
            <a:r>
              <a:rPr lang="en-US" sz="2600" b="1" dirty="0">
                <a:latin typeface="+mj-lt"/>
              </a:rPr>
              <a:t> Supplier Creation</a:t>
            </a:r>
            <a:r>
              <a:rPr lang="en-US" sz="2600" dirty="0">
                <a:latin typeface="+mj-lt"/>
              </a:rPr>
              <a:t>: Navigate to the appropriate SAP transaction for creating a new supplier.</a:t>
            </a:r>
          </a:p>
          <a:p>
            <a:pPr marL="742950" lvl="1" indent="-285750">
              <a:lnSpc>
                <a:spcPct val="150000"/>
              </a:lnSpc>
              <a:buFont typeface="+mj-lt"/>
              <a:buAutoNum type="arabicPeriod"/>
            </a:pPr>
            <a:r>
              <a:rPr lang="en-US" sz="2600" b="1" dirty="0">
                <a:latin typeface="+mj-lt"/>
              </a:rPr>
              <a:t> Enter Supplier Details</a:t>
            </a:r>
            <a:r>
              <a:rPr lang="en-US" sz="2600" dirty="0">
                <a:latin typeface="+mj-lt"/>
              </a:rPr>
              <a:t>: Create a supplier named “PT-Bike Parts” with the US00 company code, using the data from “Mid-West Supply”.</a:t>
            </a:r>
          </a:p>
          <a:p>
            <a:pPr marL="742950" lvl="1" indent="-285750">
              <a:lnSpc>
                <a:spcPct val="150000"/>
              </a:lnSpc>
              <a:buFont typeface="+mj-lt"/>
              <a:buAutoNum type="arabicPeriod"/>
            </a:pPr>
            <a:r>
              <a:rPr lang="en-US" sz="2600" b="1" dirty="0">
                <a:latin typeface="+mj-lt"/>
              </a:rPr>
              <a:t> Screenshot</a:t>
            </a:r>
            <a:r>
              <a:rPr lang="en-US" sz="2600" dirty="0">
                <a:latin typeface="+mj-lt"/>
              </a:rPr>
              <a:t>: Take a screenshot of the created supplier and include it in the report.</a:t>
            </a:r>
          </a:p>
        </p:txBody>
      </p:sp>
    </p:spTree>
    <p:extLst>
      <p:ext uri="{BB962C8B-B14F-4D97-AF65-F5344CB8AC3E}">
        <p14:creationId xmlns:p14="http://schemas.microsoft.com/office/powerpoint/2010/main" val="350416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6129050"/>
          </a:xfrm>
          <a:prstGeom prst="rect">
            <a:avLst/>
          </a:prstGeom>
          <a:noFill/>
        </p:spPr>
        <p:txBody>
          <a:bodyPr wrap="square">
            <a:spAutoFit/>
          </a:bodyPr>
          <a:lstStyle/>
          <a:p>
            <a:pPr>
              <a:lnSpc>
                <a:spcPct val="150000"/>
              </a:lnSpc>
            </a:pPr>
            <a:r>
              <a:rPr lang="en-US" sz="2400" b="1" dirty="0">
                <a:latin typeface="+mj-lt"/>
              </a:rPr>
              <a:t>Steps to Create a New Supplier in SAP
1. Navigate to Supplier Creation
- Open the SAP Fiori Launchpad.
- Select the 'Manage Business Partner Master Data' app under the Financial Accounting space.
- In the Business Partner section of the report, click on 'Create' and select 'Organization'.
2. Enter General Data
- Business Partner: Enter a unique business partner number.
- Grouping: Select the appropriate grouping for the supplier.
- BP Category: Enter '2' for organization.
- BP Role: Choose the relevant business partner role.</a:t>
            </a:r>
            <a:endParaRPr lang="en-US" sz="2400" dirty="0">
              <a:latin typeface="+mj-lt"/>
            </a:endParaRPr>
          </a:p>
        </p:txBody>
      </p:sp>
    </p:spTree>
    <p:extLst>
      <p:ext uri="{BB962C8B-B14F-4D97-AF65-F5344CB8AC3E}">
        <p14:creationId xmlns:p14="http://schemas.microsoft.com/office/powerpoint/2010/main" val="316494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F4C2EB7F-55CA-5AFB-51E4-5B2C039CA78C}"/>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6" name="TextBox 5">
            <a:extLst>
              <a:ext uri="{FF2B5EF4-FFF2-40B4-BE49-F238E27FC236}">
                <a16:creationId xmlns:a16="http://schemas.microsoft.com/office/drawing/2014/main" id="{5206C864-84DB-54ED-EDEC-AE32C543ADA9}"/>
              </a:ext>
            </a:extLst>
          </p:cNvPr>
          <p:cNvSpPr txBox="1"/>
          <p:nvPr/>
        </p:nvSpPr>
        <p:spPr>
          <a:xfrm>
            <a:off x="419100" y="685800"/>
            <a:ext cx="11353800" cy="4467057"/>
          </a:xfrm>
          <a:prstGeom prst="rect">
            <a:avLst/>
          </a:prstGeom>
          <a:noFill/>
        </p:spPr>
        <p:txBody>
          <a:bodyPr wrap="square">
            <a:spAutoFit/>
          </a:bodyPr>
          <a:lstStyle/>
          <a:p>
            <a:pPr>
              <a:lnSpc>
                <a:spcPct val="150000"/>
              </a:lnSpc>
            </a:pPr>
            <a:r>
              <a:rPr lang="en-US" sz="2400" b="1" dirty="0">
                <a:latin typeface="+mj-lt"/>
              </a:rPr>
              <a:t>3. Enter Standard Address
- Name 1: Enter 'PT-Bike Parts'.
- Street House Number City Postal Code Country/Region: Use the same details as 'Mid-West Supply'.
- Company Code: Enter 'US00'.
4. Save the Supplier
- Review the entered data to ensure accuracy.
- Click 'OK' to save the new supplier.</a:t>
            </a:r>
            <a:endParaRPr lang="en-US" sz="2400" dirty="0">
              <a:latin typeface="+mj-lt"/>
            </a:endParaRPr>
          </a:p>
        </p:txBody>
      </p:sp>
    </p:spTree>
    <p:extLst>
      <p:ext uri="{BB962C8B-B14F-4D97-AF65-F5344CB8AC3E}">
        <p14:creationId xmlns:p14="http://schemas.microsoft.com/office/powerpoint/2010/main" val="1681130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1211</TotalTime>
  <Words>2952</Words>
  <Application>Microsoft Office PowerPoint</Application>
  <PresentationFormat>Widescreen</PresentationFormat>
  <Paragraphs>232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Arial</vt:lpstr>
      <vt:lpstr>Calibri</vt:lpstr>
      <vt:lpstr>Tahoma</vt:lpstr>
      <vt:lpstr>Office Theme</vt:lpstr>
      <vt:lpstr>HS2041 – Enterprise Systems</vt:lpstr>
      <vt:lpstr>PowerPoint Presentation</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PowerPoint Presentation</vt:lpstr>
      <vt:lpstr>PowerPoint Presentation</vt:lpstr>
      <vt:lpstr>PowerPoint Presentation</vt:lpstr>
      <vt:lpstr>PowerPoint Presentation</vt:lpstr>
      <vt:lpstr>PowerPoint Presentation</vt:lpstr>
      <vt:lpstr>PowerPoint Presentation</vt:lpstr>
      <vt:lpstr>Specific Statement for Group Assignment – HS2041</vt:lpstr>
      <vt:lpstr>PowerPoint Presentation</vt:lpstr>
      <vt:lpstr>PowerPoint Presentation</vt:lpstr>
      <vt:lpstr>PowerPoint Presentation</vt:lpstr>
      <vt:lpstr>PowerPoint Presentation</vt:lpstr>
      <vt:lpstr>Specific Statement for Group Assignment – HS2041</vt:lpstr>
      <vt:lpstr>Specific Statement for Group Assignment – HS2041</vt:lpstr>
      <vt:lpstr>Specific Statement for Group Assignment – HS2041</vt:lpstr>
      <vt:lpstr>Specific Statement for Group Assignment – HS2041</vt:lpstr>
      <vt:lpstr>PowerPoint Presentation</vt:lpstr>
      <vt:lpstr>PowerPoint Presentation</vt:lpstr>
      <vt:lpstr>PowerPoint Presentation</vt:lpstr>
      <vt:lpstr>PowerPoint Presentation</vt:lpstr>
      <vt:lpstr>Specific Statement for Group Assignment – HS2041</vt:lpstr>
      <vt:lpstr>Specific Statement for Group Assignment – HS2041</vt:lpstr>
      <vt:lpstr>Specific Statement for Group Assignment – HS2041</vt:lpstr>
      <vt:lpstr>Specific Statement for Group Assignment – HS2041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Guidelines</dc:title>
  <dc:creator>Ali</dc:creator>
  <cp:lastModifiedBy>Farshid Keivanian</cp:lastModifiedBy>
  <cp:revision>330</cp:revision>
  <dcterms:created xsi:type="dcterms:W3CDTF">2024-05-06T19:11:32Z</dcterms:created>
  <dcterms:modified xsi:type="dcterms:W3CDTF">2024-06-06T02:52:44Z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2024-04-20T00:00:00Z</vt:filetime>
  </property>
  <property fmtid="{D5CDD505-2E9C-101B-9397-08002B2CF9AE}" pid="3" name="Creator">
    <vt:lpwstr>Microsoft® PowerPoint® for Microsoft 365</vt:lpwstr>
  </property>
  <property fmtid="{D5CDD505-2E9C-101B-9397-08002B2CF9AE}" pid="4" name="LastSaved">
    <vt:filetime>2024-05-06T00:00:00Z</vt:filetime>
  </property>
  <property fmtid="{D5CDD505-2E9C-101B-9397-08002B2CF9AE}" pid="5" name="Producer">
    <vt:lpwstr>Microsoft® PowerPoint® for Microsoft 365</vt:lpwstr>
  </property>
</Properties>
</file>