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5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342" autoAdjust="0"/>
  </p:normalViewPr>
  <p:slideViewPr>
    <p:cSldViewPr>
      <p:cViewPr>
        <p:scale>
          <a:sx n="50" d="100"/>
          <a:sy n="50" d="100"/>
        </p:scale>
        <p:origin x="1534" y="4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B335-985B-415C-BDAA-08868B2BBED2}" type="datetimeFigureOut">
              <a:rPr lang="en-AU" smtClean="0"/>
              <a:t>29/05/2024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0FCB-5EBB-4F6C-8953-64EF67AFE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019" y="2747213"/>
            <a:ext cx="816355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40059" y="6487707"/>
            <a:ext cx="94487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HS2041</a:t>
            </a:r>
            <a:r>
              <a:rPr sz="28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28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Enterprise</a:t>
            </a:r>
            <a:r>
              <a:rPr sz="28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0436" y="3145589"/>
            <a:ext cx="877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AE230D"/>
                </a:solidFill>
                <a:latin typeface="Arial"/>
                <a:cs typeface="Arial"/>
              </a:rPr>
              <a:t>Week 8 &amp; 9 Workshop - Fulfillment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DB2C3B-0FAE-7E1B-D12D-1FAB0536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6" y="710808"/>
            <a:ext cx="12062604" cy="42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Verifying Goods Receipt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Goods Receipt: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MIGO for goods receipt against the purchase order.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Confirm the received quantity and note any discrepancies.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Record Discrepancies: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Describe any discrepancies, notify the responsible department, and document corrective actions.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a screenshot of the Goods Receipt.</a:t>
            </a:r>
          </a:p>
        </p:txBody>
      </p:sp>
    </p:spTree>
    <p:extLst>
      <p:ext uri="{BB962C8B-B14F-4D97-AF65-F5344CB8AC3E}">
        <p14:creationId xmlns:p14="http://schemas.microsoft.com/office/powerpoint/2010/main" val="237234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FA26A0B-5EE9-FF7A-1109-72037F8C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2" y="1053172"/>
            <a:ext cx="11618977" cy="26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Displaying Inventory Levels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 Inventory Levels: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MMBE to view inventory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 to refresh the data for the most recent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a screenshot of the updated inventory levels.</a:t>
            </a:r>
          </a:p>
        </p:txBody>
      </p:sp>
    </p:spTree>
    <p:extLst>
      <p:ext uri="{BB962C8B-B14F-4D97-AF65-F5344CB8AC3E}">
        <p14:creationId xmlns:p14="http://schemas.microsoft.com/office/powerpoint/2010/main" val="32721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DD49B1-DBD3-5AF8-AA28-2F2767CA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5" y="709538"/>
            <a:ext cx="12058109" cy="322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Analyzing General Ledger Impact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Predict General Ledger Impact: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Before checking in SAP, predict how the procurement process affects the General Ledger.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Verify in SAP: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FBL3N to view the General Ledger entries related to the purchase order.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a screenshot of the General Ledger impact.</a:t>
            </a:r>
          </a:p>
        </p:txBody>
      </p:sp>
    </p:spTree>
    <p:extLst>
      <p:ext uri="{BB962C8B-B14F-4D97-AF65-F5344CB8AC3E}">
        <p14:creationId xmlns:p14="http://schemas.microsoft.com/office/powerpoint/2010/main" val="153306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68E681-3A76-1709-DEE4-6AF0CED8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3" y="787715"/>
            <a:ext cx="11542776" cy="26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Posting Payment to Vendor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Post Payment: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F-53 to post a payment to the vendor.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Explain how this fits into broader financial management practices.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a screenshot of the payment posting.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1CAC7-8A30-E8BA-173E-BCF10D91C7FB}"/>
              </a:ext>
            </a:extLst>
          </p:cNvPr>
          <p:cNvSpPr txBox="1"/>
          <p:nvPr/>
        </p:nvSpPr>
        <p:spPr>
          <a:xfrm>
            <a:off x="192022" y="3886200"/>
            <a:ext cx="11542777" cy="216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+mj-lt"/>
              </a:rPr>
              <a:t>By following these steps, you should be able to complete Lab 3 successfully. If you encounter any further issues, please feel free to reach out.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+mj-lt"/>
              </a:rPr>
              <a:t>Best regards,</a:t>
            </a:r>
          </a:p>
          <a:p>
            <a:pPr>
              <a:lnSpc>
                <a:spcPct val="150000"/>
              </a:lnSpc>
            </a:pPr>
            <a:r>
              <a:rPr lang="en-US" sz="2300">
                <a:latin typeface="+mj-lt"/>
              </a:rPr>
              <a:t>Farshid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59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Create a New Customer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050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Explain the significance of creating a new customer in SAP, including the business implications and data flow.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Sales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050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Describe the role of sales orders in the fulfillment process, including how they trigger subsequent steps like delivery and invoicing.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an Invoice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050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Explain the importance of invoicing in financial management and its impact on accounts receivable.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Purchase Order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6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The importance of purchase order details in supply chain management.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Verifying Goods Receipt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6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The role of goods receipt verification in inventory management.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Displaying Inventory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6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How inventory levels impact business operations.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BF2F55-4A8F-12C6-910A-D4290528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19" y="2031102"/>
            <a:ext cx="11779781" cy="341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 Outcomes: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we thoroughly study and follow these steps, we will be able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Create a new customer with all the specified details and provide the required screenshot.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Describe the steps for creating a sales order, including referencing a quotation.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Detail the steps for creating an invoice for the customer.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General Ledger 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6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The impact of procurement on financial statements.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Posting Payment to Vendor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6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400" b="1" dirty="0"/>
              <a:t>Theory: </a:t>
            </a:r>
            <a:r>
              <a:rPr sz="2400" dirty="0"/>
              <a:t>The role of vendor payments in cash flow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2BDAEF-150B-53D5-55E4-D3560995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" y="1303537"/>
            <a:ext cx="12192000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Follow Each Step Meticulously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 no step is skipped and double-check each entry in SAP S/4HANA.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Understand the Theory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Pay attention to the theoretical explanations to accurately describe the process in their submissions.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3.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 Clear Screenshots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 all necessary elements are visible in the screenshots and annotate them as needed to highlight key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55619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BF2F55-4A8F-12C6-910A-D4290528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19" y="623407"/>
            <a:ext cx="11779781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 1: Create a New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 into SAP S/4HANA: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 SAP GUI and log in using your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New Customer: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Navigate to the Customer Creation transaction (e.g., XD01 for creating a customer in SAP GUI).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Fill in the customer details as specified: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Sports Co Inc AZZ2345 (use your User ID number)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Address: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555 Stanford Avenue, Los Angeles, CA 90013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West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Company Code: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US00 Global Bike Inc.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Reconciliation Account: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1200000 (Trade Receivables)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Payment Terms: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0001 (Payment is due immediately)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Sales Org: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UW00 US West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 Channel: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WH (Wholesale)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Division: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 (Accessories)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Sales District: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US002 (Southwest US)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Price Group: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02 (Occasional Buyer)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Price Procedure: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 (Standard)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 Priority: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02 (Normal)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Delivering Plant: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SD00 (DC San Diego)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Max. Part Deliveries: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647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26AE5F-56BD-6ED3-C04E-255A7EF7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4" y="915492"/>
            <a:ext cx="11847577" cy="42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+mj-lt"/>
              </a:rPr>
              <a:t>3. Save the Customer:</a:t>
            </a:r>
            <a:endParaRPr lang="en-US" sz="23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 Click on 'Save' and take a screenshot of the confirmation screen showing the customer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 2: Create a Sales Order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Navigate to Sales Order Creation: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VA01 for creating a sales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Sales Order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the Order Type (e.g., OR for Standard Order).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the Sales Organization (UW00), Distribution Channel (WH), and Division (AS).</a:t>
            </a:r>
          </a:p>
        </p:txBody>
      </p:sp>
    </p:spTree>
    <p:extLst>
      <p:ext uri="{BB962C8B-B14F-4D97-AF65-F5344CB8AC3E}">
        <p14:creationId xmlns:p14="http://schemas.microsoft.com/office/powerpoint/2010/main" val="17731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0B746-CE78-EED3-D860-0AEB0F40D156}"/>
              </a:ext>
            </a:extLst>
          </p:cNvPr>
          <p:cNvSpPr txBox="1"/>
          <p:nvPr/>
        </p:nvSpPr>
        <p:spPr>
          <a:xfrm>
            <a:off x="168986" y="914400"/>
            <a:ext cx="11798139" cy="322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+mj-lt"/>
              </a:rPr>
              <a:t>3. Search for Products:</a:t>
            </a:r>
            <a:endParaRPr lang="en-US" sz="23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 For product search, enter the material field and use the search function: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Click on the search icon in the </a:t>
            </a:r>
            <a:r>
              <a:rPr lang="en-US" sz="2300" b="1" dirty="0">
                <a:latin typeface="+mj-lt"/>
              </a:rPr>
              <a:t>Material</a:t>
            </a:r>
            <a:r>
              <a:rPr lang="en-US" sz="2300" dirty="0">
                <a:latin typeface="+mj-lt"/>
              </a:rPr>
              <a:t> field.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Select </a:t>
            </a:r>
            <a:r>
              <a:rPr lang="en-US" sz="2300" b="1" dirty="0">
                <a:latin typeface="+mj-lt"/>
              </a:rPr>
              <a:t>Material by Description</a:t>
            </a:r>
            <a:r>
              <a:rPr lang="en-US" sz="2300" dirty="0">
                <a:latin typeface="+mj-lt"/>
              </a:rPr>
              <a:t> from the search criteria context menu.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Enter descriptions for the Deluxe Touring Bike (black) and Deluxe Touring Bike (silver).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</a:rPr>
              <a:t>Confirm and select the products.</a:t>
            </a:r>
          </a:p>
        </p:txBody>
      </p:sp>
    </p:spTree>
    <p:extLst>
      <p:ext uri="{BB962C8B-B14F-4D97-AF65-F5344CB8AC3E}">
        <p14:creationId xmlns:p14="http://schemas.microsoft.com/office/powerpoint/2010/main" val="196163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0AEA5B-80AB-EEF3-04C7-860165B8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3" y="605026"/>
            <a:ext cx="9442008" cy="269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Complete Sales Order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Fill in other required fields such as quantity, delivery date,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Reference the quotation number if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Save the Sales Order: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Click on 'Save' and take a screenshot of the sales order confirmation screen.</a:t>
            </a:r>
          </a:p>
        </p:txBody>
      </p:sp>
    </p:spTree>
    <p:extLst>
      <p:ext uri="{BB962C8B-B14F-4D97-AF65-F5344CB8AC3E}">
        <p14:creationId xmlns:p14="http://schemas.microsoft.com/office/powerpoint/2010/main" val="239617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BEF711-135E-4E96-E05E-8FFA1D3C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35617"/>
            <a:ext cx="11353800" cy="587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 3: Create an Invoice for the Customer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Navigate to Invoice Creation: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VF01 for creating an invoice.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Billing Document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the billing type, sales organization, distribution channel, and division.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 the Sales Order: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sales order number created in Task 2 as a reference.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Complete Invoice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Fill in necessary details such as invoice date, payment terms, and billing items.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 the Invoice: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Click on 'Save' and take a screenshot of the invoice confirmation screen.</a:t>
            </a:r>
          </a:p>
        </p:txBody>
      </p:sp>
    </p:spTree>
    <p:extLst>
      <p:ext uri="{BB962C8B-B14F-4D97-AF65-F5344CB8AC3E}">
        <p14:creationId xmlns:p14="http://schemas.microsoft.com/office/powerpoint/2010/main" val="417033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8519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</a:rPr>
              <a:t>Step-by-Step Instructions for Lab 3</a:t>
            </a:r>
            <a:endParaRPr lang="en-US" sz="3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06A31C-A928-A57F-FDD1-96EB7ACA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3" y="787715"/>
            <a:ext cx="9643987" cy="42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Additional Tasks and Queries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Accessing Purchase Order Details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Access Purchase Order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transaction code ME23N to display the purchase order.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 the PO number for the Deluxe Touring Bike.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Review and Annotate Details: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Identify the vendor name, expected delivery date, and key items ordered.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a screenshot and annotate it with the relevant details</a:t>
            </a:r>
          </a:p>
        </p:txBody>
      </p:sp>
    </p:spTree>
    <p:extLst>
      <p:ext uri="{BB962C8B-B14F-4D97-AF65-F5344CB8AC3E}">
        <p14:creationId xmlns:p14="http://schemas.microsoft.com/office/powerpoint/2010/main" val="95026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1169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Tahoma</vt:lpstr>
      <vt:lpstr>Office Theme</vt:lpstr>
      <vt:lpstr>HS2041 – Enterprise Systems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Step-by-Step Instructions for Lab 3</vt:lpstr>
      <vt:lpstr>Create a New Customer</vt:lpstr>
      <vt:lpstr>Create a Sales Order</vt:lpstr>
      <vt:lpstr>Create an Invoice</vt:lpstr>
      <vt:lpstr>Access Purchase Order Details</vt:lpstr>
      <vt:lpstr>Verifying Goods Receipt</vt:lpstr>
      <vt:lpstr>Displaying Inventory Levels</vt:lpstr>
      <vt:lpstr>Analyzing General Ledger Impact</vt:lpstr>
      <vt:lpstr>Posting Payment to Vendor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Guidelines</dc:title>
  <dc:creator>Ali</dc:creator>
  <cp:lastModifiedBy>Farshid Keivanian</cp:lastModifiedBy>
  <cp:revision>291</cp:revision>
  <dcterms:created xsi:type="dcterms:W3CDTF">2024-05-06T19:11:32Z</dcterms:created>
  <dcterms:modified xsi:type="dcterms:W3CDTF">2024-05-28T22:30:07Z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2024-05-06T00:00:00Z</vt:filetime>
  </property>
  <property fmtid="{D5CDD505-2E9C-101B-9397-08002B2CF9AE}" pid="5" name="Producer">
    <vt:lpwstr>Microsoft® PowerPoint® for Microsoft 365</vt:lpwstr>
  </property>
</Properties>
</file>