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77" r:id="rId3"/>
    <p:sldId id="278" r:id="rId4"/>
    <p:sldId id="279" r:id="rId5"/>
    <p:sldId id="280" r:id="rId6"/>
    <p:sldId id="281" r:id="rId7"/>
    <p:sldId id="282" r:id="rId8"/>
    <p:sldId id="283" r:id="rId9"/>
    <p:sldId id="284" r:id="rId10"/>
    <p:sldId id="285" r:id="rId11"/>
    <p:sldId id="28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342" autoAdjust="0"/>
  </p:normalViewPr>
  <p:slideViewPr>
    <p:cSldViewPr>
      <p:cViewPr varScale="1">
        <p:scale>
          <a:sx n="69" d="100"/>
          <a:sy n="69" d="100"/>
        </p:scale>
        <p:origin x="79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2/06/2024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Final Individual Assessment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7. Review and Edit</a:t>
            </a:r>
            <a:r>
              <a:rPr kumimoji="0" lang="en-US" altLang="en-US" sz="2400" b="0" i="0" u="none" strike="noStrike" cap="none" normalizeH="0" baseline="0" dirty="0">
                <a:ln>
                  <a:noFill/>
                </a:ln>
                <a:solidFill>
                  <a:schemeClr val="tx1"/>
                </a:solidFill>
                <a:effectLst/>
                <a:latin typeface="+mj-lt"/>
              </a:rPr>
              <a:t>: After completing your draft, review your answers for clarity, coherence, and completeness. Check for grammatical errors and ensure that all parts of the questions are addressed.</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8. Seek Feedback</a:t>
            </a:r>
            <a:r>
              <a:rPr kumimoji="0" lang="en-US" altLang="en-US" sz="2400" b="0" i="0" u="none" strike="noStrike" cap="none" normalizeH="0" baseline="0" dirty="0">
                <a:ln>
                  <a:noFill/>
                </a:ln>
                <a:solidFill>
                  <a:schemeClr val="tx1"/>
                </a:solidFill>
                <a:effectLst/>
                <a:latin typeface="+mj-lt"/>
              </a:rPr>
              <a:t>: If possible, seek feedback from peers or mentors to gain different perspectives and improve your answers.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9. Prepare for the Exam Conditions</a:t>
            </a:r>
            <a:r>
              <a:rPr kumimoji="0" lang="en-US" altLang="en-US" sz="2400" b="0" i="0" u="none" strike="noStrike" cap="none" normalizeH="0" baseline="0" dirty="0">
                <a:ln>
                  <a:noFill/>
                </a:ln>
                <a:solidFill>
                  <a:schemeClr val="tx1"/>
                </a:solidFill>
                <a:effectLst/>
                <a:latin typeface="+mj-lt"/>
              </a:rPr>
              <a:t>: Familiarize yourself with the exam conditions, such as the reading time and duration. Practice answering questions within the given time frame to improve your time management skills.</a:t>
            </a:r>
          </a:p>
        </p:txBody>
      </p:sp>
    </p:spTree>
    <p:extLst>
      <p:ext uri="{BB962C8B-B14F-4D97-AF65-F5344CB8AC3E}">
        <p14:creationId xmlns:p14="http://schemas.microsoft.com/office/powerpoint/2010/main" val="213812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10. Submit Correctly</a:t>
            </a:r>
            <a:r>
              <a:rPr kumimoji="0" lang="en-US" altLang="en-US" sz="2400" b="0" i="0" u="none" strike="noStrike" cap="none" normalizeH="0" baseline="0" dirty="0">
                <a:ln>
                  <a:noFill/>
                </a:ln>
                <a:solidFill>
                  <a:schemeClr val="tx1"/>
                </a:solidFill>
                <a:effectLst/>
                <a:latin typeface="+mj-lt"/>
              </a:rPr>
              <a:t>: Ensure that your final document includes your student details and submission declaration. Follow the submission guidelines precisely to avoid any penalties.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By following these steps and preparing effectively, you will be well-equipped to handle the course assessments and complete your exam with confidence.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Good luck!</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solidFill>
                  <a:schemeClr val="tx1"/>
                </a:solidFill>
                <a:latin typeface="+mj-lt"/>
              </a:rPr>
              <a:t>Farshid</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16828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910584" y="141224"/>
            <a:ext cx="8519415" cy="412934"/>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600" spc="-10" dirty="0">
                <a:solidFill>
                  <a:srgbClr val="FFFFFF"/>
                </a:solidFill>
              </a:rPr>
              <a:t>Due Date for Final Individual Assessment – HS2041</a:t>
            </a:r>
            <a:endParaRPr lang="en-US" sz="2600" dirty="0"/>
          </a:p>
        </p:txBody>
      </p:sp>
      <p:pic>
        <p:nvPicPr>
          <p:cNvPr id="5" name="Picture 4">
            <a:extLst>
              <a:ext uri="{FF2B5EF4-FFF2-40B4-BE49-F238E27FC236}">
                <a16:creationId xmlns:a16="http://schemas.microsoft.com/office/drawing/2014/main" id="{12A0830B-3770-F614-D057-5D1AD065AFBD}"/>
              </a:ext>
            </a:extLst>
          </p:cNvPr>
          <p:cNvPicPr>
            <a:picLocks noChangeAspect="1"/>
          </p:cNvPicPr>
          <p:nvPr/>
        </p:nvPicPr>
        <p:blipFill rotWithShape="1">
          <a:blip r:embed="rId2"/>
          <a:srcRect l="16250" t="51113" r="10000" b="19998"/>
          <a:stretch/>
        </p:blipFill>
        <p:spPr>
          <a:xfrm>
            <a:off x="216877" y="2209800"/>
            <a:ext cx="11758246" cy="2590800"/>
          </a:xfrm>
          <a:prstGeom prst="rect">
            <a:avLst/>
          </a:prstGeom>
        </p:spPr>
      </p:pic>
    </p:spTree>
    <p:extLst>
      <p:ext uri="{BB962C8B-B14F-4D97-AF65-F5344CB8AC3E}">
        <p14:creationId xmlns:p14="http://schemas.microsoft.com/office/powerpoint/2010/main" val="35094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457200" y="1447800"/>
            <a:ext cx="11201400" cy="3359061"/>
          </a:xfrm>
          <a:prstGeom prst="rect">
            <a:avLst/>
          </a:prstGeom>
          <a:noFill/>
        </p:spPr>
        <p:txBody>
          <a:bodyPr wrap="square">
            <a:spAutoFit/>
          </a:bodyPr>
          <a:lstStyle/>
          <a:p>
            <a:pPr>
              <a:lnSpc>
                <a:spcPct val="150000"/>
              </a:lnSpc>
            </a:pPr>
            <a:r>
              <a:rPr lang="en-US" sz="2400" dirty="0">
                <a:latin typeface="+mj-lt"/>
              </a:rPr>
              <a:t>To perform well in the final individual assessment for HS2041: Enterprise Systems, you need to understand and articulate several key topics related to enterprise systems, their components, implementation processes, and the associated benefits and risks. By mastering these areas, you can provide comprehensive answers and support your arguments with relevant examples and case studies. Here are the essential topics and steps to prepare:</a:t>
            </a:r>
            <a:endParaRPr lang="en-AU" sz="2400" dirty="0">
              <a:latin typeface="+mj-lt"/>
            </a:endParaRPr>
          </a:p>
        </p:txBody>
      </p:sp>
    </p:spTree>
    <p:extLst>
      <p:ext uri="{BB962C8B-B14F-4D97-AF65-F5344CB8AC3E}">
        <p14:creationId xmlns:p14="http://schemas.microsoft.com/office/powerpoint/2010/main" val="131483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33590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1. Understanding Enterprise Systems and ERP</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Define what enterprise systems are and explain the role of an ERP (Enterprise Resource Planning) system. Compare ERP with traditional Transaction Processing Systems (TPS), Management Information Systems (MIS), and other information systems.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Identify and describe the five key components of an ERP system and determine which component is most critical during implementation and why.</a:t>
            </a:r>
          </a:p>
        </p:txBody>
      </p:sp>
    </p:spTree>
    <p:extLst>
      <p:ext uri="{BB962C8B-B14F-4D97-AF65-F5344CB8AC3E}">
        <p14:creationId xmlns:p14="http://schemas.microsoft.com/office/powerpoint/2010/main" val="19497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33590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2. Benefits and Value Creation of ERP Systems</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Discuss the benefits of using an ERP system in an organization. Provide examples of how ERP systems create value through improved efficiency, data integration, and decision-making support.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Explain how ERP systems support Web Intelligence capabilities and enhance business operations.</a:t>
            </a:r>
          </a:p>
        </p:txBody>
      </p:sp>
    </p:spTree>
    <p:extLst>
      <p:ext uri="{BB962C8B-B14F-4D97-AF65-F5344CB8AC3E}">
        <p14:creationId xmlns:p14="http://schemas.microsoft.com/office/powerpoint/2010/main" val="360329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3. Risks and Life Cycle of ERP Implementations</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Describe the three types of risks associated with ERP implementations, such as project management risks, operational risks, and technical risks.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Compare and contrast the ERP Life Cycle with the Systems Development Life Cycle (SDLC).</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ERP Implementation Process and Costs</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Outline the steps involved in the implementation of an ERP system, from planning and selection to deployment and post-implementation support. Summarize the potential cost categories associated with ERP implementation.</a:t>
            </a:r>
          </a:p>
        </p:txBody>
      </p:sp>
    </p:spTree>
    <p:extLst>
      <p:ext uri="{BB962C8B-B14F-4D97-AF65-F5344CB8AC3E}">
        <p14:creationId xmlns:p14="http://schemas.microsoft.com/office/powerpoint/2010/main" val="309955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502105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5. Ethical Theories and ERP Implementation</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Describe how normative theories of ethical behavior, including Stockholder Theory, Stakeholder Theory, and Social Contract Theory, influence ERP implementation decisions.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6. Evaluating ERP Trends and Vendors</a:t>
            </a:r>
            <a:r>
              <a:rPr kumimoji="0" lang="en-US" altLang="en-US" sz="2400" b="0" i="0" u="none" strike="noStrike" cap="none" normalizeH="0" baseline="0" dirty="0">
                <a:ln>
                  <a:noFill/>
                </a:ln>
                <a:solidFill>
                  <a:schemeClr val="tx1"/>
                </a:solidFill>
                <a:effectLst/>
                <a:latin typeface="+mj-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Analyze key ERP trends for 2024 as described in relevant articles and select the most significant and realistic trends for the future of ERP systems.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Compare and contrast different ERP vendors based on their background, business functional areas supported, and cost. Provide a justified recommendation for selecting an ERP vendor for a small manufacturing company.</a:t>
            </a:r>
          </a:p>
        </p:txBody>
      </p:sp>
    </p:spTree>
    <p:extLst>
      <p:ext uri="{BB962C8B-B14F-4D97-AF65-F5344CB8AC3E}">
        <p14:creationId xmlns:p14="http://schemas.microsoft.com/office/powerpoint/2010/main" val="341241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4467057"/>
          </a:xfrm>
          <a:prstGeom prst="rect">
            <a:avLst/>
          </a:prstGeom>
          <a:noFill/>
        </p:spPr>
        <p:txBody>
          <a:bodyPr wrap="square">
            <a:spAutoFit/>
          </a:bodyPr>
          <a:lstStyle/>
          <a:p>
            <a:pPr>
              <a:lnSpc>
                <a:spcPct val="150000"/>
              </a:lnSpc>
            </a:pPr>
            <a:r>
              <a:rPr lang="en-US" sz="2400" b="1" dirty="0">
                <a:latin typeface="+mj-lt"/>
              </a:rPr>
              <a:t>Step-by-Step Instructions to Achieve High Distinction</a:t>
            </a:r>
          </a:p>
          <a:p>
            <a:pPr>
              <a:lnSpc>
                <a:spcPct val="150000"/>
              </a:lnSpc>
              <a:buFont typeface="+mj-lt"/>
              <a:buAutoNum type="arabicPeriod"/>
            </a:pPr>
            <a:r>
              <a:rPr lang="en-US" sz="2400" b="1" dirty="0">
                <a:latin typeface="+mj-lt"/>
              </a:rPr>
              <a:t> Start Early</a:t>
            </a:r>
            <a:r>
              <a:rPr lang="en-US" sz="2400" dirty="0">
                <a:latin typeface="+mj-lt"/>
              </a:rPr>
              <a:t>: Begin your preparation well in advance to ensure you have ample time to review the course materials, case studies, and relevant literature.</a:t>
            </a:r>
          </a:p>
          <a:p>
            <a:pPr>
              <a:lnSpc>
                <a:spcPct val="150000"/>
              </a:lnSpc>
              <a:buFont typeface="+mj-lt"/>
              <a:buAutoNum type="arabicPeriod"/>
            </a:pPr>
            <a:r>
              <a:rPr lang="en-US" sz="2400" b="1" dirty="0">
                <a:latin typeface="+mj-lt"/>
              </a:rPr>
              <a:t> Read the Assignment Instructions Thoroughly</a:t>
            </a:r>
            <a:r>
              <a:rPr lang="en-US" sz="2400" dirty="0">
                <a:latin typeface="+mj-lt"/>
              </a:rPr>
              <a:t>: Carefully read the instructions provided in the assessment document. Note the format, submission guidelines, and academic integrity policies.</a:t>
            </a:r>
          </a:p>
          <a:p>
            <a:pPr>
              <a:lnSpc>
                <a:spcPct val="150000"/>
              </a:lnSpc>
              <a:buFont typeface="+mj-lt"/>
              <a:buAutoNum type="arabicPeriod"/>
            </a:pPr>
            <a:r>
              <a:rPr lang="en-US" sz="2400" b="1" dirty="0">
                <a:latin typeface="+mj-lt"/>
              </a:rPr>
              <a:t> Understand the Questions</a:t>
            </a:r>
            <a:r>
              <a:rPr lang="en-US" sz="2400" dirty="0">
                <a:latin typeface="+mj-lt"/>
              </a:rPr>
              <a:t>: Carefully read each question and its sub-questions. Break down the questions to understand what is being asked and identify the key areas to address.</a:t>
            </a:r>
          </a:p>
        </p:txBody>
      </p:sp>
    </p:spTree>
    <p:extLst>
      <p:ext uri="{BB962C8B-B14F-4D97-AF65-F5344CB8AC3E}">
        <p14:creationId xmlns:p14="http://schemas.microsoft.com/office/powerpoint/2010/main" val="1760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667000" y="228600"/>
            <a:ext cx="10744199" cy="305212"/>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1900" spc="-10" dirty="0">
                <a:solidFill>
                  <a:srgbClr val="FFFFFF"/>
                </a:solidFill>
              </a:rPr>
              <a:t>General Statement for Final Individual Assessment - HS2041: Enterprise Systems</a:t>
            </a:r>
            <a:endParaRPr lang="en-US" sz="1900" dirty="0"/>
          </a:p>
        </p:txBody>
      </p:sp>
      <p:sp>
        <p:nvSpPr>
          <p:cNvPr id="3" name="TextBox 2">
            <a:extLst>
              <a:ext uri="{FF2B5EF4-FFF2-40B4-BE49-F238E27FC236}">
                <a16:creationId xmlns:a16="http://schemas.microsoft.com/office/drawing/2014/main" id="{03443B09-1247-A1DC-9C55-492C877749B0}"/>
              </a:ext>
            </a:extLst>
          </p:cNvPr>
          <p:cNvSpPr txBox="1"/>
          <p:nvPr/>
        </p:nvSpPr>
        <p:spPr>
          <a:xfrm>
            <a:off x="184731" y="764711"/>
            <a:ext cx="11822538" cy="502105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Organize Your Notes and Resources</a:t>
            </a:r>
            <a:r>
              <a:rPr kumimoji="0" lang="en-US" altLang="en-US" sz="2400" b="0" i="0" u="none" strike="noStrike" cap="none" normalizeH="0" baseline="0" dirty="0">
                <a:ln>
                  <a:noFill/>
                </a:ln>
                <a:solidFill>
                  <a:schemeClr val="tx1"/>
                </a:solidFill>
                <a:effectLst/>
                <a:latin typeface="+mj-lt"/>
              </a:rPr>
              <a:t>: Organize your notes, textbooks, and other allowed materials for quick reference. Highlight key concepts and examples that are relevant to the questions.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5. Draft Your Answers</a:t>
            </a:r>
            <a:r>
              <a:rPr kumimoji="0" lang="en-US" altLang="en-US" sz="2400" b="0" i="0" u="none" strike="noStrike" cap="none" normalizeH="0" baseline="0" dirty="0">
                <a:ln>
                  <a:noFill/>
                </a:ln>
                <a:solidFill>
                  <a:schemeClr val="tx1"/>
                </a:solidFill>
                <a:effectLst/>
                <a:latin typeface="+mj-lt"/>
              </a:rPr>
              <a:t>: Start drafting your answers in the provided answer boxes in MS Word. Ensure that each answer is clear, concise, and directly addresses the question. Use subheadings and bullet points where appropriate to organize your responses.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6. Use Real-World Examples</a:t>
            </a:r>
            <a:r>
              <a:rPr kumimoji="0" lang="en-US" altLang="en-US" sz="2400" b="0" i="0" u="none" strike="noStrike" cap="none" normalizeH="0" baseline="0" dirty="0">
                <a:ln>
                  <a:noFill/>
                </a:ln>
                <a:solidFill>
                  <a:schemeClr val="tx1"/>
                </a:solidFill>
                <a:effectLst/>
                <a:latin typeface="+mj-lt"/>
              </a:rPr>
              <a:t>: Incorporate real-world examples and case studies to support your answers. This will demonstrate your ability to apply theoretical concepts to practical scenarios.</a:t>
            </a:r>
          </a:p>
        </p:txBody>
      </p:sp>
    </p:spTree>
    <p:extLst>
      <p:ext uri="{BB962C8B-B14F-4D97-AF65-F5344CB8AC3E}">
        <p14:creationId xmlns:p14="http://schemas.microsoft.com/office/powerpoint/2010/main" val="2382409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1052</TotalTime>
  <Words>861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Tahoma</vt:lpstr>
      <vt:lpstr>Office Theme</vt:lpstr>
      <vt:lpstr>HS2041 – Enterprise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318</cp:revision>
  <dcterms:created xsi:type="dcterms:W3CDTF">2024-05-06T19:11:32Z</dcterms:created>
  <dcterms:modified xsi:type="dcterms:W3CDTF">2024-06-02T10:28:49Z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