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77" r:id="rId3"/>
    <p:sldId id="257" r:id="rId4"/>
    <p:sldId id="279" r:id="rId5"/>
    <p:sldId id="280" r:id="rId6"/>
    <p:sldId id="281" r:id="rId7"/>
    <p:sldId id="282" r:id="rId8"/>
    <p:sldId id="283" r:id="rId9"/>
    <p:sldId id="284" r:id="rId10"/>
    <p:sldId id="285" r:id="rId11"/>
    <p:sldId id="286" r:id="rId12"/>
    <p:sldId id="287" r:id="rId13"/>
    <p:sldId id="288" r:id="rId14"/>
    <p:sldId id="289" r:id="rId15"/>
    <p:sldId id="267" r:id="rId16"/>
    <p:sldId id="268" r:id="rId17"/>
    <p:sldId id="269" r:id="rId18"/>
    <p:sldId id="270" r:id="rId19"/>
    <p:sldId id="271" r:id="rId20"/>
    <p:sldId id="272" r:id="rId21"/>
    <p:sldId id="273" r:id="rId22"/>
    <p:sldId id="274"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342" autoAdjust="0"/>
  </p:normalViewPr>
  <p:slideViewPr>
    <p:cSldViewPr>
      <p:cViewPr varScale="1">
        <p:scale>
          <a:sx n="69" d="100"/>
          <a:sy n="69" d="100"/>
        </p:scale>
        <p:origin x="79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E23B335-985B-415C-BDAA-08868B2BBED2}" type="datetimeFigureOut">
              <a:rPr lang="en-AU" smtClean="0"/>
              <a:t>3/06/2024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D910FCB-5EBB-4F6C-8953-64EF67AFEA56}" type="slidenum">
              <a:rPr lang="en-AU" smtClean="0"/>
              <a:t>‹#›</a:t>
            </a:fld>
            <a:endParaRPr lang="en-AU"/>
          </a:p>
        </p:txBody>
      </p:sp>
    </p:spTree>
    <p:extLst>
      <p:ext uri="{BB962C8B-B14F-4D97-AF65-F5344CB8AC3E}">
        <p14:creationId xmlns:p14="http://schemas.microsoft.com/office/powerpoint/2010/main" val="95913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ctrTitle"/>
          </p:nvPr>
        </p:nvSpPr>
        <p:spPr>
          <a:xfrm>
            <a:off x="3055111" y="1967229"/>
            <a:ext cx="4791075" cy="452119"/>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49224"/>
          </a:xfrm>
          <a:prstGeom prst="rect">
            <a:avLst/>
          </a:prstGeom>
        </p:spPr>
      </p:pic>
      <p:pic>
        <p:nvPicPr>
          <p:cNvPr id="17" name="bg object 17"/>
          <p:cNvPicPr/>
          <p:nvPr/>
        </p:nvPicPr>
        <p:blipFill>
          <a:blip r:embed="rId8" cstate="print"/>
          <a:stretch>
            <a:fillRect/>
          </a:stretch>
        </p:blipFill>
        <p:spPr>
          <a:xfrm>
            <a:off x="192023" y="42671"/>
            <a:ext cx="1531620" cy="562355"/>
          </a:xfrm>
          <a:prstGeom prst="rect">
            <a:avLst/>
          </a:prstGeom>
        </p:spPr>
      </p:pic>
      <p:sp>
        <p:nvSpPr>
          <p:cNvPr id="2" name="Holder 2"/>
          <p:cNvSpPr>
            <a:spLocks noGrp="1"/>
          </p:cNvSpPr>
          <p:nvPr>
            <p:ph type="title"/>
          </p:nvPr>
        </p:nvSpPr>
        <p:spPr>
          <a:xfrm>
            <a:off x="1422019" y="2747213"/>
            <a:ext cx="8163559" cy="574675"/>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640059" y="6487707"/>
            <a:ext cx="944879" cy="178434"/>
          </a:xfrm>
          <a:prstGeom prst="rect">
            <a:avLst/>
          </a:prstGeom>
        </p:spPr>
        <p:txBody>
          <a:bodyPr wrap="square" lIns="0" tIns="0" rIns="0" bIns="0">
            <a:spAutoFit/>
          </a:bodyPr>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2800" b="0" dirty="0">
                <a:solidFill>
                  <a:srgbClr val="000000"/>
                </a:solidFill>
                <a:latin typeface="Arial"/>
                <a:cs typeface="Arial"/>
              </a:rPr>
              <a:t>HS2041</a:t>
            </a:r>
            <a:r>
              <a:rPr sz="2800" b="0" spc="-65" dirty="0">
                <a:solidFill>
                  <a:srgbClr val="000000"/>
                </a:solidFill>
                <a:latin typeface="Arial"/>
                <a:cs typeface="Arial"/>
              </a:rPr>
              <a:t> </a:t>
            </a:r>
            <a:r>
              <a:rPr sz="2800" b="0" dirty="0">
                <a:solidFill>
                  <a:srgbClr val="000000"/>
                </a:solidFill>
                <a:latin typeface="Arial"/>
                <a:cs typeface="Arial"/>
              </a:rPr>
              <a:t>–</a:t>
            </a:r>
            <a:r>
              <a:rPr sz="2800" b="0" spc="-75" dirty="0">
                <a:solidFill>
                  <a:srgbClr val="000000"/>
                </a:solidFill>
                <a:latin typeface="Arial"/>
                <a:cs typeface="Arial"/>
              </a:rPr>
              <a:t> </a:t>
            </a:r>
            <a:r>
              <a:rPr sz="2800" b="0" dirty="0">
                <a:solidFill>
                  <a:srgbClr val="000000"/>
                </a:solidFill>
                <a:latin typeface="Arial"/>
                <a:cs typeface="Arial"/>
              </a:rPr>
              <a:t>Enterprise</a:t>
            </a:r>
            <a:r>
              <a:rPr sz="2800" b="0" spc="-80" dirty="0">
                <a:solidFill>
                  <a:srgbClr val="000000"/>
                </a:solidFill>
                <a:latin typeface="Arial"/>
                <a:cs typeface="Arial"/>
              </a:rPr>
              <a:t> </a:t>
            </a:r>
            <a:r>
              <a:rPr sz="2800" b="0" spc="-10" dirty="0">
                <a:solidFill>
                  <a:srgbClr val="000000"/>
                </a:solidFill>
                <a:latin typeface="Arial"/>
                <a:cs typeface="Arial"/>
              </a:rPr>
              <a:t>Systems</a:t>
            </a:r>
            <a:endParaRPr sz="2800">
              <a:latin typeface="Arial"/>
              <a:cs typeface="Arial"/>
            </a:endParaRPr>
          </a:p>
        </p:txBody>
      </p:sp>
      <p:sp>
        <p:nvSpPr>
          <p:cNvPr id="3" name="object 3"/>
          <p:cNvSpPr txBox="1"/>
          <p:nvPr/>
        </p:nvSpPr>
        <p:spPr>
          <a:xfrm>
            <a:off x="1710436" y="3145589"/>
            <a:ext cx="8771128"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dirty="0">
                <a:solidFill>
                  <a:srgbClr val="AE230D"/>
                </a:solidFill>
                <a:latin typeface="Arial"/>
                <a:cs typeface="Arial"/>
              </a:rPr>
              <a:t>Guideline for Lab 3 - Fulfillment</a:t>
            </a:r>
            <a:endParaRPr sz="3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9" name="TextBox 8">
            <a:extLst>
              <a:ext uri="{FF2B5EF4-FFF2-40B4-BE49-F238E27FC236}">
                <a16:creationId xmlns:a16="http://schemas.microsoft.com/office/drawing/2014/main" id="{F1A1E286-B093-92EE-794E-72A92350BECF}"/>
              </a:ext>
            </a:extLst>
          </p:cNvPr>
          <p:cNvSpPr txBox="1"/>
          <p:nvPr/>
        </p:nvSpPr>
        <p:spPr>
          <a:xfrm>
            <a:off x="192023" y="914400"/>
            <a:ext cx="11695177" cy="4467057"/>
          </a:xfrm>
          <a:prstGeom prst="rect">
            <a:avLst/>
          </a:prstGeom>
          <a:noFill/>
        </p:spPr>
        <p:txBody>
          <a:bodyPr wrap="square">
            <a:spAutoFit/>
          </a:bodyPr>
          <a:lstStyle/>
          <a:p>
            <a:pPr>
              <a:lnSpc>
                <a:spcPct val="150000"/>
              </a:lnSpc>
            </a:pPr>
            <a:r>
              <a:rPr lang="en-US" sz="2400" b="1" dirty="0">
                <a:latin typeface="+mj-lt"/>
              </a:rPr>
              <a:t>Steps for Task 3: Create an Invoice for Customer</a:t>
            </a:r>
          </a:p>
          <a:p>
            <a:pPr>
              <a:lnSpc>
                <a:spcPct val="150000"/>
              </a:lnSpc>
              <a:buFont typeface="+mj-lt"/>
              <a:buAutoNum type="arabicPeriod"/>
            </a:pPr>
            <a:r>
              <a:rPr lang="en-US" sz="2400" b="1" dirty="0">
                <a:latin typeface="+mj-lt"/>
              </a:rPr>
              <a:t> Access Billing Document Creation</a:t>
            </a:r>
            <a:r>
              <a:rPr lang="en-US" sz="2400" dirty="0">
                <a:latin typeface="+mj-lt"/>
              </a:rPr>
              <a:t>:</a:t>
            </a:r>
          </a:p>
          <a:p>
            <a:pPr marL="800100" lvl="1" indent="-342900">
              <a:lnSpc>
                <a:spcPct val="150000"/>
              </a:lnSpc>
              <a:buFont typeface="Arial" panose="020B0604020202020204" pitchFamily="34" charset="0"/>
              <a:buChar char="•"/>
            </a:pPr>
            <a:r>
              <a:rPr lang="en-US" sz="2400" b="1" dirty="0">
                <a:latin typeface="+mj-lt"/>
              </a:rPr>
              <a:t>Navigate to Create Billing Documents App</a:t>
            </a:r>
            <a:r>
              <a:rPr lang="en-US" sz="2400" dirty="0">
                <a:latin typeface="+mj-lt"/>
              </a:rPr>
              <a:t>:</a:t>
            </a:r>
          </a:p>
          <a:p>
            <a:pPr marL="1257300" lvl="2" indent="-342900">
              <a:lnSpc>
                <a:spcPct val="150000"/>
              </a:lnSpc>
              <a:buFont typeface="Arial" panose="020B0604020202020204" pitchFamily="34" charset="0"/>
              <a:buChar char="•"/>
            </a:pPr>
            <a:r>
              <a:rPr lang="en-US" sz="2400" dirty="0">
                <a:latin typeface="+mj-lt"/>
              </a:rPr>
              <a:t>Go to the Sales and Distribution space.</a:t>
            </a:r>
          </a:p>
          <a:p>
            <a:pPr marL="1257300" lvl="2" indent="-342900">
              <a:lnSpc>
                <a:spcPct val="150000"/>
              </a:lnSpc>
              <a:buFont typeface="Arial" panose="020B0604020202020204" pitchFamily="34" charset="0"/>
              <a:buChar char="•"/>
            </a:pPr>
            <a:r>
              <a:rPr lang="en-US" sz="2400" dirty="0">
                <a:latin typeface="+mj-lt"/>
              </a:rPr>
              <a:t>Click on the “Create Billing Documents” app in the AR Accountant role.</a:t>
            </a:r>
          </a:p>
          <a:p>
            <a:pPr marL="1257300" lvl="2" indent="-342900">
              <a:lnSpc>
                <a:spcPct val="150000"/>
              </a:lnSpc>
              <a:buFont typeface="Arial" panose="020B0604020202020204" pitchFamily="34" charset="0"/>
              <a:buChar char="•"/>
            </a:pPr>
            <a:r>
              <a:rPr lang="en-US" sz="2400" dirty="0">
                <a:latin typeface="+mj-lt"/>
              </a:rPr>
              <a:t>Enter your Customer Reference number (###).</a:t>
            </a:r>
          </a:p>
          <a:p>
            <a:pPr marL="1257300" lvl="2" indent="-342900">
              <a:lnSpc>
                <a:spcPct val="150000"/>
              </a:lnSpc>
              <a:buFont typeface="Arial" panose="020B0604020202020204" pitchFamily="34" charset="0"/>
              <a:buChar char="•"/>
            </a:pPr>
            <a:r>
              <a:rPr lang="en-US" sz="2400" dirty="0">
                <a:latin typeface="+mj-lt"/>
              </a:rPr>
              <a:t>Click “Search” and select your Sales Document.</a:t>
            </a:r>
          </a:p>
          <a:p>
            <a:pPr marL="1257300" lvl="2" indent="-342900">
              <a:lnSpc>
                <a:spcPct val="150000"/>
              </a:lnSpc>
              <a:buFont typeface="Arial" panose="020B0604020202020204" pitchFamily="34" charset="0"/>
              <a:buChar char="•"/>
            </a:pPr>
            <a:r>
              <a:rPr lang="en-US" sz="2400" dirty="0">
                <a:latin typeface="+mj-lt"/>
              </a:rPr>
              <a:t>Click “Create Billing Document”.</a:t>
            </a:r>
          </a:p>
        </p:txBody>
      </p:sp>
    </p:spTree>
    <p:extLst>
      <p:ext uri="{BB962C8B-B14F-4D97-AF65-F5344CB8AC3E}">
        <p14:creationId xmlns:p14="http://schemas.microsoft.com/office/powerpoint/2010/main" val="197115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9" name="TextBox 8">
            <a:extLst>
              <a:ext uri="{FF2B5EF4-FFF2-40B4-BE49-F238E27FC236}">
                <a16:creationId xmlns:a16="http://schemas.microsoft.com/office/drawing/2014/main" id="{F1A1E286-B093-92EE-794E-72A92350BECF}"/>
              </a:ext>
            </a:extLst>
          </p:cNvPr>
          <p:cNvSpPr txBox="1"/>
          <p:nvPr/>
        </p:nvSpPr>
        <p:spPr>
          <a:xfrm>
            <a:off x="192023" y="914400"/>
            <a:ext cx="11695177" cy="2805063"/>
          </a:xfrm>
          <a:prstGeom prst="rect">
            <a:avLst/>
          </a:prstGeom>
          <a:noFill/>
        </p:spPr>
        <p:txBody>
          <a:bodyPr wrap="square">
            <a:spAutoFit/>
          </a:bodyPr>
          <a:lstStyle/>
          <a:p>
            <a:pPr>
              <a:lnSpc>
                <a:spcPct val="150000"/>
              </a:lnSpc>
              <a:buFont typeface="Arial" panose="020B0604020202020204" pitchFamily="34" charset="0"/>
              <a:buChar char="•"/>
            </a:pPr>
            <a:r>
              <a:rPr lang="en-US" sz="2400" b="1" dirty="0">
                <a:latin typeface="+mj-lt"/>
              </a:rPr>
              <a:t> Complete Billing Document</a:t>
            </a:r>
            <a:r>
              <a:rPr lang="en-US" sz="2400" dirty="0">
                <a:latin typeface="+mj-lt"/>
              </a:rPr>
              <a:t>:</a:t>
            </a:r>
          </a:p>
          <a:p>
            <a:pPr marL="180975">
              <a:lnSpc>
                <a:spcPct val="150000"/>
              </a:lnSpc>
              <a:buFont typeface="Arial" panose="020B0604020202020204" pitchFamily="34" charset="0"/>
              <a:buChar char="•"/>
            </a:pPr>
            <a:r>
              <a:rPr lang="en-US" sz="2400" dirty="0">
                <a:latin typeface="+mj-lt"/>
              </a:rPr>
              <a:t> Enter US00 in the Company Code field.</a:t>
            </a:r>
          </a:p>
          <a:p>
            <a:pPr marL="180975">
              <a:lnSpc>
                <a:spcPct val="150000"/>
              </a:lnSpc>
              <a:buFont typeface="Arial" panose="020B0604020202020204" pitchFamily="34" charset="0"/>
              <a:buChar char="•"/>
            </a:pPr>
            <a:r>
              <a:rPr lang="en-US" sz="2400" dirty="0">
                <a:latin typeface="+mj-lt"/>
              </a:rPr>
              <a:t> Verify the details and click “Save”.</a:t>
            </a:r>
          </a:p>
          <a:p>
            <a:pPr marL="180975">
              <a:lnSpc>
                <a:spcPct val="150000"/>
              </a:lnSpc>
              <a:buFont typeface="Arial" panose="020B0604020202020204" pitchFamily="34" charset="0"/>
              <a:buChar char="•"/>
            </a:pPr>
            <a:r>
              <a:rPr lang="en-US" sz="2400" dirty="0">
                <a:latin typeface="+mj-lt"/>
              </a:rPr>
              <a:t> Record the generated billing document number and take a screenshot. Attach the screenshot to your report.</a:t>
            </a:r>
          </a:p>
        </p:txBody>
      </p:sp>
    </p:spTree>
    <p:extLst>
      <p:ext uri="{BB962C8B-B14F-4D97-AF65-F5344CB8AC3E}">
        <p14:creationId xmlns:p14="http://schemas.microsoft.com/office/powerpoint/2010/main" val="87988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9" name="TextBox 8">
            <a:extLst>
              <a:ext uri="{FF2B5EF4-FFF2-40B4-BE49-F238E27FC236}">
                <a16:creationId xmlns:a16="http://schemas.microsoft.com/office/drawing/2014/main" id="{F1A1E286-B093-92EE-794E-72A92350BECF}"/>
              </a:ext>
            </a:extLst>
          </p:cNvPr>
          <p:cNvSpPr txBox="1"/>
          <p:nvPr/>
        </p:nvSpPr>
        <p:spPr>
          <a:xfrm>
            <a:off x="192023" y="914400"/>
            <a:ext cx="11695177" cy="3913059"/>
          </a:xfrm>
          <a:prstGeom prst="rect">
            <a:avLst/>
          </a:prstGeom>
          <a:noFill/>
        </p:spPr>
        <p:txBody>
          <a:bodyPr wrap="square">
            <a:spAutoFit/>
          </a:bodyPr>
          <a:lstStyle/>
          <a:p>
            <a:pPr>
              <a:lnSpc>
                <a:spcPct val="150000"/>
              </a:lnSpc>
            </a:pPr>
            <a:r>
              <a:rPr lang="en-US" sz="2400" b="1" dirty="0">
                <a:latin typeface="+mj-lt"/>
              </a:rPr>
              <a:t>General Guidelines for High-Distinction Mark</a:t>
            </a:r>
          </a:p>
          <a:p>
            <a:pPr>
              <a:lnSpc>
                <a:spcPct val="150000"/>
              </a:lnSpc>
              <a:buFont typeface="+mj-lt"/>
              <a:buAutoNum type="arabicPeriod"/>
            </a:pPr>
            <a:r>
              <a:rPr lang="en-US" sz="2400" b="1" dirty="0">
                <a:latin typeface="+mj-lt"/>
              </a:rPr>
              <a:t> Start Early</a:t>
            </a:r>
            <a:r>
              <a:rPr lang="en-US" sz="2400" dirty="0">
                <a:latin typeface="+mj-lt"/>
              </a:rPr>
              <a:t>: Begin the assignment well in advance to ensure ample time for each step.</a:t>
            </a:r>
          </a:p>
          <a:p>
            <a:pPr>
              <a:lnSpc>
                <a:spcPct val="150000"/>
              </a:lnSpc>
              <a:buFont typeface="+mj-lt"/>
              <a:buAutoNum type="arabicPeriod"/>
            </a:pPr>
            <a:r>
              <a:rPr lang="en-US" sz="2400" b="1" dirty="0">
                <a:latin typeface="+mj-lt"/>
              </a:rPr>
              <a:t> Follow the Instructions</a:t>
            </a:r>
            <a:r>
              <a:rPr lang="en-US" sz="2400" dirty="0">
                <a:latin typeface="+mj-lt"/>
              </a:rPr>
              <a:t>: Carefully read and follow all provided instructions and guidelines.</a:t>
            </a:r>
          </a:p>
          <a:p>
            <a:pPr>
              <a:lnSpc>
                <a:spcPct val="150000"/>
              </a:lnSpc>
              <a:buFont typeface="+mj-lt"/>
              <a:buAutoNum type="arabicPeriod"/>
            </a:pPr>
            <a:r>
              <a:rPr lang="en-US" sz="2400" b="1" dirty="0">
                <a:latin typeface="+mj-lt"/>
              </a:rPr>
              <a:t> Organize Your Work</a:t>
            </a:r>
            <a:r>
              <a:rPr lang="en-US" sz="2400" dirty="0">
                <a:latin typeface="+mj-lt"/>
              </a:rPr>
              <a:t>: Clearly organize your report with appropriate headings and sections as specified.</a:t>
            </a:r>
          </a:p>
          <a:p>
            <a:pPr>
              <a:lnSpc>
                <a:spcPct val="150000"/>
              </a:lnSpc>
              <a:buFont typeface="+mj-lt"/>
              <a:buAutoNum type="arabicPeriod"/>
            </a:pPr>
            <a:r>
              <a:rPr lang="en-US" sz="2400" b="1" dirty="0">
                <a:latin typeface="+mj-lt"/>
              </a:rPr>
              <a:t> Use Screenshots Effectively</a:t>
            </a:r>
            <a:r>
              <a:rPr lang="en-US" sz="2400" dirty="0">
                <a:latin typeface="+mj-lt"/>
              </a:rPr>
              <a:t>: Ensure all required screenshots are clear and properly labeled.</a:t>
            </a:r>
          </a:p>
        </p:txBody>
      </p:sp>
    </p:spTree>
    <p:extLst>
      <p:ext uri="{BB962C8B-B14F-4D97-AF65-F5344CB8AC3E}">
        <p14:creationId xmlns:p14="http://schemas.microsoft.com/office/powerpoint/2010/main" val="1784450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9" name="TextBox 8">
            <a:extLst>
              <a:ext uri="{FF2B5EF4-FFF2-40B4-BE49-F238E27FC236}">
                <a16:creationId xmlns:a16="http://schemas.microsoft.com/office/drawing/2014/main" id="{F1A1E286-B093-92EE-794E-72A92350BECF}"/>
              </a:ext>
            </a:extLst>
          </p:cNvPr>
          <p:cNvSpPr txBox="1"/>
          <p:nvPr/>
        </p:nvSpPr>
        <p:spPr>
          <a:xfrm>
            <a:off x="192023" y="914400"/>
            <a:ext cx="11695177" cy="280506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5. Reference Correctly</a:t>
            </a:r>
            <a:r>
              <a:rPr kumimoji="0" lang="en-US" altLang="en-US" sz="2400" b="0" i="0" u="none" strike="noStrike" cap="none" normalizeH="0" baseline="0" dirty="0">
                <a:ln>
                  <a:noFill/>
                </a:ln>
                <a:solidFill>
                  <a:schemeClr val="tx1"/>
                </a:solidFill>
                <a:effectLst/>
                <a:latin typeface="+mj-lt"/>
              </a:rPr>
              <a:t>: Use Holmes Institute Adapted Harvard Referencing for all sources.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6. Review and Edit</a:t>
            </a:r>
            <a:r>
              <a:rPr kumimoji="0" lang="en-US" altLang="en-US" sz="2400" b="0" i="0" u="none" strike="noStrike" cap="none" normalizeH="0" baseline="0" dirty="0">
                <a:ln>
                  <a:noFill/>
                </a:ln>
                <a:solidFill>
                  <a:schemeClr val="tx1"/>
                </a:solidFill>
                <a:effectLst/>
                <a:latin typeface="+mj-lt"/>
              </a:rPr>
              <a:t>: Thoroughly review and edit the final document to eliminate any errors or inconsistencies.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7. Submit Correctly</a:t>
            </a:r>
            <a:r>
              <a:rPr kumimoji="0" lang="en-US" altLang="en-US" sz="2400" b="0" i="0" u="none" strike="noStrike" cap="none" normalizeH="0" baseline="0" dirty="0">
                <a:ln>
                  <a:noFill/>
                </a:ln>
                <a:solidFill>
                  <a:schemeClr val="tx1"/>
                </a:solidFill>
                <a:effectLst/>
                <a:latin typeface="+mj-lt"/>
              </a:rPr>
              <a:t>: Ensure the final document is in MS Word format and submitted via the correct Blackboard link. </a:t>
            </a:r>
          </a:p>
        </p:txBody>
      </p:sp>
    </p:spTree>
    <p:extLst>
      <p:ext uri="{BB962C8B-B14F-4D97-AF65-F5344CB8AC3E}">
        <p14:creationId xmlns:p14="http://schemas.microsoft.com/office/powerpoint/2010/main" val="41819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9" name="TextBox 8">
            <a:extLst>
              <a:ext uri="{FF2B5EF4-FFF2-40B4-BE49-F238E27FC236}">
                <a16:creationId xmlns:a16="http://schemas.microsoft.com/office/drawing/2014/main" id="{F1A1E286-B093-92EE-794E-72A92350BECF}"/>
              </a:ext>
            </a:extLst>
          </p:cNvPr>
          <p:cNvSpPr txBox="1"/>
          <p:nvPr/>
        </p:nvSpPr>
        <p:spPr>
          <a:xfrm>
            <a:off x="192023" y="914400"/>
            <a:ext cx="11695177" cy="225106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400" dirty="0">
                <a:latin typeface="+mj-lt"/>
              </a:rPr>
              <a:t>By following these steps and preparing effectively, you will be well-equipped to handle this course assignment and achieve a high distinction.</a:t>
            </a:r>
          </a:p>
          <a:p>
            <a:pPr marL="0" marR="0" lvl="0" indent="0" algn="l" defTabSz="914400" rtl="0" eaLnBrk="0" fontAlgn="base" latinLnBrk="0" hangingPunct="0">
              <a:lnSpc>
                <a:spcPct val="150000"/>
              </a:lnSpc>
              <a:spcBef>
                <a:spcPct val="0"/>
              </a:spcBef>
              <a:spcAft>
                <a:spcPct val="0"/>
              </a:spcAft>
              <a:buClrTx/>
              <a:buSzTx/>
              <a:tabLst/>
            </a:pPr>
            <a:r>
              <a:rPr lang="en-US" sz="2400" dirty="0">
                <a:latin typeface="+mj-lt"/>
              </a:rPr>
              <a:t>Good luck!</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Farshid</a:t>
            </a:r>
          </a:p>
        </p:txBody>
      </p:sp>
    </p:spTree>
    <p:extLst>
      <p:ext uri="{BB962C8B-B14F-4D97-AF65-F5344CB8AC3E}">
        <p14:creationId xmlns:p14="http://schemas.microsoft.com/office/powerpoint/2010/main" val="273046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Create a New Customer</a:t>
            </a:r>
          </a:p>
        </p:txBody>
      </p:sp>
      <p:sp>
        <p:nvSpPr>
          <p:cNvPr id="3" name="Text Placeholder 2"/>
          <p:cNvSpPr>
            <a:spLocks noGrp="1"/>
          </p:cNvSpPr>
          <p:nvPr>
            <p:ph type="body" idx="1"/>
          </p:nvPr>
        </p:nvSpPr>
        <p:spPr>
          <a:xfrm>
            <a:off x="609600" y="1577340"/>
            <a:ext cx="10972800" cy="1050737"/>
          </a:xfrm>
        </p:spPr>
        <p:txBody>
          <a:bodyPr/>
          <a:lstStyle/>
          <a:p>
            <a:pPr>
              <a:lnSpc>
                <a:spcPct val="150000"/>
              </a:lnSpc>
            </a:pPr>
            <a:r>
              <a:rPr sz="2400" b="1" dirty="0"/>
              <a:t>Theory: </a:t>
            </a:r>
            <a:r>
              <a:rPr sz="2400" dirty="0"/>
              <a:t>Explain the significance of creating a new customer in SAP, including the business implications and data flow.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Create a Sales Order</a:t>
            </a:r>
          </a:p>
        </p:txBody>
      </p:sp>
      <p:sp>
        <p:nvSpPr>
          <p:cNvPr id="3" name="Text Placeholder 2"/>
          <p:cNvSpPr>
            <a:spLocks noGrp="1"/>
          </p:cNvSpPr>
          <p:nvPr>
            <p:ph type="body" idx="1"/>
          </p:nvPr>
        </p:nvSpPr>
        <p:spPr>
          <a:xfrm>
            <a:off x="609600" y="1577340"/>
            <a:ext cx="10972800" cy="1050737"/>
          </a:xfrm>
        </p:spPr>
        <p:txBody>
          <a:bodyPr/>
          <a:lstStyle/>
          <a:p>
            <a:pPr>
              <a:lnSpc>
                <a:spcPct val="150000"/>
              </a:lnSpc>
            </a:pPr>
            <a:r>
              <a:rPr sz="2400" b="1" dirty="0"/>
              <a:t>Theory: </a:t>
            </a:r>
            <a:r>
              <a:rPr sz="2400" dirty="0"/>
              <a:t>Describe the role of sales orders in the fulfillment process, including how they trigger subsequent steps like delivery and invoicing.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Create an Invoice</a:t>
            </a:r>
          </a:p>
        </p:txBody>
      </p:sp>
      <p:sp>
        <p:nvSpPr>
          <p:cNvPr id="3" name="Text Placeholder 2"/>
          <p:cNvSpPr>
            <a:spLocks noGrp="1"/>
          </p:cNvSpPr>
          <p:nvPr>
            <p:ph type="body" idx="1"/>
          </p:nvPr>
        </p:nvSpPr>
        <p:spPr>
          <a:xfrm>
            <a:off x="609600" y="1577340"/>
            <a:ext cx="10972800" cy="1050737"/>
          </a:xfrm>
        </p:spPr>
        <p:txBody>
          <a:bodyPr/>
          <a:lstStyle/>
          <a:p>
            <a:pPr>
              <a:lnSpc>
                <a:spcPct val="150000"/>
              </a:lnSpc>
            </a:pPr>
            <a:r>
              <a:rPr sz="2400" b="1" dirty="0"/>
              <a:t>Theory: </a:t>
            </a:r>
            <a:r>
              <a:rPr sz="2400" dirty="0"/>
              <a:t>Explain the importance of invoicing in financial management and its impact on accounts receivable.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Access Purchase Order Details</a:t>
            </a:r>
          </a:p>
        </p:txBody>
      </p:sp>
      <p:sp>
        <p:nvSpPr>
          <p:cNvPr id="3" name="Text Placeholder 2"/>
          <p:cNvSpPr>
            <a:spLocks noGrp="1"/>
          </p:cNvSpPr>
          <p:nvPr>
            <p:ph type="body" idx="1"/>
          </p:nvPr>
        </p:nvSpPr>
        <p:spPr>
          <a:xfrm>
            <a:off x="609600" y="1577340"/>
            <a:ext cx="10972800" cy="496739"/>
          </a:xfrm>
        </p:spPr>
        <p:txBody>
          <a:bodyPr/>
          <a:lstStyle/>
          <a:p>
            <a:pPr>
              <a:lnSpc>
                <a:spcPct val="150000"/>
              </a:lnSpc>
            </a:pPr>
            <a:r>
              <a:rPr sz="2400" b="1" dirty="0"/>
              <a:t>Theory: </a:t>
            </a:r>
            <a:r>
              <a:rPr sz="2400" dirty="0"/>
              <a:t>The importance of purchase order details in supply chain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Verifying Goods Receipt</a:t>
            </a:r>
          </a:p>
        </p:txBody>
      </p:sp>
      <p:sp>
        <p:nvSpPr>
          <p:cNvPr id="3" name="Text Placeholder 2"/>
          <p:cNvSpPr>
            <a:spLocks noGrp="1"/>
          </p:cNvSpPr>
          <p:nvPr>
            <p:ph type="body" idx="1"/>
          </p:nvPr>
        </p:nvSpPr>
        <p:spPr>
          <a:xfrm>
            <a:off x="609600" y="1577340"/>
            <a:ext cx="10972800" cy="496739"/>
          </a:xfrm>
        </p:spPr>
        <p:txBody>
          <a:bodyPr/>
          <a:lstStyle/>
          <a:p>
            <a:pPr>
              <a:lnSpc>
                <a:spcPct val="150000"/>
              </a:lnSpc>
            </a:pPr>
            <a:r>
              <a:rPr sz="2400" b="1" dirty="0"/>
              <a:t>Theory: </a:t>
            </a:r>
            <a:r>
              <a:rPr sz="2400" dirty="0"/>
              <a:t>The role of goods receipt verification in inventory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2C49F1-1B19-6A1E-B21C-55EB5DB7B720}"/>
              </a:ext>
            </a:extLst>
          </p:cNvPr>
          <p:cNvPicPr>
            <a:picLocks noChangeAspect="1"/>
          </p:cNvPicPr>
          <p:nvPr/>
        </p:nvPicPr>
        <p:blipFill rotWithShape="1">
          <a:blip r:embed="rId2"/>
          <a:srcRect l="18125" t="44445" r="15625" b="22221"/>
          <a:stretch/>
        </p:blipFill>
        <p:spPr>
          <a:xfrm>
            <a:off x="172720" y="1752600"/>
            <a:ext cx="11846560" cy="3352800"/>
          </a:xfrm>
          <a:prstGeom prst="rect">
            <a:avLst/>
          </a:prstGeom>
        </p:spPr>
      </p:pic>
      <p:sp>
        <p:nvSpPr>
          <p:cNvPr id="6" name="object 6">
            <a:extLst>
              <a:ext uri="{FF2B5EF4-FFF2-40B4-BE49-F238E27FC236}">
                <a16:creationId xmlns:a16="http://schemas.microsoft.com/office/drawing/2014/main" id="{54836E0F-88E7-1598-25CD-C29DF606B020}"/>
              </a:ext>
            </a:extLst>
          </p:cNvPr>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Due Date for Lab 3</a:t>
            </a:r>
            <a:endParaRPr lang="en-US" sz="3200" dirty="0"/>
          </a:p>
        </p:txBody>
      </p:sp>
    </p:spTree>
    <p:extLst>
      <p:ext uri="{BB962C8B-B14F-4D97-AF65-F5344CB8AC3E}">
        <p14:creationId xmlns:p14="http://schemas.microsoft.com/office/powerpoint/2010/main" val="138350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Displaying Inventory Levels</a:t>
            </a:r>
          </a:p>
        </p:txBody>
      </p:sp>
      <p:sp>
        <p:nvSpPr>
          <p:cNvPr id="3" name="Text Placeholder 2"/>
          <p:cNvSpPr>
            <a:spLocks noGrp="1"/>
          </p:cNvSpPr>
          <p:nvPr>
            <p:ph type="body" idx="1"/>
          </p:nvPr>
        </p:nvSpPr>
        <p:spPr>
          <a:xfrm>
            <a:off x="609600" y="1577340"/>
            <a:ext cx="10972800" cy="496739"/>
          </a:xfrm>
        </p:spPr>
        <p:txBody>
          <a:bodyPr/>
          <a:lstStyle/>
          <a:p>
            <a:pPr>
              <a:lnSpc>
                <a:spcPct val="150000"/>
              </a:lnSpc>
            </a:pPr>
            <a:r>
              <a:rPr sz="2400" b="1" dirty="0"/>
              <a:t>Theory: </a:t>
            </a:r>
            <a:r>
              <a:rPr sz="2400" dirty="0"/>
              <a:t>How inventory levels impact business operations.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Analyzing General Ledger Impact</a:t>
            </a:r>
          </a:p>
        </p:txBody>
      </p:sp>
      <p:sp>
        <p:nvSpPr>
          <p:cNvPr id="3" name="Text Placeholder 2"/>
          <p:cNvSpPr>
            <a:spLocks noGrp="1"/>
          </p:cNvSpPr>
          <p:nvPr>
            <p:ph type="body" idx="1"/>
          </p:nvPr>
        </p:nvSpPr>
        <p:spPr>
          <a:xfrm>
            <a:off x="609600" y="1577340"/>
            <a:ext cx="10972800" cy="496739"/>
          </a:xfrm>
        </p:spPr>
        <p:txBody>
          <a:bodyPr/>
          <a:lstStyle/>
          <a:p>
            <a:pPr>
              <a:lnSpc>
                <a:spcPct val="150000"/>
              </a:lnSpc>
            </a:pPr>
            <a:r>
              <a:rPr sz="2400" b="1" dirty="0"/>
              <a:t>Theory: </a:t>
            </a:r>
            <a:r>
              <a:rPr sz="2400" dirty="0"/>
              <a:t>The impact of procurement on financial statements.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Posting Payment to Vendor</a:t>
            </a:r>
          </a:p>
        </p:txBody>
      </p:sp>
      <p:sp>
        <p:nvSpPr>
          <p:cNvPr id="3" name="Text Placeholder 2"/>
          <p:cNvSpPr>
            <a:spLocks noGrp="1"/>
          </p:cNvSpPr>
          <p:nvPr>
            <p:ph type="body" idx="1"/>
          </p:nvPr>
        </p:nvSpPr>
        <p:spPr>
          <a:xfrm>
            <a:off x="609600" y="1577340"/>
            <a:ext cx="10972800" cy="496739"/>
          </a:xfrm>
        </p:spPr>
        <p:txBody>
          <a:bodyPr/>
          <a:lstStyle/>
          <a:p>
            <a:pPr>
              <a:lnSpc>
                <a:spcPct val="150000"/>
              </a:lnSpc>
            </a:pPr>
            <a:r>
              <a:rPr sz="2400" b="1" dirty="0"/>
              <a:t>Theory: </a:t>
            </a:r>
            <a:r>
              <a:rPr sz="2400" dirty="0"/>
              <a:t>The role of vendor payments in cash flow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412219" y="2525468"/>
            <a:ext cx="11779781" cy="2428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i="0" u="none" strike="noStrike" cap="none" normalizeH="0" baseline="0" dirty="0">
                <a:ln>
                  <a:noFill/>
                </a:ln>
                <a:solidFill>
                  <a:schemeClr val="tx1"/>
                </a:solidFill>
                <a:effectLst/>
                <a:latin typeface="+mj-lt"/>
              </a:rPr>
              <a:t>To excel in the Lab 3 assignment for HS2041: Enterprise Systems, you need to follow a series of specific steps in SAP to handle the tasks effectively. Below are the step-by-step instructions tailored to the lab assignment questions, along with general guidelines to ensure a high-distinction mark.</a:t>
            </a:r>
            <a:endParaRPr lang="en-US"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412219" y="675122"/>
            <a:ext cx="11779781" cy="61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mj-lt"/>
              </a:rPr>
              <a:t>Steps for Task 1: Create a New Customer</a:t>
            </a:r>
          </a:p>
          <a:p>
            <a:pPr>
              <a:lnSpc>
                <a:spcPct val="150000"/>
              </a:lnSpc>
              <a:buFont typeface="+mj-lt"/>
              <a:buAutoNum type="arabicPeriod"/>
            </a:pPr>
            <a:r>
              <a:rPr lang="en-US" sz="2400" b="1" dirty="0">
                <a:latin typeface="+mj-lt"/>
              </a:rPr>
              <a:t> Access SAP S/4HANA</a:t>
            </a:r>
            <a:r>
              <a:rPr lang="en-US" sz="2400" dirty="0">
                <a:latin typeface="+mj-lt"/>
              </a:rPr>
              <a:t>:</a:t>
            </a:r>
          </a:p>
          <a:p>
            <a:pPr marL="800100" lvl="1" indent="-342900">
              <a:lnSpc>
                <a:spcPct val="150000"/>
              </a:lnSpc>
              <a:buFont typeface="Arial" panose="020B0604020202020204" pitchFamily="34" charset="0"/>
              <a:buChar char="•"/>
            </a:pPr>
            <a:r>
              <a:rPr lang="en-US" sz="2400" b="1" dirty="0">
                <a:latin typeface="+mj-lt"/>
              </a:rPr>
              <a:t>Login to SAP</a:t>
            </a:r>
            <a:r>
              <a:rPr lang="en-US" sz="2400" dirty="0">
                <a:latin typeface="+mj-lt"/>
              </a:rPr>
              <a:t>: Use your provided credentials to log in to SAP S/4HANA.</a:t>
            </a:r>
          </a:p>
          <a:p>
            <a:pPr>
              <a:lnSpc>
                <a:spcPct val="150000"/>
              </a:lnSpc>
              <a:buFont typeface="+mj-lt"/>
              <a:buAutoNum type="arabicPeriod"/>
            </a:pPr>
            <a:r>
              <a:rPr lang="en-US" sz="2400" b="1" dirty="0">
                <a:latin typeface="+mj-lt"/>
              </a:rPr>
              <a:t> Create a New Customer</a:t>
            </a:r>
            <a:r>
              <a:rPr lang="en-US" sz="2400" dirty="0">
                <a:latin typeface="+mj-lt"/>
              </a:rPr>
              <a:t>:</a:t>
            </a:r>
          </a:p>
          <a:p>
            <a:pPr marL="800100" lvl="1" indent="-342900">
              <a:lnSpc>
                <a:spcPct val="150000"/>
              </a:lnSpc>
              <a:buFont typeface="Arial" panose="020B0604020202020204" pitchFamily="34" charset="0"/>
              <a:buChar char="•"/>
            </a:pPr>
            <a:r>
              <a:rPr lang="en-US" sz="2400" b="1" dirty="0">
                <a:latin typeface="+mj-lt"/>
              </a:rPr>
              <a:t>Navigate to Maintain Business Partner App</a:t>
            </a:r>
            <a:r>
              <a:rPr lang="en-US" sz="2400" dirty="0">
                <a:latin typeface="+mj-lt"/>
              </a:rPr>
              <a:t>:</a:t>
            </a:r>
          </a:p>
          <a:p>
            <a:pPr marL="1257300" lvl="2" indent="-342900">
              <a:lnSpc>
                <a:spcPct val="150000"/>
              </a:lnSpc>
              <a:buFont typeface="Arial" panose="020B0604020202020204" pitchFamily="34" charset="0"/>
              <a:buChar char="•"/>
            </a:pPr>
            <a:r>
              <a:rPr lang="en-US" sz="2400" dirty="0">
                <a:latin typeface="+mj-lt"/>
              </a:rPr>
              <a:t>Go to the SAP Fiori Launchpad.</a:t>
            </a:r>
          </a:p>
          <a:p>
            <a:pPr marL="1257300" lvl="2" indent="-342900">
              <a:lnSpc>
                <a:spcPct val="150000"/>
              </a:lnSpc>
              <a:buFont typeface="Arial" panose="020B0604020202020204" pitchFamily="34" charset="0"/>
              <a:buChar char="•"/>
            </a:pPr>
            <a:r>
              <a:rPr lang="en-US" sz="2400" dirty="0">
                <a:latin typeface="+mj-lt"/>
              </a:rPr>
              <a:t>Click on the Profile icon and select “Sales and Distribution” from the Space Selection Bar.</a:t>
            </a:r>
          </a:p>
          <a:p>
            <a:pPr marL="1257300" lvl="2" indent="-342900">
              <a:lnSpc>
                <a:spcPct val="150000"/>
              </a:lnSpc>
              <a:buFont typeface="Arial" panose="020B0604020202020204" pitchFamily="34" charset="0"/>
              <a:buChar char="•"/>
            </a:pPr>
            <a:r>
              <a:rPr lang="en-US" sz="2400" dirty="0">
                <a:latin typeface="+mj-lt"/>
              </a:rPr>
              <a:t>Add the “Maintain Business Partner” app if it is not already there by clicking on the Profile icon, selecting Edit Current Page, finding the app under GB SD in the App Finder, and adding it.</a:t>
            </a:r>
          </a:p>
        </p:txBody>
      </p:sp>
    </p:spTree>
    <p:extLst>
      <p:ext uri="{BB962C8B-B14F-4D97-AF65-F5344CB8AC3E}">
        <p14:creationId xmlns:p14="http://schemas.microsoft.com/office/powerpoint/2010/main" val="364308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412219" y="769603"/>
            <a:ext cx="11779781"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000" b="1" dirty="0">
                <a:solidFill>
                  <a:schemeClr val="tx1"/>
                </a:solidFill>
                <a:latin typeface="+mj-lt"/>
              </a:rPr>
              <a:t> Create New Customer</a:t>
            </a:r>
            <a:r>
              <a:rPr lang="en-US" sz="2000" dirty="0">
                <a:solidFill>
                  <a:schemeClr val="tx1"/>
                </a:solidFill>
                <a:latin typeface="+mj-lt"/>
              </a:rPr>
              <a:t>:</a:t>
            </a:r>
          </a:p>
          <a:p>
            <a:pPr>
              <a:buFont typeface="Arial" panose="020B0604020202020204" pitchFamily="34" charset="0"/>
              <a:buChar char="•"/>
            </a:pPr>
            <a:r>
              <a:rPr lang="en-US" sz="2000" dirty="0">
                <a:solidFill>
                  <a:schemeClr val="tx1"/>
                </a:solidFill>
                <a:latin typeface="+mj-lt"/>
              </a:rPr>
              <a:t> Select “Create New Business Partner” and choose “FI Customer”.</a:t>
            </a:r>
          </a:p>
          <a:p>
            <a:pPr>
              <a:buFont typeface="Arial" panose="020B0604020202020204" pitchFamily="34" charset="0"/>
              <a:buChar char="•"/>
            </a:pPr>
            <a:r>
              <a:rPr lang="en-US" sz="2000" dirty="0">
                <a:solidFill>
                  <a:schemeClr val="tx1"/>
                </a:solidFill>
                <a:latin typeface="+mj-lt"/>
              </a:rPr>
              <a:t> Enter the following details:</a:t>
            </a:r>
          </a:p>
          <a:p>
            <a:pPr marL="742950" lvl="1" indent="-285750">
              <a:buFont typeface="Arial" panose="020B0604020202020204" pitchFamily="34" charset="0"/>
              <a:buChar char="•"/>
            </a:pPr>
            <a:r>
              <a:rPr lang="en-US" sz="2000" b="1" dirty="0">
                <a:solidFill>
                  <a:schemeClr val="tx1"/>
                </a:solidFill>
                <a:latin typeface="+mj-lt"/>
              </a:rPr>
              <a:t>Title</a:t>
            </a:r>
            <a:r>
              <a:rPr lang="en-US" sz="2000" dirty="0">
                <a:solidFill>
                  <a:schemeClr val="tx1"/>
                </a:solidFill>
                <a:latin typeface="+mj-lt"/>
              </a:rPr>
              <a:t>: Company</a:t>
            </a:r>
          </a:p>
          <a:p>
            <a:pPr marL="742950" lvl="1" indent="-285750">
              <a:buFont typeface="Arial" panose="020B0604020202020204" pitchFamily="34" charset="0"/>
              <a:buChar char="•"/>
            </a:pPr>
            <a:r>
              <a:rPr lang="en-US" sz="2000" b="1" dirty="0">
                <a:solidFill>
                  <a:schemeClr val="tx1"/>
                </a:solidFill>
                <a:latin typeface="+mj-lt"/>
              </a:rPr>
              <a:t>Name</a:t>
            </a:r>
            <a:r>
              <a:rPr lang="en-US" sz="2000" dirty="0">
                <a:solidFill>
                  <a:schemeClr val="tx1"/>
                </a:solidFill>
                <a:latin typeface="+mj-lt"/>
              </a:rPr>
              <a:t>: Sports Co Inc ### (where ### is your User ID Number)</a:t>
            </a:r>
          </a:p>
          <a:p>
            <a:pPr marL="742950" lvl="1" indent="-285750">
              <a:buFont typeface="Arial" panose="020B0604020202020204" pitchFamily="34" charset="0"/>
              <a:buChar char="•"/>
            </a:pPr>
            <a:r>
              <a:rPr lang="en-US" sz="2000" b="1" dirty="0">
                <a:solidFill>
                  <a:schemeClr val="tx1"/>
                </a:solidFill>
                <a:latin typeface="+mj-lt"/>
              </a:rPr>
              <a:t>Address</a:t>
            </a:r>
            <a:r>
              <a:rPr lang="en-US" sz="2000" dirty="0">
                <a:solidFill>
                  <a:schemeClr val="tx1"/>
                </a:solidFill>
                <a:latin typeface="+mj-lt"/>
              </a:rPr>
              <a:t>: 555 Stanford Avenue, Los Angeles, CA 90013</a:t>
            </a:r>
          </a:p>
          <a:p>
            <a:pPr marL="742950" lvl="1" indent="-285750">
              <a:buFont typeface="Arial" panose="020B0604020202020204" pitchFamily="34" charset="0"/>
              <a:buChar char="•"/>
            </a:pPr>
            <a:r>
              <a:rPr lang="en-US" sz="2000" b="1" dirty="0">
                <a:solidFill>
                  <a:schemeClr val="tx1"/>
                </a:solidFill>
                <a:latin typeface="+mj-lt"/>
              </a:rPr>
              <a:t>Region</a:t>
            </a:r>
            <a:r>
              <a:rPr lang="en-US" sz="2000" dirty="0">
                <a:solidFill>
                  <a:schemeClr val="tx1"/>
                </a:solidFill>
                <a:latin typeface="+mj-lt"/>
              </a:rPr>
              <a:t>: West</a:t>
            </a:r>
          </a:p>
          <a:p>
            <a:pPr marL="742950" lvl="1" indent="-285750">
              <a:buFont typeface="Arial" panose="020B0604020202020204" pitchFamily="34" charset="0"/>
              <a:buChar char="•"/>
            </a:pPr>
            <a:r>
              <a:rPr lang="en-US" sz="2000" b="1" dirty="0">
                <a:solidFill>
                  <a:schemeClr val="tx1"/>
                </a:solidFill>
                <a:latin typeface="+mj-lt"/>
              </a:rPr>
              <a:t>Company Code</a:t>
            </a:r>
            <a:r>
              <a:rPr lang="en-US" sz="2000" dirty="0">
                <a:solidFill>
                  <a:schemeClr val="tx1"/>
                </a:solidFill>
                <a:latin typeface="+mj-lt"/>
              </a:rPr>
              <a:t>: US00 Global Bike Inc.</a:t>
            </a:r>
          </a:p>
          <a:p>
            <a:pPr marL="742950" lvl="1" indent="-285750">
              <a:buFont typeface="Arial" panose="020B0604020202020204" pitchFamily="34" charset="0"/>
              <a:buChar char="•"/>
            </a:pPr>
            <a:r>
              <a:rPr lang="en-US" sz="2000" b="1" dirty="0">
                <a:solidFill>
                  <a:schemeClr val="tx1"/>
                </a:solidFill>
                <a:latin typeface="+mj-lt"/>
              </a:rPr>
              <a:t>Reconciliation Account</a:t>
            </a:r>
            <a:r>
              <a:rPr lang="en-US" sz="2000" dirty="0">
                <a:solidFill>
                  <a:schemeClr val="tx1"/>
                </a:solidFill>
                <a:latin typeface="+mj-lt"/>
              </a:rPr>
              <a:t>: 1200000 (Trade Receivables)</a:t>
            </a:r>
          </a:p>
          <a:p>
            <a:pPr marL="742950" lvl="1" indent="-285750">
              <a:buFont typeface="Arial" panose="020B0604020202020204" pitchFamily="34" charset="0"/>
              <a:buChar char="•"/>
            </a:pPr>
            <a:r>
              <a:rPr lang="en-US" sz="2000" b="1" dirty="0">
                <a:solidFill>
                  <a:schemeClr val="tx1"/>
                </a:solidFill>
                <a:latin typeface="+mj-lt"/>
              </a:rPr>
              <a:t>Payment Terms</a:t>
            </a:r>
            <a:r>
              <a:rPr lang="en-US" sz="2000" dirty="0">
                <a:solidFill>
                  <a:schemeClr val="tx1"/>
                </a:solidFill>
                <a:latin typeface="+mj-lt"/>
              </a:rPr>
              <a:t>: 0001 (Payment is due immediately)</a:t>
            </a:r>
          </a:p>
          <a:p>
            <a:pPr marL="742950" lvl="1" indent="-285750">
              <a:buFont typeface="Arial" panose="020B0604020202020204" pitchFamily="34" charset="0"/>
              <a:buChar char="•"/>
            </a:pPr>
            <a:r>
              <a:rPr lang="en-US" sz="2000" b="1" dirty="0">
                <a:solidFill>
                  <a:schemeClr val="tx1"/>
                </a:solidFill>
                <a:latin typeface="+mj-lt"/>
              </a:rPr>
              <a:t>Sales Org</a:t>
            </a:r>
            <a:r>
              <a:rPr lang="en-US" sz="2000" dirty="0">
                <a:solidFill>
                  <a:schemeClr val="tx1"/>
                </a:solidFill>
                <a:latin typeface="+mj-lt"/>
              </a:rPr>
              <a:t>: UW00 US West</a:t>
            </a:r>
          </a:p>
          <a:p>
            <a:pPr marL="742950" lvl="1" indent="-285750">
              <a:buFont typeface="Arial" panose="020B0604020202020204" pitchFamily="34" charset="0"/>
              <a:buChar char="•"/>
            </a:pPr>
            <a:r>
              <a:rPr lang="en-US" sz="2000" b="1" dirty="0">
                <a:solidFill>
                  <a:schemeClr val="tx1"/>
                </a:solidFill>
                <a:latin typeface="+mj-lt"/>
              </a:rPr>
              <a:t>Distr. Channel</a:t>
            </a:r>
            <a:r>
              <a:rPr lang="en-US" sz="2000" dirty="0">
                <a:solidFill>
                  <a:schemeClr val="tx1"/>
                </a:solidFill>
                <a:latin typeface="+mj-lt"/>
              </a:rPr>
              <a:t>: WH (Wholesale)</a:t>
            </a:r>
          </a:p>
          <a:p>
            <a:pPr marL="742950" lvl="1" indent="-285750">
              <a:buFont typeface="Arial" panose="020B0604020202020204" pitchFamily="34" charset="0"/>
              <a:buChar char="•"/>
            </a:pPr>
            <a:r>
              <a:rPr lang="en-US" sz="2000" b="1" dirty="0">
                <a:solidFill>
                  <a:schemeClr val="tx1"/>
                </a:solidFill>
                <a:latin typeface="+mj-lt"/>
              </a:rPr>
              <a:t>Division</a:t>
            </a:r>
            <a:r>
              <a:rPr lang="en-US" sz="2000" dirty="0">
                <a:solidFill>
                  <a:schemeClr val="tx1"/>
                </a:solidFill>
                <a:latin typeface="+mj-lt"/>
              </a:rPr>
              <a:t>: AS (Accessories)</a:t>
            </a:r>
          </a:p>
          <a:p>
            <a:pPr marL="742950" lvl="1" indent="-285750">
              <a:buFont typeface="Arial" panose="020B0604020202020204" pitchFamily="34" charset="0"/>
              <a:buChar char="•"/>
            </a:pPr>
            <a:r>
              <a:rPr lang="en-US" sz="2000" b="1" dirty="0">
                <a:solidFill>
                  <a:schemeClr val="tx1"/>
                </a:solidFill>
                <a:latin typeface="+mj-lt"/>
              </a:rPr>
              <a:t>Sales District</a:t>
            </a:r>
            <a:r>
              <a:rPr lang="en-US" sz="2000" dirty="0">
                <a:solidFill>
                  <a:schemeClr val="tx1"/>
                </a:solidFill>
                <a:latin typeface="+mj-lt"/>
              </a:rPr>
              <a:t>: US002 (Southwest US)</a:t>
            </a:r>
          </a:p>
          <a:p>
            <a:pPr marL="742950" lvl="1" indent="-285750">
              <a:buFont typeface="Arial" panose="020B0604020202020204" pitchFamily="34" charset="0"/>
              <a:buChar char="•"/>
            </a:pPr>
            <a:r>
              <a:rPr lang="en-US" sz="2000" b="1" dirty="0">
                <a:solidFill>
                  <a:schemeClr val="tx1"/>
                </a:solidFill>
                <a:latin typeface="+mj-lt"/>
              </a:rPr>
              <a:t>Price Group</a:t>
            </a:r>
            <a:r>
              <a:rPr lang="en-US" sz="2000" dirty="0">
                <a:solidFill>
                  <a:schemeClr val="tx1"/>
                </a:solidFill>
                <a:latin typeface="+mj-lt"/>
              </a:rPr>
              <a:t>: 02 (Occasional Buyer)</a:t>
            </a:r>
          </a:p>
          <a:p>
            <a:pPr marL="742950" lvl="1" indent="-285750">
              <a:buFont typeface="Arial" panose="020B0604020202020204" pitchFamily="34" charset="0"/>
              <a:buChar char="•"/>
            </a:pPr>
            <a:r>
              <a:rPr lang="en-US" sz="2000" b="1" dirty="0" err="1">
                <a:solidFill>
                  <a:schemeClr val="tx1"/>
                </a:solidFill>
                <a:latin typeface="+mj-lt"/>
              </a:rPr>
              <a:t>Cust.Price.Procedure</a:t>
            </a:r>
            <a:r>
              <a:rPr lang="en-US" sz="2000" dirty="0">
                <a:solidFill>
                  <a:schemeClr val="tx1"/>
                </a:solidFill>
                <a:latin typeface="+mj-lt"/>
              </a:rPr>
              <a:t>: 1 (Standard)</a:t>
            </a:r>
          </a:p>
          <a:p>
            <a:pPr marL="742950" lvl="1" indent="-285750">
              <a:buFont typeface="Arial" panose="020B0604020202020204" pitchFamily="34" charset="0"/>
              <a:buChar char="•"/>
            </a:pPr>
            <a:r>
              <a:rPr lang="en-US" sz="2000" b="1" dirty="0">
                <a:solidFill>
                  <a:schemeClr val="tx1"/>
                </a:solidFill>
                <a:latin typeface="+mj-lt"/>
              </a:rPr>
              <a:t>Delivery Priority</a:t>
            </a:r>
            <a:r>
              <a:rPr lang="en-US" sz="2000" dirty="0">
                <a:solidFill>
                  <a:schemeClr val="tx1"/>
                </a:solidFill>
                <a:latin typeface="+mj-lt"/>
              </a:rPr>
              <a:t>: 02 (Normal)</a:t>
            </a:r>
          </a:p>
          <a:p>
            <a:pPr marL="742950" lvl="1" indent="-285750">
              <a:buFont typeface="Arial" panose="020B0604020202020204" pitchFamily="34" charset="0"/>
              <a:buChar char="•"/>
            </a:pPr>
            <a:r>
              <a:rPr lang="en-US" sz="2000" b="1" dirty="0">
                <a:solidFill>
                  <a:schemeClr val="tx1"/>
                </a:solidFill>
                <a:latin typeface="+mj-lt"/>
              </a:rPr>
              <a:t>Delivering Plant</a:t>
            </a:r>
            <a:r>
              <a:rPr lang="en-US" sz="2000" dirty="0">
                <a:solidFill>
                  <a:schemeClr val="tx1"/>
                </a:solidFill>
                <a:latin typeface="+mj-lt"/>
              </a:rPr>
              <a:t>: SD00 (DC San Diego)</a:t>
            </a:r>
          </a:p>
          <a:p>
            <a:pPr marL="742950" lvl="1" indent="-285750">
              <a:buFont typeface="Arial" panose="020B0604020202020204" pitchFamily="34" charset="0"/>
              <a:buChar char="•"/>
            </a:pPr>
            <a:r>
              <a:rPr lang="en-US" sz="2000" b="1" dirty="0" err="1">
                <a:solidFill>
                  <a:schemeClr val="tx1"/>
                </a:solidFill>
                <a:latin typeface="+mj-lt"/>
              </a:rPr>
              <a:t>Max.Part.Deliveries</a:t>
            </a:r>
            <a:r>
              <a:rPr lang="en-US" sz="2000" dirty="0">
                <a:solidFill>
                  <a:schemeClr val="tx1"/>
                </a:solidFill>
                <a:latin typeface="+mj-lt"/>
              </a:rPr>
              <a:t>: 2</a:t>
            </a:r>
          </a:p>
        </p:txBody>
      </p:sp>
    </p:spTree>
    <p:extLst>
      <p:ext uri="{BB962C8B-B14F-4D97-AF65-F5344CB8AC3E}">
        <p14:creationId xmlns:p14="http://schemas.microsoft.com/office/powerpoint/2010/main" val="368349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066800"/>
            <a:ext cx="11779781" cy="169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Arial" panose="020B0604020202020204" pitchFamily="34" charset="0"/>
              <a:buChar char="•"/>
            </a:pPr>
            <a:r>
              <a:rPr lang="en-US" sz="2400" dirty="0">
                <a:solidFill>
                  <a:schemeClr val="tx1"/>
                </a:solidFill>
                <a:latin typeface="+mj-lt"/>
              </a:rPr>
              <a:t>Save and Screenshot: Save the customer record and take a screenshot showing the properties of the above elements in the Customer record. Attach the screenshot to your report.</a:t>
            </a:r>
          </a:p>
        </p:txBody>
      </p:sp>
    </p:spTree>
    <p:extLst>
      <p:ext uri="{BB962C8B-B14F-4D97-AF65-F5344CB8AC3E}">
        <p14:creationId xmlns:p14="http://schemas.microsoft.com/office/powerpoint/2010/main" val="414954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9" name="TextBox 8">
            <a:extLst>
              <a:ext uri="{FF2B5EF4-FFF2-40B4-BE49-F238E27FC236}">
                <a16:creationId xmlns:a16="http://schemas.microsoft.com/office/drawing/2014/main" id="{F1A1E286-B093-92EE-794E-72A92350BECF}"/>
              </a:ext>
            </a:extLst>
          </p:cNvPr>
          <p:cNvSpPr txBox="1"/>
          <p:nvPr/>
        </p:nvSpPr>
        <p:spPr>
          <a:xfrm>
            <a:off x="192023" y="914400"/>
            <a:ext cx="11695177" cy="3359061"/>
          </a:xfrm>
          <a:prstGeom prst="rect">
            <a:avLst/>
          </a:prstGeom>
          <a:noFill/>
        </p:spPr>
        <p:txBody>
          <a:bodyPr wrap="square">
            <a:spAutoFit/>
          </a:bodyPr>
          <a:lstStyle/>
          <a:p>
            <a:pPr>
              <a:lnSpc>
                <a:spcPct val="150000"/>
              </a:lnSpc>
            </a:pPr>
            <a:r>
              <a:rPr lang="en-US" sz="2400" b="1" dirty="0">
                <a:solidFill>
                  <a:schemeClr val="tx1"/>
                </a:solidFill>
                <a:latin typeface="+mj-lt"/>
              </a:rPr>
              <a:t>Steps for Task 2: Create a Sales Order</a:t>
            </a:r>
          </a:p>
          <a:p>
            <a:pPr>
              <a:lnSpc>
                <a:spcPct val="150000"/>
              </a:lnSpc>
              <a:buFont typeface="+mj-lt"/>
              <a:buAutoNum type="arabicPeriod"/>
            </a:pPr>
            <a:r>
              <a:rPr lang="en-US" sz="2400" b="1" dirty="0">
                <a:solidFill>
                  <a:schemeClr val="tx1"/>
                </a:solidFill>
                <a:latin typeface="+mj-lt"/>
              </a:rPr>
              <a:t> Access Sales Order Creation</a:t>
            </a:r>
            <a:r>
              <a:rPr lang="en-US" sz="2400" dirty="0">
                <a:solidFill>
                  <a:schemeClr val="tx1"/>
                </a:solidFill>
                <a:latin typeface="+mj-lt"/>
              </a:rPr>
              <a:t>:</a:t>
            </a:r>
          </a:p>
          <a:p>
            <a:pPr marL="800100" lvl="1" indent="-342900">
              <a:lnSpc>
                <a:spcPct val="150000"/>
              </a:lnSpc>
              <a:buFont typeface="Arial" panose="020B0604020202020204" pitchFamily="34" charset="0"/>
              <a:buChar char="•"/>
            </a:pPr>
            <a:r>
              <a:rPr lang="en-US" sz="2400" b="1" dirty="0">
                <a:solidFill>
                  <a:schemeClr val="tx1"/>
                </a:solidFill>
                <a:latin typeface="+mj-lt"/>
              </a:rPr>
              <a:t>Navigate to Manage Sales Order App</a:t>
            </a:r>
            <a:r>
              <a:rPr lang="en-US" sz="2400" dirty="0">
                <a:solidFill>
                  <a:schemeClr val="tx1"/>
                </a:solidFill>
                <a:latin typeface="+mj-lt"/>
              </a:rPr>
              <a:t>:</a:t>
            </a:r>
          </a:p>
          <a:p>
            <a:pPr marL="1257300" lvl="2" indent="-342900">
              <a:lnSpc>
                <a:spcPct val="150000"/>
              </a:lnSpc>
              <a:buFont typeface="Arial" panose="020B0604020202020204" pitchFamily="34" charset="0"/>
              <a:buChar char="•"/>
            </a:pPr>
            <a:r>
              <a:rPr lang="en-US" sz="2400" dirty="0">
                <a:solidFill>
                  <a:schemeClr val="tx1"/>
                </a:solidFill>
                <a:latin typeface="+mj-lt"/>
              </a:rPr>
              <a:t>Go to the Sales and Distribution space.</a:t>
            </a:r>
          </a:p>
          <a:p>
            <a:pPr marL="1257300" lvl="2" indent="-342900">
              <a:lnSpc>
                <a:spcPct val="150000"/>
              </a:lnSpc>
              <a:buFont typeface="Arial" panose="020B0604020202020204" pitchFamily="34" charset="0"/>
              <a:buChar char="•"/>
            </a:pPr>
            <a:r>
              <a:rPr lang="en-US" sz="2400" dirty="0">
                <a:solidFill>
                  <a:schemeClr val="tx1"/>
                </a:solidFill>
                <a:latin typeface="+mj-lt"/>
              </a:rPr>
              <a:t>Click on “Manage Sales Order” in the Sales Representative role.</a:t>
            </a:r>
          </a:p>
          <a:p>
            <a:pPr marL="1257300" lvl="2" indent="-342900">
              <a:lnSpc>
                <a:spcPct val="150000"/>
              </a:lnSpc>
              <a:buFont typeface="Arial" panose="020B0604020202020204" pitchFamily="34" charset="0"/>
              <a:buChar char="•"/>
            </a:pPr>
            <a:r>
              <a:rPr lang="en-US" sz="2400" dirty="0">
                <a:solidFill>
                  <a:schemeClr val="tx1"/>
                </a:solidFill>
                <a:latin typeface="+mj-lt"/>
              </a:rPr>
              <a:t>Click “Create” to start a new sales order.</a:t>
            </a:r>
          </a:p>
        </p:txBody>
      </p:sp>
    </p:spTree>
    <p:extLst>
      <p:ext uri="{BB962C8B-B14F-4D97-AF65-F5344CB8AC3E}">
        <p14:creationId xmlns:p14="http://schemas.microsoft.com/office/powerpoint/2010/main" val="25468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9" name="TextBox 8">
            <a:extLst>
              <a:ext uri="{FF2B5EF4-FFF2-40B4-BE49-F238E27FC236}">
                <a16:creationId xmlns:a16="http://schemas.microsoft.com/office/drawing/2014/main" id="{F1A1E286-B093-92EE-794E-72A92350BECF}"/>
              </a:ext>
            </a:extLst>
          </p:cNvPr>
          <p:cNvSpPr txBox="1"/>
          <p:nvPr/>
        </p:nvSpPr>
        <p:spPr>
          <a:xfrm>
            <a:off x="192023" y="914400"/>
            <a:ext cx="11695177" cy="2805063"/>
          </a:xfrm>
          <a:prstGeom prst="rect">
            <a:avLst/>
          </a:prstGeom>
          <a:noFill/>
        </p:spPr>
        <p:txBody>
          <a:bodyPr wrap="square">
            <a:spAutoFit/>
          </a:bodyPr>
          <a:lstStyle/>
          <a:p>
            <a:pPr>
              <a:lnSpc>
                <a:spcPct val="150000"/>
              </a:lnSpc>
              <a:buFont typeface="Arial" panose="020B0604020202020204" pitchFamily="34" charset="0"/>
              <a:buChar char="•"/>
            </a:pPr>
            <a:r>
              <a:rPr lang="en-US" sz="2400" b="1" dirty="0">
                <a:latin typeface="+mj-lt"/>
              </a:rPr>
              <a:t> Create Sales Order Referencing a </a:t>
            </a:r>
            <a:r>
              <a:rPr lang="en-US" sz="2400" b="1" dirty="0" err="1">
                <a:latin typeface="+mj-lt"/>
              </a:rPr>
              <a:t>Quotation</a:t>
            </a:r>
            <a:r>
              <a:rPr lang="en-US" sz="2400" dirty="0" err="1">
                <a:latin typeface="+mj-lt"/>
              </a:rPr>
              <a:t>:Select</a:t>
            </a:r>
            <a:r>
              <a:rPr lang="en-US" sz="2400" dirty="0">
                <a:latin typeface="+mj-lt"/>
              </a:rPr>
              <a:t> “Create with Reference”.</a:t>
            </a:r>
          </a:p>
          <a:p>
            <a:pPr marL="265113" lvl="1">
              <a:lnSpc>
                <a:spcPct val="150000"/>
              </a:lnSpc>
              <a:buFont typeface="Arial" panose="020B0604020202020204" pitchFamily="34" charset="0"/>
              <a:buChar char="•"/>
            </a:pPr>
            <a:r>
              <a:rPr lang="en-US" sz="2400" dirty="0">
                <a:latin typeface="+mj-lt"/>
              </a:rPr>
              <a:t> Enter “OR1” in the Order Type field.</a:t>
            </a:r>
          </a:p>
          <a:p>
            <a:pPr marL="265113">
              <a:lnSpc>
                <a:spcPct val="150000"/>
              </a:lnSpc>
              <a:buFont typeface="Arial" panose="020B0604020202020204" pitchFamily="34" charset="0"/>
              <a:buChar char="•"/>
            </a:pPr>
            <a:r>
              <a:rPr lang="en-US" sz="2400" dirty="0">
                <a:latin typeface="+mj-lt"/>
              </a:rPr>
              <a:t> Enter your Customer Reference number (###).</a:t>
            </a:r>
          </a:p>
          <a:p>
            <a:pPr marL="265113">
              <a:lnSpc>
                <a:spcPct val="150000"/>
              </a:lnSpc>
              <a:buFont typeface="Arial" panose="020B0604020202020204" pitchFamily="34" charset="0"/>
              <a:buChar char="•"/>
            </a:pPr>
            <a:r>
              <a:rPr lang="en-US" sz="2400" dirty="0">
                <a:latin typeface="+mj-lt"/>
              </a:rPr>
              <a:t> Click “Search” and select your Quotation.</a:t>
            </a:r>
          </a:p>
          <a:p>
            <a:pPr marL="265113">
              <a:lnSpc>
                <a:spcPct val="150000"/>
              </a:lnSpc>
              <a:buFont typeface="Arial" panose="020B0604020202020204" pitchFamily="34" charset="0"/>
              <a:buChar char="•"/>
            </a:pPr>
            <a:r>
              <a:rPr lang="en-US" sz="2400" dirty="0">
                <a:latin typeface="+mj-lt"/>
              </a:rPr>
              <a:t> Click “Copy” to transfer the details from the Quotation into the Sales Order.</a:t>
            </a:r>
          </a:p>
        </p:txBody>
      </p:sp>
    </p:spTree>
    <p:extLst>
      <p:ext uri="{BB962C8B-B14F-4D97-AF65-F5344CB8AC3E}">
        <p14:creationId xmlns:p14="http://schemas.microsoft.com/office/powerpoint/2010/main" val="57955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8519415"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FFFFFF"/>
                </a:solidFill>
              </a:rPr>
              <a:t>Step-by-Step Instructions for Lab 3</a:t>
            </a:r>
            <a:endParaRPr lang="en-US" sz="3200" dirty="0"/>
          </a:p>
        </p:txBody>
      </p:sp>
      <p:sp>
        <p:nvSpPr>
          <p:cNvPr id="9" name="TextBox 8">
            <a:extLst>
              <a:ext uri="{FF2B5EF4-FFF2-40B4-BE49-F238E27FC236}">
                <a16:creationId xmlns:a16="http://schemas.microsoft.com/office/drawing/2014/main" id="{F1A1E286-B093-92EE-794E-72A92350BECF}"/>
              </a:ext>
            </a:extLst>
          </p:cNvPr>
          <p:cNvSpPr txBox="1"/>
          <p:nvPr/>
        </p:nvSpPr>
        <p:spPr>
          <a:xfrm>
            <a:off x="192023" y="914400"/>
            <a:ext cx="11695177" cy="335906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 Enter the following details:</a:t>
            </a:r>
          </a:p>
          <a:p>
            <a:pPr marL="180975" marR="0" lvl="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Cust. Reference</a:t>
            </a:r>
            <a:r>
              <a:rPr kumimoji="0" lang="en-US" altLang="en-US" sz="2400" b="0" i="0" u="none" strike="noStrike" cap="none" normalizeH="0" baseline="0" dirty="0">
                <a:ln>
                  <a:noFill/>
                </a:ln>
                <a:solidFill>
                  <a:schemeClr val="tx1"/>
                </a:solidFill>
                <a:effectLst/>
                <a:latin typeface="+mj-lt"/>
              </a:rPr>
              <a:t>: ### (your logon number)</a:t>
            </a:r>
          </a:p>
          <a:p>
            <a:pPr marL="180975" marR="0" lvl="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Cust. Ref date</a:t>
            </a:r>
            <a:r>
              <a:rPr kumimoji="0" lang="en-US" altLang="en-US" sz="2400" b="0" i="0" u="none" strike="noStrike" cap="none" normalizeH="0" baseline="0" dirty="0">
                <a:ln>
                  <a:noFill/>
                </a:ln>
                <a:solidFill>
                  <a:schemeClr val="tx1"/>
                </a:solidFill>
                <a:effectLst/>
                <a:latin typeface="+mj-lt"/>
              </a:rPr>
              <a:t>: Today’s date</a:t>
            </a:r>
          </a:p>
          <a:p>
            <a:pPr marL="180975" marR="0" lvl="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a:t>
            </a:r>
            <a:r>
              <a:rPr kumimoji="0" lang="en-US" altLang="en-US" sz="2400" b="1" i="0" u="none" strike="noStrike" cap="none" normalizeH="0" baseline="0" dirty="0" err="1">
                <a:ln>
                  <a:noFill/>
                </a:ln>
                <a:solidFill>
                  <a:schemeClr val="tx1"/>
                </a:solidFill>
                <a:effectLst/>
                <a:latin typeface="+mj-lt"/>
              </a:rPr>
              <a:t>Req.deliv.date</a:t>
            </a:r>
            <a:r>
              <a:rPr kumimoji="0" lang="en-US" altLang="en-US" sz="2400" b="0" i="0" u="none" strike="noStrike" cap="none" normalizeH="0" baseline="0" dirty="0">
                <a:ln>
                  <a:noFill/>
                </a:ln>
                <a:solidFill>
                  <a:schemeClr val="tx1"/>
                </a:solidFill>
                <a:effectLst/>
                <a:latin typeface="+mj-lt"/>
              </a:rPr>
              <a:t>: Tomorrow’s date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Save Sales Order</a:t>
            </a:r>
            <a:r>
              <a:rPr kumimoji="0" lang="en-US" altLang="en-US" sz="2400" b="0" i="0" u="none" strike="noStrike" cap="none" normalizeH="0" baseline="0" dirty="0">
                <a:ln>
                  <a:noFill/>
                </a:ln>
                <a:solidFill>
                  <a:schemeClr val="tx1"/>
                </a:solidFill>
                <a:effectLst/>
                <a:latin typeface="+mj-lt"/>
              </a:rPr>
              <a:t>: Save the Sales Order and note down the Sales Order number. Attach a screenshot of the saved Sales Order. </a:t>
            </a:r>
          </a:p>
        </p:txBody>
      </p:sp>
    </p:spTree>
    <p:extLst>
      <p:ext uri="{BB962C8B-B14F-4D97-AF65-F5344CB8AC3E}">
        <p14:creationId xmlns:p14="http://schemas.microsoft.com/office/powerpoint/2010/main" val="1441549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1042</TotalTime>
  <Words>1078</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Calibri</vt:lpstr>
      <vt:lpstr>Tahoma</vt:lpstr>
      <vt:lpstr>Office Theme</vt:lpstr>
      <vt:lpstr>HS2041 – Enterprise Systems</vt:lpstr>
      <vt:lpstr>Due Date for Lab 3</vt:lpstr>
      <vt:lpstr>Step-by-Step Instructions for Lab 3</vt:lpstr>
      <vt:lpstr>Step-by-Step Instructions for Lab 3</vt:lpstr>
      <vt:lpstr>Step-by-Step Instructions for Lab 3</vt:lpstr>
      <vt:lpstr>Step-by-Step Instructions for Lab 3</vt:lpstr>
      <vt:lpstr>Step-by-Step Instructions for Lab 3</vt:lpstr>
      <vt:lpstr>Step-by-Step Instructions for Lab 3</vt:lpstr>
      <vt:lpstr>Step-by-Step Instructions for Lab 3</vt:lpstr>
      <vt:lpstr>Step-by-Step Instructions for Lab 3</vt:lpstr>
      <vt:lpstr>Step-by-Step Instructions for Lab 3</vt:lpstr>
      <vt:lpstr>Step-by-Step Instructions for Lab 3</vt:lpstr>
      <vt:lpstr>Step-by-Step Instructions for Lab 3</vt:lpstr>
      <vt:lpstr>Step-by-Step Instructions for Lab 3</vt:lpstr>
      <vt:lpstr>Create a New Customer</vt:lpstr>
      <vt:lpstr>Create a Sales Order</vt:lpstr>
      <vt:lpstr>Create an Invoice</vt:lpstr>
      <vt:lpstr>Access Purchase Order Details</vt:lpstr>
      <vt:lpstr>Verifying Goods Receipt</vt:lpstr>
      <vt:lpstr>Displaying Inventory Levels</vt:lpstr>
      <vt:lpstr>Analyzing General Ledger Impact</vt:lpstr>
      <vt:lpstr>Posting Payment to Vendor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Guidelines</dc:title>
  <dc:creator>Ali</dc:creator>
  <cp:lastModifiedBy>Farshid Keivanian</cp:lastModifiedBy>
  <cp:revision>317</cp:revision>
  <dcterms:created xsi:type="dcterms:W3CDTF">2024-05-06T19:11:32Z</dcterms:created>
  <dcterms:modified xsi:type="dcterms:W3CDTF">2024-06-02T14:43:07Z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2024-04-20T00:00:00Z</vt:filetime>
  </property>
  <property fmtid="{D5CDD505-2E9C-101B-9397-08002B2CF9AE}" pid="3" name="Creator">
    <vt:lpwstr>Microsoft® PowerPoint® for Microsoft 365</vt:lpwstr>
  </property>
  <property fmtid="{D5CDD505-2E9C-101B-9397-08002B2CF9AE}" pid="4" name="LastSaved">
    <vt:filetime>2024-05-06T00:00:00Z</vt:filetime>
  </property>
  <property fmtid="{D5CDD505-2E9C-101B-9397-08002B2CF9AE}" pid="5" name="Producer">
    <vt:lpwstr>Microsoft® PowerPoint® for Microsoft 365</vt:lpwstr>
  </property>
</Properties>
</file>