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7" r:id="rId4"/>
    <p:sldId id="286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88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3342" autoAdjust="0"/>
  </p:normalViewPr>
  <p:slideViewPr>
    <p:cSldViewPr>
      <p:cViewPr>
        <p:scale>
          <a:sx n="50" d="100"/>
          <a:sy n="50" d="100"/>
        </p:scale>
        <p:origin x="1534" y="47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B335-985B-415C-BDAA-08868B2BBED2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10FCB-5EBB-4F6C-8953-64EF67AFEA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13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2019" y="2747213"/>
            <a:ext cx="816355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E230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40059" y="6487707"/>
            <a:ext cx="94487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Holmes</a:t>
            </a:r>
            <a:r>
              <a:rPr spc="-35" dirty="0"/>
              <a:t> </a:t>
            </a:r>
            <a:r>
              <a:rPr spc="-10" dirty="0"/>
              <a:t>Institute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055111" y="1967229"/>
            <a:ext cx="700328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0" dirty="0">
                <a:solidFill>
                  <a:srgbClr val="000000"/>
                </a:solidFill>
                <a:latin typeface="Arial"/>
                <a:cs typeface="Arial"/>
              </a:rPr>
              <a:t>HI6034</a:t>
            </a:r>
            <a:r>
              <a:rPr sz="2800" b="0" spc="-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–</a:t>
            </a:r>
            <a:r>
              <a:rPr sz="2800" b="0" spc="-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800" b="0" dirty="0">
                <a:solidFill>
                  <a:srgbClr val="000000"/>
                </a:solidFill>
                <a:latin typeface="Arial"/>
                <a:cs typeface="Arial"/>
              </a:rPr>
              <a:t>Enterprise</a:t>
            </a:r>
            <a:r>
              <a:rPr sz="2800" b="0" spc="-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800" b="0" spc="-80" dirty="0">
                <a:solidFill>
                  <a:srgbClr val="000000"/>
                </a:solidFill>
                <a:latin typeface="Arial"/>
                <a:cs typeface="Arial"/>
              </a:rPr>
              <a:t>Information </a:t>
            </a:r>
            <a:r>
              <a:rPr sz="2800" b="0" spc="-10" dirty="0">
                <a:solidFill>
                  <a:srgbClr val="000000"/>
                </a:solidFill>
                <a:latin typeface="Arial"/>
                <a:cs typeface="Arial"/>
              </a:rPr>
              <a:t>Systems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0436" y="3145589"/>
            <a:ext cx="877112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AE230D"/>
                </a:solidFill>
                <a:latin typeface="Arial"/>
                <a:cs typeface="Arial"/>
              </a:rPr>
              <a:t>Group Case Study</a:t>
            </a:r>
            <a:endParaRPr sz="3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C992B-BA89-184B-8F20-E62DF826F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E24A8E-5007-6A79-3463-648AE1967B46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2876436-5684-9EAF-3607-24230A68B7BF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3C6E91E-EFAE-EC59-9375-1F07CF3F977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E4D1771-BD9A-206E-2043-8593890FD9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51708AB2-1476-2CEC-58CB-06E4115F6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8328B-C7E1-26FC-1B25-DFD8F77051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17A2BB-0A52-0827-A446-1B43E50D907F}"/>
              </a:ext>
            </a:extLst>
          </p:cNvPr>
          <p:cNvSpPr txBox="1"/>
          <p:nvPr/>
        </p:nvSpPr>
        <p:spPr>
          <a:xfrm>
            <a:off x="2209800" y="1905000"/>
            <a:ext cx="9982200" cy="19645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Tips: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Double-check the Work Centre configuration and verify that it corresponds to existing workshop setups.</a:t>
            </a:r>
          </a:p>
        </p:txBody>
      </p:sp>
    </p:spTree>
    <p:extLst>
      <p:ext uri="{BB962C8B-B14F-4D97-AF65-F5344CB8AC3E}">
        <p14:creationId xmlns:p14="http://schemas.microsoft.com/office/powerpoint/2010/main" val="3911086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38BA4-3D44-829D-A8DE-A4B243FD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4024F3-D7C3-DE6E-FDE7-593BF7DB1178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0F327BA-6CF6-43D8-32C5-4BB210AEDEAD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511ABA0-606B-FA3E-C05E-0B398975B3E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BBCA96A-8A4C-0045-AB34-7E71E6F9D0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53528F5-8649-CDA9-EB4F-5A9A3A740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91B022-03E5-9C5E-B315-9009718F7E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423789-D89E-0A05-71FF-23B6D6AD3099}"/>
              </a:ext>
            </a:extLst>
          </p:cNvPr>
          <p:cNvSpPr txBox="1"/>
          <p:nvPr/>
        </p:nvSpPr>
        <p:spPr>
          <a:xfrm>
            <a:off x="2209800" y="1905000"/>
            <a:ext cx="9982200" cy="32571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4. Sales and Distribution Task: Create New Customer and Process Order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Action:</a:t>
            </a:r>
            <a:r>
              <a:rPr lang="en-US" sz="2800" dirty="0">
                <a:latin typeface="+mj-lt"/>
              </a:rPr>
              <a:t> Create a new customer, "Bikes for Kids," and create a sales order for this customer. Proceed with the delivery and invoicing processes.</a:t>
            </a:r>
          </a:p>
        </p:txBody>
      </p:sp>
    </p:spTree>
    <p:extLst>
      <p:ext uri="{BB962C8B-B14F-4D97-AF65-F5344CB8AC3E}">
        <p14:creationId xmlns:p14="http://schemas.microsoft.com/office/powerpoint/2010/main" val="33537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C4C32-C6A4-EA37-50B6-651F265CA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BAA1C6-2ABC-FF3F-D06D-18870695A65D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ED266B3-7769-2D4E-F105-8B7184C594D9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1AA32F3-1F58-8A88-E3D0-4286AD74787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EF44D8C-E7CB-9EE5-5955-6F21EF2239F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E6F6341-336E-3E5A-908B-87BC3A25E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48F53B-E940-430D-1E95-9B85D8C2E6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47175C-1111-F713-137C-F559226E99E1}"/>
              </a:ext>
            </a:extLst>
          </p:cNvPr>
          <p:cNvSpPr txBox="1"/>
          <p:nvPr/>
        </p:nvSpPr>
        <p:spPr>
          <a:xfrm>
            <a:off x="2209800" y="1905000"/>
            <a:ext cx="9982200" cy="32571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 Details: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Create a new customer with the details provided (name, address, contact).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Then create the corresponding sales order, process delivery, create an invoice, and post the payment.</a:t>
            </a:r>
          </a:p>
        </p:txBody>
      </p:sp>
    </p:spTree>
    <p:extLst>
      <p:ext uri="{BB962C8B-B14F-4D97-AF65-F5344CB8AC3E}">
        <p14:creationId xmlns:p14="http://schemas.microsoft.com/office/powerpoint/2010/main" val="3111012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9DAA-1CC7-C6E2-E19A-694C6F78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C17778F-5825-65F2-87D9-27FA4C4A1920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726AB2A-5D69-B426-6227-B62B2D4F5205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76E9CA4-FF33-F91A-CDA7-D0F5FA2B3DF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FB8D6D4-76FF-DBF2-56A3-58FF86F7590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7DC8E79B-DE7C-CA1B-9482-D0FD97D32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77D8AD-CB50-E7B2-A49A-C7DBD9080C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3AA851-37CD-34C9-A5A2-9D2E45F055BF}"/>
              </a:ext>
            </a:extLst>
          </p:cNvPr>
          <p:cNvSpPr txBox="1"/>
          <p:nvPr/>
        </p:nvSpPr>
        <p:spPr>
          <a:xfrm>
            <a:off x="2209800" y="1905000"/>
            <a:ext cx="9982200" cy="32571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Tips: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Make sure to link the correct contact person to the customer.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that the delivery and invoice documents reflect the correct order details.</a:t>
            </a:r>
          </a:p>
        </p:txBody>
      </p:sp>
    </p:spTree>
    <p:extLst>
      <p:ext uri="{BB962C8B-B14F-4D97-AF65-F5344CB8AC3E}">
        <p14:creationId xmlns:p14="http://schemas.microsoft.com/office/powerpoint/2010/main" val="417140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CD87E-8EE5-B1A2-8C9A-7C6B793C4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A09E1B-DC06-9FEB-13FE-0CC0CFD5294D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0A76D12-5A23-7FAA-18D8-654277065E76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8537D06C-D23A-C26C-49BA-37F1061E9E0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3FF2245-BA17-11BB-F037-6E207B37995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738DAFB-8113-8A4D-55FD-9FD1AD747D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288CC8-CF14-D88B-F0E7-F9B99C7D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9F312C-7E41-0D74-9DA8-A07F62E8F306}"/>
              </a:ext>
            </a:extLst>
          </p:cNvPr>
          <p:cNvSpPr txBox="1"/>
          <p:nvPr/>
        </p:nvSpPr>
        <p:spPr>
          <a:xfrm>
            <a:off x="2209800" y="1721793"/>
            <a:ext cx="9982200" cy="519616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5. Use the SAP Fiori Apps Efficiently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Tip 1:</a:t>
            </a:r>
            <a:r>
              <a:rPr lang="en-US" sz="2800" dirty="0">
                <a:latin typeface="+mj-lt"/>
              </a:rPr>
              <a:t> Familiarize yourself with the key SAP Fiori apps: </a:t>
            </a:r>
            <a:r>
              <a:rPr lang="en-US" sz="2800" b="1" dirty="0">
                <a:latin typeface="+mj-lt"/>
              </a:rPr>
              <a:t>Manage G/L Account Master Data, Create Purchase Requisition, Create Material, Post Goods Receipt</a:t>
            </a:r>
            <a:r>
              <a:rPr lang="en-US" sz="2800" dirty="0">
                <a:latin typeface="+mj-lt"/>
              </a:rPr>
              <a:t>, and others.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Tip 2:</a:t>
            </a:r>
            <a:r>
              <a:rPr lang="en-US" sz="2800" dirty="0">
                <a:latin typeface="+mj-lt"/>
              </a:rPr>
              <a:t> Use search functionalities to quickly locate data (e.g., using material number or vendor search by city or name).</a:t>
            </a:r>
          </a:p>
          <a:p>
            <a:pPr marL="7667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Tip 3:</a:t>
            </a:r>
            <a:r>
              <a:rPr lang="en-US" sz="2800" dirty="0">
                <a:latin typeface="+mj-lt"/>
              </a:rPr>
              <a:t> Always double-check if the right organizational level (like plant or storage location) is set for your task.</a:t>
            </a:r>
          </a:p>
        </p:txBody>
      </p:sp>
    </p:spTree>
    <p:extLst>
      <p:ext uri="{BB962C8B-B14F-4D97-AF65-F5344CB8AC3E}">
        <p14:creationId xmlns:p14="http://schemas.microsoft.com/office/powerpoint/2010/main" val="256056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1576-D746-11A2-2EA9-FD636D350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5274AEB-D550-3E75-CF45-D7D7DB54A886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B68486F-2EE9-3A88-C767-EFDDD1A037C5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2E4B7F4-4A63-DD59-BEEE-5E7B3DC92BB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FDE1EDCB-938B-AC20-0203-9C66DE9209E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9B4ABB0-70D9-3BA1-A7B6-30B22DF24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C5889-CF4F-1CA8-DB1D-276B81466E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2A9BBE-0B39-AAAC-E92F-59E31695D832}"/>
              </a:ext>
            </a:extLst>
          </p:cNvPr>
          <p:cNvSpPr txBox="1"/>
          <p:nvPr/>
        </p:nvSpPr>
        <p:spPr>
          <a:xfrm>
            <a:off x="2164520" y="1905000"/>
            <a:ext cx="9982200" cy="454983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Avoid: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Missing or Incorrect Data:</a:t>
            </a:r>
            <a:r>
              <a:rPr lang="en-US" sz="2800" dirty="0">
                <a:latin typeface="+mj-lt"/>
              </a:rPr>
              <a:t> Ensure all required fields are filled correctly, especially for the vendor and material master data. Missing details can lead to processing errors later 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Skipping Task Views:</a:t>
            </a:r>
            <a:r>
              <a:rPr lang="en-US" sz="2800" dirty="0">
                <a:latin typeface="+mj-lt"/>
              </a:rPr>
              <a:t> Some tasks involve selecting multiple views (e.g., Basic Data, Sales Data, Purchasing). Make sure you don’t skip any essential view during the data entry process.</a:t>
            </a:r>
          </a:p>
        </p:txBody>
      </p:sp>
    </p:spTree>
    <p:extLst>
      <p:ext uri="{BB962C8B-B14F-4D97-AF65-F5344CB8AC3E}">
        <p14:creationId xmlns:p14="http://schemas.microsoft.com/office/powerpoint/2010/main" val="1412494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1C41-BBB4-58A0-2A23-98BEA4139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E1FFD3-7156-A182-0DB6-D3D057565476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99A7C0C-FD3F-6F5F-440F-F304EB31D73C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B82D0A2-A957-A420-1530-EEEC5327A9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11629AE-B9AC-4219-78D6-8A9D6DFCD2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A027DD4-37A6-5926-032A-88D997FB3B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F903CD-8C9F-8BB6-5232-E65C2FA2BF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B245A7-5A9A-DEB1-FC6A-B18818C02796}"/>
              </a:ext>
            </a:extLst>
          </p:cNvPr>
          <p:cNvSpPr txBox="1"/>
          <p:nvPr/>
        </p:nvSpPr>
        <p:spPr>
          <a:xfrm>
            <a:off x="2209800" y="1905000"/>
            <a:ext cx="9982200" cy="19645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Over-relying on External Sources:</a:t>
            </a:r>
            <a:r>
              <a:rPr lang="en-US" sz="2800" dirty="0">
                <a:latin typeface="+mj-lt"/>
              </a:rPr>
              <a:t> For this case study, make sure your answers come directly from the SAP system and your understanding of the provided data, not external materials.</a:t>
            </a:r>
          </a:p>
        </p:txBody>
      </p:sp>
    </p:spTree>
    <p:extLst>
      <p:ext uri="{BB962C8B-B14F-4D97-AF65-F5344CB8AC3E}">
        <p14:creationId xmlns:p14="http://schemas.microsoft.com/office/powerpoint/2010/main" val="241014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ECC6-DA40-D527-CFB9-557DB16C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1E1ACA-C38C-8809-A7FF-5FD480255AB5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25CC2D0-FF5F-A104-85E5-64536CFCAF86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62E1F89-CD99-ACBA-1F40-4ABEA713C3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7E9950CF-F6D5-6939-42C1-943B8DEA4B8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555E4B6-6CD7-66A7-FDEB-5E4FB77EB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8255B-BC35-975F-EA83-12470388F3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4F0353-86EC-C384-849C-EC2EC9BE2D19}"/>
              </a:ext>
            </a:extLst>
          </p:cNvPr>
          <p:cNvSpPr txBox="1"/>
          <p:nvPr/>
        </p:nvSpPr>
        <p:spPr>
          <a:xfrm>
            <a:off x="2209800" y="1905000"/>
            <a:ext cx="9982200" cy="39035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Success: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Consult the Weekly Drop-in Sessions:</a:t>
            </a:r>
            <a:r>
              <a:rPr lang="en-US" sz="2800" dirty="0">
                <a:latin typeface="+mj-lt"/>
              </a:rPr>
              <a:t> These will help clarify doubts and provide additional insights into the tasks.</a:t>
            </a:r>
          </a:p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Save All Screenshots:</a:t>
            </a:r>
            <a:r>
              <a:rPr lang="en-US" sz="2800" dirty="0">
                <a:latin typeface="+mj-lt"/>
              </a:rPr>
              <a:t> Make sure to capture all the required screenshots of the SAP system and include them in your Word document for submission.</a:t>
            </a:r>
          </a:p>
        </p:txBody>
      </p:sp>
    </p:spTree>
    <p:extLst>
      <p:ext uri="{BB962C8B-B14F-4D97-AF65-F5344CB8AC3E}">
        <p14:creationId xmlns:p14="http://schemas.microsoft.com/office/powerpoint/2010/main" val="224947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6C458-9DFC-0BF9-F239-80648F82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5A4655-6353-F721-38F7-5911E7186141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11C9383-0AB5-199A-3CE3-E2D8B9D6539E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0CABAD3-CC87-1CA3-1292-8B3BF55B814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E60CECAF-348F-C5B1-5C8F-A36DA75A036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8F937089-87E4-3F25-F31C-5F8A297802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C35C91-39B9-05A6-4332-56480ACDFE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AD435C-5291-1283-A7E8-EA303799F213}"/>
              </a:ext>
            </a:extLst>
          </p:cNvPr>
          <p:cNvSpPr txBox="1"/>
          <p:nvPr/>
        </p:nvSpPr>
        <p:spPr>
          <a:xfrm>
            <a:off x="2209800" y="1905000"/>
            <a:ext cx="9982200" cy="1964512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8105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Follow Naming Conventions:</a:t>
            </a:r>
            <a:r>
              <a:rPr lang="en-US" sz="2800" dirty="0">
                <a:latin typeface="+mj-lt"/>
              </a:rPr>
              <a:t> Use your SAP user ID where required (e.g., BECU1### for the material number) to avoid confusion in tracking tasks.</a:t>
            </a:r>
          </a:p>
        </p:txBody>
      </p:sp>
    </p:spTree>
    <p:extLst>
      <p:ext uri="{BB962C8B-B14F-4D97-AF65-F5344CB8AC3E}">
        <p14:creationId xmlns:p14="http://schemas.microsoft.com/office/powerpoint/2010/main" val="1303467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ABF69-2A6E-B0A3-2F23-BF3EF359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971101-1A05-0DF1-F60B-553F53B5CF04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D143F39-09FF-9DC3-23F0-1DAC4172C5C1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9DF5C8C-6E01-7706-884D-59B6B684220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07CD43F-4BDC-2385-2398-F1852C303E3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C7BC993-2E76-0723-3FD1-D3F2FC091B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DADB51D-24E6-1B3F-CDED-6123CD9C1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09" y="2434323"/>
            <a:ext cx="11779781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dirty="0">
                <a:latin typeface="+mj-lt"/>
              </a:rPr>
              <a:t>By following these steps and tips, you’ll be well-equipped to complete the assignment efficiently and effectively.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Good luck!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tx1"/>
                </a:solidFill>
                <a:latin typeface="+mj-lt"/>
              </a:rPr>
              <a:t>Farshid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169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EBF2F55-4A8F-12C6-910A-D4290528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09" y="2214821"/>
            <a:ext cx="11779781" cy="2428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 excel in the group assignment for HI6034: Enterprise Information Systems, students need to follow a series of specific steps in SAP to handle the tasks effectively. Below are the step-by-step instructions tailored to the group assignment questions, along with general guidelines to ensure a high-distinction mark.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36479-FA03-9866-2A53-13C321EF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678A4A4-5502-186A-47DA-AD90E9F480B2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67B089A-21E5-739A-0374-B3ECBC3AB633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4A6B401-438E-7F20-1D0B-3E073F7F0CD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3F7A001-365F-1752-1C5F-99D8F85A119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ADF57F3-7827-69D6-A169-5BF5AA607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017FCD-B251-2167-6145-0B5DEC17AA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7778"/>
          <a:stretch/>
        </p:blipFill>
        <p:spPr>
          <a:xfrm>
            <a:off x="0" y="849376"/>
            <a:ext cx="121920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3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B5BC92-8484-8FE1-873A-560C1525D2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376347-3004-9635-69F1-29E3D3BB0CEB}"/>
              </a:ext>
            </a:extLst>
          </p:cNvPr>
          <p:cNvSpPr txBox="1"/>
          <p:nvPr/>
        </p:nvSpPr>
        <p:spPr>
          <a:xfrm>
            <a:off x="2209800" y="1905000"/>
            <a:ext cx="9982200" cy="39035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A step-by-step guide and useful tips for completing the SAP Fiori-related tasks in the "Group Case Study" assignment: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Step-by-Step Instructions: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Financials Task: Display General Ledger Account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Action:</a:t>
            </a:r>
            <a:r>
              <a:rPr lang="en-US" sz="2800" dirty="0">
                <a:latin typeface="+mj-lt"/>
              </a:rPr>
              <a:t> Navigate to the SAP Fiori Launchpad and select the "Manage G/L Account Master Data" tile.</a:t>
            </a:r>
          </a:p>
        </p:txBody>
      </p:sp>
    </p:spTree>
    <p:extLst>
      <p:ext uri="{BB962C8B-B14F-4D97-AF65-F5344CB8AC3E}">
        <p14:creationId xmlns:p14="http://schemas.microsoft.com/office/powerpoint/2010/main" val="848678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1AD1E-25F3-4DA2-833D-DCF276BCD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5631FA-57EB-4540-3693-E2769B1A55A8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DC1757C-4999-FCDE-ABFB-10F9FBB93CF4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B3E6710-F42F-FCC5-05C3-B05775301CA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33C1002-4444-47AE-330B-3C52B7CDA70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58728D7-F775-5519-416C-298236B6A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C6BFE-C242-1B18-61A1-12ABDD1D74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BBE453-9D37-B3E1-1D0C-ABD8DEDCBE42}"/>
              </a:ext>
            </a:extLst>
          </p:cNvPr>
          <p:cNvSpPr txBox="1"/>
          <p:nvPr/>
        </p:nvSpPr>
        <p:spPr>
          <a:xfrm>
            <a:off x="2209800" y="1905000"/>
            <a:ext cx="9982200" cy="483157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+mj-lt"/>
              </a:rPr>
              <a:t>Task Details:</a:t>
            </a:r>
            <a:endParaRPr lang="en-US" sz="26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Enter "GL00" in the Chart of Accounts field and find account 1000000.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Display its details and take a screenshot for submission.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+mj-lt"/>
              </a:rPr>
              <a:t>Tips:</a:t>
            </a:r>
            <a:endParaRPr lang="en-US" sz="26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Ensure the correct chart of accounts and company code are selected.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Double-check the G/L account details before taking the screenshot.</a:t>
            </a:r>
          </a:p>
        </p:txBody>
      </p:sp>
    </p:spTree>
    <p:extLst>
      <p:ext uri="{BB962C8B-B14F-4D97-AF65-F5344CB8AC3E}">
        <p14:creationId xmlns:p14="http://schemas.microsoft.com/office/powerpoint/2010/main" val="125283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3CC47-7DCA-615B-6920-FF2A6E14D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8704DB-3AD1-B0E6-2DA8-817D2C5D7804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83EC2B3-6070-A1DD-BE9F-CD303A247559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1ED43076-2957-EB3F-37C2-B7C084F0B6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4ECA3F8-C230-8356-453C-2F28ACB9CA0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0615D8E-4AC6-D3AB-4944-C88156D23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559AF6-BEF7-E6C9-4134-258505E034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9E23D2-1A3B-0CB2-BE1D-137AC2FE6E5C}"/>
              </a:ext>
            </a:extLst>
          </p:cNvPr>
          <p:cNvSpPr txBox="1"/>
          <p:nvPr/>
        </p:nvSpPr>
        <p:spPr>
          <a:xfrm>
            <a:off x="2209800" y="1905000"/>
            <a:ext cx="9982200" cy="32571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Procurement Task: Create Supplier and Material Record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Action:</a:t>
            </a:r>
            <a:r>
              <a:rPr lang="en-US" sz="2800" dirty="0">
                <a:latin typeface="+mj-lt"/>
              </a:rPr>
              <a:t> Use the SAP Fiori Launchpad to create a new supplier "PT-Bike Parts" under the US00 company code.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Then, create a material record for the "Beach Cruiser" bicycle with item code BECU1###.</a:t>
            </a:r>
          </a:p>
        </p:txBody>
      </p:sp>
    </p:spTree>
    <p:extLst>
      <p:ext uri="{BB962C8B-B14F-4D97-AF65-F5344CB8AC3E}">
        <p14:creationId xmlns:p14="http://schemas.microsoft.com/office/powerpoint/2010/main" val="2903096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2EDC4-22E8-95D9-FE63-25D10A74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C50162-B8FA-3DEC-F890-AADC77EE5AE3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B379DA5-1DFE-D48D-0DE3-B5FF909EAB4E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11874EA5-1F8C-1318-2654-FCC434C598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E7622E3-6CA2-9A8C-5B25-BFB1F24480F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5CD826CD-67B6-F519-C678-50120BAD35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790FE-55BF-BEB2-69F4-1D0AFF3C44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C19522-E869-C25D-7B9C-652B19379361}"/>
              </a:ext>
            </a:extLst>
          </p:cNvPr>
          <p:cNvSpPr txBox="1"/>
          <p:nvPr/>
        </p:nvSpPr>
        <p:spPr>
          <a:xfrm>
            <a:off x="2209800" y="1905000"/>
            <a:ext cx="9982200" cy="454983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 Details: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Follow the process to enter all the required information for both the supplier and material master.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that all required views (such as Purchasing, Accounting, etc.) are selected during material creation.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Take screenshots of the created supplier and material record, including stock overview.</a:t>
            </a:r>
          </a:p>
        </p:txBody>
      </p:sp>
    </p:spTree>
    <p:extLst>
      <p:ext uri="{BB962C8B-B14F-4D97-AF65-F5344CB8AC3E}">
        <p14:creationId xmlns:p14="http://schemas.microsoft.com/office/powerpoint/2010/main" val="44139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3E3B1-9B55-4B78-0C13-4ABA354B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0B0426-5F81-D9A3-2B08-DA7520BDA019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A8B4699-9BC7-ABF1-0ABE-FDD07E58AAF2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1C8CC2C-AF53-652F-7FBF-DFDC2E8418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E51F05D2-2901-4132-34EA-BCE8FDF2D21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521FC4E-1442-1247-AD05-D1D985E9B3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217043-E269-BCC0-A5FE-D8092AE60C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7F61825-E8CF-77F5-7B6F-ABB26A5A329F}"/>
              </a:ext>
            </a:extLst>
          </p:cNvPr>
          <p:cNvSpPr txBox="1"/>
          <p:nvPr/>
        </p:nvSpPr>
        <p:spPr>
          <a:xfrm>
            <a:off x="2209800" y="1905000"/>
            <a:ext cx="9982200" cy="325717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Tips:</a:t>
            </a:r>
            <a:endParaRPr lang="en-US" sz="2800" dirty="0">
              <a:latin typeface="+mj-lt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Review the fields carefully; for example, material number, purchasing organization, and valuation class.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the correct plant and storage location details are provided for the material.</a:t>
            </a:r>
          </a:p>
        </p:txBody>
      </p:sp>
    </p:spTree>
    <p:extLst>
      <p:ext uri="{BB962C8B-B14F-4D97-AF65-F5344CB8AC3E}">
        <p14:creationId xmlns:p14="http://schemas.microsoft.com/office/powerpoint/2010/main" val="2416011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F4A4F-F3D3-E53B-F4FB-53B1FCCF7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96FCF9-5473-4168-6BC5-86BD04D0C883}"/>
              </a:ext>
            </a:extLst>
          </p:cNvPr>
          <p:cNvSpPr txBox="1"/>
          <p:nvPr/>
        </p:nvSpPr>
        <p:spPr>
          <a:xfrm>
            <a:off x="2923285" y="192468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C5F2923-EC6F-DE1C-5945-8C2BA67C2570}"/>
              </a:ext>
            </a:extLst>
          </p:cNvPr>
          <p:cNvGrpSpPr/>
          <p:nvPr/>
        </p:nvGrpSpPr>
        <p:grpSpPr>
          <a:xfrm>
            <a:off x="0" y="0"/>
            <a:ext cx="12192000" cy="649605"/>
            <a:chOff x="0" y="0"/>
            <a:chExt cx="12192000" cy="649605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F859613-CFCA-C5F6-56EC-438C9387BA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4922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58A4A3C-953B-AC0A-9FA0-8E60A64B3B6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023" y="42671"/>
              <a:ext cx="1531620" cy="56235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A1B46AD-1F09-285C-1212-A25908ECE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584" y="141224"/>
            <a:ext cx="9967216" cy="4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900" spc="-10" dirty="0">
                <a:solidFill>
                  <a:srgbClr val="FFFFFF"/>
                </a:solidFill>
              </a:rPr>
              <a:t>Preparation for Group Case Study</a:t>
            </a:r>
            <a:endParaRPr lang="en-US" sz="2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FA405C-3218-F541-F18E-CD8F6F7ABB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66" b="40000"/>
          <a:stretch/>
        </p:blipFill>
        <p:spPr>
          <a:xfrm>
            <a:off x="-28074" y="662276"/>
            <a:ext cx="12192000" cy="3657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2D54E-1E8E-262A-2C8A-FEDADD221690}"/>
              </a:ext>
            </a:extLst>
          </p:cNvPr>
          <p:cNvSpPr txBox="1"/>
          <p:nvPr/>
        </p:nvSpPr>
        <p:spPr>
          <a:xfrm>
            <a:off x="2209800" y="1905000"/>
            <a:ext cx="9982200" cy="3903504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Production Planning Task: Add Work Centre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Action:</a:t>
            </a:r>
            <a:r>
              <a:rPr lang="en-US" sz="2800" dirty="0">
                <a:latin typeface="+mj-lt"/>
              </a:rPr>
              <a:t> Add a new Work Centre for Packaging (WC5-###).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Task Details: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Enter the necessary information for the new Work Centre following the naming convention (WC5-###).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Save and take a screenshot.</a:t>
            </a:r>
          </a:p>
        </p:txBody>
      </p:sp>
    </p:spTree>
    <p:extLst>
      <p:ext uri="{BB962C8B-B14F-4D97-AF65-F5344CB8AC3E}">
        <p14:creationId xmlns:p14="http://schemas.microsoft.com/office/powerpoint/2010/main" val="3908604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</TotalTime>
  <Words>967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Tahoma</vt:lpstr>
      <vt:lpstr>Office Theme</vt:lpstr>
      <vt:lpstr>HI6034 – Enterprise Information Systems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  <vt:lpstr>Preparation for Group 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Guidelines</dc:title>
  <dc:creator>Ali</dc:creator>
  <cp:lastModifiedBy>Farshid Keivanian</cp:lastModifiedBy>
  <cp:revision>354</cp:revision>
  <dcterms:created xsi:type="dcterms:W3CDTF">2024-05-06T19:11:32Z</dcterms:created>
  <dcterms:modified xsi:type="dcterms:W3CDTF">2025-05-12T01:16:44Z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2024-05-06T00:00:00Z</vt:filetime>
  </property>
  <property fmtid="{D5CDD505-2E9C-101B-9397-08002B2CF9AE}" pid="5" name="Producer">
    <vt:lpwstr>Microsoft® PowerPoint® for Microsoft 365</vt:lpwstr>
  </property>
</Properties>
</file>