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77" r:id="rId3"/>
    <p:sldId id="257" r:id="rId4"/>
    <p:sldId id="278" r:id="rId5"/>
    <p:sldId id="291" r:id="rId6"/>
    <p:sldId id="279" r:id="rId7"/>
    <p:sldId id="280" r:id="rId8"/>
    <p:sldId id="302" r:id="rId9"/>
    <p:sldId id="303" r:id="rId10"/>
    <p:sldId id="310" r:id="rId11"/>
    <p:sldId id="304" r:id="rId12"/>
    <p:sldId id="305" r:id="rId13"/>
    <p:sldId id="306" r:id="rId14"/>
    <p:sldId id="307" r:id="rId15"/>
    <p:sldId id="308" r:id="rId16"/>
    <p:sldId id="309" r:id="rId17"/>
    <p:sldId id="282" r:id="rId18"/>
    <p:sldId id="283" r:id="rId19"/>
    <p:sldId id="284" r:id="rId20"/>
    <p:sldId id="285" r:id="rId21"/>
    <p:sldId id="297" r:id="rId22"/>
    <p:sldId id="287" r:id="rId23"/>
    <p:sldId id="295" r:id="rId24"/>
    <p:sldId id="296" r:id="rId25"/>
    <p:sldId id="286" r:id="rId2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93342" autoAdjust="0"/>
  </p:normalViewPr>
  <p:slideViewPr>
    <p:cSldViewPr>
      <p:cViewPr varScale="1">
        <p:scale>
          <a:sx n="61" d="100"/>
          <a:sy n="61" d="100"/>
        </p:scale>
        <p:origin x="1106" y="2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E23B335-985B-415C-BDAA-08868B2BBED2}" type="datetimeFigureOut">
              <a:rPr lang="en-AU" smtClean="0"/>
              <a:t>12/05/2025</a:t>
            </a:fld>
            <a:endParaRPr lang="en-AU"/>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D910FCB-5EBB-4F6C-8953-64EF67AFEA56}" type="slidenum">
              <a:rPr lang="en-AU" smtClean="0"/>
              <a:t>‹#›</a:t>
            </a:fld>
            <a:endParaRPr lang="en-AU"/>
          </a:p>
        </p:txBody>
      </p:sp>
    </p:spTree>
    <p:extLst>
      <p:ext uri="{BB962C8B-B14F-4D97-AF65-F5344CB8AC3E}">
        <p14:creationId xmlns:p14="http://schemas.microsoft.com/office/powerpoint/2010/main" val="959139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ctrTitle"/>
          </p:nvPr>
        </p:nvSpPr>
        <p:spPr>
          <a:xfrm>
            <a:off x="3055111" y="1967229"/>
            <a:ext cx="4791075" cy="452119"/>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pic>
        <p:nvPicPr>
          <p:cNvPr id="17" name="bg object 17"/>
          <p:cNvPicPr/>
          <p:nvPr/>
        </p:nvPicPr>
        <p:blipFill>
          <a:blip r:embed="rId3" cstate="print"/>
          <a:stretch>
            <a:fillRect/>
          </a:stretch>
        </p:blipFill>
        <p:spPr>
          <a:xfrm>
            <a:off x="3299459" y="77723"/>
            <a:ext cx="4029455" cy="1479803"/>
          </a:xfrm>
          <a:prstGeom prst="rect">
            <a:avLst/>
          </a:prstGeom>
        </p:spPr>
      </p:pic>
      <p:sp>
        <p:nvSpPr>
          <p:cNvPr id="2" name="Holder 2"/>
          <p:cNvSpPr>
            <a:spLocks noGrp="1"/>
          </p:cNvSpPr>
          <p:nvPr>
            <p:ph type="title"/>
          </p:nvPr>
        </p:nvSpPr>
        <p:spPr/>
        <p:txBody>
          <a:bodyPr lIns="0" tIns="0" rIns="0" bIns="0"/>
          <a:lstStyle>
            <a:lvl1pPr>
              <a:defRPr sz="3600" b="1" i="0">
                <a:solidFill>
                  <a:srgbClr val="AE230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49224"/>
          </a:xfrm>
          <a:prstGeom prst="rect">
            <a:avLst/>
          </a:prstGeom>
        </p:spPr>
      </p:pic>
      <p:pic>
        <p:nvPicPr>
          <p:cNvPr id="17" name="bg object 17"/>
          <p:cNvPicPr/>
          <p:nvPr/>
        </p:nvPicPr>
        <p:blipFill>
          <a:blip r:embed="rId8" cstate="print"/>
          <a:stretch>
            <a:fillRect/>
          </a:stretch>
        </p:blipFill>
        <p:spPr>
          <a:xfrm>
            <a:off x="192023" y="42671"/>
            <a:ext cx="1531620" cy="562355"/>
          </a:xfrm>
          <a:prstGeom prst="rect">
            <a:avLst/>
          </a:prstGeom>
        </p:spPr>
      </p:pic>
      <p:sp>
        <p:nvSpPr>
          <p:cNvPr id="2" name="Holder 2"/>
          <p:cNvSpPr>
            <a:spLocks noGrp="1"/>
          </p:cNvSpPr>
          <p:nvPr>
            <p:ph type="title"/>
          </p:nvPr>
        </p:nvSpPr>
        <p:spPr>
          <a:xfrm>
            <a:off x="1422019" y="2747213"/>
            <a:ext cx="8163559" cy="574675"/>
          </a:xfrm>
          <a:prstGeom prst="rect">
            <a:avLst/>
          </a:prstGeom>
        </p:spPr>
        <p:txBody>
          <a:bodyPr wrap="square" lIns="0" tIns="0" rIns="0" bIns="0">
            <a:spAutoFit/>
          </a:bodyPr>
          <a:lstStyle>
            <a:lvl1pPr>
              <a:defRPr sz="3600" b="1" i="0">
                <a:solidFill>
                  <a:srgbClr val="AE230D"/>
                </a:solidFill>
                <a:latin typeface="Arial"/>
                <a:cs typeface="Aria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640059" y="6487707"/>
            <a:ext cx="944879" cy="178434"/>
          </a:xfrm>
          <a:prstGeom prst="rect">
            <a:avLst/>
          </a:prstGeom>
        </p:spPr>
        <p:txBody>
          <a:bodyPr wrap="square" lIns="0" tIns="0" rIns="0" bIns="0">
            <a:spAutoFit/>
          </a:bodyPr>
          <a:lstStyle>
            <a:lvl1pPr>
              <a:defRPr sz="1000" b="0" i="0">
                <a:solidFill>
                  <a:schemeClr val="tx1"/>
                </a:solidFill>
                <a:latin typeface="Tahoma"/>
                <a:cs typeface="Tahoma"/>
              </a:defRPr>
            </a:lvl1pPr>
          </a:lstStyle>
          <a:p>
            <a:pPr marL="12700">
              <a:lnSpc>
                <a:spcPct val="100000"/>
              </a:lnSpc>
              <a:spcBef>
                <a:spcPts val="95"/>
              </a:spcBef>
            </a:pPr>
            <a:r>
              <a:rPr dirty="0"/>
              <a:t>Holmes</a:t>
            </a:r>
            <a:r>
              <a:rPr spc="-35" dirty="0"/>
              <a:t> </a:t>
            </a:r>
            <a:r>
              <a:rPr spc="-10" dirty="0"/>
              <a:t>Institute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z="2800" b="0" dirty="0">
                <a:solidFill>
                  <a:srgbClr val="000000"/>
                </a:solidFill>
                <a:latin typeface="Arial"/>
                <a:cs typeface="Arial"/>
              </a:rPr>
              <a:t>HS2041</a:t>
            </a:r>
            <a:r>
              <a:rPr sz="2800" b="0" spc="-65" dirty="0">
                <a:solidFill>
                  <a:srgbClr val="000000"/>
                </a:solidFill>
                <a:latin typeface="Arial"/>
                <a:cs typeface="Arial"/>
              </a:rPr>
              <a:t> </a:t>
            </a:r>
            <a:r>
              <a:rPr sz="2800" b="0" dirty="0">
                <a:solidFill>
                  <a:srgbClr val="000000"/>
                </a:solidFill>
                <a:latin typeface="Arial"/>
                <a:cs typeface="Arial"/>
              </a:rPr>
              <a:t>–</a:t>
            </a:r>
            <a:r>
              <a:rPr sz="2800" b="0" spc="-75" dirty="0">
                <a:solidFill>
                  <a:srgbClr val="000000"/>
                </a:solidFill>
                <a:latin typeface="Arial"/>
                <a:cs typeface="Arial"/>
              </a:rPr>
              <a:t> </a:t>
            </a:r>
            <a:r>
              <a:rPr sz="2800" b="0" dirty="0">
                <a:solidFill>
                  <a:srgbClr val="000000"/>
                </a:solidFill>
                <a:latin typeface="Arial"/>
                <a:cs typeface="Arial"/>
              </a:rPr>
              <a:t>Enterprise</a:t>
            </a:r>
            <a:r>
              <a:rPr sz="2800" b="0" spc="-80" dirty="0">
                <a:solidFill>
                  <a:srgbClr val="000000"/>
                </a:solidFill>
                <a:latin typeface="Arial"/>
                <a:cs typeface="Arial"/>
              </a:rPr>
              <a:t> </a:t>
            </a:r>
            <a:r>
              <a:rPr sz="2800" b="0" spc="-10" dirty="0">
                <a:solidFill>
                  <a:srgbClr val="000000"/>
                </a:solidFill>
                <a:latin typeface="Arial"/>
                <a:cs typeface="Arial"/>
              </a:rPr>
              <a:t>Systems</a:t>
            </a:r>
            <a:endParaRPr sz="2800">
              <a:latin typeface="Arial"/>
              <a:cs typeface="Arial"/>
            </a:endParaRPr>
          </a:p>
        </p:txBody>
      </p:sp>
      <p:sp>
        <p:nvSpPr>
          <p:cNvPr id="3" name="object 3"/>
          <p:cNvSpPr txBox="1"/>
          <p:nvPr/>
        </p:nvSpPr>
        <p:spPr>
          <a:xfrm>
            <a:off x="1710436" y="3145589"/>
            <a:ext cx="8771128" cy="566822"/>
          </a:xfrm>
          <a:prstGeom prst="rect">
            <a:avLst/>
          </a:prstGeom>
        </p:spPr>
        <p:txBody>
          <a:bodyPr vert="horz" wrap="square" lIns="0" tIns="12700" rIns="0" bIns="0" rtlCol="0">
            <a:spAutoFit/>
          </a:bodyPr>
          <a:lstStyle/>
          <a:p>
            <a:pPr marL="12700" algn="ctr">
              <a:lnSpc>
                <a:spcPct val="100000"/>
              </a:lnSpc>
              <a:spcBef>
                <a:spcPts val="100"/>
              </a:spcBef>
            </a:pPr>
            <a:r>
              <a:rPr lang="en-US" sz="3600" b="1" dirty="0">
                <a:solidFill>
                  <a:srgbClr val="AE230D"/>
                </a:solidFill>
                <a:latin typeface="Arial"/>
                <a:cs typeface="Arial"/>
              </a:rPr>
              <a:t>Group Assignment</a:t>
            </a:r>
            <a:endParaRPr sz="3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2224206"/>
            <a:ext cx="11779781" cy="303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How to Handle the Company Code Issue:</a:t>
            </a:r>
          </a:p>
          <a:p>
            <a:pPr marL="457200" indent="-457200">
              <a:lnSpc>
                <a:spcPct val="150000"/>
              </a:lnSpc>
              <a:buFont typeface="Arial" panose="020B0604020202020204" pitchFamily="34" charset="0"/>
              <a:buChar char="•"/>
            </a:pPr>
            <a:r>
              <a:rPr lang="en-US" sz="2600" dirty="0">
                <a:latin typeface="+mj-lt"/>
              </a:rPr>
              <a:t>Add the following before the "Save the Supplier" step:</a:t>
            </a:r>
          </a:p>
          <a:p>
            <a:pPr marL="742950" lvl="1" indent="-285750">
              <a:lnSpc>
                <a:spcPct val="150000"/>
              </a:lnSpc>
              <a:buFont typeface="Arial" panose="020B0604020202020204" pitchFamily="34" charset="0"/>
              <a:buChar char="•"/>
            </a:pPr>
            <a:r>
              <a:rPr lang="en-US" sz="2600" i="1" dirty="0">
                <a:latin typeface="+mj-lt"/>
              </a:rPr>
              <a:t>Note: If you encounter an error stating that "US00" does not exist, select an available company code from the list, such as "UE00" or "UW00", as shown in the system's possible entries.</a:t>
            </a:r>
            <a:endParaRPr lang="en-US" sz="2600" dirty="0">
              <a:latin typeface="+mj-lt"/>
            </a:endParaRPr>
          </a:p>
        </p:txBody>
      </p:sp>
    </p:spTree>
    <p:extLst>
      <p:ext uri="{BB962C8B-B14F-4D97-AF65-F5344CB8AC3E}">
        <p14:creationId xmlns:p14="http://schemas.microsoft.com/office/powerpoint/2010/main" val="3360277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2224204"/>
            <a:ext cx="11779781" cy="303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4. Save the Supplier</a:t>
            </a:r>
            <a:endParaRPr kumimoji="0" lang="en-US" altLang="en-US" sz="2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mj-lt"/>
              </a:rPr>
              <a:t> Review the entered data to ensure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mj-lt"/>
              </a:rPr>
              <a:t> Click 'OK' to save the new supplier.</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4. Take a Screenshot</a:t>
            </a:r>
            <a:endParaRPr kumimoji="0" lang="en-US" altLang="en-US" sz="2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mj-lt"/>
              </a:rPr>
              <a:t> Capture a screenshot of the completed supplier details for inclusion in your report.</a:t>
            </a:r>
          </a:p>
        </p:txBody>
      </p:sp>
    </p:spTree>
    <p:extLst>
      <p:ext uri="{BB962C8B-B14F-4D97-AF65-F5344CB8AC3E}">
        <p14:creationId xmlns:p14="http://schemas.microsoft.com/office/powerpoint/2010/main" val="361723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11516" y="1550447"/>
            <a:ext cx="1177978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Create a Material Record for the Beach Cruiser:</a:t>
            </a:r>
          </a:p>
          <a:p>
            <a:pPr>
              <a:lnSpc>
                <a:spcPct val="150000"/>
              </a:lnSpc>
              <a:buFont typeface="+mj-lt"/>
              <a:buAutoNum type="arabicPeriod"/>
            </a:pPr>
            <a:r>
              <a:rPr lang="en-US" sz="2600" b="1" dirty="0">
                <a:latin typeface="+mj-lt"/>
              </a:rPr>
              <a:t> Open SAP Fiori Launchpad</a:t>
            </a:r>
            <a:endParaRPr lang="en-US" sz="2600" dirty="0">
              <a:latin typeface="+mj-lt"/>
            </a:endParaRPr>
          </a:p>
          <a:p>
            <a:pPr marL="914400" lvl="1" indent="-457200">
              <a:lnSpc>
                <a:spcPct val="150000"/>
              </a:lnSpc>
              <a:buFont typeface="Arial" panose="020B0604020202020204" pitchFamily="34" charset="0"/>
              <a:buChar char="•"/>
            </a:pPr>
            <a:r>
              <a:rPr lang="en-US" sz="2600" dirty="0">
                <a:latin typeface="+mj-lt"/>
              </a:rPr>
              <a:t>Log into your SAP Fiori Launchpad.</a:t>
            </a:r>
          </a:p>
          <a:p>
            <a:pPr>
              <a:lnSpc>
                <a:spcPct val="150000"/>
              </a:lnSpc>
              <a:buFont typeface="+mj-lt"/>
              <a:buAutoNum type="arabicPeriod"/>
            </a:pPr>
            <a:r>
              <a:rPr lang="en-US" sz="2600" b="1" dirty="0">
                <a:latin typeface="+mj-lt"/>
              </a:rPr>
              <a:t> Navigate to Material Master</a:t>
            </a:r>
            <a:endParaRPr lang="en-US" sz="2600" dirty="0">
              <a:latin typeface="+mj-lt"/>
            </a:endParaRPr>
          </a:p>
          <a:p>
            <a:pPr marL="914400" lvl="1" indent="-457200">
              <a:lnSpc>
                <a:spcPct val="150000"/>
              </a:lnSpc>
              <a:buFont typeface="Arial" panose="020B0604020202020204" pitchFamily="34" charset="0"/>
              <a:buChar char="•"/>
            </a:pPr>
            <a:r>
              <a:rPr lang="en-US" sz="2600" dirty="0">
                <a:latin typeface="+mj-lt"/>
              </a:rPr>
              <a:t>Use the "Create Material" app or transaction code MM01.</a:t>
            </a:r>
          </a:p>
          <a:p>
            <a:pPr>
              <a:lnSpc>
                <a:spcPct val="150000"/>
              </a:lnSpc>
              <a:buFont typeface="+mj-lt"/>
              <a:buAutoNum type="arabicPeriod"/>
            </a:pPr>
            <a:r>
              <a:rPr lang="en-US" sz="2600" b="1" dirty="0">
                <a:latin typeface="+mj-lt"/>
              </a:rPr>
              <a:t> Enter Basic Data</a:t>
            </a:r>
            <a:endParaRPr lang="en-US" sz="2600" dirty="0">
              <a:latin typeface="+mj-lt"/>
            </a:endParaRPr>
          </a:p>
          <a:p>
            <a:pPr marL="914400" lvl="1" indent="-457200">
              <a:lnSpc>
                <a:spcPct val="150000"/>
              </a:lnSpc>
              <a:buFont typeface="Arial" panose="020B0604020202020204" pitchFamily="34" charset="0"/>
              <a:buChar char="•"/>
            </a:pPr>
            <a:r>
              <a:rPr lang="en-US" sz="2600" b="1" dirty="0">
                <a:latin typeface="+mj-lt"/>
              </a:rPr>
              <a:t>Material Type</a:t>
            </a:r>
            <a:r>
              <a:rPr lang="en-US" sz="2600" dirty="0">
                <a:latin typeface="+mj-lt"/>
              </a:rPr>
              <a:t>: Select "Finished Product (FERT)".</a:t>
            </a:r>
          </a:p>
          <a:p>
            <a:pPr marL="914400" lvl="1" indent="-457200">
              <a:lnSpc>
                <a:spcPct val="150000"/>
              </a:lnSpc>
              <a:buFont typeface="Arial" panose="020B0604020202020204" pitchFamily="34" charset="0"/>
              <a:buChar char="•"/>
            </a:pPr>
            <a:r>
              <a:rPr lang="en-US" sz="2600" b="1" dirty="0">
                <a:latin typeface="+mj-lt"/>
              </a:rPr>
              <a:t>Industry Sector</a:t>
            </a:r>
            <a:r>
              <a:rPr lang="en-US" sz="2600" dirty="0">
                <a:latin typeface="+mj-lt"/>
              </a:rPr>
              <a:t>: Choose the relevant sector.</a:t>
            </a:r>
          </a:p>
        </p:txBody>
      </p:sp>
      <p:sp>
        <p:nvSpPr>
          <p:cNvPr id="9" name="TextBox 8">
            <a:extLst>
              <a:ext uri="{FF2B5EF4-FFF2-40B4-BE49-F238E27FC236}">
                <a16:creationId xmlns:a16="http://schemas.microsoft.com/office/drawing/2014/main" id="{83588BA5-8D00-3ABA-C490-3EEDD3EBFB91}"/>
              </a:ext>
            </a:extLst>
          </p:cNvPr>
          <p:cNvSpPr txBox="1"/>
          <p:nvPr/>
        </p:nvSpPr>
        <p:spPr>
          <a:xfrm>
            <a:off x="192023" y="620828"/>
            <a:ext cx="11793867" cy="954107"/>
          </a:xfrm>
          <a:prstGeom prst="rect">
            <a:avLst/>
          </a:prstGeom>
          <a:noFill/>
        </p:spPr>
        <p:txBody>
          <a:bodyPr wrap="square">
            <a:spAutoFit/>
          </a:bodyPr>
          <a:lstStyle/>
          <a:p>
            <a:r>
              <a:rPr lang="en-US" sz="2800" b="1" dirty="0">
                <a:latin typeface="+mj-lt"/>
              </a:rPr>
              <a:t>Specific Statement for Group Assignment – HS2041 (Task 2: Procurement - Create a Material Record for the Beach Cruiser)</a:t>
            </a:r>
            <a:endParaRPr lang="en-AU" sz="2800" b="1" dirty="0">
              <a:latin typeface="+mj-lt"/>
            </a:endParaRPr>
          </a:p>
        </p:txBody>
      </p:sp>
    </p:spTree>
    <p:extLst>
      <p:ext uri="{BB962C8B-B14F-4D97-AF65-F5344CB8AC3E}">
        <p14:creationId xmlns:p14="http://schemas.microsoft.com/office/powerpoint/2010/main" val="370092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924122"/>
            <a:ext cx="11779781" cy="363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4. Enter Material Details</a:t>
            </a:r>
            <a:endParaRPr lang="en-US" sz="2600" dirty="0">
              <a:latin typeface="+mj-lt"/>
            </a:endParaRPr>
          </a:p>
          <a:p>
            <a:pPr>
              <a:lnSpc>
                <a:spcPct val="150000"/>
              </a:lnSpc>
              <a:buFont typeface="Arial" panose="020B0604020202020204" pitchFamily="34" charset="0"/>
              <a:buChar char="•"/>
            </a:pPr>
            <a:r>
              <a:rPr lang="en-US" sz="2600" b="1" dirty="0">
                <a:latin typeface="+mj-lt"/>
              </a:rPr>
              <a:t> Material Code</a:t>
            </a:r>
            <a:r>
              <a:rPr lang="en-US" sz="2600" dirty="0">
                <a:latin typeface="+mj-lt"/>
              </a:rPr>
              <a:t>: Enter BECU1### (replace ### with your SAP user ID).</a:t>
            </a:r>
          </a:p>
          <a:p>
            <a:pPr>
              <a:lnSpc>
                <a:spcPct val="150000"/>
              </a:lnSpc>
              <a:buFont typeface="Arial" panose="020B0604020202020204" pitchFamily="34" charset="0"/>
              <a:buChar char="•"/>
            </a:pPr>
            <a:r>
              <a:rPr lang="en-US" sz="2600" b="1" dirty="0">
                <a:latin typeface="+mj-lt"/>
              </a:rPr>
              <a:t> Description</a:t>
            </a:r>
            <a:r>
              <a:rPr lang="en-US" sz="2600" dirty="0">
                <a:latin typeface="+mj-lt"/>
              </a:rPr>
              <a:t>: Enter "Beach Cruiser".</a:t>
            </a:r>
          </a:p>
          <a:p>
            <a:pPr>
              <a:lnSpc>
                <a:spcPct val="150000"/>
              </a:lnSpc>
              <a:buFont typeface="Arial" panose="020B0604020202020204" pitchFamily="34" charset="0"/>
              <a:buChar char="•"/>
            </a:pPr>
            <a:r>
              <a:rPr lang="en-US" sz="2600" b="1" dirty="0">
                <a:latin typeface="+mj-lt"/>
              </a:rPr>
              <a:t> Base Unit of Measure</a:t>
            </a:r>
            <a:r>
              <a:rPr lang="en-US" sz="2600" dirty="0">
                <a:latin typeface="+mj-lt"/>
              </a:rPr>
              <a:t>: Enter "PC" (pieces).</a:t>
            </a:r>
          </a:p>
          <a:p>
            <a:pPr>
              <a:lnSpc>
                <a:spcPct val="150000"/>
              </a:lnSpc>
              <a:buFont typeface="Arial" panose="020B0604020202020204" pitchFamily="34" charset="0"/>
              <a:buChar char="•"/>
            </a:pPr>
            <a:r>
              <a:rPr lang="en-US" sz="2600" b="1" dirty="0">
                <a:latin typeface="+mj-lt"/>
              </a:rPr>
              <a:t> Material Group</a:t>
            </a:r>
            <a:r>
              <a:rPr lang="en-US" sz="2600" dirty="0">
                <a:latin typeface="+mj-lt"/>
              </a:rPr>
              <a:t>: Use the same as CHLK1###.</a:t>
            </a:r>
          </a:p>
          <a:p>
            <a:pPr>
              <a:lnSpc>
                <a:spcPct val="150000"/>
              </a:lnSpc>
              <a:buFont typeface="Arial" panose="020B0604020202020204" pitchFamily="34" charset="0"/>
              <a:buChar char="•"/>
            </a:pPr>
            <a:r>
              <a:rPr lang="en-US" sz="2600" b="1" dirty="0">
                <a:latin typeface="+mj-lt"/>
              </a:rPr>
              <a:t> Old Material Number</a:t>
            </a:r>
            <a:r>
              <a:rPr lang="en-US" sz="2600" dirty="0">
                <a:latin typeface="+mj-lt"/>
              </a:rPr>
              <a:t>: If applicable, leave blank or enter relevant information.</a:t>
            </a:r>
          </a:p>
        </p:txBody>
      </p:sp>
    </p:spTree>
    <p:extLst>
      <p:ext uri="{BB962C8B-B14F-4D97-AF65-F5344CB8AC3E}">
        <p14:creationId xmlns:p14="http://schemas.microsoft.com/office/powerpoint/2010/main" val="2868650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9"/>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5. Enter Additional Data</a:t>
            </a:r>
            <a:endParaRPr kumimoji="0" lang="en-US" altLang="en-US" sz="2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mj-lt"/>
              </a:rPr>
              <a:t> Gross Weight</a:t>
            </a:r>
            <a:r>
              <a:rPr kumimoji="0" lang="en-US" altLang="en-US" sz="2600" b="0" i="0" u="none" strike="noStrike" cap="none" normalizeH="0" baseline="0" dirty="0">
                <a:ln>
                  <a:noFill/>
                </a:ln>
                <a:solidFill>
                  <a:schemeClr val="tx1"/>
                </a:solidFill>
                <a:effectLst/>
                <a:latin typeface="+mj-lt"/>
              </a:rPr>
              <a:t>: 6000 gm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mj-lt"/>
              </a:rPr>
              <a:t> Net Weight</a:t>
            </a:r>
            <a:r>
              <a:rPr kumimoji="0" lang="en-US" altLang="en-US" sz="2600" b="0" i="0" u="none" strike="noStrike" cap="none" normalizeH="0" baseline="0" dirty="0">
                <a:ln>
                  <a:noFill/>
                </a:ln>
                <a:solidFill>
                  <a:schemeClr val="tx1"/>
                </a:solidFill>
                <a:effectLst/>
                <a:latin typeface="+mj-lt"/>
              </a:rPr>
              <a:t>: 6000 gm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mj-lt"/>
              </a:rPr>
              <a:t> Volume</a:t>
            </a:r>
            <a:r>
              <a:rPr kumimoji="0" lang="en-US" altLang="en-US" sz="2600" b="0" i="0" u="none" strike="noStrike" cap="none" normalizeH="0" baseline="0" dirty="0">
                <a:ln>
                  <a:noFill/>
                </a:ln>
                <a:solidFill>
                  <a:schemeClr val="tx1"/>
                </a:solidFill>
                <a:effectLst/>
                <a:latin typeface="+mj-lt"/>
              </a:rPr>
              <a:t>: If required, leave as per your standard.</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6. Enter Sales Data</a:t>
            </a:r>
            <a:endParaRPr kumimoji="0" lang="en-US" altLang="en-US" sz="2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mj-lt"/>
              </a:rPr>
              <a:t> Sales Organization</a:t>
            </a:r>
            <a:r>
              <a:rPr kumimoji="0" lang="en-US" altLang="en-US" sz="2600" b="0" i="0" u="none" strike="noStrike" cap="none" normalizeH="0" baseline="0" dirty="0">
                <a:ln>
                  <a:noFill/>
                </a:ln>
                <a:solidFill>
                  <a:schemeClr val="tx1"/>
                </a:solidFill>
                <a:effectLst/>
                <a:latin typeface="+mj-lt"/>
              </a:rPr>
              <a:t>: Choose from the available options, such as "UE00" or "UW00".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mj-lt"/>
              </a:rPr>
              <a:t> Distribution Channel</a:t>
            </a:r>
            <a:r>
              <a:rPr kumimoji="0" lang="en-US" altLang="en-US" sz="2600" b="0" i="0" u="none" strike="noStrike" cap="none" normalizeH="0" baseline="0" dirty="0">
                <a:ln>
                  <a:noFill/>
                </a:ln>
                <a:solidFill>
                  <a:schemeClr val="tx1"/>
                </a:solidFill>
                <a:effectLst/>
                <a:latin typeface="+mj-lt"/>
              </a:rPr>
              <a:t>: Enter relevant details.</a:t>
            </a:r>
          </a:p>
        </p:txBody>
      </p:sp>
    </p:spTree>
    <p:extLst>
      <p:ext uri="{BB962C8B-B14F-4D97-AF65-F5344CB8AC3E}">
        <p14:creationId xmlns:p14="http://schemas.microsoft.com/office/powerpoint/2010/main" val="132315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924121"/>
            <a:ext cx="11779781" cy="363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7. Enter Purchasing Data</a:t>
            </a:r>
            <a:endParaRPr kumimoji="0" lang="en-US" altLang="en-US" sz="2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mj-lt"/>
              </a:rPr>
              <a:t> Purchasing Group</a:t>
            </a:r>
            <a:r>
              <a:rPr kumimoji="0" lang="en-US" altLang="en-US" sz="2600" b="0" i="0" u="none" strike="noStrike" cap="none" normalizeH="0" baseline="0" dirty="0">
                <a:ln>
                  <a:noFill/>
                </a:ln>
                <a:solidFill>
                  <a:schemeClr val="tx1"/>
                </a:solidFill>
                <a:effectLst/>
                <a:latin typeface="+mj-lt"/>
              </a:rPr>
              <a:t>: N00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mj-lt"/>
              </a:rPr>
              <a:t> Material Group</a:t>
            </a:r>
            <a:r>
              <a:rPr kumimoji="0" lang="en-US" altLang="en-US" sz="2600" b="0" i="0" u="none" strike="noStrike" cap="none" normalizeH="0" baseline="0" dirty="0">
                <a:ln>
                  <a:noFill/>
                </a:ln>
                <a:solidFill>
                  <a:schemeClr val="tx1"/>
                </a:solidFill>
                <a:effectLst/>
                <a:latin typeface="+mj-lt"/>
              </a:rPr>
              <a:t>: Use the same as CHLK1###.</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8. Enter Accounting Data</a:t>
            </a:r>
            <a:endParaRPr kumimoji="0" lang="en-US" altLang="en-US" sz="2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mj-lt"/>
              </a:rPr>
              <a:t> Valuation Class</a:t>
            </a:r>
            <a:r>
              <a:rPr kumimoji="0" lang="en-US" altLang="en-US" sz="2600" b="0" i="0" u="none" strike="noStrike" cap="none" normalizeH="0" baseline="0" dirty="0">
                <a:ln>
                  <a:noFill/>
                </a:ln>
                <a:solidFill>
                  <a:schemeClr val="tx1"/>
                </a:solidFill>
                <a:effectLst/>
                <a:latin typeface="+mj-lt"/>
              </a:rPr>
              <a:t>: 7920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mj-lt"/>
              </a:rPr>
              <a:t> Price Conditions</a:t>
            </a:r>
            <a:r>
              <a:rPr kumimoji="0" lang="en-US" altLang="en-US" sz="2600" b="0" i="0" u="none" strike="noStrike" cap="none" normalizeH="0" baseline="0" dirty="0">
                <a:ln>
                  <a:noFill/>
                </a:ln>
                <a:solidFill>
                  <a:schemeClr val="tx1"/>
                </a:solidFill>
                <a:effectLst/>
                <a:latin typeface="+mj-lt"/>
              </a:rPr>
              <a:t>: Qty 1, Amount $1200</a:t>
            </a:r>
          </a:p>
        </p:txBody>
      </p:sp>
    </p:spTree>
    <p:extLst>
      <p:ext uri="{BB962C8B-B14F-4D97-AF65-F5344CB8AC3E}">
        <p14:creationId xmlns:p14="http://schemas.microsoft.com/office/powerpoint/2010/main" val="833168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023875"/>
            <a:ext cx="11779781" cy="543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9. Assign to Organizational Levels</a:t>
            </a:r>
            <a:endParaRPr kumimoji="0" lang="en-US" altLang="en-US" sz="2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mj-lt"/>
              </a:rPr>
              <a:t> Plant</a:t>
            </a:r>
            <a:r>
              <a:rPr kumimoji="0" lang="en-US" altLang="en-US" sz="2600" b="0" i="0" u="none" strike="noStrike" cap="none" normalizeH="0" baseline="0" dirty="0">
                <a:ln>
                  <a:noFill/>
                </a:ln>
                <a:solidFill>
                  <a:schemeClr val="tx1"/>
                </a:solidFill>
                <a:effectLst/>
                <a:latin typeface="+mj-lt"/>
              </a:rPr>
              <a:t>: MI00 (Miami Distribution Centre)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mj-lt"/>
              </a:rPr>
              <a:t> Storage Location</a:t>
            </a:r>
            <a:r>
              <a:rPr kumimoji="0" lang="en-US" altLang="en-US" sz="2600" b="0" i="0" u="none" strike="noStrike" cap="none" normalizeH="0" baseline="0" dirty="0">
                <a:ln>
                  <a:noFill/>
                </a:ln>
                <a:solidFill>
                  <a:schemeClr val="tx1"/>
                </a:solidFill>
                <a:effectLst/>
                <a:latin typeface="+mj-lt"/>
              </a:rPr>
              <a:t>: TG00</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10. Save the Material</a:t>
            </a:r>
            <a:endParaRPr kumimoji="0" lang="en-US" altLang="en-US" sz="2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mj-lt"/>
              </a:rPr>
              <a:t> Review all the entered data for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mj-lt"/>
              </a:rPr>
              <a:t> Click "Save" to create the material record.</a:t>
            </a:r>
          </a:p>
          <a:p>
            <a:pPr>
              <a:lnSpc>
                <a:spcPct val="150000"/>
              </a:lnSpc>
            </a:pPr>
            <a:r>
              <a:rPr lang="en-US" sz="2600" b="1" dirty="0">
                <a:latin typeface="+mj-lt"/>
              </a:rPr>
              <a:t>11. Take a Screenshot</a:t>
            </a:r>
            <a:endParaRPr lang="en-US" sz="2600" dirty="0">
              <a:latin typeface="+mj-lt"/>
            </a:endParaRPr>
          </a:p>
          <a:p>
            <a:pPr>
              <a:lnSpc>
                <a:spcPct val="150000"/>
              </a:lnSpc>
              <a:buFont typeface="Arial" panose="020B0604020202020204" pitchFamily="34" charset="0"/>
              <a:buChar char="•"/>
            </a:pPr>
            <a:r>
              <a:rPr lang="en-US" sz="2600" dirty="0">
                <a:latin typeface="+mj-lt"/>
              </a:rPr>
              <a:t> Capture a screenshot of the completed material record and stock overview for inclusion in your report.</a:t>
            </a:r>
          </a:p>
        </p:txBody>
      </p:sp>
    </p:spTree>
    <p:extLst>
      <p:ext uri="{BB962C8B-B14F-4D97-AF65-F5344CB8AC3E}">
        <p14:creationId xmlns:p14="http://schemas.microsoft.com/office/powerpoint/2010/main" val="634101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323956"/>
            <a:ext cx="1177978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Steps for Task 3: Fulfillment</a:t>
            </a:r>
          </a:p>
          <a:p>
            <a:pPr>
              <a:lnSpc>
                <a:spcPct val="150000"/>
              </a:lnSpc>
              <a:buFont typeface="+mj-lt"/>
              <a:buAutoNum type="arabicPeriod"/>
            </a:pPr>
            <a:r>
              <a:rPr lang="en-US" sz="2600" b="1" dirty="0">
                <a:latin typeface="+mj-lt"/>
              </a:rPr>
              <a:t> Create a New Customer</a:t>
            </a:r>
            <a:r>
              <a:rPr lang="en-US" sz="2600" dirty="0">
                <a:latin typeface="+mj-lt"/>
              </a:rPr>
              <a:t>:</a:t>
            </a:r>
          </a:p>
          <a:p>
            <a:pPr marL="914400" lvl="1" indent="-457200">
              <a:lnSpc>
                <a:spcPct val="150000"/>
              </a:lnSpc>
              <a:buFont typeface="Arial" panose="020B0604020202020204" pitchFamily="34" charset="0"/>
              <a:buChar char="•"/>
            </a:pPr>
            <a:r>
              <a:rPr lang="en-US" sz="2600" b="1" dirty="0">
                <a:latin typeface="+mj-lt"/>
              </a:rPr>
              <a:t>Customer Creation</a:t>
            </a:r>
            <a:r>
              <a:rPr lang="en-US" sz="2600" dirty="0">
                <a:latin typeface="+mj-lt"/>
              </a:rPr>
              <a:t>: Create a customer named “Bikes for Kids” at the specified address, with details similar to “The Bike Zone” customer.</a:t>
            </a:r>
          </a:p>
          <a:p>
            <a:pPr marL="914400" lvl="1" indent="-457200">
              <a:lnSpc>
                <a:spcPct val="150000"/>
              </a:lnSpc>
              <a:buFont typeface="Arial" panose="020B0604020202020204" pitchFamily="34" charset="0"/>
              <a:buChar char="•"/>
            </a:pPr>
            <a:r>
              <a:rPr lang="en-US" sz="2600" b="1" dirty="0">
                <a:latin typeface="+mj-lt"/>
              </a:rPr>
              <a:t>Assign Contact</a:t>
            </a:r>
            <a:r>
              <a:rPr lang="en-US" sz="2600" dirty="0">
                <a:latin typeface="+mj-lt"/>
              </a:rPr>
              <a:t>: Add the same contact person as “The Bike Zone” to the new customer record.</a:t>
            </a:r>
          </a:p>
          <a:p>
            <a:pPr marL="914400" lvl="1" indent="-457200">
              <a:lnSpc>
                <a:spcPct val="150000"/>
              </a:lnSpc>
              <a:buFont typeface="Arial" panose="020B0604020202020204" pitchFamily="34" charset="0"/>
              <a:buChar char="•"/>
            </a:pPr>
            <a:r>
              <a:rPr lang="en-US" sz="2600" b="1" dirty="0">
                <a:latin typeface="+mj-lt"/>
              </a:rPr>
              <a:t>Screenshot</a:t>
            </a:r>
            <a:r>
              <a:rPr lang="en-US" sz="2600" dirty="0">
                <a:latin typeface="+mj-lt"/>
              </a:rPr>
              <a:t>: Take a screenshot of the created customer and include it in the report.</a:t>
            </a:r>
          </a:p>
        </p:txBody>
      </p:sp>
    </p:spTree>
    <p:extLst>
      <p:ext uri="{BB962C8B-B14F-4D97-AF65-F5344CB8AC3E}">
        <p14:creationId xmlns:p14="http://schemas.microsoft.com/office/powerpoint/2010/main" val="970882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7"/>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2. Complete Fulfillment Process</a:t>
            </a:r>
            <a:r>
              <a:rPr lang="en-US" sz="2600" dirty="0">
                <a:latin typeface="+mj-lt"/>
              </a:rPr>
              <a:t>:</a:t>
            </a:r>
          </a:p>
          <a:p>
            <a:pPr marL="457200" indent="-457200">
              <a:lnSpc>
                <a:spcPct val="150000"/>
              </a:lnSpc>
              <a:buFont typeface="Arial" panose="020B0604020202020204" pitchFamily="34" charset="0"/>
              <a:buChar char="•"/>
            </a:pPr>
            <a:r>
              <a:rPr lang="en-US" sz="2600" b="1" dirty="0">
                <a:latin typeface="+mj-lt"/>
              </a:rPr>
              <a:t>Create Sales Order</a:t>
            </a:r>
            <a:r>
              <a:rPr lang="en-US" sz="2600" dirty="0">
                <a:latin typeface="+mj-lt"/>
              </a:rPr>
              <a:t>: Enter the details for the new customer order.</a:t>
            </a:r>
          </a:p>
          <a:p>
            <a:pPr marL="457200" indent="-457200">
              <a:lnSpc>
                <a:spcPct val="150000"/>
              </a:lnSpc>
              <a:buFont typeface="Arial" panose="020B0604020202020204" pitchFamily="34" charset="0"/>
              <a:buChar char="•"/>
            </a:pPr>
            <a:r>
              <a:rPr lang="en-US" sz="2600" b="1" dirty="0">
                <a:latin typeface="+mj-lt"/>
              </a:rPr>
              <a:t>Delivery Process</a:t>
            </a:r>
            <a:r>
              <a:rPr lang="en-US" sz="2600" dirty="0">
                <a:latin typeface="+mj-lt"/>
              </a:rPr>
              <a:t>: Complete the delivery process for the order.</a:t>
            </a:r>
          </a:p>
          <a:p>
            <a:pPr marL="457200" indent="-457200">
              <a:lnSpc>
                <a:spcPct val="150000"/>
              </a:lnSpc>
              <a:buFont typeface="Arial" panose="020B0604020202020204" pitchFamily="34" charset="0"/>
              <a:buChar char="•"/>
            </a:pPr>
            <a:r>
              <a:rPr lang="en-US" sz="2600" b="1" dirty="0">
                <a:latin typeface="+mj-lt"/>
              </a:rPr>
              <a:t>Create Invoice</a:t>
            </a:r>
            <a:r>
              <a:rPr lang="en-US" sz="2600" dirty="0">
                <a:latin typeface="+mj-lt"/>
              </a:rPr>
              <a:t>: Generate an invoice for the customer.</a:t>
            </a:r>
          </a:p>
          <a:p>
            <a:pPr marL="457200" indent="-457200">
              <a:lnSpc>
                <a:spcPct val="150000"/>
              </a:lnSpc>
              <a:buFont typeface="Arial" panose="020B0604020202020204" pitchFamily="34" charset="0"/>
              <a:buChar char="•"/>
            </a:pPr>
            <a:r>
              <a:rPr lang="en-US" sz="2600" b="1" dirty="0">
                <a:latin typeface="+mj-lt"/>
              </a:rPr>
              <a:t>Receive Payment</a:t>
            </a:r>
            <a:r>
              <a:rPr lang="en-US" sz="2600" dirty="0">
                <a:latin typeface="+mj-lt"/>
              </a:rPr>
              <a:t>: Record the receipt of $15000 payment from the customer.</a:t>
            </a:r>
          </a:p>
          <a:p>
            <a:pPr marL="457200" indent="-457200">
              <a:lnSpc>
                <a:spcPct val="150000"/>
              </a:lnSpc>
              <a:buFont typeface="Arial" panose="020B0604020202020204" pitchFamily="34" charset="0"/>
              <a:buChar char="•"/>
            </a:pPr>
            <a:r>
              <a:rPr lang="en-US" sz="2600" b="1" dirty="0">
                <a:latin typeface="+mj-lt"/>
              </a:rPr>
              <a:t>Screenshots</a:t>
            </a:r>
            <a:r>
              <a:rPr lang="en-US" sz="2600" dirty="0">
                <a:latin typeface="+mj-lt"/>
              </a:rPr>
              <a:t>: Include screenshots of each step (sales order, delivery, invoice, payment) in the report.</a:t>
            </a:r>
          </a:p>
        </p:txBody>
      </p:sp>
    </p:spTree>
    <p:extLst>
      <p:ext uri="{BB962C8B-B14F-4D97-AF65-F5344CB8AC3E}">
        <p14:creationId xmlns:p14="http://schemas.microsoft.com/office/powerpoint/2010/main" val="3148234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023873"/>
            <a:ext cx="11779781" cy="5431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General Guidelines for High-Distinction Mark</a:t>
            </a:r>
          </a:p>
          <a:p>
            <a:pPr>
              <a:lnSpc>
                <a:spcPct val="150000"/>
              </a:lnSpc>
              <a:buFont typeface="+mj-lt"/>
              <a:buAutoNum type="arabicPeriod"/>
            </a:pPr>
            <a:r>
              <a:rPr lang="en-US" sz="2600" b="1" dirty="0">
                <a:latin typeface="+mj-lt"/>
              </a:rPr>
              <a:t> Start Early</a:t>
            </a:r>
            <a:r>
              <a:rPr lang="en-US" sz="2600" dirty="0">
                <a:latin typeface="+mj-lt"/>
              </a:rPr>
              <a:t>: Begin the assignment well in advance to ensure ample time for each step.</a:t>
            </a:r>
          </a:p>
          <a:p>
            <a:pPr>
              <a:lnSpc>
                <a:spcPct val="150000"/>
              </a:lnSpc>
              <a:buFont typeface="+mj-lt"/>
              <a:buAutoNum type="arabicPeriod"/>
            </a:pPr>
            <a:r>
              <a:rPr lang="en-US" sz="2600" b="1" dirty="0">
                <a:latin typeface="+mj-lt"/>
              </a:rPr>
              <a:t> Follow the Instructions</a:t>
            </a:r>
            <a:r>
              <a:rPr lang="en-US" sz="2600" dirty="0">
                <a:latin typeface="+mj-lt"/>
              </a:rPr>
              <a:t>: Carefully read and follow all provided instructions and guidelines.</a:t>
            </a:r>
          </a:p>
          <a:p>
            <a:pPr>
              <a:lnSpc>
                <a:spcPct val="150000"/>
              </a:lnSpc>
              <a:buFont typeface="+mj-lt"/>
              <a:buAutoNum type="arabicPeriod"/>
            </a:pPr>
            <a:r>
              <a:rPr lang="en-US" sz="2600" b="1" dirty="0">
                <a:latin typeface="+mj-lt"/>
              </a:rPr>
              <a:t> Organize Your Work</a:t>
            </a:r>
            <a:r>
              <a:rPr lang="en-US" sz="2600" dirty="0">
                <a:latin typeface="+mj-lt"/>
              </a:rPr>
              <a:t>: Clearly organize your report with appropriate headings and sections as specified.</a:t>
            </a:r>
          </a:p>
          <a:p>
            <a:pPr>
              <a:lnSpc>
                <a:spcPct val="150000"/>
              </a:lnSpc>
              <a:buFont typeface="+mj-lt"/>
              <a:buAutoNum type="arabicPeriod"/>
            </a:pPr>
            <a:r>
              <a:rPr lang="en-US" sz="2600" b="1" dirty="0">
                <a:latin typeface="+mj-lt"/>
              </a:rPr>
              <a:t> Use Screenshots Effectively</a:t>
            </a:r>
            <a:r>
              <a:rPr lang="en-US" sz="2600" dirty="0">
                <a:latin typeface="+mj-lt"/>
              </a:rPr>
              <a:t>: Ensure all required screenshots are clear and properly labeled.</a:t>
            </a:r>
          </a:p>
        </p:txBody>
      </p:sp>
    </p:spTree>
    <p:extLst>
      <p:ext uri="{BB962C8B-B14F-4D97-AF65-F5344CB8AC3E}">
        <p14:creationId xmlns:p14="http://schemas.microsoft.com/office/powerpoint/2010/main" val="2244049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a:extLst>
              <a:ext uri="{FF2B5EF4-FFF2-40B4-BE49-F238E27FC236}">
                <a16:creationId xmlns:a16="http://schemas.microsoft.com/office/drawing/2014/main" id="{48F9D026-2779-33E2-3363-805458C89EDE}"/>
              </a:ext>
            </a:extLst>
          </p:cNvPr>
          <p:cNvSpPr txBox="1">
            <a:spLocks/>
          </p:cNvSpPr>
          <p:nvPr/>
        </p:nvSpPr>
        <p:spPr>
          <a:xfrm>
            <a:off x="2910584" y="141224"/>
            <a:ext cx="8519415"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dirty="0">
                <a:solidFill>
                  <a:srgbClr val="FFFFFF"/>
                </a:solidFill>
              </a:rPr>
              <a:t>Due Date for Group Assignment</a:t>
            </a:r>
            <a:endParaRPr lang="en-US" sz="2900" dirty="0"/>
          </a:p>
        </p:txBody>
      </p:sp>
      <p:pic>
        <p:nvPicPr>
          <p:cNvPr id="6" name="Picture 5">
            <a:extLst>
              <a:ext uri="{FF2B5EF4-FFF2-40B4-BE49-F238E27FC236}">
                <a16:creationId xmlns:a16="http://schemas.microsoft.com/office/drawing/2014/main" id="{64AAA598-5230-ED48-C592-040B8B788B66}"/>
              </a:ext>
            </a:extLst>
          </p:cNvPr>
          <p:cNvPicPr>
            <a:picLocks noChangeAspect="1"/>
          </p:cNvPicPr>
          <p:nvPr/>
        </p:nvPicPr>
        <p:blipFill rotWithShape="1">
          <a:blip r:embed="rId2"/>
          <a:srcRect l="21875" t="46667" r="5625" b="43508"/>
          <a:stretch/>
        </p:blipFill>
        <p:spPr>
          <a:xfrm>
            <a:off x="97972" y="1981200"/>
            <a:ext cx="11996056" cy="914400"/>
          </a:xfrm>
          <a:prstGeom prst="rect">
            <a:avLst/>
          </a:prstGeom>
        </p:spPr>
      </p:pic>
    </p:spTree>
    <p:extLst>
      <p:ext uri="{BB962C8B-B14F-4D97-AF65-F5344CB8AC3E}">
        <p14:creationId xmlns:p14="http://schemas.microsoft.com/office/powerpoint/2010/main" val="3509445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323954"/>
            <a:ext cx="11779781" cy="4831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5. Reference Correctly</a:t>
            </a:r>
            <a:r>
              <a:rPr kumimoji="0" lang="en-US" altLang="en-US" sz="2600" b="0" i="0" u="none" strike="noStrike" cap="none" normalizeH="0" baseline="0" dirty="0">
                <a:ln>
                  <a:noFill/>
                </a:ln>
                <a:solidFill>
                  <a:schemeClr val="tx1"/>
                </a:solidFill>
                <a:effectLst/>
                <a:latin typeface="+mj-lt"/>
              </a:rPr>
              <a:t>: Use Holmes Institute Adapted Harvard Referencing for all sources.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6. Collaborate Efficiently</a:t>
            </a:r>
            <a:r>
              <a:rPr kumimoji="0" lang="en-US" altLang="en-US" sz="2600" b="0" i="0" u="none" strike="noStrike" cap="none" normalizeH="0" baseline="0" dirty="0">
                <a:ln>
                  <a:noFill/>
                </a:ln>
                <a:solidFill>
                  <a:schemeClr val="tx1"/>
                </a:solidFill>
                <a:effectLst/>
                <a:latin typeface="+mj-lt"/>
              </a:rPr>
              <a:t>: Work closely with your group members to ensure all tasks are completed accurately.</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7. Review and Edit</a:t>
            </a:r>
            <a:r>
              <a:rPr kumimoji="0" lang="en-US" altLang="en-US" sz="2600" b="0" i="0" u="none" strike="noStrike" cap="none" normalizeH="0" baseline="0" dirty="0">
                <a:ln>
                  <a:noFill/>
                </a:ln>
                <a:solidFill>
                  <a:schemeClr val="tx1"/>
                </a:solidFill>
                <a:effectLst/>
                <a:latin typeface="+mj-lt"/>
              </a:rPr>
              <a:t>: Thoroughly review and edit the final document to eliminate any errors or inconsistencies.</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mj-lt"/>
              </a:rPr>
              <a:t>8. Submit Correctly</a:t>
            </a:r>
            <a:r>
              <a:rPr kumimoji="0" lang="en-US" altLang="en-US" sz="2600" b="0" i="0" u="none" strike="noStrike" cap="none" normalizeH="0" baseline="0" dirty="0">
                <a:ln>
                  <a:noFill/>
                </a:ln>
                <a:solidFill>
                  <a:schemeClr val="tx1"/>
                </a:solidFill>
                <a:effectLst/>
                <a:latin typeface="+mj-lt"/>
              </a:rPr>
              <a:t>: Ensure the final document is in MS Word format and submitted via the correct Blackboard link </a:t>
            </a:r>
          </a:p>
        </p:txBody>
      </p:sp>
    </p:spTree>
    <p:extLst>
      <p:ext uri="{BB962C8B-B14F-4D97-AF65-F5344CB8AC3E}">
        <p14:creationId xmlns:p14="http://schemas.microsoft.com/office/powerpoint/2010/main" val="834462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6">
            <a:extLst>
              <a:ext uri="{FF2B5EF4-FFF2-40B4-BE49-F238E27FC236}">
                <a16:creationId xmlns:a16="http://schemas.microsoft.com/office/drawing/2014/main" id="{DADD4DAF-D4FC-D3D3-7211-1DD9D4A3EC55}"/>
              </a:ext>
            </a:extLst>
          </p:cNvPr>
          <p:cNvSpPr txBox="1">
            <a:spLocks/>
          </p:cNvSpPr>
          <p:nvPr/>
        </p:nvSpPr>
        <p:spPr>
          <a:xfrm>
            <a:off x="2910584" y="141224"/>
            <a:ext cx="9967216" cy="459100"/>
          </a:xfrm>
          <a:prstGeom prst="rect">
            <a:avLst/>
          </a:prstGeom>
        </p:spPr>
        <p:txBody>
          <a:bodyPr vert="horz" wrap="square" lIns="0" tIns="12700" rIns="0" bIns="0" rtlCol="0">
            <a:spAutoFit/>
          </a:bodyPr>
          <a:lstStyle>
            <a:lvl1pPr>
              <a:defRPr sz="3600" b="1" i="0">
                <a:solidFill>
                  <a:srgbClr val="AE230D"/>
                </a:solidFill>
                <a:latin typeface="Arial"/>
                <a:ea typeface="+mj-ea"/>
                <a:cs typeface="Arial"/>
              </a:defRPr>
            </a:lvl1pPr>
          </a:lstStyle>
          <a:p>
            <a:pPr marL="12700">
              <a:spcBef>
                <a:spcPts val="100"/>
              </a:spcBef>
            </a:pPr>
            <a:r>
              <a:rPr lang="en-US" sz="2900" spc="-10">
                <a:solidFill>
                  <a:srgbClr val="FFFFFF"/>
                </a:solidFill>
              </a:rPr>
              <a:t>Specific Statement for Group Assignment – HS2041</a:t>
            </a:r>
            <a:endParaRPr lang="en-US" sz="2900" dirty="0"/>
          </a:p>
        </p:txBody>
      </p:sp>
      <p:sp>
        <p:nvSpPr>
          <p:cNvPr id="8" name="Title 1"/>
          <p:cNvSpPr>
            <a:spLocks noGrp="1"/>
          </p:cNvSpPr>
          <p:nvPr>
            <p:ph type="body" idx="1"/>
          </p:nvPr>
        </p:nvSpPr>
        <p:spPr>
          <a:xfrm>
            <a:off x="76200" y="685800"/>
            <a:ext cx="12115800" cy="5847755"/>
          </a:xfrm>
        </p:spPr>
        <p:txBody>
          <a:bodyPr/>
          <a:lstStyle/>
          <a:p>
            <a:r>
              <a:rPr lang="en-US" sz="2000" b="1" dirty="0"/>
              <a:t>Make sure) </a:t>
            </a:r>
            <a:r>
              <a:rPr sz="2000" dirty="0"/>
              <a:t>Steps to Create a New Supplier in SAP
1. Navigate to Supplier Creation
- Open the SAP Fiori Launchpad.
- Select the 'Manage Business Partner Master Data' app under the Financial Accounting space.
- In the Business Partner section of the report, click on 'Create' and select 'Organization'.
2. Enter General Data
- Business Partner: Enter a unique business partner number.
- Grouping: Select the appropriate grouping for the supplier.
- BP Category: Enter '2' for organization.
- BP Role: Choose the relevant business partner role.
3. Enter Standard Address
- Name 1: Enter 'PT-Bike Parts'.
- Street House Number City Postal Code Country/Region: Use the same details as 'Mid-West Supply'.
- Company Code: Enter 'US00'.
4. Save the Supplier
- Review the entered data to ensure accuracy.
- Click 'OK' to save the new supplier.
5. Take a Screenshot
- Capture a screenshot of the completed supplier details for inclusion in your report.</a:t>
            </a:r>
          </a:p>
        </p:txBody>
      </p:sp>
    </p:spTree>
    <p:extLst>
      <p:ext uri="{BB962C8B-B14F-4D97-AF65-F5344CB8AC3E}">
        <p14:creationId xmlns:p14="http://schemas.microsoft.com/office/powerpoint/2010/main" val="3304103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3400" y="762000"/>
            <a:ext cx="10972800" cy="5816977"/>
          </a:xfrm>
        </p:spPr>
        <p:txBody>
          <a:bodyPr/>
          <a:lstStyle/>
          <a:p>
            <a:r>
              <a:rPr dirty="0"/>
              <a:t>Navigate to Supplier Creation
- Open the SAP Fiori Launchpad.
- Select the app for creating a new supplier.
- You can use the 'Manage Business Partner Master Data' app found under the Financial Accounting space. This app is accessible under the role of AP Accountant.
   - Open the SAP Fiori Launchpad.</a:t>
            </a:r>
          </a:p>
          <a:p>
            <a:r>
              <a:rPr dirty="0"/>
              <a:t>   - Select the app for creating a new supplier.</a:t>
            </a:r>
          </a:p>
          <a:p>
            <a:r>
              <a:rPr dirty="0"/>
              <a:t>2. Enter General Data</a:t>
            </a:r>
          </a:p>
          <a:p>
            <a:r>
              <a:rPr dirty="0"/>
              <a:t>   - Business Partner: Enter a unique business partner number.</a:t>
            </a:r>
          </a:p>
          <a:p>
            <a:r>
              <a:rPr dirty="0"/>
              <a:t>   - Grouping: Select the appropriate grouping for the supplier.</a:t>
            </a:r>
          </a:p>
          <a:p>
            <a:r>
              <a:rPr dirty="0"/>
              <a:t>   - BP Category: Enter '2' for organization.</a:t>
            </a:r>
          </a:p>
          <a:p>
            <a:r>
              <a:rPr dirty="0"/>
              <a:t>   - BP Role: Choose the relevant business partner role.</a:t>
            </a:r>
          </a:p>
          <a:p>
            <a:r>
              <a:rPr dirty="0"/>
              <a:t>3. Enter Standard Address</a:t>
            </a:r>
          </a:p>
          <a:p>
            <a:r>
              <a:rPr dirty="0"/>
              <a:t>   - Name 1: Enter 'PT-Bike Parts'.</a:t>
            </a:r>
          </a:p>
          <a:p>
            <a:r>
              <a:rPr dirty="0"/>
              <a:t>   - Street, House Number, City, Postal Code, Country/Region: Use the same details as 'Mid-West Supply'.</a:t>
            </a:r>
          </a:p>
          <a:p>
            <a:r>
              <a:rPr dirty="0"/>
              <a:t>   - Company Code: Enter 'US00'.</a:t>
            </a:r>
          </a:p>
          <a:p>
            <a:r>
              <a:rPr dirty="0"/>
              <a:t>4. Save the Supplier</a:t>
            </a:r>
          </a:p>
          <a:p>
            <a:r>
              <a:rPr dirty="0"/>
              <a:t>   - Review the entered data to ensure accuracy.</a:t>
            </a:r>
          </a:p>
          <a:p>
            <a:r>
              <a:rPr dirty="0"/>
              <a:t>   - Click 'OK' to save the new supplier.</a:t>
            </a:r>
          </a:p>
          <a:p>
            <a:r>
              <a:rPr dirty="0"/>
              <a:t>5. Take a Screenshot</a:t>
            </a:r>
          </a:p>
          <a:p>
            <a:r>
              <a:rPr dirty="0"/>
              <a:t>   - Capture a screenshot of the completed supplier details for inclusion in your report.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77340"/>
            <a:ext cx="10972800" cy="2712730"/>
          </a:xfrm>
        </p:spPr>
        <p:txBody>
          <a:bodyPr/>
          <a:lstStyle/>
          <a:p>
            <a:pPr>
              <a:lnSpc>
                <a:spcPct val="150000"/>
              </a:lnSpc>
            </a:pPr>
            <a:r>
              <a:rPr sz="2400" dirty="0"/>
              <a:t>To create a new supplier in the SAP Fiori environment, the Financial Accounting space must be used. One specific app that can be used to create Business Partners (e.g., Suppliers) is the 'Manage Business Partner Master Data'. The app is already added under the role of the AP Accountant. In the Business Partner section of the report, click on 'Create' and select '</a:t>
            </a:r>
            <a:r>
              <a:rPr sz="2400" dirty="0" err="1"/>
              <a:t>Organisation</a:t>
            </a:r>
            <a:r>
              <a:rPr sz="2400" dirty="0"/>
              <a:t>'. The rest is a simple process.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 y="762000"/>
            <a:ext cx="11734800" cy="5847755"/>
          </a:xfrm>
        </p:spPr>
        <p:txBody>
          <a:bodyPr/>
          <a:lstStyle/>
          <a:p>
            <a:r>
              <a:rPr sz="2000" dirty="0"/>
              <a:t>Steps to Create a New Supplier in SAP</a:t>
            </a:r>
          </a:p>
          <a:p>
            <a:r>
              <a:rPr sz="2000" dirty="0"/>
              <a:t>1. Navigate to Supplier Creation</a:t>
            </a:r>
          </a:p>
          <a:p>
            <a:r>
              <a:rPr sz="2000" dirty="0"/>
              <a:t>- Open the SAP Fiori Launchpad.</a:t>
            </a:r>
          </a:p>
          <a:p>
            <a:r>
              <a:rPr sz="2000" dirty="0"/>
              <a:t>- Select the 'Manage Business Partner Master Data' app under the Financial Accounting space.</a:t>
            </a:r>
          </a:p>
          <a:p>
            <a:r>
              <a:rPr sz="2000" dirty="0"/>
              <a:t>- In the Business Partner section of the report, click on 'Create' and select 'Organization'.</a:t>
            </a:r>
          </a:p>
          <a:p>
            <a:r>
              <a:rPr sz="2000" dirty="0"/>
              <a:t>2. Enter General Data</a:t>
            </a:r>
          </a:p>
          <a:p>
            <a:r>
              <a:rPr sz="2000" dirty="0"/>
              <a:t>- Business Partner: Enter a unique business partner number.</a:t>
            </a:r>
          </a:p>
          <a:p>
            <a:r>
              <a:rPr sz="2000" dirty="0"/>
              <a:t>- Grouping: Select the appropriate grouping for the supplier.</a:t>
            </a:r>
          </a:p>
          <a:p>
            <a:r>
              <a:rPr sz="2000" dirty="0"/>
              <a:t>- BP Category: Enter '2' for organization.</a:t>
            </a:r>
          </a:p>
          <a:p>
            <a:r>
              <a:rPr sz="2000" dirty="0"/>
              <a:t>- BP Role: Choose the relevant business partner role.</a:t>
            </a:r>
          </a:p>
          <a:p>
            <a:r>
              <a:rPr sz="2000" dirty="0"/>
              <a:t>3. Enter Standard Address</a:t>
            </a:r>
          </a:p>
          <a:p>
            <a:r>
              <a:rPr sz="2000" dirty="0"/>
              <a:t>- Name 1: Enter 'PT-Bike Parts'.</a:t>
            </a:r>
          </a:p>
          <a:p>
            <a:r>
              <a:rPr sz="2000" dirty="0"/>
              <a:t>- Street House Number City Postal Code Country/Region: Use the same details as 'Mid-West Supply'.</a:t>
            </a:r>
          </a:p>
          <a:p>
            <a:r>
              <a:rPr sz="2000" dirty="0"/>
              <a:t>- Company Code: Enter 'US00'.</a:t>
            </a:r>
          </a:p>
          <a:p>
            <a:r>
              <a:rPr sz="2000" dirty="0"/>
              <a:t>4. Save the Supplier</a:t>
            </a:r>
          </a:p>
          <a:p>
            <a:r>
              <a:rPr sz="2000" dirty="0"/>
              <a:t>- Review the entered data to ensure accuracy.</a:t>
            </a:r>
          </a:p>
          <a:p>
            <a:r>
              <a:rPr sz="2000" dirty="0"/>
              <a:t>- Click 'OK' to save the new supplier.</a:t>
            </a:r>
          </a:p>
          <a:p>
            <a:r>
              <a:rPr sz="2000" dirty="0"/>
              <a:t>5. Take a Screenshot</a:t>
            </a:r>
          </a:p>
          <a:p>
            <a:r>
              <a:rPr sz="2000" dirty="0"/>
              <a:t>- Capture a screenshot of the completed supplier details for inclusion in your report.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2524283"/>
            <a:ext cx="11779781" cy="243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600" i="0" u="none" strike="noStrike" cap="none" normalizeH="0" baseline="0" dirty="0">
                <a:ln>
                  <a:noFill/>
                </a:ln>
                <a:solidFill>
                  <a:schemeClr val="tx1"/>
                </a:solidFill>
                <a:effectLst/>
                <a:latin typeface="+mj-lt"/>
              </a:rPr>
              <a:t>By following these steps and preparing effectively, you will be well-equipped to handle this course assignment and achieve a high distinction.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2600" i="0" u="none" strike="noStrike" cap="none" normalizeH="0" baseline="0" dirty="0">
                <a:ln>
                  <a:noFill/>
                </a:ln>
                <a:solidFill>
                  <a:schemeClr val="tx1"/>
                </a:solidFill>
                <a:effectLst/>
                <a:latin typeface="+mj-lt"/>
              </a:rPr>
              <a:t>Good luck!</a:t>
            </a:r>
          </a:p>
          <a:p>
            <a:pPr marL="0" marR="0" lvl="0" indent="0" algn="l" defTabSz="914400" rtl="0" eaLnBrk="0" fontAlgn="base" latinLnBrk="0" hangingPunct="0">
              <a:lnSpc>
                <a:spcPct val="150000"/>
              </a:lnSpc>
              <a:spcBef>
                <a:spcPct val="0"/>
              </a:spcBef>
              <a:spcAft>
                <a:spcPct val="0"/>
              </a:spcAft>
              <a:buClrTx/>
              <a:buSzTx/>
              <a:tabLst/>
            </a:pPr>
            <a:r>
              <a:rPr lang="en-US" altLang="en-US" sz="2600" dirty="0">
                <a:solidFill>
                  <a:schemeClr val="tx1"/>
                </a:solidFill>
                <a:latin typeface="+mj-lt"/>
              </a:rPr>
              <a:t>Farshid</a:t>
            </a:r>
            <a:endParaRPr kumimoji="0" lang="en-US" altLang="en-US" sz="260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84867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2214821"/>
            <a:ext cx="11779781" cy="2428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600" i="0" u="none" strike="noStrike" cap="none" normalizeH="0" baseline="0" dirty="0">
                <a:ln>
                  <a:noFill/>
                </a:ln>
                <a:solidFill>
                  <a:schemeClr val="tx1"/>
                </a:solidFill>
                <a:effectLst/>
                <a:latin typeface="+mj-lt"/>
              </a:rPr>
              <a:t>To excel in the group assignment for HS2041: Enterprise Systems, students need to follow a series of specific steps in SAP to handle the tasks effectively. Below are the step-by-step instructions tailored to the group assignment questions, along with general guidelines to ensure a high-distinction mark.</a:t>
            </a:r>
            <a:endParaRPr lang="en-US" sz="2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9"/>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Steps for Task 1: Accounting</a:t>
            </a:r>
          </a:p>
          <a:p>
            <a:pPr>
              <a:lnSpc>
                <a:spcPct val="150000"/>
              </a:lnSpc>
              <a:buFont typeface="+mj-lt"/>
              <a:buAutoNum type="arabicPeriod"/>
            </a:pPr>
            <a:r>
              <a:rPr lang="en-US" sz="2600" b="1" dirty="0">
                <a:latin typeface="+mj-lt"/>
              </a:rPr>
              <a:t> Display General Ledger Account</a:t>
            </a:r>
            <a:r>
              <a:rPr lang="en-US" sz="2600" dirty="0">
                <a:latin typeface="+mj-lt"/>
              </a:rPr>
              <a:t>:</a:t>
            </a:r>
          </a:p>
          <a:p>
            <a:pPr marL="914400" lvl="1" indent="-457200">
              <a:lnSpc>
                <a:spcPct val="150000"/>
              </a:lnSpc>
              <a:buFont typeface="Arial" panose="020B0604020202020204" pitchFamily="34" charset="0"/>
              <a:buChar char="•"/>
            </a:pPr>
            <a:r>
              <a:rPr lang="en-US" sz="2600" dirty="0">
                <a:latin typeface="+mj-lt"/>
              </a:rPr>
              <a:t>Navigate to the SAP Fiori Launchpad and access the "Manage G/L Account Master Data" app.</a:t>
            </a:r>
          </a:p>
          <a:p>
            <a:pPr marL="914400" lvl="1" indent="-457200">
              <a:lnSpc>
                <a:spcPct val="150000"/>
              </a:lnSpc>
              <a:buFont typeface="Arial" panose="020B0604020202020204" pitchFamily="34" charset="0"/>
              <a:buChar char="•"/>
            </a:pPr>
            <a:r>
              <a:rPr lang="en-US" sz="2600" dirty="0">
                <a:latin typeface="+mj-lt"/>
              </a:rPr>
              <a:t>Select "</a:t>
            </a:r>
            <a:r>
              <a:rPr lang="en-US" sz="2600" dirty="0">
                <a:highlight>
                  <a:srgbClr val="FFFF00"/>
                </a:highlight>
                <a:latin typeface="+mj-lt"/>
              </a:rPr>
              <a:t>GL00 - Global Bike Group</a:t>
            </a:r>
            <a:r>
              <a:rPr lang="en-US" sz="2600" dirty="0">
                <a:latin typeface="+mj-lt"/>
              </a:rPr>
              <a:t>" in the Chart of Accounts.</a:t>
            </a:r>
          </a:p>
          <a:p>
            <a:pPr marL="914400" lvl="1" indent="-457200">
              <a:lnSpc>
                <a:spcPct val="150000"/>
              </a:lnSpc>
              <a:buFont typeface="Arial" panose="020B0604020202020204" pitchFamily="34" charset="0"/>
              <a:buChar char="•"/>
            </a:pPr>
            <a:r>
              <a:rPr lang="en-US" sz="2600" dirty="0">
                <a:latin typeface="+mj-lt"/>
              </a:rPr>
              <a:t>Enter the G/L Account number (e.g., 100000) to display the data.</a:t>
            </a:r>
          </a:p>
          <a:p>
            <a:pPr marL="914400" lvl="1" indent="-457200">
              <a:lnSpc>
                <a:spcPct val="150000"/>
              </a:lnSpc>
              <a:buFont typeface="Arial" panose="020B0604020202020204" pitchFamily="34" charset="0"/>
              <a:buChar char="•"/>
            </a:pPr>
            <a:r>
              <a:rPr lang="en-US" sz="2600" dirty="0">
                <a:latin typeface="+mj-lt"/>
              </a:rPr>
              <a:t>Take a screenshot of the displayed G/L account data.</a:t>
            </a:r>
          </a:p>
        </p:txBody>
      </p:sp>
    </p:spTree>
    <p:extLst>
      <p:ext uri="{BB962C8B-B14F-4D97-AF65-F5344CB8AC3E}">
        <p14:creationId xmlns:p14="http://schemas.microsoft.com/office/powerpoint/2010/main" val="4223575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624039"/>
            <a:ext cx="11779781"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514350">
              <a:lnSpc>
                <a:spcPct val="150000"/>
              </a:lnSpc>
              <a:buFont typeface="+mj-lt"/>
              <a:buAutoNum type="arabicPeriod"/>
            </a:pPr>
            <a:r>
              <a:rPr lang="en-US" sz="2600" dirty="0">
                <a:latin typeface="+mj-lt"/>
              </a:rPr>
              <a:t>Identify and note down the Account Group for the G/L account.</a:t>
            </a:r>
          </a:p>
          <a:p>
            <a:pPr marL="514350" indent="-514350">
              <a:lnSpc>
                <a:spcPct val="150000"/>
              </a:lnSpc>
              <a:buFont typeface="+mj-lt"/>
              <a:buAutoNum type="arabicPeriod"/>
            </a:pPr>
            <a:r>
              <a:rPr lang="en-US" sz="2600" dirty="0">
                <a:latin typeface="+mj-lt"/>
              </a:rPr>
              <a:t>Determine if the account is a Profit and Loss Statement account or a Balance Sheet account.</a:t>
            </a:r>
          </a:p>
          <a:p>
            <a:pPr marL="514350" indent="-514350">
              <a:lnSpc>
                <a:spcPct val="150000"/>
              </a:lnSpc>
              <a:buFont typeface="+mj-lt"/>
              <a:buAutoNum type="arabicPeriod"/>
            </a:pPr>
            <a:r>
              <a:rPr lang="en-US" sz="2600" dirty="0">
                <a:latin typeface="+mj-lt"/>
              </a:rPr>
              <a:t>Record the account currency in US00.</a:t>
            </a:r>
          </a:p>
          <a:p>
            <a:pPr marL="514350" indent="-514350">
              <a:lnSpc>
                <a:spcPct val="150000"/>
              </a:lnSpc>
              <a:buFont typeface="+mj-lt"/>
              <a:buAutoNum type="arabicPeriod"/>
            </a:pPr>
            <a:r>
              <a:rPr lang="en-US" sz="2600" dirty="0">
                <a:latin typeface="+mj-lt"/>
              </a:rPr>
              <a:t>Describe the differences from the German GBI Company Code (DE00).</a:t>
            </a:r>
          </a:p>
          <a:p>
            <a:pPr marL="514350" indent="-514350">
              <a:lnSpc>
                <a:spcPct val="150000"/>
              </a:lnSpc>
              <a:buFont typeface="+mj-lt"/>
              <a:buAutoNum type="arabicPeriod"/>
            </a:pPr>
            <a:r>
              <a:rPr lang="en-US" sz="2600" dirty="0">
                <a:latin typeface="+mj-lt"/>
              </a:rPr>
              <a:t>Note: If you cannot find specific G/L Accounts (e.g., 720300, 741500), please document this issue and proceed with the available accounts.</a:t>
            </a:r>
          </a:p>
        </p:txBody>
      </p:sp>
    </p:spTree>
    <p:extLst>
      <p:ext uri="{BB962C8B-B14F-4D97-AF65-F5344CB8AC3E}">
        <p14:creationId xmlns:p14="http://schemas.microsoft.com/office/powerpoint/2010/main" val="402174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723792"/>
            <a:ext cx="11779781" cy="6031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2. Answer Questions</a:t>
            </a:r>
            <a:r>
              <a:rPr lang="en-US" sz="2600" dirty="0">
                <a:latin typeface="+mj-lt"/>
              </a:rPr>
              <a:t>:</a:t>
            </a:r>
          </a:p>
          <a:p>
            <a:pPr marL="457200" indent="-457200">
              <a:lnSpc>
                <a:spcPct val="150000"/>
              </a:lnSpc>
              <a:buFont typeface="Arial" panose="020B0604020202020204" pitchFamily="34" charset="0"/>
              <a:buChar char="•"/>
            </a:pPr>
            <a:r>
              <a:rPr lang="en-US" sz="2600" b="1" dirty="0">
                <a:latin typeface="+mj-lt"/>
              </a:rPr>
              <a:t>Account Group Assignment</a:t>
            </a:r>
            <a:r>
              <a:rPr lang="en-US" sz="2600" dirty="0">
                <a:latin typeface="+mj-lt"/>
              </a:rPr>
              <a:t>: Identify and note down the Account Group for the G/L account.</a:t>
            </a:r>
          </a:p>
          <a:p>
            <a:pPr marL="457200" indent="-457200">
              <a:lnSpc>
                <a:spcPct val="150000"/>
              </a:lnSpc>
              <a:buFont typeface="Arial" panose="020B0604020202020204" pitchFamily="34" charset="0"/>
              <a:buChar char="•"/>
            </a:pPr>
            <a:r>
              <a:rPr lang="en-US" sz="2600" b="1" dirty="0">
                <a:latin typeface="+mj-lt"/>
              </a:rPr>
              <a:t>Profit and Loss or Balance Sheet Account</a:t>
            </a:r>
            <a:r>
              <a:rPr lang="en-US" sz="2600" dirty="0">
                <a:latin typeface="+mj-lt"/>
              </a:rPr>
              <a:t>: Determine if the account is a Profit and Loss Statement account or a Balance Sheet account.</a:t>
            </a:r>
          </a:p>
          <a:p>
            <a:pPr marL="457200" indent="-457200">
              <a:lnSpc>
                <a:spcPct val="150000"/>
              </a:lnSpc>
              <a:buFont typeface="Arial" panose="020B0604020202020204" pitchFamily="34" charset="0"/>
              <a:buChar char="•"/>
            </a:pPr>
            <a:r>
              <a:rPr lang="en-US" sz="2600" b="1" dirty="0">
                <a:latin typeface="+mj-lt"/>
              </a:rPr>
              <a:t>Account Currency</a:t>
            </a:r>
            <a:r>
              <a:rPr lang="en-US" sz="2600" dirty="0">
                <a:latin typeface="+mj-lt"/>
              </a:rPr>
              <a:t>: Record the account currency in US00.</a:t>
            </a:r>
          </a:p>
          <a:p>
            <a:pPr marL="457200" indent="-457200">
              <a:lnSpc>
                <a:spcPct val="150000"/>
              </a:lnSpc>
              <a:buFont typeface="Arial" panose="020B0604020202020204" pitchFamily="34" charset="0"/>
              <a:buChar char="•"/>
            </a:pPr>
            <a:r>
              <a:rPr lang="en-US" sz="2600" b="1" dirty="0">
                <a:latin typeface="+mj-lt"/>
              </a:rPr>
              <a:t>Differences in German GBI Company Code (DE00)</a:t>
            </a:r>
            <a:r>
              <a:rPr lang="en-US" sz="2600" dirty="0">
                <a:latin typeface="+mj-lt"/>
              </a:rPr>
              <a:t>: Describe the differences from the German GBI Company Code (DE00).</a:t>
            </a:r>
          </a:p>
          <a:p>
            <a:pPr marL="457200" indent="-457200">
              <a:lnSpc>
                <a:spcPct val="150000"/>
              </a:lnSpc>
              <a:buFont typeface="Arial" panose="020B0604020202020204" pitchFamily="34" charset="0"/>
              <a:buChar char="•"/>
            </a:pPr>
            <a:r>
              <a:rPr lang="en-US" sz="2600" b="1" dirty="0">
                <a:latin typeface="+mj-lt"/>
              </a:rPr>
              <a:t>Record Information</a:t>
            </a:r>
            <a:r>
              <a:rPr lang="en-US" sz="2600" dirty="0">
                <a:latin typeface="+mj-lt"/>
              </a:rPr>
              <a:t>: Fill out the table with the G/L Account numbers and names as specified.</a:t>
            </a:r>
          </a:p>
        </p:txBody>
      </p:sp>
    </p:spTree>
    <p:extLst>
      <p:ext uri="{BB962C8B-B14F-4D97-AF65-F5344CB8AC3E}">
        <p14:creationId xmlns:p14="http://schemas.microsoft.com/office/powerpoint/2010/main" val="1566590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329986"/>
            <a:ext cx="11779781" cy="481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Steps for Task 2: Procurement</a:t>
            </a:r>
          </a:p>
          <a:p>
            <a:pPr>
              <a:lnSpc>
                <a:spcPct val="150000"/>
              </a:lnSpc>
            </a:pPr>
            <a:r>
              <a:rPr lang="en-US" sz="2600" b="1" dirty="0">
                <a:latin typeface="+mj-lt"/>
              </a:rPr>
              <a:t>Create a New Supplier:</a:t>
            </a:r>
          </a:p>
          <a:p>
            <a:pPr>
              <a:lnSpc>
                <a:spcPct val="150000"/>
              </a:lnSpc>
              <a:buFont typeface="+mj-lt"/>
              <a:buAutoNum type="arabicPeriod"/>
            </a:pPr>
            <a:r>
              <a:rPr lang="en-US" sz="2600" b="1" dirty="0">
                <a:latin typeface="+mj-lt"/>
              </a:rPr>
              <a:t> Navigate to Supplier Creation</a:t>
            </a:r>
            <a:endParaRPr lang="en-US" sz="2600" dirty="0">
              <a:latin typeface="+mj-lt"/>
            </a:endParaRPr>
          </a:p>
          <a:p>
            <a:pPr marL="800100" lvl="1" indent="-342900">
              <a:lnSpc>
                <a:spcPct val="150000"/>
              </a:lnSpc>
              <a:buFont typeface="Arial" panose="020B0604020202020204" pitchFamily="34" charset="0"/>
              <a:buChar char="•"/>
            </a:pPr>
            <a:r>
              <a:rPr lang="en-US" sz="2600" dirty="0">
                <a:latin typeface="+mj-lt"/>
              </a:rPr>
              <a:t>Open the SAP Fiori Launchpad.</a:t>
            </a:r>
          </a:p>
          <a:p>
            <a:pPr marL="800100" lvl="1" indent="-342900">
              <a:lnSpc>
                <a:spcPct val="150000"/>
              </a:lnSpc>
              <a:buFont typeface="Arial" panose="020B0604020202020204" pitchFamily="34" charset="0"/>
              <a:buChar char="•"/>
            </a:pPr>
            <a:r>
              <a:rPr lang="en-US" sz="2600" dirty="0">
                <a:latin typeface="+mj-lt"/>
              </a:rPr>
              <a:t>Select the 'Manage Business Partner Master Data' app under the Financial Accounting space.</a:t>
            </a:r>
          </a:p>
          <a:p>
            <a:pPr marL="800100" lvl="1" indent="-342900">
              <a:lnSpc>
                <a:spcPct val="150000"/>
              </a:lnSpc>
              <a:buFont typeface="Arial" panose="020B0604020202020204" pitchFamily="34" charset="0"/>
              <a:buChar char="•"/>
            </a:pPr>
            <a:r>
              <a:rPr lang="en-US" sz="2600" dirty="0">
                <a:latin typeface="+mj-lt"/>
              </a:rPr>
              <a:t>In the Business Partner section of the app, click on 'Create' and select 'Organization'.</a:t>
            </a:r>
          </a:p>
        </p:txBody>
      </p:sp>
    </p:spTree>
    <p:extLst>
      <p:ext uri="{BB962C8B-B14F-4D97-AF65-F5344CB8AC3E}">
        <p14:creationId xmlns:p14="http://schemas.microsoft.com/office/powerpoint/2010/main" val="3504164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2224205"/>
            <a:ext cx="11779781" cy="303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2. Enter General Data</a:t>
            </a:r>
            <a:endParaRPr lang="en-US" sz="2600" dirty="0">
              <a:latin typeface="+mj-lt"/>
            </a:endParaRPr>
          </a:p>
          <a:p>
            <a:pPr>
              <a:lnSpc>
                <a:spcPct val="150000"/>
              </a:lnSpc>
              <a:buFont typeface="Arial" panose="020B0604020202020204" pitchFamily="34" charset="0"/>
              <a:buChar char="•"/>
            </a:pPr>
            <a:r>
              <a:rPr lang="en-US" sz="2600" b="1" dirty="0">
                <a:latin typeface="+mj-lt"/>
              </a:rPr>
              <a:t> Business Partner</a:t>
            </a:r>
            <a:r>
              <a:rPr lang="en-US" sz="2600" dirty="0">
                <a:latin typeface="+mj-lt"/>
              </a:rPr>
              <a:t>: Enter a unique business partner number.</a:t>
            </a:r>
          </a:p>
          <a:p>
            <a:pPr>
              <a:lnSpc>
                <a:spcPct val="150000"/>
              </a:lnSpc>
              <a:buFont typeface="Arial" panose="020B0604020202020204" pitchFamily="34" charset="0"/>
              <a:buChar char="•"/>
            </a:pPr>
            <a:r>
              <a:rPr lang="en-US" sz="2600" b="1" dirty="0">
                <a:latin typeface="+mj-lt"/>
              </a:rPr>
              <a:t> Grouping</a:t>
            </a:r>
            <a:r>
              <a:rPr lang="en-US" sz="2600" dirty="0">
                <a:latin typeface="+mj-lt"/>
              </a:rPr>
              <a:t>: Select the appropriate grouping for the supplier.</a:t>
            </a:r>
          </a:p>
          <a:p>
            <a:pPr>
              <a:lnSpc>
                <a:spcPct val="150000"/>
              </a:lnSpc>
              <a:buFont typeface="Arial" panose="020B0604020202020204" pitchFamily="34" charset="0"/>
              <a:buChar char="•"/>
            </a:pPr>
            <a:r>
              <a:rPr lang="en-US" sz="2600" b="1" dirty="0">
                <a:latin typeface="+mj-lt"/>
              </a:rPr>
              <a:t> BP Category</a:t>
            </a:r>
            <a:r>
              <a:rPr lang="en-US" sz="2600" dirty="0">
                <a:latin typeface="+mj-lt"/>
              </a:rPr>
              <a:t>: Enter '2' for organization.</a:t>
            </a:r>
          </a:p>
          <a:p>
            <a:pPr>
              <a:lnSpc>
                <a:spcPct val="150000"/>
              </a:lnSpc>
              <a:buFont typeface="Arial" panose="020B0604020202020204" pitchFamily="34" charset="0"/>
              <a:buChar char="•"/>
            </a:pPr>
            <a:r>
              <a:rPr lang="en-US" sz="2600" b="1" dirty="0">
                <a:latin typeface="+mj-lt"/>
              </a:rPr>
              <a:t> BP Role</a:t>
            </a:r>
            <a:r>
              <a:rPr lang="en-US" sz="2600" dirty="0">
                <a:latin typeface="+mj-lt"/>
              </a:rPr>
              <a:t>: Choose the relevant business partner role.</a:t>
            </a:r>
          </a:p>
        </p:txBody>
      </p:sp>
    </p:spTree>
    <p:extLst>
      <p:ext uri="{BB962C8B-B14F-4D97-AF65-F5344CB8AC3E}">
        <p14:creationId xmlns:p14="http://schemas.microsoft.com/office/powerpoint/2010/main" val="263004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23285" y="192468"/>
            <a:ext cx="5590540" cy="454659"/>
          </a:xfrm>
          <a:prstGeom prst="rect">
            <a:avLst/>
          </a:prstGeom>
        </p:spPr>
        <p:txBody>
          <a:bodyPr vert="horz" wrap="square" lIns="0" tIns="0" rIns="0" bIns="0" rtlCol="0">
            <a:spAutoFit/>
          </a:bodyPr>
          <a:lstStyle/>
          <a:p>
            <a:pPr>
              <a:lnSpc>
                <a:spcPts val="3540"/>
              </a:lnSpc>
            </a:pPr>
            <a:r>
              <a:rPr sz="3200" b="1" dirty="0">
                <a:solidFill>
                  <a:srgbClr val="FFFFFF"/>
                </a:solidFill>
                <a:latin typeface="Arial"/>
                <a:cs typeface="Arial"/>
              </a:rPr>
              <a:t>Click</a:t>
            </a:r>
            <a:r>
              <a:rPr sz="3200" b="1" spc="-55" dirty="0">
                <a:solidFill>
                  <a:srgbClr val="FFFFFF"/>
                </a:solidFill>
                <a:latin typeface="Arial"/>
                <a:cs typeface="Arial"/>
              </a:rPr>
              <a:t> </a:t>
            </a:r>
            <a:r>
              <a:rPr sz="3200" b="1" dirty="0">
                <a:solidFill>
                  <a:srgbClr val="FFFFFF"/>
                </a:solidFill>
                <a:latin typeface="Arial"/>
                <a:cs typeface="Arial"/>
              </a:rPr>
              <a:t>to</a:t>
            </a:r>
            <a:r>
              <a:rPr sz="3200" b="1" spc="-35" dirty="0">
                <a:solidFill>
                  <a:srgbClr val="FFFFFF"/>
                </a:solidFill>
                <a:latin typeface="Arial"/>
                <a:cs typeface="Arial"/>
              </a:rPr>
              <a:t> </a:t>
            </a:r>
            <a:r>
              <a:rPr sz="3200" b="1" dirty="0">
                <a:solidFill>
                  <a:srgbClr val="FFFFFF"/>
                </a:solidFill>
                <a:latin typeface="Arial"/>
                <a:cs typeface="Arial"/>
              </a:rPr>
              <a:t>edit</a:t>
            </a:r>
            <a:r>
              <a:rPr sz="3200" b="1" spc="-35" dirty="0">
                <a:solidFill>
                  <a:srgbClr val="FFFFFF"/>
                </a:solidFill>
                <a:latin typeface="Arial"/>
                <a:cs typeface="Arial"/>
              </a:rPr>
              <a:t> </a:t>
            </a:r>
            <a:r>
              <a:rPr sz="3200" b="1" dirty="0">
                <a:solidFill>
                  <a:srgbClr val="FFFFFF"/>
                </a:solidFill>
                <a:latin typeface="Arial"/>
                <a:cs typeface="Arial"/>
              </a:rPr>
              <a:t>Master</a:t>
            </a:r>
            <a:r>
              <a:rPr sz="3200" b="1" spc="-25" dirty="0">
                <a:solidFill>
                  <a:srgbClr val="FFFFFF"/>
                </a:solidFill>
                <a:latin typeface="Arial"/>
                <a:cs typeface="Arial"/>
              </a:rPr>
              <a:t> </a:t>
            </a:r>
            <a:r>
              <a:rPr sz="3200" b="1" dirty="0">
                <a:solidFill>
                  <a:srgbClr val="FFFFFF"/>
                </a:solidFill>
                <a:latin typeface="Arial"/>
                <a:cs typeface="Arial"/>
              </a:rPr>
              <a:t>title</a:t>
            </a:r>
            <a:r>
              <a:rPr sz="3200" b="1" spc="-55" dirty="0">
                <a:solidFill>
                  <a:srgbClr val="FFFFFF"/>
                </a:solidFill>
                <a:latin typeface="Arial"/>
                <a:cs typeface="Arial"/>
              </a:rPr>
              <a:t> </a:t>
            </a:r>
            <a:r>
              <a:rPr sz="3200" b="1" spc="-10" dirty="0">
                <a:solidFill>
                  <a:srgbClr val="FFFFFF"/>
                </a:solidFill>
                <a:latin typeface="Arial"/>
                <a:cs typeface="Arial"/>
              </a:rPr>
              <a:t>style</a:t>
            </a:r>
            <a:endParaRPr sz="3200">
              <a:latin typeface="Arial"/>
              <a:cs typeface="Arial"/>
            </a:endParaRPr>
          </a:p>
        </p:txBody>
      </p:sp>
      <p:grpSp>
        <p:nvGrpSpPr>
          <p:cNvPr id="3" name="object 3"/>
          <p:cNvGrpSpPr/>
          <p:nvPr/>
        </p:nvGrpSpPr>
        <p:grpSpPr>
          <a:xfrm>
            <a:off x="0" y="0"/>
            <a:ext cx="12192000" cy="649605"/>
            <a:chOff x="0" y="0"/>
            <a:chExt cx="12192000" cy="649605"/>
          </a:xfrm>
        </p:grpSpPr>
        <p:pic>
          <p:nvPicPr>
            <p:cNvPr id="4" name="object 4"/>
            <p:cNvPicPr/>
            <p:nvPr/>
          </p:nvPicPr>
          <p:blipFill>
            <a:blip r:embed="rId2" cstate="print"/>
            <a:stretch>
              <a:fillRect/>
            </a:stretch>
          </p:blipFill>
          <p:spPr>
            <a:xfrm>
              <a:off x="0" y="0"/>
              <a:ext cx="12192000" cy="649224"/>
            </a:xfrm>
            <a:prstGeom prst="rect">
              <a:avLst/>
            </a:prstGeom>
          </p:spPr>
        </p:pic>
        <p:pic>
          <p:nvPicPr>
            <p:cNvPr id="5" name="object 5"/>
            <p:cNvPicPr/>
            <p:nvPr/>
          </p:nvPicPr>
          <p:blipFill>
            <a:blip r:embed="rId3" cstate="print"/>
            <a:stretch>
              <a:fillRect/>
            </a:stretch>
          </p:blipFill>
          <p:spPr>
            <a:xfrm>
              <a:off x="192023" y="42671"/>
              <a:ext cx="1531620" cy="562355"/>
            </a:xfrm>
            <a:prstGeom prst="rect">
              <a:avLst/>
            </a:prstGeom>
          </p:spPr>
        </p:pic>
      </p:grpSp>
      <p:sp>
        <p:nvSpPr>
          <p:cNvPr id="6" name="object 6"/>
          <p:cNvSpPr txBox="1">
            <a:spLocks noGrp="1"/>
          </p:cNvSpPr>
          <p:nvPr>
            <p:ph type="title"/>
          </p:nvPr>
        </p:nvSpPr>
        <p:spPr>
          <a:xfrm>
            <a:off x="2910584" y="141224"/>
            <a:ext cx="9967216" cy="459100"/>
          </a:xfrm>
          <a:prstGeom prst="rect">
            <a:avLst/>
          </a:prstGeom>
        </p:spPr>
        <p:txBody>
          <a:bodyPr vert="horz" wrap="square" lIns="0" tIns="12700" rIns="0" bIns="0" rtlCol="0">
            <a:spAutoFit/>
          </a:bodyPr>
          <a:lstStyle/>
          <a:p>
            <a:pPr marL="12700">
              <a:lnSpc>
                <a:spcPct val="100000"/>
              </a:lnSpc>
              <a:spcBef>
                <a:spcPts val="100"/>
              </a:spcBef>
            </a:pPr>
            <a:r>
              <a:rPr lang="en-US" sz="2900" spc="-10" dirty="0">
                <a:solidFill>
                  <a:srgbClr val="FFFFFF"/>
                </a:solidFill>
              </a:rPr>
              <a:t>Specific Statement for Group Assignment – HS2041</a:t>
            </a:r>
            <a:endParaRPr lang="en-US" sz="2900" dirty="0"/>
          </a:p>
        </p:txBody>
      </p:sp>
      <p:sp>
        <p:nvSpPr>
          <p:cNvPr id="8" name="Rectangle 1">
            <a:extLst>
              <a:ext uri="{FF2B5EF4-FFF2-40B4-BE49-F238E27FC236}">
                <a16:creationId xmlns:a16="http://schemas.microsoft.com/office/drawing/2014/main" id="{4EBF2F55-4A8F-12C6-910A-D42905287391}"/>
              </a:ext>
            </a:extLst>
          </p:cNvPr>
          <p:cNvSpPr>
            <a:spLocks noChangeArrowheads="1"/>
          </p:cNvSpPr>
          <p:nvPr/>
        </p:nvSpPr>
        <p:spPr bwMode="auto">
          <a:xfrm>
            <a:off x="206109" y="1924123"/>
            <a:ext cx="11779781" cy="363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600" b="1" dirty="0">
                <a:latin typeface="+mj-lt"/>
              </a:rPr>
              <a:t>3. Enter Standard Address</a:t>
            </a:r>
            <a:endParaRPr lang="en-US" sz="2600" dirty="0">
              <a:latin typeface="+mj-lt"/>
            </a:endParaRPr>
          </a:p>
          <a:p>
            <a:pPr>
              <a:lnSpc>
                <a:spcPct val="150000"/>
              </a:lnSpc>
              <a:buFont typeface="Arial" panose="020B0604020202020204" pitchFamily="34" charset="0"/>
              <a:buChar char="•"/>
            </a:pPr>
            <a:r>
              <a:rPr lang="en-US" sz="2600" b="1" dirty="0">
                <a:latin typeface="+mj-lt"/>
              </a:rPr>
              <a:t> Name 1</a:t>
            </a:r>
            <a:r>
              <a:rPr lang="en-US" sz="2600" dirty="0">
                <a:latin typeface="+mj-lt"/>
              </a:rPr>
              <a:t>: Enter 'PT-Bike Parts’.</a:t>
            </a:r>
          </a:p>
          <a:p>
            <a:pPr>
              <a:lnSpc>
                <a:spcPct val="150000"/>
              </a:lnSpc>
              <a:buFont typeface="Arial" panose="020B0604020202020204" pitchFamily="34" charset="0"/>
              <a:buChar char="•"/>
            </a:pPr>
            <a:r>
              <a:rPr lang="en-US" sz="2600" b="1" dirty="0">
                <a:latin typeface="+mj-lt"/>
              </a:rPr>
              <a:t> Street, House Number, City, Postal Code, Country/Region</a:t>
            </a:r>
            <a:r>
              <a:rPr lang="en-US" sz="2600" dirty="0">
                <a:latin typeface="+mj-lt"/>
              </a:rPr>
              <a:t>: Use the same details as 'Mid-West Supply’.</a:t>
            </a:r>
          </a:p>
          <a:p>
            <a:pPr>
              <a:lnSpc>
                <a:spcPct val="150000"/>
              </a:lnSpc>
              <a:buFont typeface="Arial" panose="020B0604020202020204" pitchFamily="34" charset="0"/>
              <a:buChar char="•"/>
            </a:pPr>
            <a:r>
              <a:rPr lang="en-US" sz="2600" b="1" dirty="0">
                <a:highlight>
                  <a:srgbClr val="FFFF00"/>
                </a:highlight>
                <a:latin typeface="+mj-lt"/>
              </a:rPr>
              <a:t> Company Code</a:t>
            </a:r>
            <a:r>
              <a:rPr lang="en-US" sz="2600" dirty="0">
                <a:highlight>
                  <a:srgbClr val="FFFF00"/>
                </a:highlight>
                <a:latin typeface="+mj-lt"/>
              </a:rPr>
              <a:t>: If "US00" is not available, please select "UE00" or "UW00" as an alternative, based on the provided options in your system.</a:t>
            </a:r>
          </a:p>
        </p:txBody>
      </p:sp>
    </p:spTree>
    <p:extLst>
      <p:ext uri="{BB962C8B-B14F-4D97-AF65-F5344CB8AC3E}">
        <p14:creationId xmlns:p14="http://schemas.microsoft.com/office/powerpoint/2010/main" val="3514896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1231</TotalTime>
  <Words>2185</Words>
  <Application>Microsoft Office PowerPoint</Application>
  <PresentationFormat>Widescreen</PresentationFormat>
  <Paragraphs>179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Arial</vt:lpstr>
      <vt:lpstr>Calibri</vt:lpstr>
      <vt:lpstr>Tahoma</vt:lpstr>
      <vt:lpstr>Office Theme</vt:lpstr>
      <vt:lpstr>HS2041 – Enterprise Systems</vt:lpstr>
      <vt:lpstr>PowerPoint Presentation</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Specific Statement for Group Assignment – HS2041</vt:lpstr>
      <vt:lpstr>PowerPoint Presentation</vt:lpstr>
      <vt:lpstr>PowerPoint Presentation</vt:lpstr>
      <vt:lpstr>PowerPoint Presentation</vt:lpstr>
      <vt:lpstr>PowerPoint Presentation</vt:lpstr>
      <vt:lpstr>Specific Statement for Group Assignment – HS2041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Guidelines</dc:title>
  <dc:creator>Ali</dc:creator>
  <cp:lastModifiedBy>Farshid Keivanian</cp:lastModifiedBy>
  <cp:revision>338</cp:revision>
  <dcterms:created xsi:type="dcterms:W3CDTF">2024-05-06T19:11:32Z</dcterms:created>
  <dcterms:modified xsi:type="dcterms:W3CDTF">2025-05-12T00:15:49Z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2024-04-20T00:00:00Z</vt:filetime>
  </property>
  <property fmtid="{D5CDD505-2E9C-101B-9397-08002B2CF9AE}" pid="3" name="Creator">
    <vt:lpwstr>Microsoft® PowerPoint® for Microsoft 365</vt:lpwstr>
  </property>
  <property fmtid="{D5CDD505-2E9C-101B-9397-08002B2CF9AE}" pid="4" name="LastSaved">
    <vt:filetime>2024-05-06T00:00:00Z</vt:filetime>
  </property>
  <property fmtid="{D5CDD505-2E9C-101B-9397-08002B2CF9AE}" pid="5" name="Producer">
    <vt:lpwstr>Microsoft® PowerPoint® for Microsoft 365</vt:lpwstr>
  </property>
</Properties>
</file>