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443" r:id="rId4"/>
    <p:sldId id="2444" r:id="rId5"/>
    <p:sldId id="2453" r:id="rId6"/>
    <p:sldId id="2454" r:id="rId7"/>
    <p:sldId id="2445" r:id="rId8"/>
    <p:sldId id="2446" r:id="rId9"/>
    <p:sldId id="2447" r:id="rId10"/>
    <p:sldId id="2448" r:id="rId11"/>
    <p:sldId id="2449" r:id="rId12"/>
    <p:sldId id="2450" r:id="rId13"/>
    <p:sldId id="2451" r:id="rId14"/>
    <p:sldId id="2452" r:id="rId15"/>
    <p:sldId id="7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263"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A289-FF3D-6221-0919-52B01AA8C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594B72A-F72E-6F44-5F03-1418A0B23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9E6A39C-6018-18E9-5F8D-4A1EC20EB561}"/>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5" name="Footer Placeholder 4">
            <a:extLst>
              <a:ext uri="{FF2B5EF4-FFF2-40B4-BE49-F238E27FC236}">
                <a16:creationId xmlns:a16="http://schemas.microsoft.com/office/drawing/2014/main" id="{37120D52-2FFC-C9DF-2C1D-0D71439D0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806BD1-0781-7498-CBE7-882C85BCFF11}"/>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369594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F791-333B-3959-5EB7-74857A08161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E30ACA7-4517-BC5B-569C-29CDA754F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8472832-7FB6-BE62-8AC6-AC4630D92954}"/>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5" name="Footer Placeholder 4">
            <a:extLst>
              <a:ext uri="{FF2B5EF4-FFF2-40B4-BE49-F238E27FC236}">
                <a16:creationId xmlns:a16="http://schemas.microsoft.com/office/drawing/2014/main" id="{11ED29DE-BC8E-969C-246D-FAB1068D1F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EA5BE22-884E-FBF3-A25E-96D41863467F}"/>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95569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44B66-AC16-CCAB-AFE8-29D6415A76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31ACECC-B4A9-B0D4-C662-26E4907132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5500766-BA84-C9DB-9E6F-3B62FB470ED9}"/>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5" name="Footer Placeholder 4">
            <a:extLst>
              <a:ext uri="{FF2B5EF4-FFF2-40B4-BE49-F238E27FC236}">
                <a16:creationId xmlns:a16="http://schemas.microsoft.com/office/drawing/2014/main" id="{A0361B9B-7BB2-B7BE-929B-53D8853D77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63AB2A3-A938-DC24-C96A-DF2004F89AD2}"/>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04297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3CF8-4CC4-7F3B-2E2C-B754C2E0B9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D47C4A4-F523-ACA9-5C84-1EB3B80F5B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CC56B62-F469-5355-6292-CF3055CB002C}"/>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5" name="Footer Placeholder 4">
            <a:extLst>
              <a:ext uri="{FF2B5EF4-FFF2-40B4-BE49-F238E27FC236}">
                <a16:creationId xmlns:a16="http://schemas.microsoft.com/office/drawing/2014/main" id="{07B6D681-D058-06A0-CFA9-1ACBCF9DA9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491BDF-B5C2-115A-032D-5C46CBD97B88}"/>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319318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C67-E368-7D38-83A4-DC56A3CE481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06983C6-8621-2FAD-A749-9E13A6E82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B1A0925-44BC-4207-88BC-094591F65504}"/>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5" name="Footer Placeholder 4">
            <a:extLst>
              <a:ext uri="{FF2B5EF4-FFF2-40B4-BE49-F238E27FC236}">
                <a16:creationId xmlns:a16="http://schemas.microsoft.com/office/drawing/2014/main" id="{88163BBE-E6DD-4BA0-5A98-015DA3DCEBB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0B556D0-7775-3B39-DE7E-B43E5937F23A}"/>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68767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6912-D2E1-9F64-1372-FD29BECA18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CB3F36E-92D4-F7A9-5611-D4EBA0BE88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A57A2-4AEF-2382-EDA9-9845CA39B6F5}"/>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5" name="Footer Placeholder 4">
            <a:extLst>
              <a:ext uri="{FF2B5EF4-FFF2-40B4-BE49-F238E27FC236}">
                <a16:creationId xmlns:a16="http://schemas.microsoft.com/office/drawing/2014/main" id="{A6F37D0E-8F76-6E7D-576B-3044ADA89E4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82D88E-0EE8-C9D0-7C68-6610F7CEA951}"/>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1216959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8EEF-DD28-69EB-29C5-D19A23E2AE8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9C7F8B3-1006-F7DE-14E9-62BEEF0BC3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079AB7C-879B-50DC-E53A-4393B966D1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50D7845-F396-BCEB-3205-F5CB38CB2530}"/>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6" name="Footer Placeholder 5">
            <a:extLst>
              <a:ext uri="{FF2B5EF4-FFF2-40B4-BE49-F238E27FC236}">
                <a16:creationId xmlns:a16="http://schemas.microsoft.com/office/drawing/2014/main" id="{3BDFD3CE-E9A4-DBF3-1F0E-201F7D7F870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5F8F1D0-0AD2-C539-20D2-851B13FB1D5D}"/>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204724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49C5-0226-85F6-8D4F-D4EA9199BD3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BF293AD-8E77-DFCC-2C3E-8937176F9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4B92EC-30B6-5005-98C8-910D96DBB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1EC2EA1-CEE9-87F1-74CA-7EA588BF2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0A23-C285-3B5E-0EF8-4DF4263F0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2763897-C5FE-C3C3-0CDA-105871814ACD}"/>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8" name="Footer Placeholder 7">
            <a:extLst>
              <a:ext uri="{FF2B5EF4-FFF2-40B4-BE49-F238E27FC236}">
                <a16:creationId xmlns:a16="http://schemas.microsoft.com/office/drawing/2014/main" id="{C76D7EC9-F5EC-C2D4-DFE1-05F4CA0D1B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5CEC484-2B60-830F-28B9-0BF2FCAECAF7}"/>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520658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55B2-54AC-E8D5-3367-D1C2415C822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CE7327B-BCFB-7F1B-0D11-15CDAFA5E939}"/>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4" name="Footer Placeholder 3">
            <a:extLst>
              <a:ext uri="{FF2B5EF4-FFF2-40B4-BE49-F238E27FC236}">
                <a16:creationId xmlns:a16="http://schemas.microsoft.com/office/drawing/2014/main" id="{AACEA2D0-8DDC-C686-66FD-4DE83C54922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480BFAB-E28F-508B-19B8-6522D8ACFABF}"/>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044962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69272-1C68-4E9F-DF2B-EFBD432E16F1}"/>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3" name="Footer Placeholder 2">
            <a:extLst>
              <a:ext uri="{FF2B5EF4-FFF2-40B4-BE49-F238E27FC236}">
                <a16:creationId xmlns:a16="http://schemas.microsoft.com/office/drawing/2014/main" id="{9F2DC98D-0E86-D36E-F380-6954CD1E0BF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AA1A426-B4F3-BBC6-83AE-7CC2B62FB732}"/>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893667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0BF-D428-3081-57B1-8789F7735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65AD68-6E43-EC2D-C33D-9C8C408CC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607F6F4-D743-9E3B-ECD3-FC039ED7A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4F5F1-6B2A-22C2-ECEA-5177C220ADF5}"/>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6" name="Footer Placeholder 5">
            <a:extLst>
              <a:ext uri="{FF2B5EF4-FFF2-40B4-BE49-F238E27FC236}">
                <a16:creationId xmlns:a16="http://schemas.microsoft.com/office/drawing/2014/main" id="{790F1728-E389-E41B-E406-1E97CFE6A5D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0B1710-9C83-7478-4B35-7F8EEFEF0033}"/>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12690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6307-42D9-B52A-3FDF-879E60F0F6A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D3A6530-A555-4496-8091-721D1F8819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7E4BAD6-101F-B851-1C08-7D894720DD0B}"/>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5" name="Footer Placeholder 4">
            <a:extLst>
              <a:ext uri="{FF2B5EF4-FFF2-40B4-BE49-F238E27FC236}">
                <a16:creationId xmlns:a16="http://schemas.microsoft.com/office/drawing/2014/main" id="{7D7BE63D-2BAC-0771-6CDD-E58CA768C2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762B1F2-308D-04CF-0533-43636B44042E}"/>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1021116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6ED2-C254-312D-15C0-846C33DE5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5BD8503-8FCB-7F53-63D6-495FC6DA0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35F4EB0-E8B0-EA92-3CF8-6A5D1F5C7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7D7A35-CE5F-ECE8-2441-58A2C920217D}"/>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6" name="Footer Placeholder 5">
            <a:extLst>
              <a:ext uri="{FF2B5EF4-FFF2-40B4-BE49-F238E27FC236}">
                <a16:creationId xmlns:a16="http://schemas.microsoft.com/office/drawing/2014/main" id="{97D0283E-7CC6-0CCE-C2FC-702F78F906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7E77FBD-6EC1-3B80-4A79-3B5A0E2E3B87}"/>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3562823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148A-761D-E27D-E888-B7E27FD8A10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5B74B11-2215-EBF3-BEA3-EF320EE38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767CD92-D758-240E-A2D2-4E195BC7FDA4}"/>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5" name="Footer Placeholder 4">
            <a:extLst>
              <a:ext uri="{FF2B5EF4-FFF2-40B4-BE49-F238E27FC236}">
                <a16:creationId xmlns:a16="http://schemas.microsoft.com/office/drawing/2014/main" id="{CCDB3A7E-35BE-57C3-5A4F-F3FB5F4DA7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B917621-F8C1-F075-FE92-FD0DDB6198E6}"/>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916983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FC27C-709B-17D0-FA2E-D84DCAB7FA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9340E5-47C9-4263-1E76-9BE55624B2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99996FD-B031-5E26-AF28-582721D53E74}"/>
              </a:ext>
            </a:extLst>
          </p:cNvPr>
          <p:cNvSpPr>
            <a:spLocks noGrp="1"/>
          </p:cNvSpPr>
          <p:nvPr>
            <p:ph type="dt" sz="half" idx="10"/>
          </p:nvPr>
        </p:nvSpPr>
        <p:spPr/>
        <p:txBody>
          <a:bodyPr/>
          <a:lstStyle/>
          <a:p>
            <a:fld id="{BFAA40DC-3820-4F90-B4E8-98BE2140A65D}" type="datetimeFigureOut">
              <a:rPr lang="en-AU" smtClean="0"/>
              <a:t>29/07/2025</a:t>
            </a:fld>
            <a:endParaRPr lang="en-AU"/>
          </a:p>
        </p:txBody>
      </p:sp>
      <p:sp>
        <p:nvSpPr>
          <p:cNvPr id="5" name="Footer Placeholder 4">
            <a:extLst>
              <a:ext uri="{FF2B5EF4-FFF2-40B4-BE49-F238E27FC236}">
                <a16:creationId xmlns:a16="http://schemas.microsoft.com/office/drawing/2014/main" id="{8C19D959-5F65-A253-A7EB-99402547BC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8B7ADB-FEDC-6841-0342-4A29EDFCF457}"/>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52786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1970-B490-B69E-FCBD-212BA0910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DEEDBB8-F6B9-F902-DDF8-399BEAD5FF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1A61F5-3BD9-1364-E269-EA50C8D5E589}"/>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5" name="Footer Placeholder 4">
            <a:extLst>
              <a:ext uri="{FF2B5EF4-FFF2-40B4-BE49-F238E27FC236}">
                <a16:creationId xmlns:a16="http://schemas.microsoft.com/office/drawing/2014/main" id="{2921C5DD-8DE3-E3A8-9502-3A87814DB8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97EB9C-AF45-B217-1DA1-31C1499BA962}"/>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98844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327E-C2D8-2826-AC41-CBF55C1F57D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81C1C5-C310-D6F8-E733-80DC724D8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6EB3D25-4FAE-3121-CD93-0C49A108AA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2D4EAB2-5E1A-8619-3057-C3A1AB5D12B6}"/>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6" name="Footer Placeholder 5">
            <a:extLst>
              <a:ext uri="{FF2B5EF4-FFF2-40B4-BE49-F238E27FC236}">
                <a16:creationId xmlns:a16="http://schemas.microsoft.com/office/drawing/2014/main" id="{8BB9F5A9-2584-E93E-6A0F-A4794EE1DC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27E2D3-3374-99CB-1920-B67380A0E1D0}"/>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13397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ED3B-21CA-4495-94A5-BF0A0714315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5125D24-B245-8441-06C8-6FC24B1D7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0E5481-DAD5-42E9-A05C-FE17FB031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DEBF7B5-BC72-38B3-02F0-7BB1BC9D0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271FD1-022B-B62F-16CD-57BC6B42D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B1968B3-4251-2756-4B56-73ADD5061DB9}"/>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8" name="Footer Placeholder 7">
            <a:extLst>
              <a:ext uri="{FF2B5EF4-FFF2-40B4-BE49-F238E27FC236}">
                <a16:creationId xmlns:a16="http://schemas.microsoft.com/office/drawing/2014/main" id="{B37B1F6D-47C2-CAE3-A4E5-9BBEA271841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E390004-77A4-C994-6377-2D03957A9478}"/>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72784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29FA-C545-B505-6C82-069457BDA1F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EBCBFB8-D61F-8DA0-01D0-D4ABB1784B6C}"/>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4" name="Footer Placeholder 3">
            <a:extLst>
              <a:ext uri="{FF2B5EF4-FFF2-40B4-BE49-F238E27FC236}">
                <a16:creationId xmlns:a16="http://schemas.microsoft.com/office/drawing/2014/main" id="{892936ED-D26E-6CDD-AE85-E69826C2BF6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60F5E15-D044-ACA4-4FF1-4403C9CB1E02}"/>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73080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0D06D-3A18-FF5D-39C8-EC1AC6D1C47F}"/>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3" name="Footer Placeholder 2">
            <a:extLst>
              <a:ext uri="{FF2B5EF4-FFF2-40B4-BE49-F238E27FC236}">
                <a16:creationId xmlns:a16="http://schemas.microsoft.com/office/drawing/2014/main" id="{5F041F04-363D-EF82-F43A-1F851133744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3F072FA-339B-371C-0059-8970DEB101C0}"/>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168054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85B4-BB2F-E262-E02E-C1DC1BF00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2F14E00-FACA-AA09-85E5-E01105E85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34EE9D-4DB5-87C6-C68D-3C076EA32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8988F-CF28-82C0-CDE6-5940AF6ADD36}"/>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6" name="Footer Placeholder 5">
            <a:extLst>
              <a:ext uri="{FF2B5EF4-FFF2-40B4-BE49-F238E27FC236}">
                <a16:creationId xmlns:a16="http://schemas.microsoft.com/office/drawing/2014/main" id="{58D6275B-7D78-C2DE-31FE-0C2CC24794F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BA9313-C86F-F87B-3741-AEE3F072D1D1}"/>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89444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5856-F0AB-56B5-BD98-57810EED5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87A74BD-4349-19E0-431D-8899C9B13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09018E4-FE4E-963A-A372-8FF2993F1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71D85-A2C7-2BA8-45B6-F761AF7901E9}"/>
              </a:ext>
            </a:extLst>
          </p:cNvPr>
          <p:cNvSpPr>
            <a:spLocks noGrp="1"/>
          </p:cNvSpPr>
          <p:nvPr>
            <p:ph type="dt" sz="half" idx="10"/>
          </p:nvPr>
        </p:nvSpPr>
        <p:spPr/>
        <p:txBody>
          <a:bodyPr/>
          <a:lstStyle/>
          <a:p>
            <a:fld id="{1BB67406-7D6A-427B-AE15-EA86D49A46C9}" type="datetimeFigureOut">
              <a:rPr lang="en-AU" smtClean="0"/>
              <a:t>29/07/2025</a:t>
            </a:fld>
            <a:endParaRPr lang="en-AU"/>
          </a:p>
        </p:txBody>
      </p:sp>
      <p:sp>
        <p:nvSpPr>
          <p:cNvPr id="6" name="Footer Placeholder 5">
            <a:extLst>
              <a:ext uri="{FF2B5EF4-FFF2-40B4-BE49-F238E27FC236}">
                <a16:creationId xmlns:a16="http://schemas.microsoft.com/office/drawing/2014/main" id="{B6B167D4-1A0A-BA70-330D-3FF1004FE0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72802A-72F4-775F-7C84-9B2F5770F435}"/>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7613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C3005-B647-9E32-CC60-519127703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1E7C51E-6DC2-39F3-9212-D582E0A9B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0B9BBC-D295-7A76-2B27-6B12AD3F6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B67406-7D6A-427B-AE15-EA86D49A46C9}" type="datetimeFigureOut">
              <a:rPr lang="en-AU" smtClean="0"/>
              <a:t>29/07/2025</a:t>
            </a:fld>
            <a:endParaRPr lang="en-AU"/>
          </a:p>
        </p:txBody>
      </p:sp>
      <p:sp>
        <p:nvSpPr>
          <p:cNvPr id="5" name="Footer Placeholder 4">
            <a:extLst>
              <a:ext uri="{FF2B5EF4-FFF2-40B4-BE49-F238E27FC236}">
                <a16:creationId xmlns:a16="http://schemas.microsoft.com/office/drawing/2014/main" id="{D88185DA-FDEE-FA5B-E9B0-C02631270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F81860BB-9B5C-C732-6BD6-2C0DFC8EE6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B5C574-5640-4986-AA8B-BE8048252EF2}" type="slidenum">
              <a:rPr lang="en-AU" smtClean="0"/>
              <a:t>‹#›</a:t>
            </a:fld>
            <a:endParaRPr lang="en-AU"/>
          </a:p>
        </p:txBody>
      </p:sp>
    </p:spTree>
    <p:extLst>
      <p:ext uri="{BB962C8B-B14F-4D97-AF65-F5344CB8AC3E}">
        <p14:creationId xmlns:p14="http://schemas.microsoft.com/office/powerpoint/2010/main" val="1334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DAB3A-0A22-D024-CB1E-FB00658BE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90D3B34-6582-BD11-4D42-366502C70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D8C151-0A35-D9DB-7435-13417BC8F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A40DC-3820-4F90-B4E8-98BE2140A65D}" type="datetimeFigureOut">
              <a:rPr lang="en-AU" smtClean="0"/>
              <a:t>29/07/2025</a:t>
            </a:fld>
            <a:endParaRPr lang="en-AU"/>
          </a:p>
        </p:txBody>
      </p:sp>
      <p:sp>
        <p:nvSpPr>
          <p:cNvPr id="5" name="Footer Placeholder 4">
            <a:extLst>
              <a:ext uri="{FF2B5EF4-FFF2-40B4-BE49-F238E27FC236}">
                <a16:creationId xmlns:a16="http://schemas.microsoft.com/office/drawing/2014/main" id="{4B2A9709-41CF-642F-7858-53BE89DAE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752F23B-D3DD-D490-A64F-7E733F664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F4E00-A0CE-455C-B0DA-A2CE083CA5E3}" type="slidenum">
              <a:rPr lang="en-AU" smtClean="0"/>
              <a:t>‹#›</a:t>
            </a:fld>
            <a:endParaRPr lang="en-AU"/>
          </a:p>
        </p:txBody>
      </p:sp>
    </p:spTree>
    <p:extLst>
      <p:ext uri="{BB962C8B-B14F-4D97-AF65-F5344CB8AC3E}">
        <p14:creationId xmlns:p14="http://schemas.microsoft.com/office/powerpoint/2010/main" val="1641542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linkedin.com/in/farshid-keivanian" TargetMode="External"/><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hyperlink" Target="https://github.com/FarshidKeivania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876F03-8BAA-72AB-E62A-1CEA6868C9B9}"/>
              </a:ext>
            </a:extLst>
          </p:cNvPr>
          <p:cNvSpPr>
            <a:spLocks noGrp="1"/>
          </p:cNvSpPr>
          <p:nvPr>
            <p:ph type="ctrTitle"/>
          </p:nvPr>
        </p:nvSpPr>
        <p:spPr>
          <a:xfrm>
            <a:off x="3063992" y="1407171"/>
            <a:ext cx="8737863" cy="3105506"/>
          </a:xfrm>
        </p:spPr>
        <p:txBody>
          <a:bodyPr anchor="b">
            <a:noAutofit/>
          </a:bodyPr>
          <a:lstStyle/>
          <a:p>
            <a:pPr algn="l">
              <a:lnSpc>
                <a:spcPct val="150000"/>
              </a:lnSpc>
            </a:pPr>
            <a:r>
              <a:rPr lang="en-US" sz="4800" dirty="0">
                <a:latin typeface="Calibir"/>
              </a:rPr>
              <a:t>Introduction to Software Engineering (ISE102)</a:t>
            </a:r>
            <a:br>
              <a:rPr lang="en-US" sz="4800" dirty="0">
                <a:latin typeface="Calibir"/>
              </a:rPr>
            </a:br>
            <a:r>
              <a:rPr lang="en-US" sz="4800" dirty="0">
                <a:latin typeface="Calibir"/>
              </a:rPr>
              <a:t>Tutorial Week 1</a:t>
            </a:r>
            <a:endParaRPr lang="en-AU" sz="4800" dirty="0">
              <a:latin typeface="Calibir"/>
            </a:endParaRPr>
          </a:p>
        </p:txBody>
      </p:sp>
      <p:pic>
        <p:nvPicPr>
          <p:cNvPr id="6" name="Picture 5" descr="A person wearing glasses and a blue shirt&#10;&#10;AI-generated content may be incorrect.">
            <a:extLst>
              <a:ext uri="{FF2B5EF4-FFF2-40B4-BE49-F238E27FC236}">
                <a16:creationId xmlns:a16="http://schemas.microsoft.com/office/drawing/2014/main" id="{6073E74C-6F0F-4134-F922-9D911600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90145" y="1199407"/>
            <a:ext cx="2673847" cy="3521034"/>
          </a:xfrm>
          <a:prstGeom prst="rect">
            <a:avLst/>
          </a:prstGeom>
        </p:spPr>
      </p:pic>
    </p:spTree>
    <p:extLst>
      <p:ext uri="{BB962C8B-B14F-4D97-AF65-F5344CB8AC3E}">
        <p14:creationId xmlns:p14="http://schemas.microsoft.com/office/powerpoint/2010/main" val="276994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090F0-6908-0F3C-9CE0-837BE56DD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ABBB5-0021-65D9-1AA1-4FAD7F0B20D8}"/>
              </a:ext>
            </a:extLst>
          </p:cNvPr>
          <p:cNvSpPr>
            <a:spLocks noGrp="1"/>
          </p:cNvSpPr>
          <p:nvPr>
            <p:ph type="title"/>
          </p:nvPr>
        </p:nvSpPr>
        <p:spPr>
          <a:xfrm>
            <a:off x="0" y="0"/>
            <a:ext cx="12192000" cy="658369"/>
          </a:xfrm>
        </p:spPr>
        <p:txBody>
          <a:bodyPr anchor="b">
            <a:normAutofit/>
          </a:bodyPr>
          <a:lstStyle/>
          <a:p>
            <a:r>
              <a:rPr lang="en-US" sz="4000" dirty="0">
                <a:latin typeface="Calibir"/>
              </a:rPr>
              <a:t>Key Assessment Dates – Spring 2025</a:t>
            </a:r>
            <a:endParaRPr lang="en-AU" sz="4000" b="1" dirty="0">
              <a:latin typeface="Calibir"/>
            </a:endParaRPr>
          </a:p>
        </p:txBody>
      </p:sp>
      <p:graphicFrame>
        <p:nvGraphicFramePr>
          <p:cNvPr id="3" name="Table 2">
            <a:extLst>
              <a:ext uri="{FF2B5EF4-FFF2-40B4-BE49-F238E27FC236}">
                <a16:creationId xmlns:a16="http://schemas.microsoft.com/office/drawing/2014/main" id="{7F0FECC8-48A7-04DB-7515-52DC4D0B7911}"/>
              </a:ext>
            </a:extLst>
          </p:cNvPr>
          <p:cNvGraphicFramePr>
            <a:graphicFrameLocks noGrp="1"/>
          </p:cNvGraphicFramePr>
          <p:nvPr>
            <p:extLst>
              <p:ext uri="{D42A27DB-BD31-4B8C-83A1-F6EECF244321}">
                <p14:modId xmlns:p14="http://schemas.microsoft.com/office/powerpoint/2010/main" val="3261147767"/>
              </p:ext>
            </p:extLst>
          </p:nvPr>
        </p:nvGraphicFramePr>
        <p:xfrm>
          <a:off x="838200" y="834242"/>
          <a:ext cx="10515600" cy="5769102"/>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241568466"/>
                    </a:ext>
                  </a:extLst>
                </a:gridCol>
                <a:gridCol w="2628900">
                  <a:extLst>
                    <a:ext uri="{9D8B030D-6E8A-4147-A177-3AD203B41FA5}">
                      <a16:colId xmlns:a16="http://schemas.microsoft.com/office/drawing/2014/main" val="454058318"/>
                    </a:ext>
                  </a:extLst>
                </a:gridCol>
                <a:gridCol w="2628900">
                  <a:extLst>
                    <a:ext uri="{9D8B030D-6E8A-4147-A177-3AD203B41FA5}">
                      <a16:colId xmlns:a16="http://schemas.microsoft.com/office/drawing/2014/main" val="479377838"/>
                    </a:ext>
                  </a:extLst>
                </a:gridCol>
                <a:gridCol w="2628900">
                  <a:extLst>
                    <a:ext uri="{9D8B030D-6E8A-4147-A177-3AD203B41FA5}">
                      <a16:colId xmlns:a16="http://schemas.microsoft.com/office/drawing/2014/main" val="1940022083"/>
                    </a:ext>
                  </a:extLst>
                </a:gridCol>
              </a:tblGrid>
              <a:tr h="0">
                <a:tc>
                  <a:txBody>
                    <a:bodyPr/>
                    <a:lstStyle/>
                    <a:p>
                      <a:pPr>
                        <a:lnSpc>
                          <a:spcPct val="150000"/>
                        </a:lnSpc>
                      </a:pPr>
                      <a:r>
                        <a:rPr lang="en-US" sz="2200">
                          <a:latin typeface="Calibir"/>
                        </a:rPr>
                        <a:t>Task</a:t>
                      </a:r>
                    </a:p>
                  </a:txBody>
                  <a:tcPr anchor="ctr"/>
                </a:tc>
                <a:tc>
                  <a:txBody>
                    <a:bodyPr/>
                    <a:lstStyle/>
                    <a:p>
                      <a:pPr>
                        <a:lnSpc>
                          <a:spcPct val="150000"/>
                        </a:lnSpc>
                      </a:pPr>
                      <a:r>
                        <a:rPr lang="en-US" sz="2200" dirty="0">
                          <a:latin typeface="Calibir"/>
                        </a:rPr>
                        <a:t>Opens</a:t>
                      </a:r>
                    </a:p>
                  </a:txBody>
                  <a:tcPr anchor="ctr"/>
                </a:tc>
                <a:tc>
                  <a:txBody>
                    <a:bodyPr/>
                    <a:lstStyle/>
                    <a:p>
                      <a:pPr>
                        <a:lnSpc>
                          <a:spcPct val="150000"/>
                        </a:lnSpc>
                      </a:pPr>
                      <a:r>
                        <a:rPr lang="en-US" sz="2200">
                          <a:latin typeface="Calibir"/>
                        </a:rPr>
                        <a:t>Due</a:t>
                      </a:r>
                    </a:p>
                  </a:txBody>
                  <a:tcPr anchor="ctr"/>
                </a:tc>
                <a:tc>
                  <a:txBody>
                    <a:bodyPr/>
                    <a:lstStyle/>
                    <a:p>
                      <a:pPr>
                        <a:lnSpc>
                          <a:spcPct val="150000"/>
                        </a:lnSpc>
                      </a:pPr>
                      <a:r>
                        <a:rPr lang="en-US" sz="2200">
                          <a:latin typeface="Calibir"/>
                        </a:rPr>
                        <a:t>Weight</a:t>
                      </a:r>
                    </a:p>
                  </a:txBody>
                  <a:tcPr anchor="ctr"/>
                </a:tc>
                <a:extLst>
                  <a:ext uri="{0D108BD9-81ED-4DB2-BD59-A6C34878D82A}">
                    <a16:rowId xmlns:a16="http://schemas.microsoft.com/office/drawing/2014/main" val="4059837052"/>
                  </a:ext>
                </a:extLst>
              </a:tr>
              <a:tr h="0">
                <a:tc>
                  <a:txBody>
                    <a:bodyPr/>
                    <a:lstStyle/>
                    <a:p>
                      <a:pPr>
                        <a:lnSpc>
                          <a:spcPct val="150000"/>
                        </a:lnSpc>
                      </a:pPr>
                      <a:r>
                        <a:rPr lang="en-US" sz="2200" b="1">
                          <a:latin typeface="Calibir"/>
                        </a:rPr>
                        <a:t>Quiz 1: Software Modelling</a:t>
                      </a:r>
                      <a:endParaRPr lang="en-US" sz="2200">
                        <a:latin typeface="Calibir"/>
                      </a:endParaRPr>
                    </a:p>
                  </a:txBody>
                  <a:tcPr anchor="ctr"/>
                </a:tc>
                <a:tc>
                  <a:txBody>
                    <a:bodyPr/>
                    <a:lstStyle/>
                    <a:p>
                      <a:pPr>
                        <a:lnSpc>
                          <a:spcPct val="150000"/>
                        </a:lnSpc>
                      </a:pPr>
                      <a:r>
                        <a:rPr lang="en-US" sz="2200">
                          <a:latin typeface="Calibir"/>
                        </a:rPr>
                        <a:t>9 Sep 5:00 PM</a:t>
                      </a:r>
                    </a:p>
                  </a:txBody>
                  <a:tcPr anchor="ctr"/>
                </a:tc>
                <a:tc>
                  <a:txBody>
                    <a:bodyPr/>
                    <a:lstStyle/>
                    <a:p>
                      <a:pPr>
                        <a:lnSpc>
                          <a:spcPct val="150000"/>
                        </a:lnSpc>
                      </a:pPr>
                      <a:r>
                        <a:rPr lang="en-US" sz="2200">
                          <a:latin typeface="Calibir"/>
                        </a:rPr>
                        <a:t>12 Sep 6:00 PM</a:t>
                      </a:r>
                    </a:p>
                  </a:txBody>
                  <a:tcPr anchor="ctr"/>
                </a:tc>
                <a:tc>
                  <a:txBody>
                    <a:bodyPr/>
                    <a:lstStyle/>
                    <a:p>
                      <a:pPr>
                        <a:lnSpc>
                          <a:spcPct val="150000"/>
                        </a:lnSpc>
                      </a:pPr>
                      <a:r>
                        <a:rPr lang="en-US" sz="2200">
                          <a:latin typeface="Calibir"/>
                        </a:rPr>
                        <a:t>15%</a:t>
                      </a:r>
                    </a:p>
                  </a:txBody>
                  <a:tcPr anchor="ctr"/>
                </a:tc>
                <a:extLst>
                  <a:ext uri="{0D108BD9-81ED-4DB2-BD59-A6C34878D82A}">
                    <a16:rowId xmlns:a16="http://schemas.microsoft.com/office/drawing/2014/main" val="1033222837"/>
                  </a:ext>
                </a:extLst>
              </a:tr>
              <a:tr h="0">
                <a:tc>
                  <a:txBody>
                    <a:bodyPr/>
                    <a:lstStyle/>
                    <a:p>
                      <a:pPr>
                        <a:lnSpc>
                          <a:spcPct val="150000"/>
                        </a:lnSpc>
                      </a:pPr>
                      <a:r>
                        <a:rPr lang="en-US" sz="2200" b="1">
                          <a:latin typeface="Calibir"/>
                        </a:rPr>
                        <a:t>Part 1: Analysis &amp; Design</a:t>
                      </a:r>
                      <a:endParaRPr lang="en-US" sz="2200">
                        <a:latin typeface="Calibir"/>
                      </a:endParaRPr>
                    </a:p>
                  </a:txBody>
                  <a:tcPr anchor="ctr"/>
                </a:tc>
                <a:tc>
                  <a:txBody>
                    <a:bodyPr/>
                    <a:lstStyle/>
                    <a:p>
                      <a:pPr>
                        <a:lnSpc>
                          <a:spcPct val="150000"/>
                        </a:lnSpc>
                      </a:pPr>
                      <a:r>
                        <a:rPr lang="en-US" sz="2200">
                          <a:latin typeface="Calibir"/>
                        </a:rPr>
                        <a:t>18 Aug</a:t>
                      </a:r>
                    </a:p>
                  </a:txBody>
                  <a:tcPr anchor="ctr"/>
                </a:tc>
                <a:tc>
                  <a:txBody>
                    <a:bodyPr/>
                    <a:lstStyle/>
                    <a:p>
                      <a:pPr>
                        <a:lnSpc>
                          <a:spcPct val="150000"/>
                        </a:lnSpc>
                      </a:pPr>
                      <a:r>
                        <a:rPr lang="en-US" sz="2200">
                          <a:latin typeface="Calibir"/>
                        </a:rPr>
                        <a:t>14 Sep 11:59 PM</a:t>
                      </a:r>
                    </a:p>
                  </a:txBody>
                  <a:tcPr anchor="ctr"/>
                </a:tc>
                <a:tc>
                  <a:txBody>
                    <a:bodyPr/>
                    <a:lstStyle/>
                    <a:p>
                      <a:pPr>
                        <a:lnSpc>
                          <a:spcPct val="150000"/>
                        </a:lnSpc>
                      </a:pPr>
                      <a:r>
                        <a:rPr lang="en-US" sz="2200">
                          <a:latin typeface="Calibir"/>
                        </a:rPr>
                        <a:t>15%</a:t>
                      </a:r>
                    </a:p>
                  </a:txBody>
                  <a:tcPr anchor="ctr"/>
                </a:tc>
                <a:extLst>
                  <a:ext uri="{0D108BD9-81ED-4DB2-BD59-A6C34878D82A}">
                    <a16:rowId xmlns:a16="http://schemas.microsoft.com/office/drawing/2014/main" val="678285800"/>
                  </a:ext>
                </a:extLst>
              </a:tr>
              <a:tr h="0">
                <a:tc>
                  <a:txBody>
                    <a:bodyPr/>
                    <a:lstStyle/>
                    <a:p>
                      <a:pPr>
                        <a:lnSpc>
                          <a:spcPct val="150000"/>
                        </a:lnSpc>
                      </a:pPr>
                      <a:r>
                        <a:rPr lang="en-US" sz="2200" b="1">
                          <a:latin typeface="Calibir"/>
                        </a:rPr>
                        <a:t>Quiz 2: Programming (Java/Python)</a:t>
                      </a:r>
                      <a:endParaRPr lang="en-US" sz="2200">
                        <a:latin typeface="Calibir"/>
                      </a:endParaRPr>
                    </a:p>
                  </a:txBody>
                  <a:tcPr anchor="ctr"/>
                </a:tc>
                <a:tc>
                  <a:txBody>
                    <a:bodyPr/>
                    <a:lstStyle/>
                    <a:p>
                      <a:pPr>
                        <a:lnSpc>
                          <a:spcPct val="150000"/>
                        </a:lnSpc>
                      </a:pPr>
                      <a:r>
                        <a:rPr lang="en-US" sz="2200">
                          <a:latin typeface="Calibir"/>
                        </a:rPr>
                        <a:t>21 Oct 5:00 PM</a:t>
                      </a:r>
                    </a:p>
                  </a:txBody>
                  <a:tcPr anchor="ctr"/>
                </a:tc>
                <a:tc>
                  <a:txBody>
                    <a:bodyPr/>
                    <a:lstStyle/>
                    <a:p>
                      <a:pPr>
                        <a:lnSpc>
                          <a:spcPct val="150000"/>
                        </a:lnSpc>
                      </a:pPr>
                      <a:r>
                        <a:rPr lang="en-US" sz="2200">
                          <a:latin typeface="Calibir"/>
                        </a:rPr>
                        <a:t>24 Oct 6:00 PM</a:t>
                      </a:r>
                    </a:p>
                  </a:txBody>
                  <a:tcPr anchor="ctr"/>
                </a:tc>
                <a:tc>
                  <a:txBody>
                    <a:bodyPr/>
                    <a:lstStyle/>
                    <a:p>
                      <a:pPr>
                        <a:lnSpc>
                          <a:spcPct val="150000"/>
                        </a:lnSpc>
                      </a:pPr>
                      <a:r>
                        <a:rPr lang="en-US" sz="2200">
                          <a:latin typeface="Calibir"/>
                        </a:rPr>
                        <a:t>15%</a:t>
                      </a:r>
                    </a:p>
                  </a:txBody>
                  <a:tcPr anchor="ctr"/>
                </a:tc>
                <a:extLst>
                  <a:ext uri="{0D108BD9-81ED-4DB2-BD59-A6C34878D82A}">
                    <a16:rowId xmlns:a16="http://schemas.microsoft.com/office/drawing/2014/main" val="676405595"/>
                  </a:ext>
                </a:extLst>
              </a:tr>
              <a:tr h="0">
                <a:tc>
                  <a:txBody>
                    <a:bodyPr/>
                    <a:lstStyle/>
                    <a:p>
                      <a:pPr>
                        <a:lnSpc>
                          <a:spcPct val="150000"/>
                        </a:lnSpc>
                      </a:pPr>
                      <a:r>
                        <a:rPr lang="en-US" sz="2200" b="1">
                          <a:latin typeface="Calibir"/>
                        </a:rPr>
                        <a:t>Part 2: Software Development</a:t>
                      </a:r>
                      <a:endParaRPr lang="en-US" sz="2200">
                        <a:latin typeface="Calibir"/>
                      </a:endParaRPr>
                    </a:p>
                  </a:txBody>
                  <a:tcPr anchor="ctr"/>
                </a:tc>
                <a:tc>
                  <a:txBody>
                    <a:bodyPr/>
                    <a:lstStyle/>
                    <a:p>
                      <a:pPr>
                        <a:lnSpc>
                          <a:spcPct val="150000"/>
                        </a:lnSpc>
                      </a:pPr>
                      <a:r>
                        <a:rPr lang="en-US" sz="2200">
                          <a:latin typeface="Calibir"/>
                        </a:rPr>
                        <a:t>29 Sep</a:t>
                      </a:r>
                    </a:p>
                  </a:txBody>
                  <a:tcPr anchor="ctr"/>
                </a:tc>
                <a:tc>
                  <a:txBody>
                    <a:bodyPr/>
                    <a:lstStyle/>
                    <a:p>
                      <a:pPr>
                        <a:lnSpc>
                          <a:spcPct val="150000"/>
                        </a:lnSpc>
                      </a:pPr>
                      <a:r>
                        <a:rPr lang="en-US" sz="2200">
                          <a:latin typeface="Calibir"/>
                        </a:rPr>
                        <a:t>9 Nov 11:59 PM</a:t>
                      </a:r>
                    </a:p>
                  </a:txBody>
                  <a:tcPr anchor="ctr"/>
                </a:tc>
                <a:tc>
                  <a:txBody>
                    <a:bodyPr/>
                    <a:lstStyle/>
                    <a:p>
                      <a:pPr>
                        <a:lnSpc>
                          <a:spcPct val="150000"/>
                        </a:lnSpc>
                      </a:pPr>
                      <a:r>
                        <a:rPr lang="en-US" sz="2200">
                          <a:latin typeface="Calibir"/>
                        </a:rPr>
                        <a:t>50%</a:t>
                      </a:r>
                    </a:p>
                  </a:txBody>
                  <a:tcPr anchor="ctr"/>
                </a:tc>
                <a:extLst>
                  <a:ext uri="{0D108BD9-81ED-4DB2-BD59-A6C34878D82A}">
                    <a16:rowId xmlns:a16="http://schemas.microsoft.com/office/drawing/2014/main" val="3350583179"/>
                  </a:ext>
                </a:extLst>
              </a:tr>
              <a:tr h="0">
                <a:tc>
                  <a:txBody>
                    <a:bodyPr/>
                    <a:lstStyle/>
                    <a:p>
                      <a:pPr>
                        <a:lnSpc>
                          <a:spcPct val="150000"/>
                        </a:lnSpc>
                      </a:pPr>
                      <a:r>
                        <a:rPr lang="en-US" sz="2200" b="1">
                          <a:latin typeface="Calibir"/>
                        </a:rPr>
                        <a:t>Part 3: Project Showcase</a:t>
                      </a:r>
                      <a:endParaRPr lang="en-US" sz="2200">
                        <a:latin typeface="Calibir"/>
                      </a:endParaRPr>
                    </a:p>
                  </a:txBody>
                  <a:tcPr anchor="ctr"/>
                </a:tc>
                <a:tc>
                  <a:txBody>
                    <a:bodyPr/>
                    <a:lstStyle/>
                    <a:p>
                      <a:pPr>
                        <a:lnSpc>
                          <a:spcPct val="150000"/>
                        </a:lnSpc>
                      </a:pPr>
                      <a:r>
                        <a:rPr lang="en-US" sz="2200">
                          <a:latin typeface="Calibir"/>
                        </a:rPr>
                        <a:t>29 Sep</a:t>
                      </a:r>
                    </a:p>
                  </a:txBody>
                  <a:tcPr anchor="ctr"/>
                </a:tc>
                <a:tc>
                  <a:txBody>
                    <a:bodyPr/>
                    <a:lstStyle/>
                    <a:p>
                      <a:pPr>
                        <a:lnSpc>
                          <a:spcPct val="150000"/>
                        </a:lnSpc>
                      </a:pPr>
                      <a:r>
                        <a:rPr lang="en-US" sz="2200">
                          <a:latin typeface="Calibir"/>
                        </a:rPr>
                        <a:t>7 Nov 11:59 PM</a:t>
                      </a:r>
                    </a:p>
                  </a:txBody>
                  <a:tcPr anchor="ctr"/>
                </a:tc>
                <a:tc>
                  <a:txBody>
                    <a:bodyPr/>
                    <a:lstStyle/>
                    <a:p>
                      <a:pPr>
                        <a:lnSpc>
                          <a:spcPct val="150000"/>
                        </a:lnSpc>
                      </a:pPr>
                      <a:r>
                        <a:rPr lang="en-US" sz="2200" dirty="0">
                          <a:latin typeface="Calibir"/>
                        </a:rPr>
                        <a:t>5%</a:t>
                      </a:r>
                    </a:p>
                  </a:txBody>
                  <a:tcPr anchor="ctr"/>
                </a:tc>
                <a:extLst>
                  <a:ext uri="{0D108BD9-81ED-4DB2-BD59-A6C34878D82A}">
                    <a16:rowId xmlns:a16="http://schemas.microsoft.com/office/drawing/2014/main" val="3951591461"/>
                  </a:ext>
                </a:extLst>
              </a:tr>
            </a:tbl>
          </a:graphicData>
        </a:graphic>
      </p:graphicFrame>
    </p:spTree>
    <p:extLst>
      <p:ext uri="{BB962C8B-B14F-4D97-AF65-F5344CB8AC3E}">
        <p14:creationId xmlns:p14="http://schemas.microsoft.com/office/powerpoint/2010/main" val="423097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0E5DB-F5C9-5EE7-FAF6-9ADFB24C47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89C613-A034-DB8B-7AAD-C6CD05D12AF8}"/>
              </a:ext>
            </a:extLst>
          </p:cNvPr>
          <p:cNvSpPr>
            <a:spLocks noGrp="1"/>
          </p:cNvSpPr>
          <p:nvPr>
            <p:ph type="title"/>
          </p:nvPr>
        </p:nvSpPr>
        <p:spPr>
          <a:xfrm>
            <a:off x="0" y="0"/>
            <a:ext cx="12192000" cy="658369"/>
          </a:xfrm>
        </p:spPr>
        <p:txBody>
          <a:bodyPr anchor="b">
            <a:normAutofit/>
          </a:bodyPr>
          <a:lstStyle/>
          <a:p>
            <a:r>
              <a:rPr lang="en-US" sz="4000" dirty="0">
                <a:latin typeface="Calibir"/>
              </a:rPr>
              <a:t>Week 1 – Requirements Analysis</a:t>
            </a:r>
            <a:endParaRPr lang="en-AU" sz="4000" b="1" dirty="0">
              <a:latin typeface="Calibir"/>
            </a:endParaRPr>
          </a:p>
        </p:txBody>
      </p:sp>
      <p:sp>
        <p:nvSpPr>
          <p:cNvPr id="4" name="Rectangle 1">
            <a:extLst>
              <a:ext uri="{FF2B5EF4-FFF2-40B4-BE49-F238E27FC236}">
                <a16:creationId xmlns:a16="http://schemas.microsoft.com/office/drawing/2014/main" id="{89276C80-622C-F1C8-D10B-AAFA7FF19158}"/>
              </a:ext>
            </a:extLst>
          </p:cNvPr>
          <p:cNvSpPr>
            <a:spLocks noChangeArrowheads="1"/>
          </p:cNvSpPr>
          <p:nvPr/>
        </p:nvSpPr>
        <p:spPr bwMode="auto">
          <a:xfrm>
            <a:off x="2006803" y="2123578"/>
            <a:ext cx="8178393"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ir"/>
              </a:rPr>
              <a:t>What are software requirements?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ir"/>
              </a:rPr>
              <a:t>Functional vs. Non-functional requirements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ir"/>
              </a:rPr>
              <a:t>Use Case Diagrams and System Requirements Specs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ir"/>
              </a:rPr>
              <a:t>Introduction to UML: Use Case &amp; Activity Diagrams</a:t>
            </a:r>
          </a:p>
        </p:txBody>
      </p:sp>
    </p:spTree>
    <p:extLst>
      <p:ext uri="{BB962C8B-B14F-4D97-AF65-F5344CB8AC3E}">
        <p14:creationId xmlns:p14="http://schemas.microsoft.com/office/powerpoint/2010/main" val="355728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EBFE8-8221-3E61-2EB2-E041BA6E0A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7AA20A-F47B-586B-F8FC-CE84DC9AFA20}"/>
              </a:ext>
            </a:extLst>
          </p:cNvPr>
          <p:cNvSpPr>
            <a:spLocks noGrp="1"/>
          </p:cNvSpPr>
          <p:nvPr>
            <p:ph type="title"/>
          </p:nvPr>
        </p:nvSpPr>
        <p:spPr>
          <a:xfrm>
            <a:off x="0" y="0"/>
            <a:ext cx="12192000" cy="658369"/>
          </a:xfrm>
        </p:spPr>
        <p:txBody>
          <a:bodyPr anchor="b">
            <a:normAutofit/>
          </a:bodyPr>
          <a:lstStyle/>
          <a:p>
            <a:r>
              <a:rPr lang="en-US" sz="4000" dirty="0">
                <a:latin typeface="Calibir"/>
              </a:rPr>
              <a:t>Week 1 – Requirements Analysis</a:t>
            </a:r>
            <a:endParaRPr lang="en-AU" sz="4000" b="1" dirty="0">
              <a:latin typeface="Calibir"/>
            </a:endParaRPr>
          </a:p>
        </p:txBody>
      </p:sp>
      <p:sp>
        <p:nvSpPr>
          <p:cNvPr id="4" name="Rectangle 1">
            <a:extLst>
              <a:ext uri="{FF2B5EF4-FFF2-40B4-BE49-F238E27FC236}">
                <a16:creationId xmlns:a16="http://schemas.microsoft.com/office/drawing/2014/main" id="{79237E58-03FA-0B10-B3D5-208E08037CD5}"/>
              </a:ext>
            </a:extLst>
          </p:cNvPr>
          <p:cNvSpPr>
            <a:spLocks noChangeArrowheads="1"/>
          </p:cNvSpPr>
          <p:nvPr/>
        </p:nvSpPr>
        <p:spPr bwMode="auto">
          <a:xfrm>
            <a:off x="2006803" y="2123579"/>
            <a:ext cx="9213548"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pPr>
            <a:r>
              <a:rPr lang="en-US" sz="2800" b="1" dirty="0">
                <a:latin typeface="Calibir"/>
              </a:rPr>
              <a:t>Tutorial (Lab 1):</a:t>
            </a:r>
            <a:endParaRPr lang="en-US" sz="2800" dirty="0">
              <a:latin typeface="Calibir"/>
            </a:endParaRPr>
          </a:p>
          <a:p>
            <a:pPr marL="457200" indent="-457200">
              <a:lnSpc>
                <a:spcPct val="150000"/>
              </a:lnSpc>
              <a:buFont typeface="Arial" panose="020B0604020202020204" pitchFamily="34" charset="0"/>
              <a:buChar char="•"/>
            </a:pPr>
            <a:r>
              <a:rPr lang="en-US" sz="2800" dirty="0">
                <a:latin typeface="Calibir"/>
              </a:rPr>
              <a:t>Hands-on activity: Analyze a real-world scenario</a:t>
            </a:r>
          </a:p>
          <a:p>
            <a:pPr marL="457200" indent="-457200">
              <a:lnSpc>
                <a:spcPct val="150000"/>
              </a:lnSpc>
              <a:buFont typeface="Arial" panose="020B0604020202020204" pitchFamily="34" charset="0"/>
              <a:buChar char="•"/>
            </a:pPr>
            <a:r>
              <a:rPr lang="en-US" sz="2800" dirty="0">
                <a:latin typeface="Calibir"/>
              </a:rPr>
              <a:t>Draw a use-case diagram using </a:t>
            </a:r>
            <a:r>
              <a:rPr lang="en-US" sz="2800" b="1" dirty="0">
                <a:latin typeface="Calibir"/>
              </a:rPr>
              <a:t>Draw.io</a:t>
            </a:r>
            <a:r>
              <a:rPr lang="en-US" sz="2800" dirty="0">
                <a:latin typeface="Calibir"/>
              </a:rPr>
              <a:t> or </a:t>
            </a:r>
            <a:r>
              <a:rPr lang="en-US" sz="2800" b="1" dirty="0">
                <a:latin typeface="Calibir"/>
              </a:rPr>
              <a:t>Visual Paradigm</a:t>
            </a:r>
            <a:endParaRPr lang="en-US" sz="2800" dirty="0">
              <a:latin typeface="Calibir"/>
            </a:endParaRPr>
          </a:p>
          <a:p>
            <a:pPr marL="457200" indent="-457200">
              <a:lnSpc>
                <a:spcPct val="150000"/>
              </a:lnSpc>
              <a:buFont typeface="Arial" panose="020B0604020202020204" pitchFamily="34" charset="0"/>
              <a:buChar char="•"/>
            </a:pPr>
            <a:r>
              <a:rPr lang="en-US" sz="2800" dirty="0">
                <a:latin typeface="Calibir"/>
              </a:rPr>
              <a:t>Discuss requirements with your team</a:t>
            </a:r>
          </a:p>
        </p:txBody>
      </p:sp>
    </p:spTree>
    <p:extLst>
      <p:ext uri="{BB962C8B-B14F-4D97-AF65-F5344CB8AC3E}">
        <p14:creationId xmlns:p14="http://schemas.microsoft.com/office/powerpoint/2010/main" val="237125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8B886-C6E0-9A66-E5DA-875935F4B6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688E2A-D44A-471F-171B-A75FF3E316B5}"/>
              </a:ext>
            </a:extLst>
          </p:cNvPr>
          <p:cNvSpPr>
            <a:spLocks noGrp="1"/>
          </p:cNvSpPr>
          <p:nvPr>
            <p:ph type="title"/>
          </p:nvPr>
        </p:nvSpPr>
        <p:spPr>
          <a:xfrm>
            <a:off x="0" y="0"/>
            <a:ext cx="12192000" cy="658369"/>
          </a:xfrm>
        </p:spPr>
        <p:txBody>
          <a:bodyPr anchor="b">
            <a:normAutofit/>
          </a:bodyPr>
          <a:lstStyle/>
          <a:p>
            <a:r>
              <a:rPr lang="en-US" sz="4000" dirty="0">
                <a:latin typeface="Calibir"/>
              </a:rPr>
              <a:t>Week 1 – Requirements Analysis</a:t>
            </a:r>
            <a:endParaRPr lang="en-AU" sz="4000" b="1" dirty="0">
              <a:latin typeface="Calibir"/>
            </a:endParaRPr>
          </a:p>
        </p:txBody>
      </p:sp>
      <p:sp>
        <p:nvSpPr>
          <p:cNvPr id="4" name="Rectangle 1">
            <a:extLst>
              <a:ext uri="{FF2B5EF4-FFF2-40B4-BE49-F238E27FC236}">
                <a16:creationId xmlns:a16="http://schemas.microsoft.com/office/drawing/2014/main" id="{852CBA8A-1F13-BC55-2CB0-74898CA862CF}"/>
              </a:ext>
            </a:extLst>
          </p:cNvPr>
          <p:cNvSpPr>
            <a:spLocks noChangeArrowheads="1"/>
          </p:cNvSpPr>
          <p:nvPr/>
        </p:nvSpPr>
        <p:spPr bwMode="auto">
          <a:xfrm>
            <a:off x="2006803" y="2446745"/>
            <a:ext cx="6823471"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pPr>
            <a:r>
              <a:rPr lang="en-US" sz="2800" b="1" dirty="0">
                <a:latin typeface="Calibir"/>
              </a:rPr>
              <a:t>Deliverables This Week:</a:t>
            </a:r>
            <a:endParaRPr lang="en-US" sz="2800" dirty="0">
              <a:latin typeface="Calibir"/>
            </a:endParaRPr>
          </a:p>
          <a:p>
            <a:pPr marL="457200" indent="-457200">
              <a:lnSpc>
                <a:spcPct val="150000"/>
              </a:lnSpc>
              <a:buFont typeface="Arial" panose="020B0604020202020204" pitchFamily="34" charset="0"/>
              <a:buChar char="•"/>
            </a:pPr>
            <a:r>
              <a:rPr lang="en-US" sz="2800" dirty="0">
                <a:latin typeface="Calibir"/>
              </a:rPr>
              <a:t>Complete </a:t>
            </a:r>
            <a:r>
              <a:rPr lang="en-US" sz="2800" b="1" dirty="0">
                <a:latin typeface="Calibir"/>
              </a:rPr>
              <a:t>Week 1 Practice Quiz</a:t>
            </a:r>
            <a:r>
              <a:rPr lang="en-US" sz="2800" dirty="0">
                <a:latin typeface="Calibir"/>
              </a:rPr>
              <a:t> on Canvas</a:t>
            </a:r>
          </a:p>
          <a:p>
            <a:pPr marL="457200" indent="-457200">
              <a:lnSpc>
                <a:spcPct val="150000"/>
              </a:lnSpc>
              <a:buFont typeface="Arial" panose="020B0604020202020204" pitchFamily="34" charset="0"/>
              <a:buChar char="•"/>
            </a:pPr>
            <a:r>
              <a:rPr lang="en-US" sz="2800" dirty="0">
                <a:latin typeface="Calibir"/>
              </a:rPr>
              <a:t>Submit Lab 1 solution</a:t>
            </a:r>
          </a:p>
        </p:txBody>
      </p:sp>
    </p:spTree>
    <p:extLst>
      <p:ext uri="{BB962C8B-B14F-4D97-AF65-F5344CB8AC3E}">
        <p14:creationId xmlns:p14="http://schemas.microsoft.com/office/powerpoint/2010/main" val="297959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0C101F-C65F-1D84-0824-C2471518F032}"/>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descr="Tying a bow in an arrangment of presents">
            <a:extLst>
              <a:ext uri="{FF2B5EF4-FFF2-40B4-BE49-F238E27FC236}">
                <a16:creationId xmlns:a16="http://schemas.microsoft.com/office/drawing/2014/main" id="{E6D721DE-1453-5AA6-9447-209B227E2123}"/>
              </a:ext>
            </a:extLst>
          </p:cNvPr>
          <p:cNvPicPr>
            <a:picLocks noChangeAspect="1"/>
          </p:cNvPicPr>
          <p:nvPr/>
        </p:nvPicPr>
        <p:blipFill rotWithShape="1">
          <a:blip r:embed="rId2"/>
          <a:srcRect l="17081" r="16168"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41"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4845029-98A4-9C92-04B4-320B6AFDD1B8}"/>
              </a:ext>
            </a:extLst>
          </p:cNvPr>
          <p:cNvSpPr txBox="1"/>
          <p:nvPr/>
        </p:nvSpPr>
        <p:spPr>
          <a:xfrm>
            <a:off x="6388119" y="99483"/>
            <a:ext cx="5198044" cy="6651523"/>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50000"/>
              </a:lnSpc>
              <a:spcBef>
                <a:spcPts val="0"/>
              </a:spcBef>
              <a:spcAft>
                <a:spcPts val="600"/>
              </a:spcAft>
              <a:buClrTx/>
              <a:buSzTx/>
              <a:buFontTx/>
              <a:buNone/>
              <a:tabLst/>
              <a:defRPr/>
            </a:pPr>
            <a:r>
              <a:rPr kumimoji="0" lang="en-US" sz="2800" b="1"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Happy Learning and Bright Futures Ahead!</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0" i="1"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Dr. Farshid Keivanian</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Stay Connected:</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hlinkClick r:id="rId3"/>
              </a:rPr>
              <a:t>linkedin.com/in/farshid-keivanian</a:t>
            </a: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 </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hlinkClick r:id="rId4"/>
              </a:rPr>
              <a:t>github.com/FarshidKeivanian</a:t>
            </a: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 </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Education is the most powerful weapon you can use to change the world. </a:t>
            </a: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 Nelson Mandela</a:t>
            </a:r>
          </a:p>
        </p:txBody>
      </p:sp>
      <p:sp>
        <p:nvSpPr>
          <p:cNvPr id="45"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D7A11-47AE-C133-8206-569A0BB07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E1848-8E74-13DF-C09C-3CC64A483572}"/>
              </a:ext>
            </a:extLst>
          </p:cNvPr>
          <p:cNvSpPr>
            <a:spLocks noGrp="1"/>
          </p:cNvSpPr>
          <p:nvPr>
            <p:ph type="title"/>
          </p:nvPr>
        </p:nvSpPr>
        <p:spPr>
          <a:xfrm>
            <a:off x="0" y="0"/>
            <a:ext cx="12192000" cy="658369"/>
          </a:xfrm>
        </p:spPr>
        <p:txBody>
          <a:bodyPr anchor="b">
            <a:normAutofit fontScale="90000"/>
          </a:bodyPr>
          <a:lstStyle/>
          <a:p>
            <a:r>
              <a:rPr lang="en-US" sz="4000" dirty="0">
                <a:latin typeface="Calibir"/>
              </a:rPr>
              <a:t>Welcome to 32555 – Fundamentals of Software Development</a:t>
            </a:r>
            <a:endParaRPr lang="en-AU" sz="4000" b="1" dirty="0">
              <a:latin typeface="Calibir"/>
            </a:endParaRPr>
          </a:p>
        </p:txBody>
      </p:sp>
      <p:sp>
        <p:nvSpPr>
          <p:cNvPr id="5" name="Rectangle 1">
            <a:extLst>
              <a:ext uri="{FF2B5EF4-FFF2-40B4-BE49-F238E27FC236}">
                <a16:creationId xmlns:a16="http://schemas.microsoft.com/office/drawing/2014/main" id="{F5185FC6-5CEA-DC1B-A1DF-D2D8A89484E9}"/>
              </a:ext>
            </a:extLst>
          </p:cNvPr>
          <p:cNvSpPr>
            <a:spLocks noChangeArrowheads="1"/>
          </p:cNvSpPr>
          <p:nvPr/>
        </p:nvSpPr>
        <p:spPr bwMode="auto">
          <a:xfrm>
            <a:off x="165593" y="1187905"/>
            <a:ext cx="5296002"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pPr>
            <a:r>
              <a:rPr lang="en-US" sz="2800" i="1" dirty="0">
                <a:latin typeface="Calibir"/>
              </a:rPr>
              <a:t>Your Teaching Team:</a:t>
            </a:r>
            <a:endParaRPr lang="en-US" sz="2800" dirty="0">
              <a:latin typeface="Calibir"/>
            </a:endParaRPr>
          </a:p>
          <a:p>
            <a:pPr>
              <a:lnSpc>
                <a:spcPct val="150000"/>
              </a:lnSpc>
            </a:pPr>
            <a:r>
              <a:rPr lang="en-US" sz="2800" dirty="0">
                <a:latin typeface="Calibir"/>
              </a:rPr>
              <a:t>Dr. Yining Hu – Subject Coordinator</a:t>
            </a:r>
          </a:p>
          <a:p>
            <a:pPr>
              <a:lnSpc>
                <a:spcPct val="150000"/>
              </a:lnSpc>
            </a:pPr>
            <a:r>
              <a:rPr lang="en-US" sz="2800" b="1" dirty="0">
                <a:latin typeface="Calibir"/>
              </a:rPr>
              <a:t>Dr. Farshid Keivanian – Tutor</a:t>
            </a:r>
          </a:p>
          <a:p>
            <a:pPr>
              <a:lnSpc>
                <a:spcPct val="150000"/>
              </a:lnSpc>
            </a:pPr>
            <a:r>
              <a:rPr lang="en-US" sz="2800" dirty="0">
                <a:latin typeface="Calibir"/>
              </a:rPr>
              <a:t>Dr. Hasan Khattak – Tutor</a:t>
            </a:r>
          </a:p>
          <a:p>
            <a:pPr>
              <a:lnSpc>
                <a:spcPct val="150000"/>
              </a:lnSpc>
            </a:pPr>
            <a:r>
              <a:rPr lang="en-US" sz="2800" dirty="0">
                <a:latin typeface="Calibir"/>
              </a:rPr>
              <a:t>Xiaojie (Zoe) Lin – Tutor</a:t>
            </a:r>
          </a:p>
        </p:txBody>
      </p:sp>
    </p:spTree>
    <p:extLst>
      <p:ext uri="{BB962C8B-B14F-4D97-AF65-F5344CB8AC3E}">
        <p14:creationId xmlns:p14="http://schemas.microsoft.com/office/powerpoint/2010/main" val="794337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D9C1C-4E65-0A2D-3344-DB49366EE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CEA13-CFA7-19D8-5585-42E7C34AD76D}"/>
              </a:ext>
            </a:extLst>
          </p:cNvPr>
          <p:cNvSpPr>
            <a:spLocks noGrp="1"/>
          </p:cNvSpPr>
          <p:nvPr>
            <p:ph type="title"/>
          </p:nvPr>
        </p:nvSpPr>
        <p:spPr>
          <a:xfrm>
            <a:off x="0" y="0"/>
            <a:ext cx="12192000" cy="658369"/>
          </a:xfrm>
        </p:spPr>
        <p:txBody>
          <a:bodyPr anchor="b">
            <a:normAutofit fontScale="90000"/>
          </a:bodyPr>
          <a:lstStyle/>
          <a:p>
            <a:r>
              <a:rPr lang="en-US" sz="4000" dirty="0">
                <a:latin typeface="Calibir"/>
              </a:rPr>
              <a:t>Welcome to 32555 – Fundamentals of Software Development</a:t>
            </a:r>
            <a:endParaRPr lang="en-AU" sz="4000" b="1" dirty="0">
              <a:latin typeface="Calibir"/>
            </a:endParaRPr>
          </a:p>
        </p:txBody>
      </p:sp>
      <p:sp>
        <p:nvSpPr>
          <p:cNvPr id="5" name="Rectangle 1">
            <a:extLst>
              <a:ext uri="{FF2B5EF4-FFF2-40B4-BE49-F238E27FC236}">
                <a16:creationId xmlns:a16="http://schemas.microsoft.com/office/drawing/2014/main" id="{F87EDA06-E13A-BD41-FC40-350B122F84EA}"/>
              </a:ext>
            </a:extLst>
          </p:cNvPr>
          <p:cNvSpPr>
            <a:spLocks noChangeArrowheads="1"/>
          </p:cNvSpPr>
          <p:nvPr/>
        </p:nvSpPr>
        <p:spPr bwMode="auto">
          <a:xfrm>
            <a:off x="82796" y="1154082"/>
            <a:ext cx="12026407"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i="1" dirty="0">
                <a:latin typeface="Calibir"/>
              </a:rPr>
              <a:t>What You’ll Learn:</a:t>
            </a:r>
            <a:endParaRPr lang="en-US" sz="2800" dirty="0">
              <a:latin typeface="Calibir"/>
            </a:endParaRPr>
          </a:p>
          <a:p>
            <a:pPr marL="457200" indent="-457200">
              <a:lnSpc>
                <a:spcPct val="150000"/>
              </a:lnSpc>
              <a:buFont typeface="Arial" panose="020B0604020202020204" pitchFamily="34" charset="0"/>
              <a:buChar char="•"/>
            </a:pPr>
            <a:r>
              <a:rPr lang="en-US" sz="2800" dirty="0">
                <a:latin typeface="Calibir"/>
              </a:rPr>
              <a:t>Fundamentals of software development</a:t>
            </a:r>
          </a:p>
          <a:p>
            <a:pPr marL="457200" indent="-457200">
              <a:lnSpc>
                <a:spcPct val="150000"/>
              </a:lnSpc>
              <a:buFont typeface="Arial" panose="020B0604020202020204" pitchFamily="34" charset="0"/>
              <a:buChar char="•"/>
            </a:pPr>
            <a:r>
              <a:rPr lang="en-US" sz="2800" dirty="0">
                <a:latin typeface="Calibir"/>
              </a:rPr>
              <a:t>Object-Oriented Programming (OOP) using </a:t>
            </a:r>
            <a:r>
              <a:rPr lang="en-US" sz="2800" b="1" dirty="0">
                <a:latin typeface="Calibir"/>
              </a:rPr>
              <a:t>Java or Python</a:t>
            </a:r>
            <a:endParaRPr lang="en-US" sz="2800" dirty="0">
              <a:latin typeface="Calibir"/>
            </a:endParaRPr>
          </a:p>
          <a:p>
            <a:pPr marL="457200" indent="-457200">
              <a:lnSpc>
                <a:spcPct val="150000"/>
              </a:lnSpc>
              <a:buFont typeface="Arial" panose="020B0604020202020204" pitchFamily="34" charset="0"/>
              <a:buChar char="•"/>
            </a:pPr>
            <a:r>
              <a:rPr lang="en-US" sz="2800" dirty="0">
                <a:latin typeface="Calibir"/>
              </a:rPr>
              <a:t>UML modeling &amp; GUI applications</a:t>
            </a:r>
          </a:p>
          <a:p>
            <a:pPr marL="457200" indent="-457200">
              <a:lnSpc>
                <a:spcPct val="150000"/>
              </a:lnSpc>
              <a:buFont typeface="Arial" panose="020B0604020202020204" pitchFamily="34" charset="0"/>
              <a:buChar char="•"/>
            </a:pPr>
            <a:r>
              <a:rPr lang="en-US" sz="2800" dirty="0">
                <a:latin typeface="Calibir"/>
              </a:rPr>
              <a:t>Software testing, collaboration, and version control (Git)</a:t>
            </a:r>
          </a:p>
          <a:p>
            <a:pPr>
              <a:lnSpc>
                <a:spcPct val="150000"/>
              </a:lnSpc>
            </a:pPr>
            <a:r>
              <a:rPr lang="en-US" sz="2800" i="1" dirty="0">
                <a:latin typeface="Calibir"/>
              </a:rPr>
              <a:t>Tools Used:</a:t>
            </a:r>
            <a:r>
              <a:rPr lang="en-US" sz="2800" dirty="0">
                <a:latin typeface="Calibir"/>
              </a:rPr>
              <a:t> Visual Paradigm, Git, </a:t>
            </a:r>
            <a:r>
              <a:rPr lang="en-US" sz="2800" dirty="0" err="1">
                <a:latin typeface="Calibir"/>
              </a:rPr>
              <a:t>BlueJ</a:t>
            </a:r>
            <a:r>
              <a:rPr lang="en-US" sz="2800" dirty="0">
                <a:latin typeface="Calibir"/>
              </a:rPr>
              <a:t> / Eclipse / </a:t>
            </a:r>
            <a:r>
              <a:rPr lang="en-US" sz="2800" dirty="0" err="1">
                <a:latin typeface="Calibir"/>
              </a:rPr>
              <a:t>VSCode</a:t>
            </a:r>
            <a:r>
              <a:rPr lang="en-US" sz="2800" dirty="0">
                <a:latin typeface="Calibir"/>
              </a:rPr>
              <a:t>, Python 3.8+, JavaFX / </a:t>
            </a:r>
            <a:r>
              <a:rPr lang="en-US" sz="2800" dirty="0" err="1">
                <a:latin typeface="Calibir"/>
              </a:rPr>
              <a:t>Tkinter</a:t>
            </a:r>
            <a:endParaRPr lang="en-US" sz="2800" dirty="0">
              <a:latin typeface="Calibir"/>
            </a:endParaRPr>
          </a:p>
        </p:txBody>
      </p:sp>
    </p:spTree>
    <p:extLst>
      <p:ext uri="{BB962C8B-B14F-4D97-AF65-F5344CB8AC3E}">
        <p14:creationId xmlns:p14="http://schemas.microsoft.com/office/powerpoint/2010/main" val="197886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9240C-1518-C330-AF3F-DECD94DE19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C8DCC-863C-5FA3-704E-2A8272300388}"/>
              </a:ext>
            </a:extLst>
          </p:cNvPr>
          <p:cNvSpPr>
            <a:spLocks noGrp="1"/>
          </p:cNvSpPr>
          <p:nvPr>
            <p:ph type="title"/>
          </p:nvPr>
        </p:nvSpPr>
        <p:spPr>
          <a:xfrm>
            <a:off x="0" y="0"/>
            <a:ext cx="12192000" cy="658369"/>
          </a:xfrm>
        </p:spPr>
        <p:txBody>
          <a:bodyPr anchor="b">
            <a:normAutofit/>
          </a:bodyPr>
          <a:lstStyle/>
          <a:p>
            <a:r>
              <a:rPr lang="en-US" sz="4000" dirty="0">
                <a:latin typeface="Calibir"/>
              </a:rPr>
              <a:t>Week 1 Expectations</a:t>
            </a:r>
            <a:endParaRPr lang="en-AU" sz="4000" b="1" dirty="0">
              <a:latin typeface="Calibir"/>
            </a:endParaRPr>
          </a:p>
        </p:txBody>
      </p:sp>
      <p:sp>
        <p:nvSpPr>
          <p:cNvPr id="5" name="Rectangle 1">
            <a:extLst>
              <a:ext uri="{FF2B5EF4-FFF2-40B4-BE49-F238E27FC236}">
                <a16:creationId xmlns:a16="http://schemas.microsoft.com/office/drawing/2014/main" id="{7E86AB8E-3606-A21F-B8C4-F8C192FAFF35}"/>
              </a:ext>
            </a:extLst>
          </p:cNvPr>
          <p:cNvSpPr>
            <a:spLocks noChangeArrowheads="1"/>
          </p:cNvSpPr>
          <p:nvPr/>
        </p:nvSpPr>
        <p:spPr bwMode="auto">
          <a:xfrm>
            <a:off x="82796" y="830917"/>
            <a:ext cx="12026407"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Calibir"/>
              </a:rPr>
              <a:t>Welcome everyone to 32555 – Fundamentals of Software Development. Whether you’ve coded before or this is your first time, this subject is designed to give you the foundations of software engineering using either Python or Java.</a:t>
            </a:r>
          </a:p>
          <a:p>
            <a:pPr>
              <a:lnSpc>
                <a:spcPct val="150000"/>
              </a:lnSpc>
            </a:pPr>
            <a:r>
              <a:rPr lang="en-US" sz="2800" dirty="0">
                <a:latin typeface="Calibir"/>
              </a:rPr>
              <a:t>We’ll teach you how to think like a developer: analyze user needs, model your solution, write working code, test it, and work in a team using Git.</a:t>
            </a:r>
          </a:p>
          <a:p>
            <a:pPr>
              <a:lnSpc>
                <a:spcPct val="150000"/>
              </a:lnSpc>
            </a:pPr>
            <a:r>
              <a:rPr lang="en-US" sz="2800" dirty="0">
                <a:latin typeface="Calibir"/>
              </a:rPr>
              <a:t>Please choose </a:t>
            </a:r>
            <a:r>
              <a:rPr lang="en-US" sz="2800" b="1" dirty="0">
                <a:latin typeface="Calibir"/>
              </a:rPr>
              <a:t>either Python or Java</a:t>
            </a:r>
            <a:r>
              <a:rPr lang="en-US" sz="2800" dirty="0">
                <a:latin typeface="Calibir"/>
              </a:rPr>
              <a:t> this week — you only need to use </a:t>
            </a:r>
            <a:r>
              <a:rPr lang="en-US" sz="2800" b="1" dirty="0">
                <a:latin typeface="Calibir"/>
              </a:rPr>
              <a:t>one</a:t>
            </a:r>
            <a:r>
              <a:rPr lang="en-US" sz="2800" dirty="0">
                <a:latin typeface="Calibir"/>
              </a:rPr>
              <a:t> language for the rest of the trimester. Labs, quizzes, and assessments will align with your choice.</a:t>
            </a:r>
          </a:p>
        </p:txBody>
      </p:sp>
    </p:spTree>
    <p:extLst>
      <p:ext uri="{BB962C8B-B14F-4D97-AF65-F5344CB8AC3E}">
        <p14:creationId xmlns:p14="http://schemas.microsoft.com/office/powerpoint/2010/main" val="20459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FB758-5F61-6783-D1A4-BB1DC86A6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2E25E2-6997-6EDE-6AB1-68FEEDF02AA0}"/>
              </a:ext>
            </a:extLst>
          </p:cNvPr>
          <p:cNvSpPr>
            <a:spLocks noGrp="1"/>
          </p:cNvSpPr>
          <p:nvPr>
            <p:ph type="title"/>
          </p:nvPr>
        </p:nvSpPr>
        <p:spPr>
          <a:xfrm>
            <a:off x="0" y="0"/>
            <a:ext cx="12192000" cy="658369"/>
          </a:xfrm>
        </p:spPr>
        <p:txBody>
          <a:bodyPr anchor="b">
            <a:normAutofit/>
          </a:bodyPr>
          <a:lstStyle/>
          <a:p>
            <a:r>
              <a:rPr lang="en-US" sz="4000" dirty="0">
                <a:latin typeface="Calibir"/>
              </a:rPr>
              <a:t>Week 1 Expectations</a:t>
            </a:r>
            <a:endParaRPr lang="en-AU" sz="4000" b="1" dirty="0">
              <a:latin typeface="Calibir"/>
            </a:endParaRPr>
          </a:p>
        </p:txBody>
      </p:sp>
      <p:sp>
        <p:nvSpPr>
          <p:cNvPr id="5" name="Rectangle 1">
            <a:extLst>
              <a:ext uri="{FF2B5EF4-FFF2-40B4-BE49-F238E27FC236}">
                <a16:creationId xmlns:a16="http://schemas.microsoft.com/office/drawing/2014/main" id="{4FB35C52-3133-E150-804A-55471DF4DFAC}"/>
              </a:ext>
            </a:extLst>
          </p:cNvPr>
          <p:cNvSpPr>
            <a:spLocks noChangeArrowheads="1"/>
          </p:cNvSpPr>
          <p:nvPr/>
        </p:nvSpPr>
        <p:spPr bwMode="auto">
          <a:xfrm>
            <a:off x="82796" y="1800413"/>
            <a:ext cx="12026407"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Calibir"/>
              </a:rPr>
              <a:t>By next week, I want you to have your </a:t>
            </a:r>
            <a:r>
              <a:rPr lang="en-US" sz="2800" b="1" dirty="0">
                <a:latin typeface="Calibir"/>
              </a:rPr>
              <a:t>IDE set up</a:t>
            </a:r>
            <a:r>
              <a:rPr lang="en-US" sz="2800" dirty="0">
                <a:latin typeface="Calibir"/>
              </a:rPr>
              <a:t>, Git configured, and be comfortable with UML tools.</a:t>
            </a:r>
          </a:p>
          <a:p>
            <a:pPr>
              <a:lnSpc>
                <a:spcPct val="150000"/>
              </a:lnSpc>
            </a:pPr>
            <a:r>
              <a:rPr lang="en-US" sz="2800" dirty="0">
                <a:latin typeface="Calibir"/>
              </a:rPr>
              <a:t>Remember: don't just aim to pass — aim to build something meaningful and reusable for your portfolio.</a:t>
            </a:r>
          </a:p>
          <a:p>
            <a:pPr>
              <a:lnSpc>
                <a:spcPct val="150000"/>
              </a:lnSpc>
            </a:pPr>
            <a:r>
              <a:rPr lang="en-US" sz="2800" dirty="0">
                <a:latin typeface="Calibir"/>
              </a:rPr>
              <a:t>I’ll be here to support you throughout. Let’s make it a great semester!</a:t>
            </a:r>
          </a:p>
        </p:txBody>
      </p:sp>
    </p:spTree>
    <p:extLst>
      <p:ext uri="{BB962C8B-B14F-4D97-AF65-F5344CB8AC3E}">
        <p14:creationId xmlns:p14="http://schemas.microsoft.com/office/powerpoint/2010/main" val="3160812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A9376-A732-4518-87A3-E4E86EE4FD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F51214-DFA7-4DDB-6A81-9CEF4E8DF849}"/>
              </a:ext>
            </a:extLst>
          </p:cNvPr>
          <p:cNvSpPr>
            <a:spLocks noGrp="1"/>
          </p:cNvSpPr>
          <p:nvPr>
            <p:ph type="title"/>
          </p:nvPr>
        </p:nvSpPr>
        <p:spPr>
          <a:xfrm>
            <a:off x="0" y="0"/>
            <a:ext cx="12192000" cy="658369"/>
          </a:xfrm>
        </p:spPr>
        <p:txBody>
          <a:bodyPr anchor="b">
            <a:normAutofit/>
          </a:bodyPr>
          <a:lstStyle/>
          <a:p>
            <a:r>
              <a:rPr lang="en-US" sz="4000" dirty="0">
                <a:latin typeface="Calibir"/>
              </a:rPr>
              <a:t>Week 1 Expectations</a:t>
            </a:r>
            <a:endParaRPr lang="en-AU" sz="4000" b="1" dirty="0">
              <a:latin typeface="Calibir"/>
            </a:endParaRPr>
          </a:p>
        </p:txBody>
      </p:sp>
      <p:sp>
        <p:nvSpPr>
          <p:cNvPr id="5" name="Rectangle 1">
            <a:extLst>
              <a:ext uri="{FF2B5EF4-FFF2-40B4-BE49-F238E27FC236}">
                <a16:creationId xmlns:a16="http://schemas.microsoft.com/office/drawing/2014/main" id="{858A918B-17C7-92BC-ED24-B3F5A1A01616}"/>
              </a:ext>
            </a:extLst>
          </p:cNvPr>
          <p:cNvSpPr>
            <a:spLocks noChangeArrowheads="1"/>
          </p:cNvSpPr>
          <p:nvPr/>
        </p:nvSpPr>
        <p:spPr bwMode="auto">
          <a:xfrm>
            <a:off x="82796" y="1477247"/>
            <a:ext cx="12026407"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ir"/>
              </a:rPr>
              <a:t>As a student, you are expected to:</a:t>
            </a:r>
            <a:endParaRPr lang="en-US" sz="2800" dirty="0">
              <a:latin typeface="Calibir"/>
            </a:endParaRPr>
          </a:p>
          <a:p>
            <a:pPr marL="457200" indent="-457200">
              <a:lnSpc>
                <a:spcPct val="150000"/>
              </a:lnSpc>
              <a:buFont typeface="Arial" panose="020B0604020202020204" pitchFamily="34" charset="0"/>
              <a:buChar char="•"/>
            </a:pPr>
            <a:r>
              <a:rPr lang="en-US" sz="2800" dirty="0">
                <a:latin typeface="Calibir"/>
              </a:rPr>
              <a:t>Attend weekly </a:t>
            </a:r>
            <a:r>
              <a:rPr lang="en-US" sz="2800" b="1" dirty="0">
                <a:latin typeface="Calibir"/>
              </a:rPr>
              <a:t>2-hour tutorials (on campus)</a:t>
            </a:r>
            <a:endParaRPr lang="en-US" sz="2800" dirty="0">
              <a:latin typeface="Calibir"/>
            </a:endParaRPr>
          </a:p>
          <a:p>
            <a:pPr marL="457200" indent="-457200">
              <a:lnSpc>
                <a:spcPct val="150000"/>
              </a:lnSpc>
              <a:buFont typeface="Arial" panose="020B0604020202020204" pitchFamily="34" charset="0"/>
              <a:buChar char="•"/>
            </a:pPr>
            <a:r>
              <a:rPr lang="en-US" sz="2800" dirty="0">
                <a:latin typeface="Calibir"/>
              </a:rPr>
              <a:t>Watch </a:t>
            </a:r>
            <a:r>
              <a:rPr lang="en-US" sz="2800" b="1" dirty="0">
                <a:latin typeface="Calibir"/>
              </a:rPr>
              <a:t>online lectures and demos</a:t>
            </a:r>
            <a:r>
              <a:rPr lang="en-US" sz="2800" dirty="0">
                <a:latin typeface="Calibir"/>
              </a:rPr>
              <a:t> before each lab</a:t>
            </a:r>
          </a:p>
          <a:p>
            <a:pPr marL="457200" indent="-457200">
              <a:lnSpc>
                <a:spcPct val="150000"/>
              </a:lnSpc>
              <a:buFont typeface="Arial" panose="020B0604020202020204" pitchFamily="34" charset="0"/>
              <a:buChar char="•"/>
            </a:pPr>
            <a:r>
              <a:rPr lang="en-US" sz="2800" dirty="0">
                <a:latin typeface="Calibir"/>
              </a:rPr>
              <a:t>Complete all practice quizzes and assignments on time</a:t>
            </a:r>
          </a:p>
          <a:p>
            <a:pPr marL="457200" indent="-457200">
              <a:lnSpc>
                <a:spcPct val="150000"/>
              </a:lnSpc>
              <a:buFont typeface="Arial" panose="020B0604020202020204" pitchFamily="34" charset="0"/>
              <a:buChar char="•"/>
            </a:pPr>
            <a:r>
              <a:rPr lang="en-US" sz="2800" dirty="0">
                <a:latin typeface="Calibir"/>
              </a:rPr>
              <a:t>Communicate professionally via Canvas Inbox</a:t>
            </a:r>
          </a:p>
          <a:p>
            <a:pPr marL="457200" indent="-457200">
              <a:lnSpc>
                <a:spcPct val="150000"/>
              </a:lnSpc>
              <a:buFont typeface="Arial" panose="020B0604020202020204" pitchFamily="34" charset="0"/>
              <a:buChar char="•"/>
            </a:pPr>
            <a:r>
              <a:rPr lang="en-US" sz="2800" dirty="0">
                <a:latin typeface="Calibir"/>
              </a:rPr>
              <a:t>Actively participate in </a:t>
            </a:r>
            <a:r>
              <a:rPr lang="en-US" sz="2800" b="1" dirty="0">
                <a:latin typeface="Calibir"/>
              </a:rPr>
              <a:t>group activities</a:t>
            </a:r>
            <a:r>
              <a:rPr lang="en-US" sz="2800" dirty="0">
                <a:latin typeface="Calibir"/>
              </a:rPr>
              <a:t> and contribute equally</a:t>
            </a:r>
          </a:p>
        </p:txBody>
      </p:sp>
    </p:spTree>
    <p:extLst>
      <p:ext uri="{BB962C8B-B14F-4D97-AF65-F5344CB8AC3E}">
        <p14:creationId xmlns:p14="http://schemas.microsoft.com/office/powerpoint/2010/main" val="4149038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3695-F6CC-0D41-D076-7F42F6111F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28E38-78EC-982C-906D-59CC4FC65716}"/>
              </a:ext>
            </a:extLst>
          </p:cNvPr>
          <p:cNvSpPr>
            <a:spLocks noGrp="1"/>
          </p:cNvSpPr>
          <p:nvPr>
            <p:ph type="title"/>
          </p:nvPr>
        </p:nvSpPr>
        <p:spPr>
          <a:xfrm>
            <a:off x="0" y="0"/>
            <a:ext cx="12192000" cy="658369"/>
          </a:xfrm>
        </p:spPr>
        <p:txBody>
          <a:bodyPr anchor="b">
            <a:normAutofit/>
          </a:bodyPr>
          <a:lstStyle/>
          <a:p>
            <a:r>
              <a:rPr lang="en-US" sz="4000" dirty="0">
                <a:latin typeface="Calibir"/>
              </a:rPr>
              <a:t>Week 1 Expectations</a:t>
            </a:r>
            <a:endParaRPr lang="en-AU" sz="4000" b="1" dirty="0">
              <a:latin typeface="Calibir"/>
            </a:endParaRPr>
          </a:p>
        </p:txBody>
      </p:sp>
      <p:sp>
        <p:nvSpPr>
          <p:cNvPr id="5" name="Rectangle 1">
            <a:extLst>
              <a:ext uri="{FF2B5EF4-FFF2-40B4-BE49-F238E27FC236}">
                <a16:creationId xmlns:a16="http://schemas.microsoft.com/office/drawing/2014/main" id="{039535C8-6A28-12E7-F7FD-616DBF85EF6B}"/>
              </a:ext>
            </a:extLst>
          </p:cNvPr>
          <p:cNvSpPr>
            <a:spLocks noChangeArrowheads="1"/>
          </p:cNvSpPr>
          <p:nvPr/>
        </p:nvSpPr>
        <p:spPr bwMode="auto">
          <a:xfrm>
            <a:off x="82796" y="2123578"/>
            <a:ext cx="12026407"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ir"/>
              </a:rPr>
              <a:t>Avoid:</a:t>
            </a:r>
            <a:endParaRPr lang="en-US" sz="2800" dirty="0">
              <a:latin typeface="Calibir"/>
            </a:endParaRPr>
          </a:p>
          <a:p>
            <a:pPr marL="457200" indent="-457200">
              <a:lnSpc>
                <a:spcPct val="150000"/>
              </a:lnSpc>
              <a:buFont typeface="Arial" panose="020B0604020202020204" pitchFamily="34" charset="0"/>
              <a:buChar char="•"/>
            </a:pPr>
            <a:r>
              <a:rPr lang="en-US" sz="2800" dirty="0">
                <a:latin typeface="Calibir"/>
              </a:rPr>
              <a:t>Leaving labs or assignments until the last minute</a:t>
            </a:r>
          </a:p>
          <a:p>
            <a:pPr marL="457200" indent="-457200">
              <a:lnSpc>
                <a:spcPct val="150000"/>
              </a:lnSpc>
              <a:buFont typeface="Arial" panose="020B0604020202020204" pitchFamily="34" charset="0"/>
              <a:buChar char="•"/>
            </a:pPr>
            <a:r>
              <a:rPr lang="en-US" sz="2800" dirty="0">
                <a:latin typeface="Calibir"/>
              </a:rPr>
              <a:t>Ignoring Canvas announcements or deadlines</a:t>
            </a:r>
          </a:p>
          <a:p>
            <a:pPr marL="457200" indent="-457200">
              <a:lnSpc>
                <a:spcPct val="150000"/>
              </a:lnSpc>
              <a:buFont typeface="Arial" panose="020B0604020202020204" pitchFamily="34" charset="0"/>
              <a:buChar char="•"/>
            </a:pPr>
            <a:r>
              <a:rPr lang="en-US" sz="2800" dirty="0">
                <a:latin typeface="Calibir"/>
              </a:rPr>
              <a:t>Submitting without proper version control or testing</a:t>
            </a:r>
          </a:p>
        </p:txBody>
      </p:sp>
    </p:spTree>
    <p:extLst>
      <p:ext uri="{BB962C8B-B14F-4D97-AF65-F5344CB8AC3E}">
        <p14:creationId xmlns:p14="http://schemas.microsoft.com/office/powerpoint/2010/main" val="1468523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B5FD3-9304-1B3A-D878-E563BBF48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B5EF29-94E7-B52A-5694-A418D527198F}"/>
              </a:ext>
            </a:extLst>
          </p:cNvPr>
          <p:cNvSpPr>
            <a:spLocks noGrp="1"/>
          </p:cNvSpPr>
          <p:nvPr>
            <p:ph type="title"/>
          </p:nvPr>
        </p:nvSpPr>
        <p:spPr>
          <a:xfrm>
            <a:off x="0" y="0"/>
            <a:ext cx="12192000" cy="658369"/>
          </a:xfrm>
        </p:spPr>
        <p:txBody>
          <a:bodyPr anchor="b">
            <a:normAutofit/>
          </a:bodyPr>
          <a:lstStyle/>
          <a:p>
            <a:r>
              <a:rPr lang="en-US" sz="4000" dirty="0">
                <a:latin typeface="Calibir"/>
              </a:rPr>
              <a:t>How to Succeed in 32555</a:t>
            </a:r>
            <a:endParaRPr lang="en-AU" sz="4000" b="1" dirty="0">
              <a:latin typeface="Calibir"/>
            </a:endParaRPr>
          </a:p>
        </p:txBody>
      </p:sp>
      <p:sp>
        <p:nvSpPr>
          <p:cNvPr id="5" name="Rectangle 1">
            <a:extLst>
              <a:ext uri="{FF2B5EF4-FFF2-40B4-BE49-F238E27FC236}">
                <a16:creationId xmlns:a16="http://schemas.microsoft.com/office/drawing/2014/main" id="{B55698B4-C596-FACE-7090-9EEB1A5D579D}"/>
              </a:ext>
            </a:extLst>
          </p:cNvPr>
          <p:cNvSpPr>
            <a:spLocks noChangeArrowheads="1"/>
          </p:cNvSpPr>
          <p:nvPr/>
        </p:nvSpPr>
        <p:spPr bwMode="auto">
          <a:xfrm>
            <a:off x="82796" y="1478689"/>
            <a:ext cx="12026407" cy="3900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ir"/>
              </a:rPr>
              <a:t>Weekly Routine for Success:</a:t>
            </a:r>
            <a:endParaRPr lang="en-US" sz="2800" dirty="0">
              <a:latin typeface="Calibir"/>
            </a:endParaRPr>
          </a:p>
          <a:p>
            <a:pPr marL="914400" lvl="1" indent="-457200">
              <a:lnSpc>
                <a:spcPct val="150000"/>
              </a:lnSpc>
              <a:buFont typeface="Wingdings" panose="05000000000000000000" pitchFamily="2" charset="2"/>
              <a:buChar char="ü"/>
            </a:pPr>
            <a:r>
              <a:rPr lang="en-US" sz="2800" dirty="0">
                <a:latin typeface="Calibir"/>
              </a:rPr>
              <a:t>Watch the week’s lecture video</a:t>
            </a:r>
          </a:p>
          <a:p>
            <a:pPr marL="914400" lvl="1" indent="-457200">
              <a:lnSpc>
                <a:spcPct val="150000"/>
              </a:lnSpc>
              <a:buFont typeface="Wingdings" panose="05000000000000000000" pitchFamily="2" charset="2"/>
              <a:buChar char="ü"/>
            </a:pPr>
            <a:r>
              <a:rPr lang="en-US" sz="2800" dirty="0">
                <a:latin typeface="Calibir"/>
              </a:rPr>
              <a:t>Complete the practice quiz</a:t>
            </a:r>
          </a:p>
          <a:p>
            <a:pPr marL="914400" lvl="1" indent="-457200">
              <a:lnSpc>
                <a:spcPct val="150000"/>
              </a:lnSpc>
              <a:buFont typeface="Wingdings" panose="05000000000000000000" pitchFamily="2" charset="2"/>
              <a:buChar char="ü"/>
            </a:pPr>
            <a:r>
              <a:rPr lang="en-US" sz="2800" dirty="0">
                <a:latin typeface="Calibir"/>
              </a:rPr>
              <a:t>Attend and participate in your tutorial</a:t>
            </a:r>
          </a:p>
          <a:p>
            <a:pPr marL="914400" lvl="1" indent="-457200">
              <a:lnSpc>
                <a:spcPct val="150000"/>
              </a:lnSpc>
              <a:buFont typeface="Wingdings" panose="05000000000000000000" pitchFamily="2" charset="2"/>
              <a:buChar char="ü"/>
            </a:pPr>
            <a:r>
              <a:rPr lang="en-US" sz="2800" dirty="0">
                <a:latin typeface="Calibir"/>
              </a:rPr>
              <a:t>Review and reflect on feedback</a:t>
            </a:r>
          </a:p>
          <a:p>
            <a:pPr marL="914400" lvl="1" indent="-457200">
              <a:lnSpc>
                <a:spcPct val="150000"/>
              </a:lnSpc>
              <a:buFont typeface="Wingdings" panose="05000000000000000000" pitchFamily="2" charset="2"/>
              <a:buChar char="ü"/>
            </a:pPr>
            <a:r>
              <a:rPr lang="en-US" sz="2800" dirty="0">
                <a:latin typeface="Calibir"/>
              </a:rPr>
              <a:t>Contribute to group activities and GitHub commits</a:t>
            </a:r>
          </a:p>
        </p:txBody>
      </p:sp>
    </p:spTree>
    <p:extLst>
      <p:ext uri="{BB962C8B-B14F-4D97-AF65-F5344CB8AC3E}">
        <p14:creationId xmlns:p14="http://schemas.microsoft.com/office/powerpoint/2010/main" val="147184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5938A-EC20-EF4F-12B9-9122BEEDF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0AF4E9-42A0-E3C8-DF43-5712E725678B}"/>
              </a:ext>
            </a:extLst>
          </p:cNvPr>
          <p:cNvSpPr>
            <a:spLocks noGrp="1"/>
          </p:cNvSpPr>
          <p:nvPr>
            <p:ph type="title"/>
          </p:nvPr>
        </p:nvSpPr>
        <p:spPr>
          <a:xfrm>
            <a:off x="0" y="0"/>
            <a:ext cx="12192000" cy="658369"/>
          </a:xfrm>
        </p:spPr>
        <p:txBody>
          <a:bodyPr anchor="b">
            <a:normAutofit/>
          </a:bodyPr>
          <a:lstStyle/>
          <a:p>
            <a:r>
              <a:rPr lang="en-US" sz="4000" dirty="0">
                <a:latin typeface="Calibir"/>
              </a:rPr>
              <a:t>How to Succeed in 32555</a:t>
            </a:r>
            <a:endParaRPr lang="en-AU" sz="4000" b="1" dirty="0">
              <a:latin typeface="Calibir"/>
            </a:endParaRPr>
          </a:p>
        </p:txBody>
      </p:sp>
      <p:sp>
        <p:nvSpPr>
          <p:cNvPr id="5" name="Rectangle 1">
            <a:extLst>
              <a:ext uri="{FF2B5EF4-FFF2-40B4-BE49-F238E27FC236}">
                <a16:creationId xmlns:a16="http://schemas.microsoft.com/office/drawing/2014/main" id="{D6354748-CC7E-508C-3DDD-5D674D027494}"/>
              </a:ext>
            </a:extLst>
          </p:cNvPr>
          <p:cNvSpPr>
            <a:spLocks noChangeArrowheads="1"/>
          </p:cNvSpPr>
          <p:nvPr/>
        </p:nvSpPr>
        <p:spPr bwMode="auto">
          <a:xfrm>
            <a:off x="82796" y="1800413"/>
            <a:ext cx="12026407"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ir"/>
              </a:rPr>
              <a:t>Pro Tips:</a:t>
            </a:r>
            <a:endParaRPr lang="en-US" sz="2800" dirty="0">
              <a:latin typeface="Calibir"/>
            </a:endParaRPr>
          </a:p>
          <a:p>
            <a:pPr marL="914400" lvl="1" indent="-457200">
              <a:lnSpc>
                <a:spcPct val="150000"/>
              </a:lnSpc>
              <a:buFont typeface="Arial" panose="020B0604020202020204" pitchFamily="34" charset="0"/>
              <a:buChar char="•"/>
            </a:pPr>
            <a:r>
              <a:rPr lang="en-US" sz="2800" dirty="0">
                <a:latin typeface="Calibir"/>
              </a:rPr>
              <a:t>Pick </a:t>
            </a:r>
            <a:r>
              <a:rPr lang="en-US" sz="2800" b="1" dirty="0">
                <a:latin typeface="Calibir"/>
              </a:rPr>
              <a:t>one language</a:t>
            </a:r>
            <a:r>
              <a:rPr lang="en-US" sz="2800" dirty="0">
                <a:latin typeface="Calibir"/>
              </a:rPr>
              <a:t> (Java or Python) and stick with it</a:t>
            </a:r>
          </a:p>
          <a:p>
            <a:pPr marL="914400" lvl="1" indent="-457200">
              <a:lnSpc>
                <a:spcPct val="150000"/>
              </a:lnSpc>
              <a:buFont typeface="Arial" panose="020B0604020202020204" pitchFamily="34" charset="0"/>
              <a:buChar char="•"/>
            </a:pPr>
            <a:r>
              <a:rPr lang="en-US" sz="2800" dirty="0">
                <a:latin typeface="Calibir"/>
              </a:rPr>
              <a:t>Use UML tools to map your ideas before coding</a:t>
            </a:r>
          </a:p>
          <a:p>
            <a:pPr marL="914400" lvl="1" indent="-457200">
              <a:lnSpc>
                <a:spcPct val="150000"/>
              </a:lnSpc>
              <a:buFont typeface="Arial" panose="020B0604020202020204" pitchFamily="34" charset="0"/>
              <a:buChar char="•"/>
            </a:pPr>
            <a:r>
              <a:rPr lang="en-US" sz="2800" dirty="0">
                <a:latin typeface="Calibir"/>
              </a:rPr>
              <a:t>Use </a:t>
            </a:r>
            <a:r>
              <a:rPr lang="en-US" sz="2800" b="1" dirty="0">
                <a:latin typeface="Calibir"/>
              </a:rPr>
              <a:t>Git</a:t>
            </a:r>
            <a:r>
              <a:rPr lang="en-US" sz="2800" dirty="0">
                <a:latin typeface="Calibir"/>
              </a:rPr>
              <a:t> for version control from the start</a:t>
            </a:r>
          </a:p>
          <a:p>
            <a:pPr marL="914400" lvl="1" indent="-457200">
              <a:lnSpc>
                <a:spcPct val="150000"/>
              </a:lnSpc>
              <a:buFont typeface="Arial" panose="020B0604020202020204" pitchFamily="34" charset="0"/>
              <a:buChar char="•"/>
            </a:pPr>
            <a:r>
              <a:rPr lang="en-US" sz="2800" dirty="0">
                <a:latin typeface="Calibir"/>
              </a:rPr>
              <a:t>Reach out if you’re stuck — don’t wait until it’s too late!</a:t>
            </a:r>
          </a:p>
        </p:txBody>
      </p:sp>
    </p:spTree>
    <p:extLst>
      <p:ext uri="{BB962C8B-B14F-4D97-AF65-F5344CB8AC3E}">
        <p14:creationId xmlns:p14="http://schemas.microsoft.com/office/powerpoint/2010/main" val="790301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657</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Aptos</vt:lpstr>
      <vt:lpstr>Aptos Display</vt:lpstr>
      <vt:lpstr>Arial</vt:lpstr>
      <vt:lpstr>Calibir</vt:lpstr>
      <vt:lpstr>Calibri</vt:lpstr>
      <vt:lpstr>Calibri Light</vt:lpstr>
      <vt:lpstr>Wingdings</vt:lpstr>
      <vt:lpstr>Office Theme</vt:lpstr>
      <vt:lpstr>1_Office Theme</vt:lpstr>
      <vt:lpstr>Introduction to Software Engineering (ISE102) Tutorial Week 1</vt:lpstr>
      <vt:lpstr>Welcome to 32555 – Fundamentals of Software Development</vt:lpstr>
      <vt:lpstr>Welcome to 32555 – Fundamentals of Software Development</vt:lpstr>
      <vt:lpstr>Week 1 Expectations</vt:lpstr>
      <vt:lpstr>Week 1 Expectations</vt:lpstr>
      <vt:lpstr>Week 1 Expectations</vt:lpstr>
      <vt:lpstr>Week 1 Expectations</vt:lpstr>
      <vt:lpstr>How to Succeed in 32555</vt:lpstr>
      <vt:lpstr>How to Succeed in 32555</vt:lpstr>
      <vt:lpstr>Key Assessment Dates – Spring 2025</vt:lpstr>
      <vt:lpstr>Week 1 – Requirements Analysis</vt:lpstr>
      <vt:lpstr>Week 1 – Requirements Analysis</vt:lpstr>
      <vt:lpstr>Week 1 – Requirements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4</cp:revision>
  <dcterms:created xsi:type="dcterms:W3CDTF">2025-07-28T16:39:25Z</dcterms:created>
  <dcterms:modified xsi:type="dcterms:W3CDTF">2025-07-29T05:18:32Z</dcterms:modified>
</cp:coreProperties>
</file>