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6" r:id="rId3"/>
    <p:sldId id="2467" r:id="rId4"/>
    <p:sldId id="2523" r:id="rId5"/>
    <p:sldId id="2524" r:id="rId6"/>
    <p:sldId id="2525" r:id="rId7"/>
    <p:sldId id="2526" r:id="rId8"/>
    <p:sldId id="2528" r:id="rId9"/>
    <p:sldId id="2529" r:id="rId10"/>
    <p:sldId id="2527" r:id="rId11"/>
    <p:sldId id="2530" r:id="rId12"/>
    <p:sldId id="2531" r:id="rId13"/>
    <p:sldId id="2532" r:id="rId14"/>
    <p:sldId id="2533" r:id="rId15"/>
    <p:sldId id="2534" r:id="rId16"/>
    <p:sldId id="74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0" d="100"/>
          <a:sy n="50" d="100"/>
        </p:scale>
        <p:origin x="1023"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4768A3-CE1D-4B38-9DB7-258A20660199}" type="datetimeFigureOut">
              <a:rPr lang="en-AU" smtClean="0"/>
              <a:t>11/08/2025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ED24F3-C88E-4C15-8193-4E111B80EC59}" type="slidenum">
              <a:rPr lang="en-AU" smtClean="0"/>
              <a:t>‹#›</a:t>
            </a:fld>
            <a:endParaRPr lang="en-AU"/>
          </a:p>
        </p:txBody>
      </p:sp>
    </p:spTree>
    <p:extLst>
      <p:ext uri="{BB962C8B-B14F-4D97-AF65-F5344CB8AC3E}">
        <p14:creationId xmlns:p14="http://schemas.microsoft.com/office/powerpoint/2010/main" val="3401419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7A289-FF3D-6221-0919-52B01AA8C7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594B72A-F72E-6F44-5F03-1418A0B231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9E6A39C-6018-18E9-5F8D-4A1EC20EB561}"/>
              </a:ext>
            </a:extLst>
          </p:cNvPr>
          <p:cNvSpPr>
            <a:spLocks noGrp="1"/>
          </p:cNvSpPr>
          <p:nvPr>
            <p:ph type="dt" sz="half" idx="10"/>
          </p:nvPr>
        </p:nvSpPr>
        <p:spPr/>
        <p:txBody>
          <a:bodyPr/>
          <a:lstStyle/>
          <a:p>
            <a:fld id="{1BB67406-7D6A-427B-AE15-EA86D49A46C9}" type="datetimeFigureOut">
              <a:rPr lang="en-AU" smtClean="0"/>
              <a:t>11/08/2025</a:t>
            </a:fld>
            <a:endParaRPr lang="en-AU"/>
          </a:p>
        </p:txBody>
      </p:sp>
      <p:sp>
        <p:nvSpPr>
          <p:cNvPr id="5" name="Footer Placeholder 4">
            <a:extLst>
              <a:ext uri="{FF2B5EF4-FFF2-40B4-BE49-F238E27FC236}">
                <a16:creationId xmlns:a16="http://schemas.microsoft.com/office/drawing/2014/main" id="{37120D52-2FFC-C9DF-2C1D-0D71439D00F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806BD1-0781-7498-CBE7-882C85BCFF11}"/>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369594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F791-333B-3959-5EB7-74857A08161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E30ACA7-4517-BC5B-569C-29CDA754F2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8472832-7FB6-BE62-8AC6-AC4630D92954}"/>
              </a:ext>
            </a:extLst>
          </p:cNvPr>
          <p:cNvSpPr>
            <a:spLocks noGrp="1"/>
          </p:cNvSpPr>
          <p:nvPr>
            <p:ph type="dt" sz="half" idx="10"/>
          </p:nvPr>
        </p:nvSpPr>
        <p:spPr/>
        <p:txBody>
          <a:bodyPr/>
          <a:lstStyle/>
          <a:p>
            <a:fld id="{1BB67406-7D6A-427B-AE15-EA86D49A46C9}" type="datetimeFigureOut">
              <a:rPr lang="en-AU" smtClean="0"/>
              <a:t>11/08/2025</a:t>
            </a:fld>
            <a:endParaRPr lang="en-AU"/>
          </a:p>
        </p:txBody>
      </p:sp>
      <p:sp>
        <p:nvSpPr>
          <p:cNvPr id="5" name="Footer Placeholder 4">
            <a:extLst>
              <a:ext uri="{FF2B5EF4-FFF2-40B4-BE49-F238E27FC236}">
                <a16:creationId xmlns:a16="http://schemas.microsoft.com/office/drawing/2014/main" id="{11ED29DE-BC8E-969C-246D-FAB1068D1F2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EA5BE22-884E-FBF3-A25E-96D41863467F}"/>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95569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444B66-AC16-CCAB-AFE8-29D6415A76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31ACECC-B4A9-B0D4-C662-26E4907132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5500766-BA84-C9DB-9E6F-3B62FB470ED9}"/>
              </a:ext>
            </a:extLst>
          </p:cNvPr>
          <p:cNvSpPr>
            <a:spLocks noGrp="1"/>
          </p:cNvSpPr>
          <p:nvPr>
            <p:ph type="dt" sz="half" idx="10"/>
          </p:nvPr>
        </p:nvSpPr>
        <p:spPr/>
        <p:txBody>
          <a:bodyPr/>
          <a:lstStyle/>
          <a:p>
            <a:fld id="{1BB67406-7D6A-427B-AE15-EA86D49A46C9}" type="datetimeFigureOut">
              <a:rPr lang="en-AU" smtClean="0"/>
              <a:t>11/08/2025</a:t>
            </a:fld>
            <a:endParaRPr lang="en-AU"/>
          </a:p>
        </p:txBody>
      </p:sp>
      <p:sp>
        <p:nvSpPr>
          <p:cNvPr id="5" name="Footer Placeholder 4">
            <a:extLst>
              <a:ext uri="{FF2B5EF4-FFF2-40B4-BE49-F238E27FC236}">
                <a16:creationId xmlns:a16="http://schemas.microsoft.com/office/drawing/2014/main" id="{A0361B9B-7BB2-B7BE-929B-53D8853D771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63AB2A3-A938-DC24-C96A-DF2004F89AD2}"/>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2042973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3CF8-4CC4-7F3B-2E2C-B754C2E0B9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D47C4A4-F523-ACA9-5C84-1EB3B80F5B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CC56B62-F469-5355-6292-CF3055CB002C}"/>
              </a:ext>
            </a:extLst>
          </p:cNvPr>
          <p:cNvSpPr>
            <a:spLocks noGrp="1"/>
          </p:cNvSpPr>
          <p:nvPr>
            <p:ph type="dt" sz="half" idx="10"/>
          </p:nvPr>
        </p:nvSpPr>
        <p:spPr/>
        <p:txBody>
          <a:bodyPr/>
          <a:lstStyle/>
          <a:p>
            <a:fld id="{BFAA40DC-3820-4F90-B4E8-98BE2140A65D}" type="datetimeFigureOut">
              <a:rPr lang="en-AU" smtClean="0"/>
              <a:t>11/08/2025</a:t>
            </a:fld>
            <a:endParaRPr lang="en-AU"/>
          </a:p>
        </p:txBody>
      </p:sp>
      <p:sp>
        <p:nvSpPr>
          <p:cNvPr id="5" name="Footer Placeholder 4">
            <a:extLst>
              <a:ext uri="{FF2B5EF4-FFF2-40B4-BE49-F238E27FC236}">
                <a16:creationId xmlns:a16="http://schemas.microsoft.com/office/drawing/2014/main" id="{07B6D681-D058-06A0-CFA9-1ACBCF9DA98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5491BDF-B5C2-115A-032D-5C46CBD97B88}"/>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3193186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C67-E368-7D38-83A4-DC56A3CE481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06983C6-8621-2FAD-A749-9E13A6E824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B1A0925-44BC-4207-88BC-094591F65504}"/>
              </a:ext>
            </a:extLst>
          </p:cNvPr>
          <p:cNvSpPr>
            <a:spLocks noGrp="1"/>
          </p:cNvSpPr>
          <p:nvPr>
            <p:ph type="dt" sz="half" idx="10"/>
          </p:nvPr>
        </p:nvSpPr>
        <p:spPr/>
        <p:txBody>
          <a:bodyPr/>
          <a:lstStyle/>
          <a:p>
            <a:fld id="{BFAA40DC-3820-4F90-B4E8-98BE2140A65D}" type="datetimeFigureOut">
              <a:rPr lang="en-AU" smtClean="0"/>
              <a:t>11/08/2025</a:t>
            </a:fld>
            <a:endParaRPr lang="en-AU"/>
          </a:p>
        </p:txBody>
      </p:sp>
      <p:sp>
        <p:nvSpPr>
          <p:cNvPr id="5" name="Footer Placeholder 4">
            <a:extLst>
              <a:ext uri="{FF2B5EF4-FFF2-40B4-BE49-F238E27FC236}">
                <a16:creationId xmlns:a16="http://schemas.microsoft.com/office/drawing/2014/main" id="{88163BBE-E6DD-4BA0-5A98-015DA3DCEBB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0B556D0-7775-3B39-DE7E-B43E5937F23A}"/>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687671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6912-D2E1-9F64-1372-FD29BECA18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CB3F36E-92D4-F7A9-5611-D4EBA0BE88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A57A2-4AEF-2382-EDA9-9845CA39B6F5}"/>
              </a:ext>
            </a:extLst>
          </p:cNvPr>
          <p:cNvSpPr>
            <a:spLocks noGrp="1"/>
          </p:cNvSpPr>
          <p:nvPr>
            <p:ph type="dt" sz="half" idx="10"/>
          </p:nvPr>
        </p:nvSpPr>
        <p:spPr/>
        <p:txBody>
          <a:bodyPr/>
          <a:lstStyle/>
          <a:p>
            <a:fld id="{BFAA40DC-3820-4F90-B4E8-98BE2140A65D}" type="datetimeFigureOut">
              <a:rPr lang="en-AU" smtClean="0"/>
              <a:t>11/08/2025</a:t>
            </a:fld>
            <a:endParaRPr lang="en-AU"/>
          </a:p>
        </p:txBody>
      </p:sp>
      <p:sp>
        <p:nvSpPr>
          <p:cNvPr id="5" name="Footer Placeholder 4">
            <a:extLst>
              <a:ext uri="{FF2B5EF4-FFF2-40B4-BE49-F238E27FC236}">
                <a16:creationId xmlns:a16="http://schemas.microsoft.com/office/drawing/2014/main" id="{A6F37D0E-8F76-6E7D-576B-3044ADA89E4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D82D88E-0EE8-C9D0-7C68-6610F7CEA951}"/>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1216959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8EEF-DD28-69EB-29C5-D19A23E2AE8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9C7F8B3-1006-F7DE-14E9-62BEEF0BC3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079AB7C-879B-50DC-E53A-4393B966D1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50D7845-F396-BCEB-3205-F5CB38CB2530}"/>
              </a:ext>
            </a:extLst>
          </p:cNvPr>
          <p:cNvSpPr>
            <a:spLocks noGrp="1"/>
          </p:cNvSpPr>
          <p:nvPr>
            <p:ph type="dt" sz="half" idx="10"/>
          </p:nvPr>
        </p:nvSpPr>
        <p:spPr/>
        <p:txBody>
          <a:bodyPr/>
          <a:lstStyle/>
          <a:p>
            <a:fld id="{BFAA40DC-3820-4F90-B4E8-98BE2140A65D}" type="datetimeFigureOut">
              <a:rPr lang="en-AU" smtClean="0"/>
              <a:t>11/08/2025</a:t>
            </a:fld>
            <a:endParaRPr lang="en-AU"/>
          </a:p>
        </p:txBody>
      </p:sp>
      <p:sp>
        <p:nvSpPr>
          <p:cNvPr id="6" name="Footer Placeholder 5">
            <a:extLst>
              <a:ext uri="{FF2B5EF4-FFF2-40B4-BE49-F238E27FC236}">
                <a16:creationId xmlns:a16="http://schemas.microsoft.com/office/drawing/2014/main" id="{3BDFD3CE-E9A4-DBF3-1F0E-201F7D7F870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5F8F1D0-0AD2-C539-20D2-851B13FB1D5D}"/>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2204724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249C5-0226-85F6-8D4F-D4EA9199BD3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BF293AD-8E77-DFCC-2C3E-8937176F9D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4B92EC-30B6-5005-98C8-910D96DBBD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1EC2EA1-CEE9-87F1-74CA-7EA588BF2B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4F0A23-C285-3B5E-0EF8-4DF4263F03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2763897-C5FE-C3C3-0CDA-105871814ACD}"/>
              </a:ext>
            </a:extLst>
          </p:cNvPr>
          <p:cNvSpPr>
            <a:spLocks noGrp="1"/>
          </p:cNvSpPr>
          <p:nvPr>
            <p:ph type="dt" sz="half" idx="10"/>
          </p:nvPr>
        </p:nvSpPr>
        <p:spPr/>
        <p:txBody>
          <a:bodyPr/>
          <a:lstStyle/>
          <a:p>
            <a:fld id="{BFAA40DC-3820-4F90-B4E8-98BE2140A65D}" type="datetimeFigureOut">
              <a:rPr lang="en-AU" smtClean="0"/>
              <a:t>11/08/2025</a:t>
            </a:fld>
            <a:endParaRPr lang="en-AU"/>
          </a:p>
        </p:txBody>
      </p:sp>
      <p:sp>
        <p:nvSpPr>
          <p:cNvPr id="8" name="Footer Placeholder 7">
            <a:extLst>
              <a:ext uri="{FF2B5EF4-FFF2-40B4-BE49-F238E27FC236}">
                <a16:creationId xmlns:a16="http://schemas.microsoft.com/office/drawing/2014/main" id="{C76D7EC9-F5EC-C2D4-DFE1-05F4CA0D1B2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5CEC484-2B60-830F-28B9-0BF2FCAECAF7}"/>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2520658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555B2-54AC-E8D5-3367-D1C2415C822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CE7327B-BCFB-7F1B-0D11-15CDAFA5E939}"/>
              </a:ext>
            </a:extLst>
          </p:cNvPr>
          <p:cNvSpPr>
            <a:spLocks noGrp="1"/>
          </p:cNvSpPr>
          <p:nvPr>
            <p:ph type="dt" sz="half" idx="10"/>
          </p:nvPr>
        </p:nvSpPr>
        <p:spPr/>
        <p:txBody>
          <a:bodyPr/>
          <a:lstStyle/>
          <a:p>
            <a:fld id="{BFAA40DC-3820-4F90-B4E8-98BE2140A65D}" type="datetimeFigureOut">
              <a:rPr lang="en-AU" smtClean="0"/>
              <a:t>11/08/2025</a:t>
            </a:fld>
            <a:endParaRPr lang="en-AU"/>
          </a:p>
        </p:txBody>
      </p:sp>
      <p:sp>
        <p:nvSpPr>
          <p:cNvPr id="4" name="Footer Placeholder 3">
            <a:extLst>
              <a:ext uri="{FF2B5EF4-FFF2-40B4-BE49-F238E27FC236}">
                <a16:creationId xmlns:a16="http://schemas.microsoft.com/office/drawing/2014/main" id="{AACEA2D0-8DDC-C686-66FD-4DE83C54922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480BFAB-E28F-508B-19B8-6522D8ACFABF}"/>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2044962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769272-1C68-4E9F-DF2B-EFBD432E16F1}"/>
              </a:ext>
            </a:extLst>
          </p:cNvPr>
          <p:cNvSpPr>
            <a:spLocks noGrp="1"/>
          </p:cNvSpPr>
          <p:nvPr>
            <p:ph type="dt" sz="half" idx="10"/>
          </p:nvPr>
        </p:nvSpPr>
        <p:spPr/>
        <p:txBody>
          <a:bodyPr/>
          <a:lstStyle/>
          <a:p>
            <a:fld id="{BFAA40DC-3820-4F90-B4E8-98BE2140A65D}" type="datetimeFigureOut">
              <a:rPr lang="en-AU" smtClean="0"/>
              <a:t>11/08/2025</a:t>
            </a:fld>
            <a:endParaRPr lang="en-AU"/>
          </a:p>
        </p:txBody>
      </p:sp>
      <p:sp>
        <p:nvSpPr>
          <p:cNvPr id="3" name="Footer Placeholder 2">
            <a:extLst>
              <a:ext uri="{FF2B5EF4-FFF2-40B4-BE49-F238E27FC236}">
                <a16:creationId xmlns:a16="http://schemas.microsoft.com/office/drawing/2014/main" id="{9F2DC98D-0E86-D36E-F380-6954CD1E0BF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AA1A426-B4F3-BBC6-83AE-7CC2B62FB732}"/>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8936678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0BF-D428-3081-57B1-8789F77356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E65AD68-6E43-EC2D-C33D-9C8C408CC5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607F6F4-D743-9E3B-ECD3-FC039ED7A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B4F5F1-6B2A-22C2-ECEA-5177C220ADF5}"/>
              </a:ext>
            </a:extLst>
          </p:cNvPr>
          <p:cNvSpPr>
            <a:spLocks noGrp="1"/>
          </p:cNvSpPr>
          <p:nvPr>
            <p:ph type="dt" sz="half" idx="10"/>
          </p:nvPr>
        </p:nvSpPr>
        <p:spPr/>
        <p:txBody>
          <a:bodyPr/>
          <a:lstStyle/>
          <a:p>
            <a:fld id="{BFAA40DC-3820-4F90-B4E8-98BE2140A65D}" type="datetimeFigureOut">
              <a:rPr lang="en-AU" smtClean="0"/>
              <a:t>11/08/2025</a:t>
            </a:fld>
            <a:endParaRPr lang="en-AU"/>
          </a:p>
        </p:txBody>
      </p:sp>
      <p:sp>
        <p:nvSpPr>
          <p:cNvPr id="6" name="Footer Placeholder 5">
            <a:extLst>
              <a:ext uri="{FF2B5EF4-FFF2-40B4-BE49-F238E27FC236}">
                <a16:creationId xmlns:a16="http://schemas.microsoft.com/office/drawing/2014/main" id="{790F1728-E389-E41B-E406-1E97CFE6A5D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A0B1710-9C83-7478-4B35-7F8EEFEF0033}"/>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126909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06307-42D9-B52A-3FDF-879E60F0F6A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D3A6530-A555-4496-8091-721D1F8819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7E4BAD6-101F-B851-1C08-7D894720DD0B}"/>
              </a:ext>
            </a:extLst>
          </p:cNvPr>
          <p:cNvSpPr>
            <a:spLocks noGrp="1"/>
          </p:cNvSpPr>
          <p:nvPr>
            <p:ph type="dt" sz="half" idx="10"/>
          </p:nvPr>
        </p:nvSpPr>
        <p:spPr/>
        <p:txBody>
          <a:bodyPr/>
          <a:lstStyle/>
          <a:p>
            <a:fld id="{1BB67406-7D6A-427B-AE15-EA86D49A46C9}" type="datetimeFigureOut">
              <a:rPr lang="en-AU" smtClean="0"/>
              <a:t>11/08/2025</a:t>
            </a:fld>
            <a:endParaRPr lang="en-AU"/>
          </a:p>
        </p:txBody>
      </p:sp>
      <p:sp>
        <p:nvSpPr>
          <p:cNvPr id="5" name="Footer Placeholder 4">
            <a:extLst>
              <a:ext uri="{FF2B5EF4-FFF2-40B4-BE49-F238E27FC236}">
                <a16:creationId xmlns:a16="http://schemas.microsoft.com/office/drawing/2014/main" id="{7D7BE63D-2BAC-0771-6CDD-E58CA768C29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762B1F2-308D-04CF-0533-43636B44042E}"/>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1021116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26ED2-C254-312D-15C0-846C33DE56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5BD8503-8FCB-7F53-63D6-495FC6DA09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35F4EB0-E8B0-EA92-3CF8-6A5D1F5C7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7D7A35-CE5F-ECE8-2441-58A2C920217D}"/>
              </a:ext>
            </a:extLst>
          </p:cNvPr>
          <p:cNvSpPr>
            <a:spLocks noGrp="1"/>
          </p:cNvSpPr>
          <p:nvPr>
            <p:ph type="dt" sz="half" idx="10"/>
          </p:nvPr>
        </p:nvSpPr>
        <p:spPr/>
        <p:txBody>
          <a:bodyPr/>
          <a:lstStyle/>
          <a:p>
            <a:fld id="{BFAA40DC-3820-4F90-B4E8-98BE2140A65D}" type="datetimeFigureOut">
              <a:rPr lang="en-AU" smtClean="0"/>
              <a:t>11/08/2025</a:t>
            </a:fld>
            <a:endParaRPr lang="en-AU"/>
          </a:p>
        </p:txBody>
      </p:sp>
      <p:sp>
        <p:nvSpPr>
          <p:cNvPr id="6" name="Footer Placeholder 5">
            <a:extLst>
              <a:ext uri="{FF2B5EF4-FFF2-40B4-BE49-F238E27FC236}">
                <a16:creationId xmlns:a16="http://schemas.microsoft.com/office/drawing/2014/main" id="{97D0283E-7CC6-0CCE-C2FC-702F78F9062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7E77FBD-6EC1-3B80-4A79-3B5A0E2E3B87}"/>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35628232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148A-761D-E27D-E888-B7E27FD8A10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5B74B11-2215-EBF3-BEA3-EF320EE38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767CD92-D758-240E-A2D2-4E195BC7FDA4}"/>
              </a:ext>
            </a:extLst>
          </p:cNvPr>
          <p:cNvSpPr>
            <a:spLocks noGrp="1"/>
          </p:cNvSpPr>
          <p:nvPr>
            <p:ph type="dt" sz="half" idx="10"/>
          </p:nvPr>
        </p:nvSpPr>
        <p:spPr/>
        <p:txBody>
          <a:bodyPr/>
          <a:lstStyle/>
          <a:p>
            <a:fld id="{BFAA40DC-3820-4F90-B4E8-98BE2140A65D}" type="datetimeFigureOut">
              <a:rPr lang="en-AU" smtClean="0"/>
              <a:t>11/08/2025</a:t>
            </a:fld>
            <a:endParaRPr lang="en-AU"/>
          </a:p>
        </p:txBody>
      </p:sp>
      <p:sp>
        <p:nvSpPr>
          <p:cNvPr id="5" name="Footer Placeholder 4">
            <a:extLst>
              <a:ext uri="{FF2B5EF4-FFF2-40B4-BE49-F238E27FC236}">
                <a16:creationId xmlns:a16="http://schemas.microsoft.com/office/drawing/2014/main" id="{CCDB3A7E-35BE-57C3-5A4F-F3FB5F4DA7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B917621-F8C1-F075-FE92-FD0DDB6198E6}"/>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916983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AFC27C-709B-17D0-FA2E-D84DCAB7FA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19340E5-47C9-4263-1E76-9BE55624B2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99996FD-B031-5E26-AF28-582721D53E74}"/>
              </a:ext>
            </a:extLst>
          </p:cNvPr>
          <p:cNvSpPr>
            <a:spLocks noGrp="1"/>
          </p:cNvSpPr>
          <p:nvPr>
            <p:ph type="dt" sz="half" idx="10"/>
          </p:nvPr>
        </p:nvSpPr>
        <p:spPr/>
        <p:txBody>
          <a:bodyPr/>
          <a:lstStyle/>
          <a:p>
            <a:fld id="{BFAA40DC-3820-4F90-B4E8-98BE2140A65D}" type="datetimeFigureOut">
              <a:rPr lang="en-AU" smtClean="0"/>
              <a:t>11/08/2025</a:t>
            </a:fld>
            <a:endParaRPr lang="en-AU"/>
          </a:p>
        </p:txBody>
      </p:sp>
      <p:sp>
        <p:nvSpPr>
          <p:cNvPr id="5" name="Footer Placeholder 4">
            <a:extLst>
              <a:ext uri="{FF2B5EF4-FFF2-40B4-BE49-F238E27FC236}">
                <a16:creationId xmlns:a16="http://schemas.microsoft.com/office/drawing/2014/main" id="{8C19D959-5F65-A253-A7EB-99402547BC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8B7ADB-FEDC-6841-0342-4A29EDFCF457}"/>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252786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1970-B490-B69E-FCBD-212BA09108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DEEDBB8-F6B9-F902-DDF8-399BEAD5FF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1A61F5-3BD9-1364-E269-EA50C8D5E589}"/>
              </a:ext>
            </a:extLst>
          </p:cNvPr>
          <p:cNvSpPr>
            <a:spLocks noGrp="1"/>
          </p:cNvSpPr>
          <p:nvPr>
            <p:ph type="dt" sz="half" idx="10"/>
          </p:nvPr>
        </p:nvSpPr>
        <p:spPr/>
        <p:txBody>
          <a:bodyPr/>
          <a:lstStyle/>
          <a:p>
            <a:fld id="{1BB67406-7D6A-427B-AE15-EA86D49A46C9}" type="datetimeFigureOut">
              <a:rPr lang="en-AU" smtClean="0"/>
              <a:t>11/08/2025</a:t>
            </a:fld>
            <a:endParaRPr lang="en-AU"/>
          </a:p>
        </p:txBody>
      </p:sp>
      <p:sp>
        <p:nvSpPr>
          <p:cNvPr id="5" name="Footer Placeholder 4">
            <a:extLst>
              <a:ext uri="{FF2B5EF4-FFF2-40B4-BE49-F238E27FC236}">
                <a16:creationId xmlns:a16="http://schemas.microsoft.com/office/drawing/2014/main" id="{2921C5DD-8DE3-E3A8-9502-3A87814DB8C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697EB9C-AF45-B217-1DA1-31C1499BA962}"/>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2988447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B327E-C2D8-2826-AC41-CBF55C1F57D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81C1C5-C310-D6F8-E733-80DC724D8F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6EB3D25-4FAE-3121-CD93-0C49A108AA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2D4EAB2-5E1A-8619-3057-C3A1AB5D12B6}"/>
              </a:ext>
            </a:extLst>
          </p:cNvPr>
          <p:cNvSpPr>
            <a:spLocks noGrp="1"/>
          </p:cNvSpPr>
          <p:nvPr>
            <p:ph type="dt" sz="half" idx="10"/>
          </p:nvPr>
        </p:nvSpPr>
        <p:spPr/>
        <p:txBody>
          <a:bodyPr/>
          <a:lstStyle/>
          <a:p>
            <a:fld id="{1BB67406-7D6A-427B-AE15-EA86D49A46C9}" type="datetimeFigureOut">
              <a:rPr lang="en-AU" smtClean="0"/>
              <a:t>11/08/2025</a:t>
            </a:fld>
            <a:endParaRPr lang="en-AU"/>
          </a:p>
        </p:txBody>
      </p:sp>
      <p:sp>
        <p:nvSpPr>
          <p:cNvPr id="6" name="Footer Placeholder 5">
            <a:extLst>
              <a:ext uri="{FF2B5EF4-FFF2-40B4-BE49-F238E27FC236}">
                <a16:creationId xmlns:a16="http://schemas.microsoft.com/office/drawing/2014/main" id="{8BB9F5A9-2584-E93E-6A0F-A4794EE1DC5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727E2D3-3374-99CB-1920-B67380A0E1D0}"/>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13397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ED3B-21CA-4495-94A5-BF0A0714315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5125D24-B245-8441-06C8-6FC24B1D70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0E5481-DAD5-42E9-A05C-FE17FB031D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DEBF7B5-BC72-38B3-02F0-7BB1BC9D07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271FD1-022B-B62F-16CD-57BC6B42D6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B1968B3-4251-2756-4B56-73ADD5061DB9}"/>
              </a:ext>
            </a:extLst>
          </p:cNvPr>
          <p:cNvSpPr>
            <a:spLocks noGrp="1"/>
          </p:cNvSpPr>
          <p:nvPr>
            <p:ph type="dt" sz="half" idx="10"/>
          </p:nvPr>
        </p:nvSpPr>
        <p:spPr/>
        <p:txBody>
          <a:bodyPr/>
          <a:lstStyle/>
          <a:p>
            <a:fld id="{1BB67406-7D6A-427B-AE15-EA86D49A46C9}" type="datetimeFigureOut">
              <a:rPr lang="en-AU" smtClean="0"/>
              <a:t>11/08/2025</a:t>
            </a:fld>
            <a:endParaRPr lang="en-AU"/>
          </a:p>
        </p:txBody>
      </p:sp>
      <p:sp>
        <p:nvSpPr>
          <p:cNvPr id="8" name="Footer Placeholder 7">
            <a:extLst>
              <a:ext uri="{FF2B5EF4-FFF2-40B4-BE49-F238E27FC236}">
                <a16:creationId xmlns:a16="http://schemas.microsoft.com/office/drawing/2014/main" id="{B37B1F6D-47C2-CAE3-A4E5-9BBEA271841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E390004-77A4-C994-6377-2D03957A9478}"/>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727843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29FA-C545-B505-6C82-069457BDA1F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EBCBFB8-D61F-8DA0-01D0-D4ABB1784B6C}"/>
              </a:ext>
            </a:extLst>
          </p:cNvPr>
          <p:cNvSpPr>
            <a:spLocks noGrp="1"/>
          </p:cNvSpPr>
          <p:nvPr>
            <p:ph type="dt" sz="half" idx="10"/>
          </p:nvPr>
        </p:nvSpPr>
        <p:spPr/>
        <p:txBody>
          <a:bodyPr/>
          <a:lstStyle/>
          <a:p>
            <a:fld id="{1BB67406-7D6A-427B-AE15-EA86D49A46C9}" type="datetimeFigureOut">
              <a:rPr lang="en-AU" smtClean="0"/>
              <a:t>11/08/2025</a:t>
            </a:fld>
            <a:endParaRPr lang="en-AU"/>
          </a:p>
        </p:txBody>
      </p:sp>
      <p:sp>
        <p:nvSpPr>
          <p:cNvPr id="4" name="Footer Placeholder 3">
            <a:extLst>
              <a:ext uri="{FF2B5EF4-FFF2-40B4-BE49-F238E27FC236}">
                <a16:creationId xmlns:a16="http://schemas.microsoft.com/office/drawing/2014/main" id="{892936ED-D26E-6CDD-AE85-E69826C2BF6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60F5E15-D044-ACA4-4FF1-4403C9CB1E02}"/>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73080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00D06D-3A18-FF5D-39C8-EC1AC6D1C47F}"/>
              </a:ext>
            </a:extLst>
          </p:cNvPr>
          <p:cNvSpPr>
            <a:spLocks noGrp="1"/>
          </p:cNvSpPr>
          <p:nvPr>
            <p:ph type="dt" sz="half" idx="10"/>
          </p:nvPr>
        </p:nvSpPr>
        <p:spPr/>
        <p:txBody>
          <a:bodyPr/>
          <a:lstStyle/>
          <a:p>
            <a:fld id="{1BB67406-7D6A-427B-AE15-EA86D49A46C9}" type="datetimeFigureOut">
              <a:rPr lang="en-AU" smtClean="0"/>
              <a:t>11/08/2025</a:t>
            </a:fld>
            <a:endParaRPr lang="en-AU"/>
          </a:p>
        </p:txBody>
      </p:sp>
      <p:sp>
        <p:nvSpPr>
          <p:cNvPr id="3" name="Footer Placeholder 2">
            <a:extLst>
              <a:ext uri="{FF2B5EF4-FFF2-40B4-BE49-F238E27FC236}">
                <a16:creationId xmlns:a16="http://schemas.microsoft.com/office/drawing/2014/main" id="{5F041F04-363D-EF82-F43A-1F851133744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3F072FA-339B-371C-0059-8970DEB101C0}"/>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1680544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85B4-BB2F-E262-E02E-C1DC1BF00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2F14E00-FACA-AA09-85E5-E01105E850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634EE9D-4DB5-87C6-C68D-3C076EA32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C8988F-CF28-82C0-CDE6-5940AF6ADD36}"/>
              </a:ext>
            </a:extLst>
          </p:cNvPr>
          <p:cNvSpPr>
            <a:spLocks noGrp="1"/>
          </p:cNvSpPr>
          <p:nvPr>
            <p:ph type="dt" sz="half" idx="10"/>
          </p:nvPr>
        </p:nvSpPr>
        <p:spPr/>
        <p:txBody>
          <a:bodyPr/>
          <a:lstStyle/>
          <a:p>
            <a:fld id="{1BB67406-7D6A-427B-AE15-EA86D49A46C9}" type="datetimeFigureOut">
              <a:rPr lang="en-AU" smtClean="0"/>
              <a:t>11/08/2025</a:t>
            </a:fld>
            <a:endParaRPr lang="en-AU"/>
          </a:p>
        </p:txBody>
      </p:sp>
      <p:sp>
        <p:nvSpPr>
          <p:cNvPr id="6" name="Footer Placeholder 5">
            <a:extLst>
              <a:ext uri="{FF2B5EF4-FFF2-40B4-BE49-F238E27FC236}">
                <a16:creationId xmlns:a16="http://schemas.microsoft.com/office/drawing/2014/main" id="{58D6275B-7D78-C2DE-31FE-0C2CC24794F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7BA9313-C86F-F87B-3741-AEE3F072D1D1}"/>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289444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5856-F0AB-56B5-BD98-57810EED58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87A74BD-4349-19E0-431D-8899C9B137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09018E4-FE4E-963A-A372-8FF2993F1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71D85-A2C7-2BA8-45B6-F761AF7901E9}"/>
              </a:ext>
            </a:extLst>
          </p:cNvPr>
          <p:cNvSpPr>
            <a:spLocks noGrp="1"/>
          </p:cNvSpPr>
          <p:nvPr>
            <p:ph type="dt" sz="half" idx="10"/>
          </p:nvPr>
        </p:nvSpPr>
        <p:spPr/>
        <p:txBody>
          <a:bodyPr/>
          <a:lstStyle/>
          <a:p>
            <a:fld id="{1BB67406-7D6A-427B-AE15-EA86D49A46C9}" type="datetimeFigureOut">
              <a:rPr lang="en-AU" smtClean="0"/>
              <a:t>11/08/2025</a:t>
            </a:fld>
            <a:endParaRPr lang="en-AU"/>
          </a:p>
        </p:txBody>
      </p:sp>
      <p:sp>
        <p:nvSpPr>
          <p:cNvPr id="6" name="Footer Placeholder 5">
            <a:extLst>
              <a:ext uri="{FF2B5EF4-FFF2-40B4-BE49-F238E27FC236}">
                <a16:creationId xmlns:a16="http://schemas.microsoft.com/office/drawing/2014/main" id="{B6B167D4-1A0A-BA70-330D-3FF1004FE0D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572802A-72F4-775F-7C84-9B2F5770F435}"/>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276132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CC3005-B647-9E32-CC60-5191277030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1E7C51E-6DC2-39F3-9212-D582E0A9B5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90B9BBC-D295-7A76-2B27-6B12AD3F6F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BB67406-7D6A-427B-AE15-EA86D49A46C9}" type="datetimeFigureOut">
              <a:rPr lang="en-AU" smtClean="0"/>
              <a:t>11/08/2025</a:t>
            </a:fld>
            <a:endParaRPr lang="en-AU"/>
          </a:p>
        </p:txBody>
      </p:sp>
      <p:sp>
        <p:nvSpPr>
          <p:cNvPr id="5" name="Footer Placeholder 4">
            <a:extLst>
              <a:ext uri="{FF2B5EF4-FFF2-40B4-BE49-F238E27FC236}">
                <a16:creationId xmlns:a16="http://schemas.microsoft.com/office/drawing/2014/main" id="{D88185DA-FDEE-FA5B-E9B0-C02631270C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F81860BB-9B5C-C732-6BD6-2C0DFC8EE6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B5C574-5640-4986-AA8B-BE8048252EF2}" type="slidenum">
              <a:rPr lang="en-AU" smtClean="0"/>
              <a:t>‹#›</a:t>
            </a:fld>
            <a:endParaRPr lang="en-AU"/>
          </a:p>
        </p:txBody>
      </p:sp>
    </p:spTree>
    <p:extLst>
      <p:ext uri="{BB962C8B-B14F-4D97-AF65-F5344CB8AC3E}">
        <p14:creationId xmlns:p14="http://schemas.microsoft.com/office/powerpoint/2010/main" val="13346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DDAB3A-0A22-D024-CB1E-FB00658BEB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90D3B34-6582-BD11-4D42-366502C704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1D8C151-0A35-D9DB-7435-13417BC8F3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AA40DC-3820-4F90-B4E8-98BE2140A65D}" type="datetimeFigureOut">
              <a:rPr lang="en-AU" smtClean="0"/>
              <a:t>11/08/2025</a:t>
            </a:fld>
            <a:endParaRPr lang="en-AU"/>
          </a:p>
        </p:txBody>
      </p:sp>
      <p:sp>
        <p:nvSpPr>
          <p:cNvPr id="5" name="Footer Placeholder 4">
            <a:extLst>
              <a:ext uri="{FF2B5EF4-FFF2-40B4-BE49-F238E27FC236}">
                <a16:creationId xmlns:a16="http://schemas.microsoft.com/office/drawing/2014/main" id="{4B2A9709-41CF-642F-7858-53BE89DAE6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752F23B-D3DD-D490-A64F-7E733F664E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4F4E00-A0CE-455C-B0DA-A2CE083CA5E3}" type="slidenum">
              <a:rPr lang="en-AU" smtClean="0"/>
              <a:t>‹#›</a:t>
            </a:fld>
            <a:endParaRPr lang="en-AU"/>
          </a:p>
        </p:txBody>
      </p:sp>
    </p:spTree>
    <p:extLst>
      <p:ext uri="{BB962C8B-B14F-4D97-AF65-F5344CB8AC3E}">
        <p14:creationId xmlns:p14="http://schemas.microsoft.com/office/powerpoint/2010/main" val="1641542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farshid-keivanian" TargetMode="External"/><Relationship Id="rId2" Type="http://schemas.openxmlformats.org/officeDocument/2006/relationships/image" Target="../media/image4.jpeg"/><Relationship Id="rId1" Type="http://schemas.openxmlformats.org/officeDocument/2006/relationships/slideLayout" Target="../slideLayouts/slideLayout13.xml"/><Relationship Id="rId4" Type="http://schemas.openxmlformats.org/officeDocument/2006/relationships/hyperlink" Target="https://github.com/FarshidKeivania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876F03-8BAA-72AB-E62A-1CEA6868C9B9}"/>
              </a:ext>
            </a:extLst>
          </p:cNvPr>
          <p:cNvSpPr>
            <a:spLocks noGrp="1"/>
          </p:cNvSpPr>
          <p:nvPr>
            <p:ph type="ctrTitle"/>
          </p:nvPr>
        </p:nvSpPr>
        <p:spPr>
          <a:xfrm>
            <a:off x="3063992" y="1407171"/>
            <a:ext cx="8737863" cy="3105506"/>
          </a:xfrm>
        </p:spPr>
        <p:txBody>
          <a:bodyPr anchor="b">
            <a:noAutofit/>
          </a:bodyPr>
          <a:lstStyle/>
          <a:p>
            <a:pPr algn="l">
              <a:lnSpc>
                <a:spcPct val="150000"/>
              </a:lnSpc>
            </a:pPr>
            <a:r>
              <a:rPr lang="en-US" sz="4800" dirty="0">
                <a:latin typeface="Calibir"/>
              </a:rPr>
              <a:t>Introduction to Software Engineering (ISE102)</a:t>
            </a:r>
            <a:br>
              <a:rPr lang="en-US" sz="4800" dirty="0">
                <a:latin typeface="Calibir"/>
              </a:rPr>
            </a:br>
            <a:r>
              <a:rPr lang="en-US" sz="4800" dirty="0">
                <a:latin typeface="Calibir"/>
              </a:rPr>
              <a:t>Tutorial Week 3</a:t>
            </a:r>
            <a:endParaRPr lang="en-AU" sz="4800" dirty="0">
              <a:latin typeface="Calibir"/>
            </a:endParaRPr>
          </a:p>
        </p:txBody>
      </p:sp>
      <p:pic>
        <p:nvPicPr>
          <p:cNvPr id="6" name="Picture 5" descr="A person wearing glasses and a blue shirt&#10;&#10;AI-generated content may be incorrect.">
            <a:extLst>
              <a:ext uri="{FF2B5EF4-FFF2-40B4-BE49-F238E27FC236}">
                <a16:creationId xmlns:a16="http://schemas.microsoft.com/office/drawing/2014/main" id="{6073E74C-6F0F-4134-F922-9D911600F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90145" y="1199407"/>
            <a:ext cx="2673847" cy="3521034"/>
          </a:xfrm>
          <a:prstGeom prst="rect">
            <a:avLst/>
          </a:prstGeom>
        </p:spPr>
      </p:pic>
    </p:spTree>
    <p:extLst>
      <p:ext uri="{BB962C8B-B14F-4D97-AF65-F5344CB8AC3E}">
        <p14:creationId xmlns:p14="http://schemas.microsoft.com/office/powerpoint/2010/main" val="2769940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4F8F2-743B-A859-826E-8359C6FA99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9D192C-9756-E6EB-9D1E-4B8562B38086}"/>
              </a:ext>
            </a:extLst>
          </p:cNvPr>
          <p:cNvSpPr>
            <a:spLocks noGrp="1"/>
          </p:cNvSpPr>
          <p:nvPr>
            <p:ph type="title"/>
          </p:nvPr>
        </p:nvSpPr>
        <p:spPr>
          <a:xfrm>
            <a:off x="0" y="1"/>
            <a:ext cx="12192000" cy="672661"/>
          </a:xfrm>
        </p:spPr>
        <p:txBody>
          <a:bodyPr anchor="b">
            <a:normAutofit fontScale="90000"/>
          </a:bodyPr>
          <a:lstStyle/>
          <a:p>
            <a:r>
              <a:rPr lang="en-US" sz="4000" dirty="0">
                <a:latin typeface="Calibir"/>
              </a:rPr>
              <a:t>Hands-On Activity 1 (</a:t>
            </a:r>
            <a:r>
              <a:rPr lang="en-US" sz="4000" dirty="0" err="1">
                <a:latin typeface="Calibir"/>
              </a:rPr>
              <a:t>CBA_BankAccount_Deposit</a:t>
            </a:r>
            <a:r>
              <a:rPr lang="en-US" sz="4000" dirty="0">
                <a:latin typeface="Calibir"/>
              </a:rPr>
              <a:t> in Python)</a:t>
            </a:r>
            <a:endParaRPr lang="en-AU" sz="4000" b="1" dirty="0">
              <a:latin typeface="Calibir"/>
            </a:endParaRPr>
          </a:p>
        </p:txBody>
      </p:sp>
      <p:sp>
        <p:nvSpPr>
          <p:cNvPr id="9" name="Rectangle 1">
            <a:extLst>
              <a:ext uri="{FF2B5EF4-FFF2-40B4-BE49-F238E27FC236}">
                <a16:creationId xmlns:a16="http://schemas.microsoft.com/office/drawing/2014/main" id="{9D06282C-299E-5175-B8D6-5B9F6E0AD6E1}"/>
              </a:ext>
            </a:extLst>
          </p:cNvPr>
          <p:cNvSpPr>
            <a:spLocks noChangeArrowheads="1"/>
          </p:cNvSpPr>
          <p:nvPr/>
        </p:nvSpPr>
        <p:spPr bwMode="auto">
          <a:xfrm>
            <a:off x="0" y="4453578"/>
            <a:ext cx="12192000" cy="2161104"/>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300" b="0" i="0" u="none" strike="noStrike" cap="none" normalizeH="0" baseline="0" dirty="0">
                <a:ln>
                  <a:noFill/>
                </a:ln>
                <a:solidFill>
                  <a:schemeClr val="tx1"/>
                </a:solidFill>
                <a:effectLst/>
                <a:latin typeface="Calibir"/>
              </a:rPr>
              <a:t>The </a:t>
            </a:r>
            <a:r>
              <a:rPr kumimoji="0" lang="en-US" altLang="en-US" sz="2300" b="1" i="0" u="none" strike="noStrike" cap="none" normalizeH="0" baseline="0" dirty="0" err="1">
                <a:ln>
                  <a:noFill/>
                </a:ln>
                <a:solidFill>
                  <a:schemeClr val="tx1"/>
                </a:solidFill>
                <a:effectLst/>
                <a:latin typeface="Calibir"/>
              </a:rPr>
              <a:t>BankAccount</a:t>
            </a:r>
            <a:r>
              <a:rPr kumimoji="0" lang="en-US" altLang="en-US" sz="2300" b="0" i="0" u="none" strike="noStrike" cap="none" normalizeH="0" baseline="0" dirty="0">
                <a:ln>
                  <a:noFill/>
                </a:ln>
                <a:solidFill>
                  <a:schemeClr val="tx1"/>
                </a:solidFill>
                <a:effectLst/>
                <a:latin typeface="Calibir"/>
              </a:rPr>
              <a:t> class is created with two attributes: the account holder’s name and their balance.</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300" b="0" i="0" u="none" strike="noStrike" cap="none" normalizeH="0" baseline="0" dirty="0">
                <a:ln>
                  <a:noFill/>
                </a:ln>
                <a:solidFill>
                  <a:schemeClr val="tx1"/>
                </a:solidFill>
                <a:effectLst/>
                <a:latin typeface="Calibir"/>
              </a:rPr>
              <a:t>The </a:t>
            </a:r>
            <a:r>
              <a:rPr kumimoji="0" lang="en-US" altLang="en-US" sz="2300" b="1" i="0" u="none" strike="noStrike" cap="none" normalizeH="0" baseline="0" dirty="0">
                <a:ln>
                  <a:noFill/>
                </a:ln>
                <a:solidFill>
                  <a:schemeClr val="tx1"/>
                </a:solidFill>
                <a:effectLst/>
                <a:latin typeface="Calibir"/>
              </a:rPr>
              <a:t>deposit</a:t>
            </a:r>
            <a:r>
              <a:rPr kumimoji="0" lang="en-US" altLang="en-US" sz="2300" b="0" i="0" u="none" strike="noStrike" cap="none" normalizeH="0" baseline="0" dirty="0">
                <a:ln>
                  <a:noFill/>
                </a:ln>
                <a:solidFill>
                  <a:schemeClr val="tx1"/>
                </a:solidFill>
                <a:effectLst/>
                <a:latin typeface="Calibir"/>
              </a:rPr>
              <a:t> method adds money to the balance and shows the updated amount.</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300" b="0" i="0" u="none" strike="noStrike" cap="none" normalizeH="0" baseline="0" dirty="0">
                <a:ln>
                  <a:noFill/>
                </a:ln>
                <a:solidFill>
                  <a:schemeClr val="tx1"/>
                </a:solidFill>
                <a:effectLst/>
                <a:latin typeface="Calibir"/>
              </a:rPr>
              <a:t>An example account for </a:t>
            </a:r>
            <a:r>
              <a:rPr kumimoji="0" lang="en-US" altLang="en-US" sz="2300" b="0" i="1" u="none" strike="noStrike" cap="none" normalizeH="0" baseline="0" dirty="0">
                <a:ln>
                  <a:noFill/>
                </a:ln>
                <a:solidFill>
                  <a:schemeClr val="tx1"/>
                </a:solidFill>
                <a:effectLst/>
                <a:latin typeface="Calibir"/>
              </a:rPr>
              <a:t>Sarah Johnson</a:t>
            </a:r>
            <a:r>
              <a:rPr kumimoji="0" lang="en-US" altLang="en-US" sz="2300" b="0" i="0" u="none" strike="noStrike" cap="none" normalizeH="0" baseline="0" dirty="0">
                <a:ln>
                  <a:noFill/>
                </a:ln>
                <a:solidFill>
                  <a:schemeClr val="tx1"/>
                </a:solidFill>
                <a:effectLst/>
                <a:latin typeface="Calibir"/>
              </a:rPr>
              <a:t> is created, and $200 is deposited to update her balance.</a:t>
            </a:r>
          </a:p>
        </p:txBody>
      </p:sp>
      <p:pic>
        <p:nvPicPr>
          <p:cNvPr id="13" name="Picture 12">
            <a:extLst>
              <a:ext uri="{FF2B5EF4-FFF2-40B4-BE49-F238E27FC236}">
                <a16:creationId xmlns:a16="http://schemas.microsoft.com/office/drawing/2014/main" id="{BFF0F670-D566-2C8E-F336-D6ACF89BAD7A}"/>
              </a:ext>
            </a:extLst>
          </p:cNvPr>
          <p:cNvPicPr>
            <a:picLocks noChangeAspect="1"/>
          </p:cNvPicPr>
          <p:nvPr/>
        </p:nvPicPr>
        <p:blipFill>
          <a:blip r:embed="rId2"/>
          <a:srcRect l="7742" t="9808" r="8186" b="44301"/>
          <a:stretch>
            <a:fillRect/>
          </a:stretch>
        </p:blipFill>
        <p:spPr>
          <a:xfrm>
            <a:off x="0" y="691422"/>
            <a:ext cx="12192000" cy="3743396"/>
          </a:xfrm>
          <a:prstGeom prst="rect">
            <a:avLst/>
          </a:prstGeom>
        </p:spPr>
      </p:pic>
    </p:spTree>
    <p:extLst>
      <p:ext uri="{BB962C8B-B14F-4D97-AF65-F5344CB8AC3E}">
        <p14:creationId xmlns:p14="http://schemas.microsoft.com/office/powerpoint/2010/main" val="62352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6E529-A6F4-7D01-336C-C242E9307D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5A40D5-4B60-E7A6-CFA1-BA38B958EA0E}"/>
              </a:ext>
            </a:extLst>
          </p:cNvPr>
          <p:cNvSpPr>
            <a:spLocks noGrp="1"/>
          </p:cNvSpPr>
          <p:nvPr>
            <p:ph type="title"/>
          </p:nvPr>
        </p:nvSpPr>
        <p:spPr>
          <a:xfrm>
            <a:off x="0" y="1"/>
            <a:ext cx="12192000" cy="672661"/>
          </a:xfrm>
        </p:spPr>
        <p:txBody>
          <a:bodyPr anchor="b">
            <a:normAutofit/>
          </a:bodyPr>
          <a:lstStyle/>
          <a:p>
            <a:r>
              <a:rPr lang="en-US" sz="4000" dirty="0">
                <a:latin typeface="Calibir"/>
              </a:rPr>
              <a:t>Hands-On Activity 1 (</a:t>
            </a:r>
            <a:r>
              <a:rPr lang="en-US" sz="4000" dirty="0" err="1">
                <a:latin typeface="Calibir"/>
              </a:rPr>
              <a:t>CBA_BankAccount_Deposit</a:t>
            </a:r>
            <a:r>
              <a:rPr lang="en-US" sz="4000" dirty="0">
                <a:latin typeface="Calibir"/>
              </a:rPr>
              <a:t> in Java)</a:t>
            </a:r>
            <a:endParaRPr lang="en-AU" sz="4000" b="1" dirty="0">
              <a:latin typeface="Calibir"/>
            </a:endParaRPr>
          </a:p>
        </p:txBody>
      </p:sp>
      <p:sp>
        <p:nvSpPr>
          <p:cNvPr id="5" name="Rectangle 1">
            <a:extLst>
              <a:ext uri="{FF2B5EF4-FFF2-40B4-BE49-F238E27FC236}">
                <a16:creationId xmlns:a16="http://schemas.microsoft.com/office/drawing/2014/main" id="{76AD09A7-3B37-ACA6-CC40-4F7D783C049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0CAFC075-8D5C-DEDC-AC52-8BF93859FA4C}"/>
              </a:ext>
            </a:extLst>
          </p:cNvPr>
          <p:cNvPicPr>
            <a:picLocks noChangeAspect="1"/>
          </p:cNvPicPr>
          <p:nvPr/>
        </p:nvPicPr>
        <p:blipFill>
          <a:blip r:embed="rId2"/>
          <a:srcRect l="7984" t="6667" r="7701" b="15914"/>
          <a:stretch>
            <a:fillRect/>
          </a:stretch>
        </p:blipFill>
        <p:spPr>
          <a:xfrm>
            <a:off x="92365" y="672662"/>
            <a:ext cx="12099635" cy="6249453"/>
          </a:xfrm>
          <a:prstGeom prst="rect">
            <a:avLst/>
          </a:prstGeom>
        </p:spPr>
      </p:pic>
      <p:sp>
        <p:nvSpPr>
          <p:cNvPr id="8" name="Rectangle 2">
            <a:extLst>
              <a:ext uri="{FF2B5EF4-FFF2-40B4-BE49-F238E27FC236}">
                <a16:creationId xmlns:a16="http://schemas.microsoft.com/office/drawing/2014/main" id="{F42CFCA3-C44F-62A3-66B7-66F7633242DF}"/>
              </a:ext>
            </a:extLst>
          </p:cNvPr>
          <p:cNvSpPr>
            <a:spLocks noChangeArrowheads="1"/>
          </p:cNvSpPr>
          <p:nvPr/>
        </p:nvSpPr>
        <p:spPr bwMode="auto">
          <a:xfrm>
            <a:off x="4247535" y="4586748"/>
            <a:ext cx="7944465" cy="2291085"/>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300" b="0" i="0" u="none" strike="noStrike" cap="none" normalizeH="0" baseline="0" dirty="0">
                <a:ln>
                  <a:noFill/>
                </a:ln>
                <a:solidFill>
                  <a:schemeClr val="tx1"/>
                </a:solidFill>
                <a:effectLst/>
                <a:latin typeface="Calibir"/>
              </a:rPr>
              <a:t>The </a:t>
            </a:r>
            <a:r>
              <a:rPr kumimoji="0" lang="en-US" altLang="en-US" sz="2300" b="1" i="0" u="none" strike="noStrike" cap="none" normalizeH="0" baseline="0" dirty="0" err="1">
                <a:ln>
                  <a:noFill/>
                </a:ln>
                <a:solidFill>
                  <a:schemeClr val="tx1"/>
                </a:solidFill>
                <a:effectLst/>
                <a:latin typeface="Calibir"/>
              </a:rPr>
              <a:t>BankAccount</a:t>
            </a:r>
            <a:r>
              <a:rPr kumimoji="0" lang="en-US" altLang="en-US" sz="2300" b="0" i="0" u="none" strike="noStrike" cap="none" normalizeH="0" baseline="0" dirty="0">
                <a:ln>
                  <a:noFill/>
                </a:ln>
                <a:solidFill>
                  <a:schemeClr val="tx1"/>
                </a:solidFill>
                <a:effectLst/>
                <a:latin typeface="Calibir"/>
              </a:rPr>
              <a:t> class is created with two attributes: the account holder’s name and their balance.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300" b="0" i="0" u="none" strike="noStrike" cap="none" normalizeH="0" baseline="0" dirty="0">
                <a:ln>
                  <a:noFill/>
                </a:ln>
                <a:solidFill>
                  <a:schemeClr val="tx1"/>
                </a:solidFill>
                <a:effectLst/>
                <a:latin typeface="Calibir"/>
              </a:rPr>
              <a:t>The </a:t>
            </a:r>
            <a:r>
              <a:rPr kumimoji="0" lang="en-US" altLang="en-US" sz="2300" b="1" i="0" u="none" strike="noStrike" cap="none" normalizeH="0" baseline="0" dirty="0">
                <a:ln>
                  <a:noFill/>
                </a:ln>
                <a:solidFill>
                  <a:schemeClr val="tx1"/>
                </a:solidFill>
                <a:effectLst/>
                <a:latin typeface="Calibir"/>
              </a:rPr>
              <a:t>deposit</a:t>
            </a:r>
            <a:r>
              <a:rPr kumimoji="0" lang="en-US" altLang="en-US" sz="2300" b="0" i="0" u="none" strike="noStrike" cap="none" normalizeH="0" baseline="0" dirty="0">
                <a:ln>
                  <a:noFill/>
                </a:ln>
                <a:solidFill>
                  <a:schemeClr val="tx1"/>
                </a:solidFill>
                <a:effectLst/>
                <a:latin typeface="Calibir"/>
              </a:rPr>
              <a:t> method adds money to the balance and prints the updated amount.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300" b="0" i="0" u="none" strike="noStrike" cap="none" normalizeH="0" baseline="0" dirty="0">
                <a:ln>
                  <a:noFill/>
                </a:ln>
                <a:solidFill>
                  <a:schemeClr val="tx1"/>
                </a:solidFill>
                <a:effectLst/>
                <a:latin typeface="Calibir"/>
              </a:rPr>
              <a:t>In the </a:t>
            </a:r>
            <a:r>
              <a:rPr kumimoji="0" lang="en-US" altLang="en-US" sz="2300" b="1" i="0" u="none" strike="noStrike" cap="none" normalizeH="0" baseline="0" dirty="0">
                <a:ln>
                  <a:noFill/>
                </a:ln>
                <a:solidFill>
                  <a:schemeClr val="tx1"/>
                </a:solidFill>
                <a:effectLst/>
                <a:latin typeface="Calibir"/>
              </a:rPr>
              <a:t>main</a:t>
            </a:r>
            <a:r>
              <a:rPr kumimoji="0" lang="en-US" altLang="en-US" sz="2300" b="0" i="0" u="none" strike="noStrike" cap="none" normalizeH="0" baseline="0" dirty="0">
                <a:ln>
                  <a:noFill/>
                </a:ln>
                <a:solidFill>
                  <a:schemeClr val="tx1"/>
                </a:solidFill>
                <a:effectLst/>
                <a:latin typeface="Calibir"/>
              </a:rPr>
              <a:t> method, an example account for </a:t>
            </a:r>
            <a:r>
              <a:rPr kumimoji="0" lang="en-US" altLang="en-US" sz="2300" b="0" i="1" u="none" strike="noStrike" cap="none" normalizeH="0" baseline="0" dirty="0">
                <a:ln>
                  <a:noFill/>
                </a:ln>
                <a:solidFill>
                  <a:schemeClr val="tx1"/>
                </a:solidFill>
                <a:effectLst/>
                <a:latin typeface="Calibir"/>
              </a:rPr>
              <a:t>Sarah Johnson</a:t>
            </a:r>
            <a:r>
              <a:rPr kumimoji="0" lang="en-US" altLang="en-US" sz="2300" b="0" i="0" u="none" strike="noStrike" cap="none" normalizeH="0" baseline="0" dirty="0">
                <a:ln>
                  <a:noFill/>
                </a:ln>
                <a:solidFill>
                  <a:schemeClr val="tx1"/>
                </a:solidFill>
                <a:effectLst/>
                <a:latin typeface="Calibir"/>
              </a:rPr>
              <a:t> is created, and $200 is deposited to update her balance. </a:t>
            </a:r>
          </a:p>
        </p:txBody>
      </p:sp>
    </p:spTree>
    <p:extLst>
      <p:ext uri="{BB962C8B-B14F-4D97-AF65-F5344CB8AC3E}">
        <p14:creationId xmlns:p14="http://schemas.microsoft.com/office/powerpoint/2010/main" val="1783850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146E9-EFCC-2744-87CE-E0D553E566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865A81-209B-3ADC-7C9A-B9DD598A0F08}"/>
              </a:ext>
            </a:extLst>
          </p:cNvPr>
          <p:cNvSpPr>
            <a:spLocks noGrp="1"/>
          </p:cNvSpPr>
          <p:nvPr>
            <p:ph type="title"/>
          </p:nvPr>
        </p:nvSpPr>
        <p:spPr>
          <a:xfrm>
            <a:off x="0" y="1"/>
            <a:ext cx="12192000" cy="672661"/>
          </a:xfrm>
        </p:spPr>
        <p:txBody>
          <a:bodyPr anchor="b">
            <a:normAutofit/>
          </a:bodyPr>
          <a:lstStyle/>
          <a:p>
            <a:r>
              <a:rPr lang="en-US" sz="4000" dirty="0">
                <a:latin typeface="Calibir"/>
              </a:rPr>
              <a:t>Hands-On Activity 2 (OOP Example – Train Class)</a:t>
            </a:r>
            <a:endParaRPr lang="en-AU" sz="4000" b="1" dirty="0">
              <a:latin typeface="Calibir"/>
            </a:endParaRPr>
          </a:p>
        </p:txBody>
      </p:sp>
      <p:sp>
        <p:nvSpPr>
          <p:cNvPr id="5" name="Rectangle 1">
            <a:extLst>
              <a:ext uri="{FF2B5EF4-FFF2-40B4-BE49-F238E27FC236}">
                <a16:creationId xmlns:a16="http://schemas.microsoft.com/office/drawing/2014/main" id="{5F0666DE-CE7F-B269-BDAC-49A75A87488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9B3E673-3C1A-F9E9-6B5A-9F95F4CE7D94}"/>
              </a:ext>
            </a:extLst>
          </p:cNvPr>
          <p:cNvSpPr>
            <a:spLocks noChangeArrowheads="1"/>
          </p:cNvSpPr>
          <p:nvPr/>
        </p:nvSpPr>
        <p:spPr bwMode="auto">
          <a:xfrm>
            <a:off x="1" y="934696"/>
            <a:ext cx="12192000" cy="131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ir"/>
              </a:rPr>
              <a:t>Build a class Train that can show the train number and destination (e.g., Sydney → Newcastle). Use Python or Java.</a:t>
            </a:r>
          </a:p>
        </p:txBody>
      </p:sp>
    </p:spTree>
    <p:extLst>
      <p:ext uri="{BB962C8B-B14F-4D97-AF65-F5344CB8AC3E}">
        <p14:creationId xmlns:p14="http://schemas.microsoft.com/office/powerpoint/2010/main" val="4066641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3175E-DA15-6AA3-12B8-72E66FC5B4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0CD2B0-E8FB-9DDF-64B6-FEF46BB00336}"/>
              </a:ext>
            </a:extLst>
          </p:cNvPr>
          <p:cNvSpPr>
            <a:spLocks noGrp="1"/>
          </p:cNvSpPr>
          <p:nvPr>
            <p:ph type="title"/>
          </p:nvPr>
        </p:nvSpPr>
        <p:spPr>
          <a:xfrm>
            <a:off x="0" y="1"/>
            <a:ext cx="12192000" cy="672661"/>
          </a:xfrm>
        </p:spPr>
        <p:txBody>
          <a:bodyPr anchor="b">
            <a:normAutofit fontScale="90000"/>
          </a:bodyPr>
          <a:lstStyle/>
          <a:p>
            <a:r>
              <a:rPr lang="en-US" sz="4000" dirty="0">
                <a:latin typeface="Calibir"/>
              </a:rPr>
              <a:t>Hands-On Activity 3 (Create Your </a:t>
            </a:r>
            <a:r>
              <a:rPr lang="en-US" sz="4000" dirty="0" err="1">
                <a:latin typeface="Calibir"/>
              </a:rPr>
              <a:t>Favourite</a:t>
            </a:r>
            <a:r>
              <a:rPr lang="en-US" sz="4000" dirty="0">
                <a:latin typeface="Calibir"/>
              </a:rPr>
              <a:t> Aussie Sport Class)</a:t>
            </a:r>
            <a:endParaRPr lang="en-AU" sz="4000" b="1" dirty="0">
              <a:latin typeface="Calibir"/>
            </a:endParaRPr>
          </a:p>
        </p:txBody>
      </p:sp>
      <p:sp>
        <p:nvSpPr>
          <p:cNvPr id="5" name="Rectangle 1">
            <a:extLst>
              <a:ext uri="{FF2B5EF4-FFF2-40B4-BE49-F238E27FC236}">
                <a16:creationId xmlns:a16="http://schemas.microsoft.com/office/drawing/2014/main" id="{781FC9F2-2844-D11D-CA84-7B8CE3A0D1A6}"/>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B81F25F-E6F4-9C53-F5B3-089793EF67E8}"/>
              </a:ext>
            </a:extLst>
          </p:cNvPr>
          <p:cNvSpPr>
            <a:spLocks noChangeArrowheads="1"/>
          </p:cNvSpPr>
          <p:nvPr/>
        </p:nvSpPr>
        <p:spPr bwMode="auto">
          <a:xfrm>
            <a:off x="1" y="932901"/>
            <a:ext cx="12192000" cy="1321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sz="2800" dirty="0">
                <a:latin typeface="Calibir"/>
              </a:rPr>
              <a:t>Create a class for a </a:t>
            </a:r>
            <a:r>
              <a:rPr lang="en-US" sz="2800" dirty="0" err="1">
                <a:latin typeface="Calibir"/>
              </a:rPr>
              <a:t>favourite</a:t>
            </a:r>
            <a:r>
              <a:rPr lang="en-US" sz="2800" dirty="0">
                <a:latin typeface="Calibir"/>
              </a:rPr>
              <a:t> Aussie sport (e.g., </a:t>
            </a:r>
            <a:r>
              <a:rPr lang="en-US" sz="2800" dirty="0" err="1">
                <a:latin typeface="Calibir"/>
              </a:rPr>
              <a:t>CricketPlayer</a:t>
            </a:r>
            <a:r>
              <a:rPr lang="en-US" sz="2800" dirty="0">
                <a:latin typeface="Calibir"/>
              </a:rPr>
              <a:t>) with attributes and actions.</a:t>
            </a:r>
            <a:endParaRPr kumimoji="0" lang="en-US" altLang="en-US" sz="2800" b="0" i="0" u="none" strike="noStrike" cap="none" normalizeH="0" baseline="0" dirty="0">
              <a:ln>
                <a:noFill/>
              </a:ln>
              <a:solidFill>
                <a:schemeClr val="tx1"/>
              </a:solidFill>
              <a:effectLst/>
              <a:latin typeface="Calibir"/>
            </a:endParaRPr>
          </a:p>
        </p:txBody>
      </p:sp>
    </p:spTree>
    <p:extLst>
      <p:ext uri="{BB962C8B-B14F-4D97-AF65-F5344CB8AC3E}">
        <p14:creationId xmlns:p14="http://schemas.microsoft.com/office/powerpoint/2010/main" val="2046451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716AC-F3CF-173C-F2B3-310BCD79EA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EDACD1-EB76-3B4E-3DC5-63B61F9B053F}"/>
              </a:ext>
            </a:extLst>
          </p:cNvPr>
          <p:cNvSpPr>
            <a:spLocks noGrp="1"/>
          </p:cNvSpPr>
          <p:nvPr>
            <p:ph type="title"/>
          </p:nvPr>
        </p:nvSpPr>
        <p:spPr>
          <a:xfrm>
            <a:off x="0" y="1"/>
            <a:ext cx="12192000" cy="1120876"/>
          </a:xfrm>
        </p:spPr>
        <p:txBody>
          <a:bodyPr anchor="b">
            <a:normAutofit fontScale="90000"/>
          </a:bodyPr>
          <a:lstStyle/>
          <a:p>
            <a:r>
              <a:rPr lang="en-US" sz="4000" dirty="0">
                <a:latin typeface="Calibir"/>
              </a:rPr>
              <a:t>Hands-On Activity 4 (Create Multiple Objects and Call Their Methods)</a:t>
            </a:r>
            <a:endParaRPr lang="en-AU" sz="4000" b="1" dirty="0">
              <a:latin typeface="Calibir"/>
            </a:endParaRPr>
          </a:p>
        </p:txBody>
      </p:sp>
      <p:sp>
        <p:nvSpPr>
          <p:cNvPr id="5" name="Rectangle 1">
            <a:extLst>
              <a:ext uri="{FF2B5EF4-FFF2-40B4-BE49-F238E27FC236}">
                <a16:creationId xmlns:a16="http://schemas.microsoft.com/office/drawing/2014/main" id="{BB128411-351F-6ACC-F36E-35CF8D668CE1}"/>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6471EC8-6BC7-D577-F22A-88FC43CA72E4}"/>
              </a:ext>
            </a:extLst>
          </p:cNvPr>
          <p:cNvSpPr>
            <a:spLocks noChangeArrowheads="1"/>
          </p:cNvSpPr>
          <p:nvPr/>
        </p:nvSpPr>
        <p:spPr bwMode="auto">
          <a:xfrm>
            <a:off x="0" y="1120877"/>
            <a:ext cx="12192000" cy="1321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sz="2800" dirty="0">
                <a:latin typeface="Calibir"/>
              </a:rPr>
              <a:t>Write code to create two different objects from the same class and call their methods.</a:t>
            </a:r>
            <a:endParaRPr kumimoji="0" lang="en-US" altLang="en-US" sz="2800" b="0" i="0" u="none" strike="noStrike" cap="none" normalizeH="0" baseline="0" dirty="0">
              <a:ln>
                <a:noFill/>
              </a:ln>
              <a:solidFill>
                <a:schemeClr val="tx1"/>
              </a:solidFill>
              <a:effectLst/>
              <a:latin typeface="Calibir"/>
            </a:endParaRPr>
          </a:p>
        </p:txBody>
      </p:sp>
    </p:spTree>
    <p:extLst>
      <p:ext uri="{BB962C8B-B14F-4D97-AF65-F5344CB8AC3E}">
        <p14:creationId xmlns:p14="http://schemas.microsoft.com/office/powerpoint/2010/main" val="3122255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0C101F-C65F-1D84-0824-C2471518F032}"/>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descr="Tying a bow in an arrangment of presents">
            <a:extLst>
              <a:ext uri="{FF2B5EF4-FFF2-40B4-BE49-F238E27FC236}">
                <a16:creationId xmlns:a16="http://schemas.microsoft.com/office/drawing/2014/main" id="{E6D721DE-1453-5AA6-9447-209B227E2123}"/>
              </a:ext>
            </a:extLst>
          </p:cNvPr>
          <p:cNvPicPr>
            <a:picLocks noChangeAspect="1"/>
          </p:cNvPicPr>
          <p:nvPr/>
        </p:nvPicPr>
        <p:blipFill rotWithShape="1">
          <a:blip r:embed="rId2"/>
          <a:srcRect l="17081" r="16168"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41"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84845029-98A4-9C92-04B4-320B6AFDD1B8}"/>
              </a:ext>
            </a:extLst>
          </p:cNvPr>
          <p:cNvSpPr txBox="1"/>
          <p:nvPr/>
        </p:nvSpPr>
        <p:spPr>
          <a:xfrm>
            <a:off x="6388119" y="99483"/>
            <a:ext cx="5198044" cy="6651523"/>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50000"/>
              </a:lnSpc>
              <a:spcBef>
                <a:spcPts val="0"/>
              </a:spcBef>
              <a:spcAft>
                <a:spcPts val="600"/>
              </a:spcAft>
              <a:buClrTx/>
              <a:buSzTx/>
              <a:buFontTx/>
              <a:buNone/>
              <a:tabLst/>
              <a:defRPr/>
            </a:pPr>
            <a:r>
              <a:rPr kumimoji="0" lang="en-US" sz="2800" b="1"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Happy Learning and Bright Futures Ahead!</a:t>
            </a:r>
            <a:b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br>
            <a:r>
              <a:rPr kumimoji="0" lang="en-US" sz="2800" b="0" i="1"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Dr. Farshid Keivanian</a:t>
            </a:r>
            <a:b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Stay Connected:</a:t>
            </a:r>
            <a:b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br>
            <a: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hlinkClick r:id="rId3"/>
              </a:rPr>
              <a:t>linkedin.com/in/farshid-keivanian</a:t>
            </a:r>
            <a: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 </a:t>
            </a:r>
            <a:b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br>
            <a: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hlinkClick r:id="rId4"/>
              </a:rPr>
              <a:t>github.com/FarshidKeivanian</a:t>
            </a:r>
            <a: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 </a:t>
            </a:r>
          </a:p>
          <a:p>
            <a:pPr marL="0" marR="0" lvl="0" indent="-22860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0" lang="en-US" sz="2800" b="0" i="1"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Education is the most powerful weapon you can use to change the world. </a:t>
            </a:r>
            <a: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 Nelson Mandela</a:t>
            </a:r>
          </a:p>
        </p:txBody>
      </p:sp>
      <p:sp>
        <p:nvSpPr>
          <p:cNvPr id="45"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47"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DA366-6BE2-EF72-FFA9-3FC1C60CAE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5B7095-A95E-A4AA-C9AB-75AB5D7B3193}"/>
              </a:ext>
            </a:extLst>
          </p:cNvPr>
          <p:cNvSpPr>
            <a:spLocks noGrp="1"/>
          </p:cNvSpPr>
          <p:nvPr>
            <p:ph type="title"/>
          </p:nvPr>
        </p:nvSpPr>
        <p:spPr>
          <a:xfrm>
            <a:off x="0" y="1"/>
            <a:ext cx="12192000" cy="672661"/>
          </a:xfrm>
        </p:spPr>
        <p:txBody>
          <a:bodyPr anchor="b">
            <a:normAutofit/>
          </a:bodyPr>
          <a:lstStyle/>
          <a:p>
            <a:r>
              <a:rPr lang="en-US" sz="4000" dirty="0">
                <a:latin typeface="Calibir"/>
              </a:rPr>
              <a:t>Object-Oriented Programming (OOP) Basics</a:t>
            </a:r>
            <a:endParaRPr lang="en-AU" sz="4000" b="1" dirty="0">
              <a:latin typeface="Calibir"/>
            </a:endParaRPr>
          </a:p>
        </p:txBody>
      </p:sp>
      <p:sp>
        <p:nvSpPr>
          <p:cNvPr id="4" name="Rectangle 1">
            <a:extLst>
              <a:ext uri="{FF2B5EF4-FFF2-40B4-BE49-F238E27FC236}">
                <a16:creationId xmlns:a16="http://schemas.microsoft.com/office/drawing/2014/main" id="{38FC1A8C-D064-CC28-D14C-1486BE507C26}"/>
              </a:ext>
            </a:extLst>
          </p:cNvPr>
          <p:cNvSpPr>
            <a:spLocks noChangeArrowheads="1"/>
          </p:cNvSpPr>
          <p:nvPr/>
        </p:nvSpPr>
        <p:spPr bwMode="auto">
          <a:xfrm>
            <a:off x="92365" y="1963270"/>
            <a:ext cx="12007269"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dirty="0">
                <a:latin typeface="Calibir"/>
              </a:rPr>
              <a:t>OOP is like building with LEGO:</a:t>
            </a:r>
          </a:p>
          <a:p>
            <a:pPr marL="457200" indent="-457200">
              <a:lnSpc>
                <a:spcPct val="150000"/>
              </a:lnSpc>
              <a:buFont typeface="Arial" panose="020B0604020202020204" pitchFamily="34" charset="0"/>
              <a:buChar char="•"/>
            </a:pPr>
            <a:r>
              <a:rPr lang="en-US" sz="2800" dirty="0">
                <a:latin typeface="Calibir"/>
              </a:rPr>
              <a:t>Each LEGO piece = Object (it has shape, </a:t>
            </a:r>
            <a:r>
              <a:rPr lang="en-US" sz="2800" dirty="0" err="1">
                <a:latin typeface="Calibir"/>
              </a:rPr>
              <a:t>colour</a:t>
            </a:r>
            <a:r>
              <a:rPr lang="en-US" sz="2800" dirty="0">
                <a:latin typeface="Calibir"/>
              </a:rPr>
              <a:t>, purpose)</a:t>
            </a:r>
          </a:p>
          <a:p>
            <a:pPr marL="457200" indent="-457200">
              <a:lnSpc>
                <a:spcPct val="150000"/>
              </a:lnSpc>
              <a:buFont typeface="Arial" panose="020B0604020202020204" pitchFamily="34" charset="0"/>
              <a:buChar char="•"/>
            </a:pPr>
            <a:r>
              <a:rPr lang="en-US" sz="2800" dirty="0">
                <a:latin typeface="Calibir"/>
              </a:rPr>
              <a:t>LEGO instructions = Class (blueprint to create objects)</a:t>
            </a:r>
          </a:p>
        </p:txBody>
      </p:sp>
    </p:spTree>
    <p:extLst>
      <p:ext uri="{BB962C8B-B14F-4D97-AF65-F5344CB8AC3E}">
        <p14:creationId xmlns:p14="http://schemas.microsoft.com/office/powerpoint/2010/main" val="3000910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883EC-628A-19A0-216C-F685BDC881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AAF036-A40C-0E48-37AE-60007FDADA41}"/>
              </a:ext>
            </a:extLst>
          </p:cNvPr>
          <p:cNvSpPr>
            <a:spLocks noGrp="1"/>
          </p:cNvSpPr>
          <p:nvPr>
            <p:ph type="title"/>
          </p:nvPr>
        </p:nvSpPr>
        <p:spPr>
          <a:xfrm>
            <a:off x="0" y="1"/>
            <a:ext cx="12192000" cy="672661"/>
          </a:xfrm>
        </p:spPr>
        <p:txBody>
          <a:bodyPr anchor="b">
            <a:normAutofit/>
          </a:bodyPr>
          <a:lstStyle/>
          <a:p>
            <a:r>
              <a:rPr lang="en-US" sz="4000" dirty="0">
                <a:latin typeface="Calibir"/>
              </a:rPr>
              <a:t>Object-Oriented Programming (OOP) Basics</a:t>
            </a:r>
            <a:endParaRPr lang="en-AU" sz="4000" b="1" dirty="0">
              <a:latin typeface="Calibir"/>
            </a:endParaRPr>
          </a:p>
        </p:txBody>
      </p:sp>
      <p:sp>
        <p:nvSpPr>
          <p:cNvPr id="4" name="Rectangle 1">
            <a:extLst>
              <a:ext uri="{FF2B5EF4-FFF2-40B4-BE49-F238E27FC236}">
                <a16:creationId xmlns:a16="http://schemas.microsoft.com/office/drawing/2014/main" id="{942CD3F4-0F1B-6D33-24FF-1BAD7DAD7998}"/>
              </a:ext>
            </a:extLst>
          </p:cNvPr>
          <p:cNvSpPr>
            <a:spLocks noChangeArrowheads="1"/>
          </p:cNvSpPr>
          <p:nvPr/>
        </p:nvSpPr>
        <p:spPr bwMode="auto">
          <a:xfrm>
            <a:off x="92365" y="993774"/>
            <a:ext cx="12007269"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dirty="0">
                <a:latin typeface="Calibir"/>
              </a:rPr>
              <a:t>Key OOP ideas:</a:t>
            </a:r>
          </a:p>
          <a:p>
            <a:pPr marL="809625" indent="-514350">
              <a:lnSpc>
                <a:spcPct val="150000"/>
              </a:lnSpc>
              <a:buFont typeface="+mj-lt"/>
              <a:buAutoNum type="arabicPeriod"/>
            </a:pPr>
            <a:r>
              <a:rPr lang="en-US" sz="2800" b="1" dirty="0">
                <a:latin typeface="Calibir"/>
              </a:rPr>
              <a:t>Class</a:t>
            </a:r>
            <a:r>
              <a:rPr lang="en-US" sz="2800" dirty="0">
                <a:latin typeface="Calibir"/>
              </a:rPr>
              <a:t> – blueprint (e.g., “Car” design)</a:t>
            </a:r>
          </a:p>
          <a:p>
            <a:pPr marL="809625" indent="-514350">
              <a:lnSpc>
                <a:spcPct val="150000"/>
              </a:lnSpc>
              <a:buFont typeface="+mj-lt"/>
              <a:buAutoNum type="arabicPeriod"/>
            </a:pPr>
            <a:r>
              <a:rPr lang="en-US" sz="2800" b="1" dirty="0">
                <a:latin typeface="Calibir"/>
              </a:rPr>
              <a:t>Object</a:t>
            </a:r>
            <a:r>
              <a:rPr lang="en-US" sz="2800" dirty="0">
                <a:latin typeface="Calibir"/>
              </a:rPr>
              <a:t> – actual item made from the blueprint (e.g., a Toyota Corolla in Sydney)</a:t>
            </a:r>
          </a:p>
          <a:p>
            <a:pPr marL="809625" indent="-514350">
              <a:lnSpc>
                <a:spcPct val="150000"/>
              </a:lnSpc>
              <a:buFont typeface="+mj-lt"/>
              <a:buAutoNum type="arabicPeriod"/>
            </a:pPr>
            <a:r>
              <a:rPr lang="en-US" sz="2800" b="1" dirty="0">
                <a:latin typeface="Calibir"/>
              </a:rPr>
              <a:t>Attributes</a:t>
            </a:r>
            <a:r>
              <a:rPr lang="en-US" sz="2800" dirty="0">
                <a:latin typeface="Calibir"/>
              </a:rPr>
              <a:t> – properties (e.g., </a:t>
            </a:r>
            <a:r>
              <a:rPr lang="en-US" sz="2800" dirty="0" err="1">
                <a:latin typeface="Calibir"/>
              </a:rPr>
              <a:t>colour</a:t>
            </a:r>
            <a:r>
              <a:rPr lang="en-US" sz="2800" dirty="0">
                <a:latin typeface="Calibir"/>
              </a:rPr>
              <a:t>, model)</a:t>
            </a:r>
          </a:p>
          <a:p>
            <a:pPr marL="809625" indent="-514350">
              <a:lnSpc>
                <a:spcPct val="150000"/>
              </a:lnSpc>
              <a:buFont typeface="+mj-lt"/>
              <a:buAutoNum type="arabicPeriod"/>
            </a:pPr>
            <a:r>
              <a:rPr lang="en-US" sz="2800" b="1" dirty="0">
                <a:latin typeface="Calibir"/>
              </a:rPr>
              <a:t>Methods</a:t>
            </a:r>
            <a:r>
              <a:rPr lang="en-US" sz="2800" dirty="0">
                <a:latin typeface="Calibir"/>
              </a:rPr>
              <a:t> – actions (e.g., start engine, honk)</a:t>
            </a:r>
          </a:p>
        </p:txBody>
      </p:sp>
    </p:spTree>
    <p:extLst>
      <p:ext uri="{BB962C8B-B14F-4D97-AF65-F5344CB8AC3E}">
        <p14:creationId xmlns:p14="http://schemas.microsoft.com/office/powerpoint/2010/main" val="8047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CD547-5156-0C52-4275-E90EE20555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F6D09E-51E0-582C-63D7-2776126DB7E8}"/>
              </a:ext>
            </a:extLst>
          </p:cNvPr>
          <p:cNvSpPr>
            <a:spLocks noGrp="1"/>
          </p:cNvSpPr>
          <p:nvPr>
            <p:ph type="title"/>
          </p:nvPr>
        </p:nvSpPr>
        <p:spPr>
          <a:xfrm>
            <a:off x="0" y="1"/>
            <a:ext cx="12192000" cy="672661"/>
          </a:xfrm>
        </p:spPr>
        <p:txBody>
          <a:bodyPr anchor="b">
            <a:normAutofit/>
          </a:bodyPr>
          <a:lstStyle/>
          <a:p>
            <a:r>
              <a:rPr lang="en-US" sz="4000" dirty="0">
                <a:latin typeface="Calibir"/>
              </a:rPr>
              <a:t>Object-Oriented Programming (OOP) Basics</a:t>
            </a:r>
            <a:endParaRPr lang="en-AU" sz="4000" b="1" dirty="0">
              <a:latin typeface="Calibir"/>
            </a:endParaRPr>
          </a:p>
        </p:txBody>
      </p:sp>
      <p:sp>
        <p:nvSpPr>
          <p:cNvPr id="4" name="Rectangle 1">
            <a:extLst>
              <a:ext uri="{FF2B5EF4-FFF2-40B4-BE49-F238E27FC236}">
                <a16:creationId xmlns:a16="http://schemas.microsoft.com/office/drawing/2014/main" id="{8E3D7A7C-285F-3466-6CF7-16BE2B82C1CE}"/>
              </a:ext>
            </a:extLst>
          </p:cNvPr>
          <p:cNvSpPr>
            <a:spLocks noChangeArrowheads="1"/>
          </p:cNvSpPr>
          <p:nvPr/>
        </p:nvSpPr>
        <p:spPr bwMode="auto">
          <a:xfrm>
            <a:off x="92365" y="1316939"/>
            <a:ext cx="12007269"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altLang="en-US" sz="2800" b="1" dirty="0">
                <a:latin typeface="Calibir"/>
              </a:rPr>
              <a:t>Australian Example:</a:t>
            </a:r>
            <a:endParaRPr lang="en-US" altLang="en-US" sz="2800" dirty="0">
              <a:latin typeface="Calibir"/>
            </a:endParaRP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Class: Kangaroo</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Objects: Red Kangaroo, Eastern Grey Kangaroo in NSW</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Attributes: </a:t>
            </a:r>
            <a:r>
              <a:rPr lang="en-US" altLang="en-US" sz="2800" dirty="0" err="1">
                <a:latin typeface="Calibir"/>
              </a:rPr>
              <a:t>tailLength</a:t>
            </a:r>
            <a:r>
              <a:rPr lang="en-US" altLang="en-US" sz="2800" dirty="0">
                <a:latin typeface="Calibir"/>
              </a:rPr>
              <a:t>, weight</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Methods: hop(), </a:t>
            </a:r>
            <a:r>
              <a:rPr lang="en-US" altLang="en-US" sz="2800" dirty="0" err="1">
                <a:latin typeface="Calibir"/>
              </a:rPr>
              <a:t>eatGrass</a:t>
            </a:r>
            <a:r>
              <a:rPr lang="en-US" altLang="en-US" sz="2800" dirty="0">
                <a:latin typeface="Calibir"/>
              </a:rPr>
              <a:t>()</a:t>
            </a:r>
          </a:p>
        </p:txBody>
      </p:sp>
    </p:spTree>
    <p:extLst>
      <p:ext uri="{BB962C8B-B14F-4D97-AF65-F5344CB8AC3E}">
        <p14:creationId xmlns:p14="http://schemas.microsoft.com/office/powerpoint/2010/main" val="3964563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C912D-30DF-6264-3D1E-3DF878EC25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FE18A6-EDFE-2025-D07F-7E2AA863E12D}"/>
              </a:ext>
            </a:extLst>
          </p:cNvPr>
          <p:cNvSpPr>
            <a:spLocks noGrp="1"/>
          </p:cNvSpPr>
          <p:nvPr>
            <p:ph type="title"/>
          </p:nvPr>
        </p:nvSpPr>
        <p:spPr>
          <a:xfrm>
            <a:off x="0" y="1"/>
            <a:ext cx="12192000" cy="672661"/>
          </a:xfrm>
        </p:spPr>
        <p:txBody>
          <a:bodyPr anchor="b">
            <a:normAutofit/>
          </a:bodyPr>
          <a:lstStyle/>
          <a:p>
            <a:r>
              <a:rPr lang="en-US" sz="4000" dirty="0">
                <a:latin typeface="Calibir"/>
              </a:rPr>
              <a:t>Object-Oriented Programming (OOP) Basics</a:t>
            </a:r>
            <a:endParaRPr lang="en-AU" sz="4000" b="1" dirty="0">
              <a:latin typeface="Calibir"/>
            </a:endParaRPr>
          </a:p>
        </p:txBody>
      </p:sp>
      <p:graphicFrame>
        <p:nvGraphicFramePr>
          <p:cNvPr id="3" name="Table 2">
            <a:extLst>
              <a:ext uri="{FF2B5EF4-FFF2-40B4-BE49-F238E27FC236}">
                <a16:creationId xmlns:a16="http://schemas.microsoft.com/office/drawing/2014/main" id="{EB8C84F0-ADEE-1FAF-355C-3A66311D8B90}"/>
              </a:ext>
            </a:extLst>
          </p:cNvPr>
          <p:cNvGraphicFramePr>
            <a:graphicFrameLocks noGrp="1"/>
          </p:cNvGraphicFramePr>
          <p:nvPr>
            <p:extLst>
              <p:ext uri="{D42A27DB-BD31-4B8C-83A1-F6EECF244321}">
                <p14:modId xmlns:p14="http://schemas.microsoft.com/office/powerpoint/2010/main" val="431317665"/>
              </p:ext>
            </p:extLst>
          </p:nvPr>
        </p:nvGraphicFramePr>
        <p:xfrm>
          <a:off x="838200" y="1125537"/>
          <a:ext cx="10515600" cy="4606925"/>
        </p:xfrm>
        <a:graphic>
          <a:graphicData uri="http://schemas.openxmlformats.org/drawingml/2006/table">
            <a:tbl>
              <a:tblPr>
                <a:tableStyleId>{BDBED569-4797-4DF1-A0F4-6AAB3CD982D8}</a:tableStyleId>
              </a:tblPr>
              <a:tblGrid>
                <a:gridCol w="3505200">
                  <a:extLst>
                    <a:ext uri="{9D8B030D-6E8A-4147-A177-3AD203B41FA5}">
                      <a16:colId xmlns:a16="http://schemas.microsoft.com/office/drawing/2014/main" val="3572332400"/>
                    </a:ext>
                  </a:extLst>
                </a:gridCol>
                <a:gridCol w="3505200">
                  <a:extLst>
                    <a:ext uri="{9D8B030D-6E8A-4147-A177-3AD203B41FA5}">
                      <a16:colId xmlns:a16="http://schemas.microsoft.com/office/drawing/2014/main" val="1677447644"/>
                    </a:ext>
                  </a:extLst>
                </a:gridCol>
                <a:gridCol w="3505200">
                  <a:extLst>
                    <a:ext uri="{9D8B030D-6E8A-4147-A177-3AD203B41FA5}">
                      <a16:colId xmlns:a16="http://schemas.microsoft.com/office/drawing/2014/main" val="607648192"/>
                    </a:ext>
                  </a:extLst>
                </a:gridCol>
              </a:tblGrid>
              <a:tr h="0">
                <a:tc>
                  <a:txBody>
                    <a:bodyPr/>
                    <a:lstStyle/>
                    <a:p>
                      <a:pPr>
                        <a:lnSpc>
                          <a:spcPct val="150000"/>
                        </a:lnSpc>
                        <a:buNone/>
                      </a:pPr>
                      <a:r>
                        <a:rPr lang="en-US" sz="2800" dirty="0">
                          <a:latin typeface="Calibir"/>
                        </a:rPr>
                        <a:t>OOP Concept</a:t>
                      </a:r>
                    </a:p>
                  </a:txBody>
                  <a:tcPr anchor="ctr">
                    <a:solidFill>
                      <a:schemeClr val="accent5">
                        <a:lumMod val="20000"/>
                        <a:lumOff val="80000"/>
                      </a:schemeClr>
                    </a:solidFill>
                  </a:tcPr>
                </a:tc>
                <a:tc>
                  <a:txBody>
                    <a:bodyPr/>
                    <a:lstStyle/>
                    <a:p>
                      <a:pPr>
                        <a:lnSpc>
                          <a:spcPct val="150000"/>
                        </a:lnSpc>
                        <a:buNone/>
                      </a:pPr>
                      <a:r>
                        <a:rPr lang="en-US" sz="2800" dirty="0">
                          <a:latin typeface="Calibir"/>
                        </a:rPr>
                        <a:t>Real-world Analogy</a:t>
                      </a:r>
                    </a:p>
                  </a:txBody>
                  <a:tcPr anchor="ctr">
                    <a:solidFill>
                      <a:schemeClr val="accent5">
                        <a:lumMod val="20000"/>
                        <a:lumOff val="80000"/>
                      </a:schemeClr>
                    </a:solidFill>
                  </a:tcPr>
                </a:tc>
                <a:tc>
                  <a:txBody>
                    <a:bodyPr/>
                    <a:lstStyle/>
                    <a:p>
                      <a:pPr>
                        <a:lnSpc>
                          <a:spcPct val="150000"/>
                        </a:lnSpc>
                        <a:buNone/>
                      </a:pPr>
                      <a:r>
                        <a:rPr lang="en-US" sz="2800" dirty="0">
                          <a:latin typeface="Calibir"/>
                        </a:rPr>
                        <a:t>Australian Example</a:t>
                      </a:r>
                    </a:p>
                  </a:txBody>
                  <a:tcPr anchor="ctr">
                    <a:solidFill>
                      <a:schemeClr val="accent5">
                        <a:lumMod val="20000"/>
                        <a:lumOff val="80000"/>
                      </a:schemeClr>
                    </a:solidFill>
                  </a:tcPr>
                </a:tc>
                <a:extLst>
                  <a:ext uri="{0D108BD9-81ED-4DB2-BD59-A6C34878D82A}">
                    <a16:rowId xmlns:a16="http://schemas.microsoft.com/office/drawing/2014/main" val="1848531857"/>
                  </a:ext>
                </a:extLst>
              </a:tr>
              <a:tr h="0">
                <a:tc>
                  <a:txBody>
                    <a:bodyPr/>
                    <a:lstStyle/>
                    <a:p>
                      <a:pPr>
                        <a:lnSpc>
                          <a:spcPct val="150000"/>
                        </a:lnSpc>
                        <a:buNone/>
                      </a:pPr>
                      <a:r>
                        <a:rPr lang="en-US" sz="2800">
                          <a:latin typeface="Calibir"/>
                        </a:rPr>
                        <a:t>Class</a:t>
                      </a:r>
                    </a:p>
                  </a:txBody>
                  <a:tcPr anchor="ctr"/>
                </a:tc>
                <a:tc>
                  <a:txBody>
                    <a:bodyPr/>
                    <a:lstStyle/>
                    <a:p>
                      <a:pPr>
                        <a:lnSpc>
                          <a:spcPct val="150000"/>
                        </a:lnSpc>
                        <a:buNone/>
                      </a:pPr>
                      <a:r>
                        <a:rPr lang="en-US" sz="2800">
                          <a:latin typeface="Calibir"/>
                        </a:rPr>
                        <a:t>Building design</a:t>
                      </a:r>
                    </a:p>
                  </a:txBody>
                  <a:tcPr anchor="ctr"/>
                </a:tc>
                <a:tc>
                  <a:txBody>
                    <a:bodyPr/>
                    <a:lstStyle/>
                    <a:p>
                      <a:pPr>
                        <a:lnSpc>
                          <a:spcPct val="150000"/>
                        </a:lnSpc>
                        <a:buNone/>
                      </a:pPr>
                      <a:r>
                        <a:rPr lang="en-US" sz="2800">
                          <a:latin typeface="Calibir"/>
                        </a:rPr>
                        <a:t>"Opal Tower" plan in Sydney</a:t>
                      </a:r>
                    </a:p>
                  </a:txBody>
                  <a:tcPr anchor="ctr"/>
                </a:tc>
                <a:extLst>
                  <a:ext uri="{0D108BD9-81ED-4DB2-BD59-A6C34878D82A}">
                    <a16:rowId xmlns:a16="http://schemas.microsoft.com/office/drawing/2014/main" val="2336924844"/>
                  </a:ext>
                </a:extLst>
              </a:tr>
              <a:tr h="0">
                <a:tc>
                  <a:txBody>
                    <a:bodyPr/>
                    <a:lstStyle/>
                    <a:p>
                      <a:pPr>
                        <a:lnSpc>
                          <a:spcPct val="150000"/>
                        </a:lnSpc>
                        <a:buNone/>
                      </a:pPr>
                      <a:r>
                        <a:rPr lang="en-US" sz="2800">
                          <a:latin typeface="Calibir"/>
                        </a:rPr>
                        <a:t>Object</a:t>
                      </a:r>
                    </a:p>
                  </a:txBody>
                  <a:tcPr anchor="ctr"/>
                </a:tc>
                <a:tc>
                  <a:txBody>
                    <a:bodyPr/>
                    <a:lstStyle/>
                    <a:p>
                      <a:pPr>
                        <a:lnSpc>
                          <a:spcPct val="150000"/>
                        </a:lnSpc>
                        <a:buNone/>
                      </a:pPr>
                      <a:r>
                        <a:rPr lang="en-US" sz="2800">
                          <a:latin typeface="Calibir"/>
                        </a:rPr>
                        <a:t>Actual building</a:t>
                      </a:r>
                    </a:p>
                  </a:txBody>
                  <a:tcPr anchor="ctr"/>
                </a:tc>
                <a:tc>
                  <a:txBody>
                    <a:bodyPr/>
                    <a:lstStyle/>
                    <a:p>
                      <a:pPr>
                        <a:lnSpc>
                          <a:spcPct val="150000"/>
                        </a:lnSpc>
                        <a:buNone/>
                      </a:pPr>
                      <a:r>
                        <a:rPr lang="en-US" sz="2800">
                          <a:latin typeface="Calibir"/>
                        </a:rPr>
                        <a:t>Completed Opal Tower</a:t>
                      </a:r>
                    </a:p>
                  </a:txBody>
                  <a:tcPr anchor="ctr"/>
                </a:tc>
                <a:extLst>
                  <a:ext uri="{0D108BD9-81ED-4DB2-BD59-A6C34878D82A}">
                    <a16:rowId xmlns:a16="http://schemas.microsoft.com/office/drawing/2014/main" val="3360974535"/>
                  </a:ext>
                </a:extLst>
              </a:tr>
              <a:tr h="0">
                <a:tc>
                  <a:txBody>
                    <a:bodyPr/>
                    <a:lstStyle/>
                    <a:p>
                      <a:pPr>
                        <a:lnSpc>
                          <a:spcPct val="150000"/>
                        </a:lnSpc>
                        <a:buNone/>
                      </a:pPr>
                      <a:r>
                        <a:rPr lang="en-US" sz="2800">
                          <a:latin typeface="Calibir"/>
                        </a:rPr>
                        <a:t>Attributes</a:t>
                      </a:r>
                    </a:p>
                  </a:txBody>
                  <a:tcPr anchor="ctr"/>
                </a:tc>
                <a:tc>
                  <a:txBody>
                    <a:bodyPr/>
                    <a:lstStyle/>
                    <a:p>
                      <a:pPr>
                        <a:lnSpc>
                          <a:spcPct val="150000"/>
                        </a:lnSpc>
                        <a:buNone/>
                      </a:pPr>
                      <a:r>
                        <a:rPr lang="en-US" sz="2800">
                          <a:latin typeface="Calibir"/>
                        </a:rPr>
                        <a:t>Room size, colour</a:t>
                      </a:r>
                    </a:p>
                  </a:txBody>
                  <a:tcPr anchor="ctr"/>
                </a:tc>
                <a:tc>
                  <a:txBody>
                    <a:bodyPr/>
                    <a:lstStyle/>
                    <a:p>
                      <a:pPr>
                        <a:lnSpc>
                          <a:spcPct val="150000"/>
                        </a:lnSpc>
                        <a:buNone/>
                      </a:pPr>
                      <a:r>
                        <a:rPr lang="en-US" sz="2800">
                          <a:latin typeface="Calibir"/>
                        </a:rPr>
                        <a:t>Apartment floor plan</a:t>
                      </a:r>
                    </a:p>
                  </a:txBody>
                  <a:tcPr anchor="ctr"/>
                </a:tc>
                <a:extLst>
                  <a:ext uri="{0D108BD9-81ED-4DB2-BD59-A6C34878D82A}">
                    <a16:rowId xmlns:a16="http://schemas.microsoft.com/office/drawing/2014/main" val="2623478163"/>
                  </a:ext>
                </a:extLst>
              </a:tr>
              <a:tr h="0">
                <a:tc>
                  <a:txBody>
                    <a:bodyPr/>
                    <a:lstStyle/>
                    <a:p>
                      <a:pPr>
                        <a:lnSpc>
                          <a:spcPct val="150000"/>
                        </a:lnSpc>
                        <a:buNone/>
                      </a:pPr>
                      <a:r>
                        <a:rPr lang="en-US" sz="2800" dirty="0">
                          <a:latin typeface="Calibir"/>
                        </a:rPr>
                        <a:t>Methods</a:t>
                      </a:r>
                    </a:p>
                  </a:txBody>
                  <a:tcPr anchor="ctr"/>
                </a:tc>
                <a:tc>
                  <a:txBody>
                    <a:bodyPr/>
                    <a:lstStyle/>
                    <a:p>
                      <a:pPr>
                        <a:lnSpc>
                          <a:spcPct val="150000"/>
                        </a:lnSpc>
                        <a:buNone/>
                      </a:pPr>
                      <a:r>
                        <a:rPr lang="en-US" sz="2800">
                          <a:latin typeface="Calibir"/>
                        </a:rPr>
                        <a:t>Actions</a:t>
                      </a:r>
                    </a:p>
                  </a:txBody>
                  <a:tcPr anchor="ctr"/>
                </a:tc>
                <a:tc>
                  <a:txBody>
                    <a:bodyPr/>
                    <a:lstStyle/>
                    <a:p>
                      <a:pPr>
                        <a:lnSpc>
                          <a:spcPct val="150000"/>
                        </a:lnSpc>
                        <a:buNone/>
                      </a:pPr>
                      <a:r>
                        <a:rPr lang="en-US" sz="2800" dirty="0">
                          <a:latin typeface="Calibir"/>
                        </a:rPr>
                        <a:t>Lift moves, lights turn on</a:t>
                      </a:r>
                    </a:p>
                  </a:txBody>
                  <a:tcPr anchor="ctr"/>
                </a:tc>
                <a:extLst>
                  <a:ext uri="{0D108BD9-81ED-4DB2-BD59-A6C34878D82A}">
                    <a16:rowId xmlns:a16="http://schemas.microsoft.com/office/drawing/2014/main" val="2950673234"/>
                  </a:ext>
                </a:extLst>
              </a:tr>
            </a:tbl>
          </a:graphicData>
        </a:graphic>
      </p:graphicFrame>
    </p:spTree>
    <p:extLst>
      <p:ext uri="{BB962C8B-B14F-4D97-AF65-F5344CB8AC3E}">
        <p14:creationId xmlns:p14="http://schemas.microsoft.com/office/powerpoint/2010/main" val="1285706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46D6B-E73C-724E-952F-4094497F64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7F0E6D-9BE6-59BE-1AEC-D4FD10D71CDA}"/>
              </a:ext>
            </a:extLst>
          </p:cNvPr>
          <p:cNvSpPr>
            <a:spLocks noGrp="1"/>
          </p:cNvSpPr>
          <p:nvPr>
            <p:ph type="title"/>
          </p:nvPr>
        </p:nvSpPr>
        <p:spPr>
          <a:xfrm>
            <a:off x="0" y="1"/>
            <a:ext cx="12192000" cy="672661"/>
          </a:xfrm>
        </p:spPr>
        <p:txBody>
          <a:bodyPr anchor="b">
            <a:normAutofit/>
          </a:bodyPr>
          <a:lstStyle/>
          <a:p>
            <a:r>
              <a:rPr lang="en-US" sz="4000" dirty="0">
                <a:latin typeface="Calibir"/>
              </a:rPr>
              <a:t>Object-Oriented Programming (OOP) Basics</a:t>
            </a:r>
            <a:endParaRPr lang="en-AU" sz="4000" b="1" dirty="0">
              <a:latin typeface="Calibir"/>
            </a:endParaRPr>
          </a:p>
        </p:txBody>
      </p:sp>
      <p:sp>
        <p:nvSpPr>
          <p:cNvPr id="5" name="TextBox 4">
            <a:extLst>
              <a:ext uri="{FF2B5EF4-FFF2-40B4-BE49-F238E27FC236}">
                <a16:creationId xmlns:a16="http://schemas.microsoft.com/office/drawing/2014/main" id="{9EB8DB41-F2EC-DEA8-0CF4-DD1BCEA32A2B}"/>
              </a:ext>
            </a:extLst>
          </p:cNvPr>
          <p:cNvSpPr txBox="1"/>
          <p:nvPr/>
        </p:nvSpPr>
        <p:spPr>
          <a:xfrm>
            <a:off x="-1" y="1280160"/>
            <a:ext cx="12113111" cy="3257174"/>
          </a:xfrm>
          <a:prstGeom prst="rect">
            <a:avLst/>
          </a:prstGeom>
          <a:noFill/>
        </p:spPr>
        <p:txBody>
          <a:bodyPr wrap="square">
            <a:spAutoFit/>
          </a:bodyPr>
          <a:lstStyle/>
          <a:p>
            <a:pPr>
              <a:lnSpc>
                <a:spcPct val="150000"/>
              </a:lnSpc>
            </a:pPr>
            <a:r>
              <a:rPr lang="en-US" sz="2800" b="1" dirty="0">
                <a:latin typeface="Calibir"/>
              </a:rPr>
              <a:t>Research Discussion Question:</a:t>
            </a:r>
            <a:br>
              <a:rPr lang="en-US" sz="2800" dirty="0">
                <a:latin typeface="Calibir"/>
              </a:rPr>
            </a:br>
            <a:r>
              <a:rPr lang="en-US" sz="2800" dirty="0">
                <a:latin typeface="Calibir"/>
              </a:rPr>
              <a:t>Why do modern apps in Australia (e.g., MyGov, Service NSW) use OOP rather than procedural programming?</a:t>
            </a:r>
          </a:p>
          <a:p>
            <a:pPr>
              <a:lnSpc>
                <a:spcPct val="150000"/>
              </a:lnSpc>
            </a:pPr>
            <a:r>
              <a:rPr lang="en-US" sz="2800" dirty="0">
                <a:latin typeface="Calibir"/>
              </a:rPr>
              <a:t>Because OOP allows reusable code, easy maintenance, and modelling of real-world services like forms, accounts, and processes.</a:t>
            </a:r>
            <a:endParaRPr lang="en-AU" sz="2800" dirty="0">
              <a:latin typeface="Calibir"/>
            </a:endParaRPr>
          </a:p>
        </p:txBody>
      </p:sp>
    </p:spTree>
    <p:extLst>
      <p:ext uri="{BB962C8B-B14F-4D97-AF65-F5344CB8AC3E}">
        <p14:creationId xmlns:p14="http://schemas.microsoft.com/office/powerpoint/2010/main" val="398997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FD1A1-0ADB-546E-4DFB-547D2190E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C0DBA3-954A-6FE9-EB68-A34CFE17A782}"/>
              </a:ext>
            </a:extLst>
          </p:cNvPr>
          <p:cNvSpPr>
            <a:spLocks noGrp="1"/>
          </p:cNvSpPr>
          <p:nvPr>
            <p:ph type="title"/>
          </p:nvPr>
        </p:nvSpPr>
        <p:spPr>
          <a:xfrm>
            <a:off x="0" y="1"/>
            <a:ext cx="12192000" cy="672661"/>
          </a:xfrm>
        </p:spPr>
        <p:txBody>
          <a:bodyPr anchor="b">
            <a:normAutofit/>
          </a:bodyPr>
          <a:lstStyle/>
          <a:p>
            <a:r>
              <a:rPr lang="en-US" sz="4000" dirty="0">
                <a:latin typeface="Calibir"/>
              </a:rPr>
              <a:t>Object-Oriented Programming (OOP) Basics</a:t>
            </a:r>
            <a:endParaRPr lang="en-AU" sz="4000" b="1" dirty="0">
              <a:latin typeface="Calibir"/>
            </a:endParaRPr>
          </a:p>
        </p:txBody>
      </p:sp>
      <p:sp>
        <p:nvSpPr>
          <p:cNvPr id="5" name="TextBox 4">
            <a:extLst>
              <a:ext uri="{FF2B5EF4-FFF2-40B4-BE49-F238E27FC236}">
                <a16:creationId xmlns:a16="http://schemas.microsoft.com/office/drawing/2014/main" id="{F62CE33D-5274-3AD8-6B99-E40DF8093DBE}"/>
              </a:ext>
            </a:extLst>
          </p:cNvPr>
          <p:cNvSpPr txBox="1"/>
          <p:nvPr/>
        </p:nvSpPr>
        <p:spPr>
          <a:xfrm>
            <a:off x="-1" y="1280160"/>
            <a:ext cx="12113111" cy="1968103"/>
          </a:xfrm>
          <a:prstGeom prst="rect">
            <a:avLst/>
          </a:prstGeom>
          <a:noFill/>
        </p:spPr>
        <p:txBody>
          <a:bodyPr wrap="square">
            <a:spAutoFit/>
          </a:bodyPr>
          <a:lstStyle/>
          <a:p>
            <a:pPr>
              <a:lnSpc>
                <a:spcPct val="150000"/>
              </a:lnSpc>
            </a:pPr>
            <a:r>
              <a:rPr lang="en-US" sz="2800" b="1" dirty="0">
                <a:latin typeface="Calibir"/>
              </a:rPr>
              <a:t>Research Discussion Question:</a:t>
            </a:r>
            <a:br>
              <a:rPr lang="en-US" sz="2800" dirty="0">
                <a:latin typeface="Calibir"/>
              </a:rPr>
            </a:br>
            <a:r>
              <a:rPr lang="en-US" sz="2800" dirty="0">
                <a:latin typeface="Calibir"/>
              </a:rPr>
              <a:t>Why does </a:t>
            </a:r>
            <a:r>
              <a:rPr lang="en-US" sz="2800" b="1" dirty="0">
                <a:latin typeface="Calibir"/>
              </a:rPr>
              <a:t>Commonwealth Bank’s NetBank</a:t>
            </a:r>
            <a:r>
              <a:rPr lang="en-US" sz="2800" dirty="0">
                <a:latin typeface="Calibir"/>
              </a:rPr>
              <a:t> use OOP principles instead of procedural programming for its online banking platform?</a:t>
            </a:r>
            <a:endParaRPr lang="en-AU" sz="2800" dirty="0">
              <a:latin typeface="Calibir"/>
            </a:endParaRPr>
          </a:p>
        </p:txBody>
      </p:sp>
      <p:sp>
        <p:nvSpPr>
          <p:cNvPr id="4" name="TextBox 3">
            <a:extLst>
              <a:ext uri="{FF2B5EF4-FFF2-40B4-BE49-F238E27FC236}">
                <a16:creationId xmlns:a16="http://schemas.microsoft.com/office/drawing/2014/main" id="{D1C949A9-185D-B903-7DD7-F0E10D72FDFE}"/>
              </a:ext>
            </a:extLst>
          </p:cNvPr>
          <p:cNvSpPr txBox="1"/>
          <p:nvPr/>
        </p:nvSpPr>
        <p:spPr>
          <a:xfrm>
            <a:off x="0" y="3248263"/>
            <a:ext cx="12191999" cy="3257174"/>
          </a:xfrm>
          <a:prstGeom prst="rect">
            <a:avLst/>
          </a:prstGeom>
          <a:noFill/>
        </p:spPr>
        <p:txBody>
          <a:bodyPr wrap="square">
            <a:spAutoFit/>
          </a:bodyPr>
          <a:lstStyle/>
          <a:p>
            <a:pPr>
              <a:lnSpc>
                <a:spcPct val="150000"/>
              </a:lnSpc>
            </a:pPr>
            <a:r>
              <a:rPr lang="en-US" sz="2800" dirty="0">
                <a:latin typeface="Calibir"/>
              </a:rPr>
              <a:t>OOP lets developers create reusable classes like </a:t>
            </a:r>
            <a:r>
              <a:rPr lang="en-US" sz="2800" b="1" dirty="0">
                <a:latin typeface="Calibir"/>
              </a:rPr>
              <a:t>Account</a:t>
            </a:r>
            <a:r>
              <a:rPr lang="en-US" sz="2800" dirty="0">
                <a:latin typeface="Calibir"/>
              </a:rPr>
              <a:t>, </a:t>
            </a:r>
            <a:r>
              <a:rPr lang="en-US" sz="2800" b="1" dirty="0">
                <a:latin typeface="Calibir"/>
              </a:rPr>
              <a:t>Transaction</a:t>
            </a:r>
            <a:r>
              <a:rPr lang="en-US" sz="2800" dirty="0">
                <a:latin typeface="Calibir"/>
              </a:rPr>
              <a:t>, and </a:t>
            </a:r>
            <a:r>
              <a:rPr lang="en-US" sz="2800" b="1" dirty="0">
                <a:latin typeface="Calibir"/>
              </a:rPr>
              <a:t>Customer</a:t>
            </a:r>
            <a:r>
              <a:rPr lang="en-US" sz="2800" dirty="0">
                <a:latin typeface="Calibir"/>
              </a:rPr>
              <a:t>, so features such as viewing statements or transferring money can be reused across mobile and web apps. It also makes it easier to maintain security, adapt to new regulations (like ASIC compliance), and roll out new services such as </a:t>
            </a:r>
            <a:r>
              <a:rPr lang="en-US" sz="2800" dirty="0" err="1">
                <a:latin typeface="Calibir"/>
              </a:rPr>
              <a:t>PayID</a:t>
            </a:r>
            <a:r>
              <a:rPr lang="en-US" sz="2800" dirty="0">
                <a:latin typeface="Calibir"/>
              </a:rPr>
              <a:t> without rewriting large parts of the system.</a:t>
            </a:r>
            <a:endParaRPr lang="en-AU" sz="2800" dirty="0">
              <a:latin typeface="Calibir"/>
            </a:endParaRPr>
          </a:p>
        </p:txBody>
      </p:sp>
    </p:spTree>
    <p:extLst>
      <p:ext uri="{BB962C8B-B14F-4D97-AF65-F5344CB8AC3E}">
        <p14:creationId xmlns:p14="http://schemas.microsoft.com/office/powerpoint/2010/main" val="329510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C67DE-99B2-DEA0-824A-BDB5CB1D46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D41B9D-D8DA-1A4B-347D-897452C629EF}"/>
              </a:ext>
            </a:extLst>
          </p:cNvPr>
          <p:cNvSpPr>
            <a:spLocks noGrp="1"/>
          </p:cNvSpPr>
          <p:nvPr>
            <p:ph type="title"/>
          </p:nvPr>
        </p:nvSpPr>
        <p:spPr>
          <a:xfrm>
            <a:off x="0" y="1"/>
            <a:ext cx="12192000" cy="672661"/>
          </a:xfrm>
        </p:spPr>
        <p:txBody>
          <a:bodyPr anchor="b">
            <a:normAutofit/>
          </a:bodyPr>
          <a:lstStyle/>
          <a:p>
            <a:r>
              <a:rPr lang="en-US" sz="4000" dirty="0">
                <a:latin typeface="Calibir"/>
              </a:rPr>
              <a:t>Object-Oriented Programming (OOP) Basics</a:t>
            </a:r>
            <a:endParaRPr lang="en-AU" sz="4000" b="1" dirty="0">
              <a:latin typeface="Calibir"/>
            </a:endParaRPr>
          </a:p>
        </p:txBody>
      </p:sp>
      <p:sp>
        <p:nvSpPr>
          <p:cNvPr id="5" name="TextBox 4">
            <a:extLst>
              <a:ext uri="{FF2B5EF4-FFF2-40B4-BE49-F238E27FC236}">
                <a16:creationId xmlns:a16="http://schemas.microsoft.com/office/drawing/2014/main" id="{77D3BDC5-9AD8-94EF-025B-78C9CCE09EB3}"/>
              </a:ext>
            </a:extLst>
          </p:cNvPr>
          <p:cNvSpPr txBox="1"/>
          <p:nvPr/>
        </p:nvSpPr>
        <p:spPr>
          <a:xfrm>
            <a:off x="-1" y="1280160"/>
            <a:ext cx="12113111" cy="3903504"/>
          </a:xfrm>
          <a:prstGeom prst="rect">
            <a:avLst/>
          </a:prstGeom>
          <a:noFill/>
        </p:spPr>
        <p:txBody>
          <a:bodyPr wrap="square">
            <a:spAutoFit/>
          </a:bodyPr>
          <a:lstStyle/>
          <a:p>
            <a:pPr>
              <a:lnSpc>
                <a:spcPct val="150000"/>
              </a:lnSpc>
            </a:pPr>
            <a:r>
              <a:rPr lang="en-US" sz="2800" b="1" dirty="0">
                <a:latin typeface="Calibir"/>
              </a:rPr>
              <a:t>Australian Real-World Analogy</a:t>
            </a:r>
            <a:br>
              <a:rPr lang="en-US" sz="2800" dirty="0">
                <a:latin typeface="Calibir"/>
              </a:rPr>
            </a:br>
            <a:r>
              <a:rPr lang="en-US" sz="2800" dirty="0">
                <a:latin typeface="Calibir"/>
              </a:rPr>
              <a:t>Think of NetBank as a shopping </a:t>
            </a:r>
            <a:r>
              <a:rPr lang="en-US" sz="2800" dirty="0" err="1">
                <a:latin typeface="Calibir"/>
              </a:rPr>
              <a:t>centre</a:t>
            </a:r>
            <a:r>
              <a:rPr lang="en-US" sz="2800" dirty="0">
                <a:latin typeface="Calibir"/>
              </a:rPr>
              <a:t>:</a:t>
            </a:r>
          </a:p>
          <a:p>
            <a:pPr marL="714375" indent="-457200">
              <a:lnSpc>
                <a:spcPct val="150000"/>
              </a:lnSpc>
              <a:buFont typeface="Arial" panose="020B0604020202020204" pitchFamily="34" charset="0"/>
              <a:buChar char="•"/>
            </a:pPr>
            <a:r>
              <a:rPr lang="en-US" sz="2800" b="1" dirty="0">
                <a:latin typeface="Calibir"/>
              </a:rPr>
              <a:t>Classes</a:t>
            </a:r>
            <a:r>
              <a:rPr lang="en-US" sz="2800" dirty="0">
                <a:latin typeface="Calibir"/>
              </a:rPr>
              <a:t> = store blueprints (e.g., Woolworths, JB Hi-Fi)</a:t>
            </a:r>
          </a:p>
          <a:p>
            <a:pPr marL="714375" indent="-457200">
              <a:lnSpc>
                <a:spcPct val="150000"/>
              </a:lnSpc>
              <a:buFont typeface="Arial" panose="020B0604020202020204" pitchFamily="34" charset="0"/>
              <a:buChar char="•"/>
            </a:pPr>
            <a:r>
              <a:rPr lang="en-US" sz="2800" b="1" dirty="0">
                <a:latin typeface="Calibir"/>
              </a:rPr>
              <a:t>Objects</a:t>
            </a:r>
            <a:r>
              <a:rPr lang="en-US" sz="2800" dirty="0">
                <a:latin typeface="Calibir"/>
              </a:rPr>
              <a:t> = actual store branches in the </a:t>
            </a:r>
            <a:r>
              <a:rPr lang="en-US" sz="2800" dirty="0" err="1">
                <a:latin typeface="Calibir"/>
              </a:rPr>
              <a:t>centre</a:t>
            </a:r>
            <a:endParaRPr lang="en-US" sz="2800" dirty="0">
              <a:latin typeface="Calibir"/>
            </a:endParaRPr>
          </a:p>
          <a:p>
            <a:pPr marL="714375" indent="-457200">
              <a:lnSpc>
                <a:spcPct val="150000"/>
              </a:lnSpc>
              <a:buFont typeface="Arial" panose="020B0604020202020204" pitchFamily="34" charset="0"/>
              <a:buChar char="•"/>
            </a:pPr>
            <a:r>
              <a:rPr lang="en-US" sz="2800" dirty="0">
                <a:latin typeface="Calibir"/>
              </a:rPr>
              <a:t>Updating one blueprint updates all branches — just like updating one class in OOP updates all relevant objects in the system.</a:t>
            </a:r>
          </a:p>
        </p:txBody>
      </p:sp>
    </p:spTree>
    <p:extLst>
      <p:ext uri="{BB962C8B-B14F-4D97-AF65-F5344CB8AC3E}">
        <p14:creationId xmlns:p14="http://schemas.microsoft.com/office/powerpoint/2010/main" val="175915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8016C-739D-6BC2-D4EE-57B1F2C5B1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54BDAF-AA22-4FBC-86E8-21F1C329FD07}"/>
              </a:ext>
            </a:extLst>
          </p:cNvPr>
          <p:cNvSpPr>
            <a:spLocks noGrp="1"/>
          </p:cNvSpPr>
          <p:nvPr>
            <p:ph type="title"/>
          </p:nvPr>
        </p:nvSpPr>
        <p:spPr>
          <a:xfrm>
            <a:off x="0" y="1"/>
            <a:ext cx="12192000" cy="672661"/>
          </a:xfrm>
        </p:spPr>
        <p:txBody>
          <a:bodyPr anchor="b">
            <a:normAutofit/>
          </a:bodyPr>
          <a:lstStyle/>
          <a:p>
            <a:r>
              <a:rPr lang="en-US" sz="4000" dirty="0">
                <a:latin typeface="Calibir"/>
              </a:rPr>
              <a:t>Hands-On Activity 1 (</a:t>
            </a:r>
            <a:r>
              <a:rPr lang="en-US" sz="4000" dirty="0" err="1">
                <a:latin typeface="Calibir"/>
              </a:rPr>
              <a:t>CBA_BankAccount_Deposit</a:t>
            </a:r>
            <a:r>
              <a:rPr lang="en-US" sz="4000" dirty="0">
                <a:latin typeface="Calibir"/>
              </a:rPr>
              <a:t>)</a:t>
            </a:r>
            <a:endParaRPr lang="en-AU" sz="4000" b="1" dirty="0">
              <a:latin typeface="Calibir"/>
            </a:endParaRPr>
          </a:p>
        </p:txBody>
      </p:sp>
      <p:sp>
        <p:nvSpPr>
          <p:cNvPr id="5" name="TextBox 4">
            <a:extLst>
              <a:ext uri="{FF2B5EF4-FFF2-40B4-BE49-F238E27FC236}">
                <a16:creationId xmlns:a16="http://schemas.microsoft.com/office/drawing/2014/main" id="{CCEE132D-CEB9-A3B2-8DE2-4A14B14578B5}"/>
              </a:ext>
            </a:extLst>
          </p:cNvPr>
          <p:cNvSpPr txBox="1"/>
          <p:nvPr/>
        </p:nvSpPr>
        <p:spPr>
          <a:xfrm>
            <a:off x="-1" y="1280160"/>
            <a:ext cx="12113111" cy="2610843"/>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a:latin typeface="Calibir"/>
              </a:rPr>
              <a:t>Write a class BankAccount in Java or Python with:</a:t>
            </a:r>
          </a:p>
          <a:p>
            <a:pPr marL="714375" lvl="0" indent="-457200" eaLnBrk="0" fontAlgn="base" hangingPunct="0">
              <a:lnSpc>
                <a:spcPct val="150000"/>
              </a:lnSpc>
              <a:spcBef>
                <a:spcPct val="0"/>
              </a:spcBef>
              <a:spcAft>
                <a:spcPct val="0"/>
              </a:spcAft>
              <a:buFont typeface="Arial" panose="020B0604020202020204" pitchFamily="34" charset="0"/>
              <a:buChar char="•"/>
            </a:pPr>
            <a:r>
              <a:rPr lang="en-US" altLang="en-US" sz="2800">
                <a:latin typeface="Calibir"/>
              </a:rPr>
              <a:t>Two attributes: account_holder and balance</a:t>
            </a:r>
          </a:p>
          <a:p>
            <a:pPr marL="714375" lvl="0" indent="-457200" eaLnBrk="0" fontAlgn="base" hangingPunct="0">
              <a:lnSpc>
                <a:spcPct val="150000"/>
              </a:lnSpc>
              <a:spcBef>
                <a:spcPct val="0"/>
              </a:spcBef>
              <a:spcAft>
                <a:spcPct val="0"/>
              </a:spcAft>
              <a:buFont typeface="Arial" panose="020B0604020202020204" pitchFamily="34" charset="0"/>
              <a:buChar char="•"/>
            </a:pPr>
            <a:r>
              <a:rPr lang="en-US" altLang="en-US" sz="2800">
                <a:latin typeface="Calibir"/>
              </a:rPr>
              <a:t>One method: deposit(amount) that increases the balance and prints the new balance</a:t>
            </a:r>
            <a:endParaRPr lang="en-US" altLang="en-US" sz="2800" dirty="0">
              <a:latin typeface="Calibir"/>
            </a:endParaRPr>
          </a:p>
        </p:txBody>
      </p:sp>
    </p:spTree>
    <p:extLst>
      <p:ext uri="{BB962C8B-B14F-4D97-AF65-F5344CB8AC3E}">
        <p14:creationId xmlns:p14="http://schemas.microsoft.com/office/powerpoint/2010/main" val="2082929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261</TotalTime>
  <Words>720</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Aptos</vt:lpstr>
      <vt:lpstr>Aptos Display</vt:lpstr>
      <vt:lpstr>Arial</vt:lpstr>
      <vt:lpstr>Calibir</vt:lpstr>
      <vt:lpstr>Calibri</vt:lpstr>
      <vt:lpstr>Calibri Light</vt:lpstr>
      <vt:lpstr>Office Theme</vt:lpstr>
      <vt:lpstr>1_Office Theme</vt:lpstr>
      <vt:lpstr>Introduction to Software Engineering (ISE102) Tutorial Week 3</vt:lpstr>
      <vt:lpstr>Object-Oriented Programming (OOP) Basics</vt:lpstr>
      <vt:lpstr>Object-Oriented Programming (OOP) Basics</vt:lpstr>
      <vt:lpstr>Object-Oriented Programming (OOP) Basics</vt:lpstr>
      <vt:lpstr>Object-Oriented Programming (OOP) Basics</vt:lpstr>
      <vt:lpstr>Object-Oriented Programming (OOP) Basics</vt:lpstr>
      <vt:lpstr>Object-Oriented Programming (OOP) Basics</vt:lpstr>
      <vt:lpstr>Object-Oriented Programming (OOP) Basics</vt:lpstr>
      <vt:lpstr>Hands-On Activity 1 (CBA_BankAccount_Deposit)</vt:lpstr>
      <vt:lpstr>Hands-On Activity 1 (CBA_BankAccount_Deposit in Python)</vt:lpstr>
      <vt:lpstr>Hands-On Activity 1 (CBA_BankAccount_Deposit in Java)</vt:lpstr>
      <vt:lpstr>Hands-On Activity 2 (OOP Example – Train Class)</vt:lpstr>
      <vt:lpstr>Hands-On Activity 3 (Create Your Favourite Aussie Sport Class)</vt:lpstr>
      <vt:lpstr>Hands-On Activity 4 (Create Multiple Objects and Call Their Methods)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124</cp:revision>
  <dcterms:created xsi:type="dcterms:W3CDTF">2025-07-28T16:39:25Z</dcterms:created>
  <dcterms:modified xsi:type="dcterms:W3CDTF">2025-08-10T18:50:19Z</dcterms:modified>
</cp:coreProperties>
</file>