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5"/>
  </p:notesMasterIdLst>
  <p:sldIdLst>
    <p:sldId id="256" r:id="rId3"/>
    <p:sldId id="2467" r:id="rId4"/>
    <p:sldId id="2476" r:id="rId5"/>
    <p:sldId id="2477" r:id="rId6"/>
    <p:sldId id="2478" r:id="rId7"/>
    <p:sldId id="2479" r:id="rId8"/>
    <p:sldId id="2481" r:id="rId9"/>
    <p:sldId id="2480" r:id="rId10"/>
    <p:sldId id="2484" r:id="rId11"/>
    <p:sldId id="2482" r:id="rId12"/>
    <p:sldId id="2485" r:id="rId13"/>
    <p:sldId id="2483" r:id="rId14"/>
    <p:sldId id="2486" r:id="rId15"/>
    <p:sldId id="2488" r:id="rId16"/>
    <p:sldId id="2489" r:id="rId17"/>
    <p:sldId id="2490" r:id="rId18"/>
    <p:sldId id="2491" r:id="rId19"/>
    <p:sldId id="2492" r:id="rId20"/>
    <p:sldId id="2493" r:id="rId21"/>
    <p:sldId id="2494" r:id="rId22"/>
    <p:sldId id="2495" r:id="rId23"/>
    <p:sldId id="2496" r:id="rId24"/>
    <p:sldId id="2497" r:id="rId25"/>
    <p:sldId id="2498" r:id="rId26"/>
    <p:sldId id="2499" r:id="rId27"/>
    <p:sldId id="2500" r:id="rId28"/>
    <p:sldId id="2501" r:id="rId29"/>
    <p:sldId id="2502" r:id="rId30"/>
    <p:sldId id="2503" r:id="rId31"/>
    <p:sldId id="2504" r:id="rId32"/>
    <p:sldId id="2505" r:id="rId33"/>
    <p:sldId id="2506" r:id="rId34"/>
    <p:sldId id="2507" r:id="rId35"/>
    <p:sldId id="2508" r:id="rId36"/>
    <p:sldId id="2509" r:id="rId37"/>
    <p:sldId id="2510" r:id="rId38"/>
    <p:sldId id="2511" r:id="rId39"/>
    <p:sldId id="2475" r:id="rId40"/>
    <p:sldId id="2472" r:id="rId41"/>
    <p:sldId id="2469" r:id="rId42"/>
    <p:sldId id="2473" r:id="rId43"/>
    <p:sldId id="74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023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768A3-CE1D-4B38-9DB7-258A20660199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D24F3-C88E-4C15-8193-4E111B80EC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1419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24F3-C88E-4C15-8193-4E111B80EC59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1114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764C2-68D0-298F-8164-6430191A0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54A3C1-32B1-3131-9ACE-5BE7A5615B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76C6A1-4F66-8F6D-5FEA-6D324CEF7D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8E48C-CE6E-3F20-BD76-694E2FF94F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24F3-C88E-4C15-8193-4E111B80EC59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618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8F357-CFF7-57E7-DC9F-DA34D668A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0EC405-B173-D2AA-3287-34270018FC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BC9064-1BBD-4590-E125-D924821D3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862B3-F83C-C8CB-9064-123E3E695C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24F3-C88E-4C15-8193-4E111B80EC59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9710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05DA8-CF42-873F-3A8B-C60FA0ADD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338425-D67C-CB67-986D-46890C8D86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1CEC84-B207-EAA1-E441-FEB5593F4F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FAC88-2854-3D83-51B5-248977CA84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24F3-C88E-4C15-8193-4E111B80EC59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1756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57B77-D910-F09B-7D67-D079EC63B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EE621-F069-C04E-FC18-E873668D6A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BD8B29-1B55-E3C7-5292-4F4C15C79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88E8E-F60A-DC7B-3A91-277C6155D4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24F3-C88E-4C15-8193-4E111B80EC59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2991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2EDF2-E76D-4CCA-9389-8B3FA7D9C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8B924E-FB41-7AAD-A06A-C8FBF14925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A47870-3D18-FED5-DF47-9D161FC8E9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6C6F5-48C1-9052-D71A-E6EEA85AAF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24F3-C88E-4C15-8193-4E111B80EC59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8128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B5375-D5AF-DBA1-0EA7-BF1520280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CF6F17-6324-C52D-4778-8A46FEE2B9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500618-E595-57EC-1949-867526C52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5B3F0-6EF0-D5FD-E7A8-3AD6CCACBB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24F3-C88E-4C15-8193-4E111B80EC59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9833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28DF8-BB2F-09A2-A168-4A12F719B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7AB37A-446B-6247-7790-DE419F00BB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216BB9-4363-F12D-89C5-F4125C3B1D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989BD-AFB2-0F66-7507-D80B476BC8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24F3-C88E-4C15-8193-4E111B80EC59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5602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6E4F8-9CF2-CDB7-2CDB-0FF03358A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8C7BD-D68A-E6E4-9AEE-C96DBA84B4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ED119B-A1D3-39A7-DA18-BE708D8E8E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84781-5136-BD42-2452-2B5F2C7A8B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24F3-C88E-4C15-8193-4E111B80EC59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3299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43568-2FD4-8D2E-376B-E26A0E552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92F887-6179-3A03-D6DA-9D99D55AC4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C06F5B-4B5E-54F6-84DD-28BA971764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D6486-F489-9FA8-F344-B5446B72E1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D24F3-C88E-4C15-8193-4E111B80EC59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2902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7A289-FF3D-6221-0919-52B01AA8C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4B72A-F72E-6F44-5F03-1418A0B23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6A39C-6018-18E9-5F8D-4A1EC20E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7406-7D6A-427B-AE15-EA86D49A46C9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20D52-2FFC-C9DF-2C1D-0D71439D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06BD1-0781-7498-CBE7-882C85BC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C574-5640-4986-AA8B-BE8048252E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594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F791-333B-3959-5EB7-74857A08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0ACA7-4517-BC5B-569C-29CDA754F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72832-7FB6-BE62-8AC6-AC4630D9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7406-7D6A-427B-AE15-EA86D49A46C9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D29DE-BC8E-969C-246D-FAB1068D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5BE22-884E-FBF3-A25E-96D418634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C574-5640-4986-AA8B-BE8048252E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5697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444B66-AC16-CCAB-AFE8-29D6415A7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ACECC-B4A9-B0D4-C662-26E490713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00766-BA84-C9DB-9E6F-3B62FB47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7406-7D6A-427B-AE15-EA86D49A46C9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61B9B-7BB2-B7BE-929B-53D8853D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AB2A3-A938-DC24-C96A-DF2004F8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C574-5640-4986-AA8B-BE8048252E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2973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3CF8-4CC4-7F3B-2E2C-B754C2E0B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7C4A4-F523-ACA9-5C84-1EB3B80F5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56B62-F469-5355-6292-CF3055CB0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40DC-3820-4F90-B4E8-98BE2140A65D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6D681-D058-06A0-CFA9-1ACBCF9D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91BDF-B5C2-115A-032D-5C46CBD9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4E00-A0CE-455C-B0DA-A2CE083CA5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3186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C67-E368-7D38-83A4-DC56A3CE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983C6-8621-2FAD-A749-9E13A6E82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A0925-44BC-4207-88BC-094591F6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40DC-3820-4F90-B4E8-98BE2140A65D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63BBE-E6DD-4BA0-5A98-015DA3DC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556D0-7775-3B39-DE7E-B43E5937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4E00-A0CE-455C-B0DA-A2CE083CA5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7671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96912-D2E1-9F64-1372-FD29BECA1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3F36E-92D4-F7A9-5611-D4EBA0BE8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A57A2-4AEF-2382-EDA9-9845CA39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40DC-3820-4F90-B4E8-98BE2140A65D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37D0E-8F76-6E7D-576B-3044ADA89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2D88E-0EE8-C9D0-7C68-6610F7CE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4E00-A0CE-455C-B0DA-A2CE083CA5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6959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8EEF-DD28-69EB-29C5-D19A23E2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7F8B3-1006-F7DE-14E9-62BEEF0BC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9AB7C-879B-50DC-E53A-4393B966D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D7845-F396-BCEB-3205-F5CB38CB2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40DC-3820-4F90-B4E8-98BE2140A65D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FD3CE-E9A4-DBF3-1F0E-201F7D7F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F1D0-0AD2-C539-20D2-851B13FB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4E00-A0CE-455C-B0DA-A2CE083CA5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4724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49C5-0226-85F6-8D4F-D4EA9199B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293AD-8E77-DFCC-2C3E-8937176F9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B92EC-30B6-5005-98C8-910D96DBB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C2EA1-CEE9-87F1-74CA-7EA588BF2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F0A23-C285-3B5E-0EF8-4DF4263F0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763897-C5FE-C3C3-0CDA-10587181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40DC-3820-4F90-B4E8-98BE2140A65D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D7EC9-F5EC-C2D4-DFE1-05F4CA0D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CEC484-2B60-830F-28B9-0BF2FCAE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4E00-A0CE-455C-B0DA-A2CE083CA5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0658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55B2-54AC-E8D5-3367-D1C2415C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7327B-BCFB-7F1B-0D11-15CDAFA5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40DC-3820-4F90-B4E8-98BE2140A65D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EA2D0-8DDC-C686-66FD-4DE83C54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0BFAB-E28F-508B-19B8-6522D8AC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4E00-A0CE-455C-B0DA-A2CE083CA5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4962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69272-1C68-4E9F-DF2B-EFBD432E1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40DC-3820-4F90-B4E8-98BE2140A65D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DC98D-0E86-D36E-F380-6954CD1E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1A426-B4F3-BBC6-83AE-7CC2B62F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4E00-A0CE-455C-B0DA-A2CE083CA5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3667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50BF-D428-3081-57B1-8789F7735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5AD68-6E43-EC2D-C33D-9C8C408CC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7F6F4-D743-9E3B-ECD3-FC039ED7A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4F5F1-6B2A-22C2-ECEA-5177C220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40DC-3820-4F90-B4E8-98BE2140A65D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F1728-E389-E41B-E406-1E97CFE6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B1710-9C83-7478-4B35-7F8EEFEF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4E00-A0CE-455C-B0DA-A2CE083CA5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909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6307-42D9-B52A-3FDF-879E60F0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6530-A555-4496-8091-721D1F881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4BAD6-101F-B851-1C08-7D894720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7406-7D6A-427B-AE15-EA86D49A46C9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BE63D-2BAC-0771-6CDD-E58CA768C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2B1F2-308D-04CF-0533-43636B44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C574-5640-4986-AA8B-BE8048252E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1116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6ED2-C254-312D-15C0-846C33DE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BD8503-8FCB-7F53-63D6-495FC6DA0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F4EB0-E8B0-EA92-3CF8-6A5D1F5C7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D7A35-CE5F-ECE8-2441-58A2C920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40DC-3820-4F90-B4E8-98BE2140A65D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0283E-7CC6-0CCE-C2FC-702F78F9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77FBD-6EC1-3B80-4A79-3B5A0E2E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4E00-A0CE-455C-B0DA-A2CE083CA5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823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148A-761D-E27D-E888-B7E27FD8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74B11-2215-EBF3-BEA3-EF320EE38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7CD92-D758-240E-A2D2-4E195BC7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40DC-3820-4F90-B4E8-98BE2140A65D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B3A7E-35BE-57C3-5A4F-F3FB5F4D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17621-F8C1-F075-FE92-FD0DDB61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4E00-A0CE-455C-B0DA-A2CE083CA5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69839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FC27C-709B-17D0-FA2E-D84DCAB7F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340E5-47C9-4263-1E76-9BE55624B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996FD-B031-5E26-AF28-582721D5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40DC-3820-4F90-B4E8-98BE2140A65D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9D959-5F65-A253-A7EB-99402547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B7ADB-FEDC-6841-0342-4A29EDFC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F4E00-A0CE-455C-B0DA-A2CE083CA5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786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1970-B490-B69E-FCBD-212BA091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EDBB8-F6B9-F902-DDF8-399BEAD5F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A61F5-3BD9-1364-E269-EA50C8D5E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7406-7D6A-427B-AE15-EA86D49A46C9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1C5DD-8DE3-E3A8-9502-3A87814D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7EB9C-AF45-B217-1DA1-31C1499B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C574-5640-4986-AA8B-BE8048252E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84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327E-C2D8-2826-AC41-CBF55C1F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1C1C5-C310-D6F8-E733-80DC724D8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B3D25-4FAE-3121-CD93-0C49A108A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4EAB2-5E1A-8619-3057-C3A1AB5D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7406-7D6A-427B-AE15-EA86D49A46C9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9F5A9-2584-E93E-6A0F-A4794EE1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7E2D3-3374-99CB-1920-B67380A0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C574-5640-4986-AA8B-BE8048252E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97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ED3B-21CA-4495-94A5-BF0A07143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25D24-B245-8441-06C8-6FC24B1D7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E5481-DAD5-42E9-A05C-FE17FB031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BF7B5-BC72-38B3-02F0-7BB1BC9D0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71FD1-022B-B62F-16CD-57BC6B42D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968B3-4251-2756-4B56-73ADD506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7406-7D6A-427B-AE15-EA86D49A46C9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7B1F6D-47C2-CAE3-A4E5-9BBEA271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90004-77A4-C994-6377-2D03957A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C574-5640-4986-AA8B-BE8048252E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784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29FA-C545-B505-6C82-069457BDA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BCBFB8-D61F-8DA0-01D0-D4ABB178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7406-7D6A-427B-AE15-EA86D49A46C9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2936ED-D26E-6CDD-AE85-E69826C2B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F5E15-D044-ACA4-4FF1-4403C9CB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C574-5640-4986-AA8B-BE8048252E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080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0D06D-3A18-FF5D-39C8-EC1AC6D1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7406-7D6A-427B-AE15-EA86D49A46C9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041F04-363D-EF82-F43A-1F851133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072FA-339B-371C-0059-8970DEB10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C574-5640-4986-AA8B-BE8048252E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054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85B4-BB2F-E262-E02E-C1DC1BF0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14E00-FACA-AA09-85E5-E01105E85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4EE9D-4DB5-87C6-C68D-3C076EA32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8988F-CF28-82C0-CDE6-5940AF6A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7406-7D6A-427B-AE15-EA86D49A46C9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6275B-7D78-C2DE-31FE-0C2CC247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A9313-C86F-F87B-3741-AEE3F072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C574-5640-4986-AA8B-BE8048252E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444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5856-F0AB-56B5-BD98-57810EED5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A74BD-4349-19E0-431D-8899C9B13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018E4-FE4E-963A-A372-8FF2993F1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71D85-A2C7-2BA8-45B6-F761AF790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7406-7D6A-427B-AE15-EA86D49A46C9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167D4-1A0A-BA70-330D-3FF1004FE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2802A-72F4-775F-7C84-9B2F5770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5C574-5640-4986-AA8B-BE8048252E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13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C3005-B647-9E32-CC60-519127703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7C51E-6DC2-39F3-9212-D582E0A9B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B9BBC-D295-7A76-2B27-6B12AD3F6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B67406-7D6A-427B-AE15-EA86D49A46C9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185DA-FDEE-FA5B-E9B0-C02631270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860BB-9B5C-C732-6BD6-2C0DFC8EE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B5C574-5640-4986-AA8B-BE8048252E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4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DDAB3A-0A22-D024-CB1E-FB00658BE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D3B34-6582-BD11-4D42-366502C70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8C151-0A35-D9DB-7435-13417BC8F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A40DC-3820-4F90-B4E8-98BE2140A65D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A9709-41CF-642F-7858-53BE89DAE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2F23B-D3DD-D490-A64F-7E733F664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F4E00-A0CE-455C-B0DA-A2CE083CA5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154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git-scm.com/boo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farshid-keivanian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FarshidKeivania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876F03-8BAA-72AB-E62A-1CEA6868C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3992" y="1407171"/>
            <a:ext cx="8737863" cy="3105506"/>
          </a:xfrm>
        </p:spPr>
        <p:txBody>
          <a:bodyPr anchor="b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4800" dirty="0">
                <a:latin typeface="Calibir"/>
              </a:rPr>
              <a:t>Introduction to Software Engineering (ISE102)</a:t>
            </a:r>
            <a:br>
              <a:rPr lang="en-US" sz="4800" dirty="0">
                <a:latin typeface="Calibir"/>
              </a:rPr>
            </a:br>
            <a:r>
              <a:rPr lang="en-US" sz="4800" dirty="0">
                <a:latin typeface="Calibir"/>
              </a:rPr>
              <a:t>Tutorial Week 2</a:t>
            </a:r>
            <a:endParaRPr lang="en-AU" sz="4800" dirty="0">
              <a:latin typeface="Calibir"/>
            </a:endParaRPr>
          </a:p>
        </p:txBody>
      </p:sp>
      <p:pic>
        <p:nvPicPr>
          <p:cNvPr id="6" name="Picture 5" descr="A person wearing glasses and a blue shirt&#10;&#10;AI-generated content may be incorrect.">
            <a:extLst>
              <a:ext uri="{FF2B5EF4-FFF2-40B4-BE49-F238E27FC236}">
                <a16:creationId xmlns:a16="http://schemas.microsoft.com/office/drawing/2014/main" id="{6073E74C-6F0F-4134-F922-9D911600F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0145" y="1199407"/>
            <a:ext cx="2673847" cy="352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40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5956F-4875-18FB-0705-77F42FFC7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D0CF-58D3-98BF-14A6-096EA366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2661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Calibir"/>
              </a:rPr>
              <a:t>Abstraction</a:t>
            </a:r>
            <a:endParaRPr lang="en-AU" sz="4000" b="1" dirty="0">
              <a:latin typeface="Calibir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E3053E8-4E93-2425-32CC-63359B1D4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2662"/>
            <a:ext cx="12192000" cy="261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ir"/>
              </a:rPr>
              <a:t>What is Abstraction?</a:t>
            </a:r>
            <a:endParaRPr lang="en-US" sz="2800" dirty="0">
              <a:latin typeface="Calibir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ir"/>
              </a:rPr>
              <a:t>It means hiding the complicated parts of something.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ir"/>
              </a:rPr>
              <a:t>You only show what’s needed, not how it works inside.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ir"/>
              </a:rPr>
              <a:t>It helps people use things easily without getting confused by the details</a:t>
            </a:r>
          </a:p>
        </p:txBody>
      </p:sp>
    </p:spTree>
    <p:extLst>
      <p:ext uri="{BB962C8B-B14F-4D97-AF65-F5344CB8AC3E}">
        <p14:creationId xmlns:p14="http://schemas.microsoft.com/office/powerpoint/2010/main" val="229814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3DEEE-1266-8394-2E0B-A1F83A9B3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28FB-028F-72F2-8AC2-CA112433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2661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Calibir"/>
              </a:rPr>
              <a:t>Abstraction</a:t>
            </a:r>
            <a:endParaRPr lang="en-AU" sz="4000" b="1" dirty="0">
              <a:latin typeface="Calibir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6F133D3-57FA-6D9D-4150-5F143872D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00413"/>
            <a:ext cx="12192000" cy="325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Calibir"/>
              </a:rPr>
              <a:t>Two Types of Abstraction:</a:t>
            </a:r>
            <a:endParaRPr lang="en-US" altLang="en-US" sz="2800" dirty="0">
              <a:latin typeface="Calibir"/>
            </a:endParaRP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Calibir"/>
              </a:rPr>
              <a:t>Data abstraction</a:t>
            </a:r>
            <a:r>
              <a:rPr lang="en-US" altLang="en-US" sz="2800" dirty="0">
                <a:latin typeface="Calibir"/>
              </a:rPr>
              <a:t> → Hide the variable itself, just show the value</a:t>
            </a:r>
            <a:br>
              <a:rPr lang="en-US" altLang="en-US" sz="2800" dirty="0">
                <a:latin typeface="Calibir"/>
              </a:rPr>
            </a:br>
            <a:r>
              <a:rPr lang="en-US" altLang="en-US" sz="2800" i="1" dirty="0">
                <a:latin typeface="Calibir"/>
              </a:rPr>
              <a:t>(e.g., you see your bank balance, not how it's stored in code)</a:t>
            </a:r>
            <a:endParaRPr lang="en-US" altLang="en-US" sz="2800" dirty="0">
              <a:latin typeface="Calibir"/>
            </a:endParaRP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Calibir"/>
              </a:rPr>
              <a:t>Function abstraction</a:t>
            </a:r>
            <a:r>
              <a:rPr lang="en-US" altLang="en-US" sz="2800" dirty="0">
                <a:latin typeface="Calibir"/>
              </a:rPr>
              <a:t> → Hide the code, just use the function</a:t>
            </a:r>
            <a:br>
              <a:rPr lang="en-US" altLang="en-US" sz="2800" dirty="0">
                <a:latin typeface="Calibir"/>
              </a:rPr>
            </a:br>
            <a:r>
              <a:rPr lang="en-US" altLang="en-US" sz="2800" i="1" dirty="0">
                <a:latin typeface="Calibir"/>
              </a:rPr>
              <a:t>(e.g., use withdraw() without seeing how it works inside)</a:t>
            </a:r>
            <a:endParaRPr lang="en-US" altLang="en-US" sz="2800" dirty="0">
              <a:latin typeface="Calibir"/>
            </a:endParaRPr>
          </a:p>
        </p:txBody>
      </p:sp>
    </p:spTree>
    <p:extLst>
      <p:ext uri="{BB962C8B-B14F-4D97-AF65-F5344CB8AC3E}">
        <p14:creationId xmlns:p14="http://schemas.microsoft.com/office/powerpoint/2010/main" val="3531573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5F263-594B-787F-8500-320D22B36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D6ED4-5728-41FB-1D3A-6B9380A65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2661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Calibir"/>
              </a:rPr>
              <a:t>Abstraction</a:t>
            </a:r>
            <a:endParaRPr lang="en-AU" sz="4000" b="1" dirty="0">
              <a:latin typeface="Calibir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9DE5EB5-56A3-0CF7-EC6D-8B8326D4E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3578"/>
            <a:ext cx="12192000" cy="261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Calibir"/>
              </a:rPr>
              <a:t>Real-World Example (Australia):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Calibir"/>
              </a:rPr>
              <a:t>When you use an ATM, you don’t care how it connects to your bank.</a:t>
            </a:r>
            <a:br>
              <a:rPr lang="en-US" altLang="en-US" sz="2800" dirty="0">
                <a:latin typeface="Calibir"/>
              </a:rPr>
            </a:br>
            <a:r>
              <a:rPr lang="en-US" altLang="en-US" sz="2800" dirty="0">
                <a:latin typeface="Calibir"/>
              </a:rPr>
              <a:t>You just enter your PIN, choose an amount, and get your cash.</a:t>
            </a:r>
            <a:br>
              <a:rPr lang="en-US" altLang="en-US" sz="2800" dirty="0">
                <a:latin typeface="Calibir"/>
              </a:rPr>
            </a:br>
            <a:r>
              <a:rPr lang="en-US" altLang="en-US" sz="2800" dirty="0">
                <a:latin typeface="Calibir"/>
              </a:rPr>
              <a:t>That’s abstraction — using it without knowing the details.</a:t>
            </a:r>
          </a:p>
        </p:txBody>
      </p:sp>
    </p:spTree>
    <p:extLst>
      <p:ext uri="{BB962C8B-B14F-4D97-AF65-F5344CB8AC3E}">
        <p14:creationId xmlns:p14="http://schemas.microsoft.com/office/powerpoint/2010/main" val="2901810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5B914-7014-3BD6-1AA2-B9BBD6333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0B01-E78F-CA77-5751-8C915AB2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2661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Calibir"/>
              </a:rPr>
              <a:t>Using Abstraction in Java with Animal Example</a:t>
            </a:r>
            <a:endParaRPr lang="en-AU" sz="4000" b="1" dirty="0">
              <a:latin typeface="Calibir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DADA05F-2AE9-1FA2-8CEE-11444ABB4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135" y="818157"/>
            <a:ext cx="4286865" cy="261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Calibir"/>
              </a:rPr>
              <a:t>This code shows how abstraction works in Java using an abstract class called Animal.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0996E-557C-C9E1-7310-4C219C1F924C}"/>
              </a:ext>
            </a:extLst>
          </p:cNvPr>
          <p:cNvSpPr txBox="1"/>
          <p:nvPr/>
        </p:nvSpPr>
        <p:spPr>
          <a:xfrm>
            <a:off x="0" y="786367"/>
            <a:ext cx="7905135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makeSound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makeSound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"Bark!"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Create an object of Dog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makeSound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Call the method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C671E-38D7-B9C9-BC24-5EA6338254DA}"/>
              </a:ext>
            </a:extLst>
          </p:cNvPr>
          <p:cNvSpPr txBox="1"/>
          <p:nvPr/>
        </p:nvSpPr>
        <p:spPr>
          <a:xfrm>
            <a:off x="0" y="4202687"/>
            <a:ext cx="9419303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Calibir"/>
              </a:rPr>
              <a:t>The Dog class extends Animal and provides its own version of the </a:t>
            </a:r>
            <a:r>
              <a:rPr lang="en-US" altLang="en-US" sz="2800" dirty="0" err="1">
                <a:latin typeface="Calibir"/>
              </a:rPr>
              <a:t>makeSound</a:t>
            </a:r>
            <a:r>
              <a:rPr lang="en-US" altLang="en-US" sz="2800" dirty="0">
                <a:latin typeface="Calibir"/>
              </a:rPr>
              <a:t>() method.</a:t>
            </a:r>
            <a:br>
              <a:rPr lang="en-US" altLang="en-US" sz="2800" dirty="0">
                <a:latin typeface="Calibir"/>
              </a:rPr>
            </a:br>
            <a:r>
              <a:rPr lang="en-US" altLang="en-US" sz="2800" dirty="0">
                <a:latin typeface="Calibir"/>
              </a:rPr>
              <a:t>The main() method creates a Dog object and calls its sound method to print "Bark!".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0CDEEA-EB04-10C1-8414-FD8AD2104F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105" t="58064" r="24153" b="13549"/>
          <a:stretch>
            <a:fillRect/>
          </a:stretch>
        </p:blipFill>
        <p:spPr>
          <a:xfrm>
            <a:off x="9419303" y="4866743"/>
            <a:ext cx="2772697" cy="1946787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16F7A99-5036-2BE5-6F23-5493C37C704D}"/>
              </a:ext>
            </a:extLst>
          </p:cNvPr>
          <p:cNvCxnSpPr>
            <a:endCxn id="10" idx="0"/>
          </p:cNvCxnSpPr>
          <p:nvPr/>
        </p:nvCxnSpPr>
        <p:spPr>
          <a:xfrm>
            <a:off x="7905135" y="3893574"/>
            <a:ext cx="2900517" cy="97316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38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9818B-CEFB-AE7C-CD89-5CBCA9D9F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D771-0363-A929-4D5B-5ED1DCF6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2661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Calibir"/>
              </a:rPr>
              <a:t>Using Abstraction in Java with Animal Example</a:t>
            </a:r>
            <a:endParaRPr lang="en-AU" sz="4000" b="1" dirty="0">
              <a:latin typeface="Calibi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CB699-E4CF-962F-DF1D-5DAF79266B96}"/>
              </a:ext>
            </a:extLst>
          </p:cNvPr>
          <p:cNvSpPr txBox="1"/>
          <p:nvPr/>
        </p:nvSpPr>
        <p:spPr>
          <a:xfrm>
            <a:off x="0" y="786367"/>
            <a:ext cx="7905135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makeSound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makeSound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"Bark!"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Create an object of Dog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makeSound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Call the method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FDC60A-6C56-DDF8-ECAA-4851220368AF}"/>
              </a:ext>
            </a:extLst>
          </p:cNvPr>
          <p:cNvSpPr txBox="1"/>
          <p:nvPr/>
        </p:nvSpPr>
        <p:spPr>
          <a:xfrm>
            <a:off x="0" y="4202687"/>
            <a:ext cx="9419303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i="1" dirty="0">
                <a:latin typeface="Calibir"/>
              </a:rPr>
              <a:t>In short:</a:t>
            </a:r>
            <a:br>
              <a:rPr lang="en-US" altLang="en-US" sz="2800" dirty="0">
                <a:latin typeface="Calibir"/>
              </a:rPr>
            </a:br>
            <a:r>
              <a:rPr lang="en-US" altLang="en-US" sz="2800" dirty="0">
                <a:latin typeface="Calibir"/>
              </a:rPr>
              <a:t>It hides the general idea (</a:t>
            </a:r>
            <a:r>
              <a:rPr lang="en-US" altLang="en-US" sz="2800" dirty="0" err="1">
                <a:latin typeface="Calibir"/>
              </a:rPr>
              <a:t>makeSound</a:t>
            </a:r>
            <a:r>
              <a:rPr lang="en-US" altLang="en-US" sz="2800" dirty="0">
                <a:latin typeface="Calibir"/>
              </a:rPr>
              <a:t>) in the Animal class and lets the Dog class decide how to make the sound — this is abstraction in action.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270B01-F3C6-D71C-36DF-FFBE26E57F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105" t="58064" r="24153" b="13549"/>
          <a:stretch>
            <a:fillRect/>
          </a:stretch>
        </p:blipFill>
        <p:spPr>
          <a:xfrm>
            <a:off x="9419303" y="4866743"/>
            <a:ext cx="2772697" cy="1946787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4F25A60-B477-C33C-D38C-B9E5732CFCA2}"/>
              </a:ext>
            </a:extLst>
          </p:cNvPr>
          <p:cNvCxnSpPr>
            <a:endCxn id="10" idx="0"/>
          </p:cNvCxnSpPr>
          <p:nvPr/>
        </p:nvCxnSpPr>
        <p:spPr>
          <a:xfrm>
            <a:off x="7905135" y="3893574"/>
            <a:ext cx="2900517" cy="97316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1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C91D1-929E-F829-74A5-6821F9955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9D4B-D061-9EAF-7AC5-CE0D41BE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2661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Calibir"/>
              </a:rPr>
              <a:t>Encapsulation</a:t>
            </a:r>
            <a:endParaRPr lang="en-AU" sz="4000" b="1" dirty="0">
              <a:latin typeface="Calibi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C98F7B-415B-79A3-A9BA-2C28A4E2B8D2}"/>
              </a:ext>
            </a:extLst>
          </p:cNvPr>
          <p:cNvSpPr txBox="1"/>
          <p:nvPr/>
        </p:nvSpPr>
        <p:spPr>
          <a:xfrm>
            <a:off x="0" y="1150374"/>
            <a:ext cx="1197569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Calibir"/>
              </a:rPr>
              <a:t>What is Encapsulation?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ir"/>
              </a:rPr>
              <a:t>Put data and functions together in one class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ir"/>
              </a:rPr>
              <a:t>Hide the details (like private variables)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ir"/>
              </a:rPr>
              <a:t>Let other parts of the program access the data safely using public methods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ir"/>
              </a:rPr>
              <a:t>Keeps things safe, simple, and easy to manage</a:t>
            </a:r>
          </a:p>
        </p:txBody>
      </p:sp>
    </p:spTree>
    <p:extLst>
      <p:ext uri="{BB962C8B-B14F-4D97-AF65-F5344CB8AC3E}">
        <p14:creationId xmlns:p14="http://schemas.microsoft.com/office/powerpoint/2010/main" val="54137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4B70C-A362-5241-7B7A-8A738868B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A332-F5E6-0AEA-4FA9-70C7DE92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2661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Calibir"/>
              </a:rPr>
              <a:t>Encapsulation</a:t>
            </a:r>
            <a:endParaRPr lang="en-AU" sz="4000" b="1" dirty="0">
              <a:latin typeface="Calibi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48B3F-6F8F-521C-DCA4-77EBE135039E}"/>
              </a:ext>
            </a:extLst>
          </p:cNvPr>
          <p:cNvSpPr txBox="1"/>
          <p:nvPr/>
        </p:nvSpPr>
        <p:spPr>
          <a:xfrm>
            <a:off x="0" y="1150374"/>
            <a:ext cx="1197569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Calibir"/>
              </a:rPr>
              <a:t>Real-Life Analogy: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Calibir"/>
              </a:rPr>
              <a:t>A capsule pill hides the medicine inside. You can take it, but not open or change it.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Calibir"/>
              </a:rPr>
              <a:t>Australian Example: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Calibir"/>
              </a:rPr>
              <a:t>You can see your Opal card balance — but you can't change the balance yourself.</a:t>
            </a:r>
          </a:p>
        </p:txBody>
      </p:sp>
    </p:spTree>
    <p:extLst>
      <p:ext uri="{BB962C8B-B14F-4D97-AF65-F5344CB8AC3E}">
        <p14:creationId xmlns:p14="http://schemas.microsoft.com/office/powerpoint/2010/main" val="2111883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2C3C2-69F6-1866-B82F-7FE62D14A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7F378-050E-784A-0C2A-AA7E5F00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2661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Calibir"/>
              </a:rPr>
              <a:t>Encapsulation Example Account in Python</a:t>
            </a:r>
            <a:endParaRPr lang="en-AU" sz="4000" b="1" dirty="0">
              <a:latin typeface="Calibi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73F49-3B8A-356B-B40B-BE0E1927951A}"/>
              </a:ext>
            </a:extLst>
          </p:cNvPr>
          <p:cNvSpPr txBox="1"/>
          <p:nvPr/>
        </p:nvSpPr>
        <p:spPr>
          <a:xfrm>
            <a:off x="0" y="1209369"/>
            <a:ext cx="12192000" cy="240065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Account</a:t>
            </a:r>
            <a: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5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__balance</a:t>
            </a:r>
            <a: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2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Hidden (private)</a:t>
            </a:r>
            <a:endParaRPr lang="en-US" sz="2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get_balance</a:t>
            </a:r>
            <a: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5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__balance</a:t>
            </a:r>
            <a: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2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Safe way to access balance</a:t>
            </a:r>
            <a:endParaRPr lang="en-US" sz="2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679DE7-AA13-E2D7-36BD-215E09697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10026"/>
            <a:ext cx="12192000" cy="13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ir"/>
              </a:rPr>
              <a:t>This code shows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ir"/>
              </a:rPr>
              <a:t>encapsulation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ir"/>
              </a:rPr>
              <a:t> by keeping the balance private and allowing access through a safe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ir"/>
              </a:rPr>
              <a:t>get_balance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ir"/>
              </a:rPr>
              <a:t>() method. </a:t>
            </a:r>
          </a:p>
        </p:txBody>
      </p:sp>
    </p:spTree>
    <p:extLst>
      <p:ext uri="{BB962C8B-B14F-4D97-AF65-F5344CB8AC3E}">
        <p14:creationId xmlns:p14="http://schemas.microsoft.com/office/powerpoint/2010/main" val="766416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8A178-1172-2869-9A12-E9A43ED95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6FFD-7EBD-7EC5-3F6A-58D19DDD7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2661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Calibir"/>
              </a:rPr>
              <a:t>Inheritance</a:t>
            </a:r>
            <a:endParaRPr lang="en-AU" sz="4000" b="1" dirty="0">
              <a:latin typeface="Calibi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36C47-49A8-DA2B-0CB0-7232C6D834CA}"/>
              </a:ext>
            </a:extLst>
          </p:cNvPr>
          <p:cNvSpPr txBox="1"/>
          <p:nvPr/>
        </p:nvSpPr>
        <p:spPr>
          <a:xfrm>
            <a:off x="0" y="1578078"/>
            <a:ext cx="1197569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Calibir"/>
              </a:rPr>
              <a:t>What is Inheritance?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ir"/>
              </a:rPr>
              <a:t>One class gets features (methods and variables) from another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ir"/>
              </a:rPr>
              <a:t>Helps you reuse code instead of writing it again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ir"/>
              </a:rPr>
              <a:t>Makes programs easier to manage and extend</a:t>
            </a:r>
          </a:p>
        </p:txBody>
      </p:sp>
    </p:spTree>
    <p:extLst>
      <p:ext uri="{BB962C8B-B14F-4D97-AF65-F5344CB8AC3E}">
        <p14:creationId xmlns:p14="http://schemas.microsoft.com/office/powerpoint/2010/main" val="357711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2B3DE-5C3F-A2AB-5AB1-391F6A7C5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FE6C-1E8C-1229-E826-8C5E7C2B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2661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Calibir"/>
              </a:rPr>
              <a:t>Inheritance</a:t>
            </a:r>
            <a:endParaRPr lang="en-AU" sz="4000" b="1" dirty="0">
              <a:latin typeface="Calibi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4F8A9-6E0A-72C7-13CF-4E99653438D0}"/>
              </a:ext>
            </a:extLst>
          </p:cNvPr>
          <p:cNvSpPr txBox="1"/>
          <p:nvPr/>
        </p:nvSpPr>
        <p:spPr>
          <a:xfrm>
            <a:off x="0" y="1106129"/>
            <a:ext cx="11975690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Calibir"/>
              </a:rPr>
              <a:t>Real-Life Analogy: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Calibir"/>
              </a:rPr>
              <a:t>A Cashier is a Person. A Manager is also a Person.</a:t>
            </a:r>
            <a:br>
              <a:rPr lang="en-US" altLang="en-US" sz="2800" dirty="0">
                <a:latin typeface="Calibir"/>
              </a:rPr>
            </a:br>
            <a:r>
              <a:rPr lang="en-US" altLang="en-US" sz="2800" dirty="0">
                <a:latin typeface="Calibir"/>
              </a:rPr>
              <a:t>They all share things like name and age but have their own tasks too.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D4A25-E485-3E5A-B640-5D74532672C3}"/>
              </a:ext>
            </a:extLst>
          </p:cNvPr>
          <p:cNvSpPr txBox="1"/>
          <p:nvPr/>
        </p:nvSpPr>
        <p:spPr>
          <a:xfrm>
            <a:off x="0" y="3504108"/>
            <a:ext cx="11975690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Calibir"/>
              </a:rPr>
              <a:t>Rules: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ir"/>
              </a:rPr>
              <a:t>A child class can use everything from its parent class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ir"/>
              </a:rPr>
              <a:t>It can also change or add its own methods</a:t>
            </a:r>
          </a:p>
        </p:txBody>
      </p:sp>
    </p:spTree>
    <p:extLst>
      <p:ext uri="{BB962C8B-B14F-4D97-AF65-F5344CB8AC3E}">
        <p14:creationId xmlns:p14="http://schemas.microsoft.com/office/powerpoint/2010/main" val="87321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DA366-6BE2-EF72-FFA9-3FC1C60CA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7095-A95E-A4AA-C9AB-75AB5D7B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2661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Calibir"/>
              </a:rPr>
              <a:t>Classes and Objects</a:t>
            </a:r>
            <a:endParaRPr lang="en-AU" sz="4000" b="1" dirty="0">
              <a:latin typeface="Calibir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FC1A8C-D064-CC28-D14C-1486BE507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31" y="2123580"/>
            <a:ext cx="12007269" cy="261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Calibir"/>
              </a:rPr>
              <a:t>What is a Class?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ir"/>
              </a:rPr>
              <a:t>A class is a blueprint for creating objects.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ir"/>
              </a:rPr>
              <a:t>It defines attributes (data) and methods (</a:t>
            </a:r>
            <a:r>
              <a:rPr lang="en-US" altLang="en-US" sz="2800" dirty="0" err="1">
                <a:latin typeface="Calibir"/>
              </a:rPr>
              <a:t>behaviours</a:t>
            </a:r>
            <a:r>
              <a:rPr lang="en-US" altLang="en-US" sz="2800" dirty="0">
                <a:latin typeface="Calibir"/>
              </a:rPr>
              <a:t>).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ir"/>
              </a:rPr>
              <a:t>Class names are nouns (e.g., Student, Account, </a:t>
            </a:r>
            <a:r>
              <a:rPr lang="en-US" altLang="en-US" sz="2800" dirty="0" err="1">
                <a:latin typeface="Calibir"/>
              </a:rPr>
              <a:t>CreditCard</a:t>
            </a:r>
            <a:r>
              <a:rPr lang="en-US" altLang="en-US" sz="2800" dirty="0">
                <a:latin typeface="Calibir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0091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6F86B-3F63-33E6-3858-EC49F626F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943A-68FE-E602-C331-533B79C7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2661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Calibir"/>
              </a:rPr>
              <a:t>Inheritance kangaroo example in Java</a:t>
            </a:r>
            <a:endParaRPr lang="en-AU" sz="4000" b="1" dirty="0">
              <a:latin typeface="Calibi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1D6C7-E3B7-BFE1-BDB5-20819E4F0776}"/>
              </a:ext>
            </a:extLst>
          </p:cNvPr>
          <p:cNvSpPr txBox="1"/>
          <p:nvPr/>
        </p:nvSpPr>
        <p:spPr>
          <a:xfrm>
            <a:off x="-1" y="1032387"/>
            <a:ext cx="12191999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eat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"Eating..."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Kangaroo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"Jumping..."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09E9268-42F8-5CD0-CCF1-B6C49B942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6438" y="1477248"/>
            <a:ext cx="3605562" cy="3903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ir"/>
              </a:rPr>
              <a:t>This Java code shows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ir"/>
              </a:rPr>
              <a:t>inheritance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ir"/>
              </a:rPr>
              <a:t>, where Kangaroo inherits the eat() method from the Animal class and adds its own jump() method. </a:t>
            </a:r>
          </a:p>
        </p:txBody>
      </p:sp>
    </p:spTree>
    <p:extLst>
      <p:ext uri="{BB962C8B-B14F-4D97-AF65-F5344CB8AC3E}">
        <p14:creationId xmlns:p14="http://schemas.microsoft.com/office/powerpoint/2010/main" val="2642076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D8FFB-C7AB-5CC0-99C9-613310CCF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FD20-15D5-B7F4-50BF-BA8AF3A18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2661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Calibir"/>
              </a:rPr>
              <a:t>Inheritance kangaroo example in Java</a:t>
            </a:r>
            <a:endParaRPr lang="en-AU" sz="4000" b="1" dirty="0">
              <a:latin typeface="Calibi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773313-E756-7053-0869-E81E475A8300}"/>
              </a:ext>
            </a:extLst>
          </p:cNvPr>
          <p:cNvSpPr txBox="1"/>
          <p:nvPr/>
        </p:nvSpPr>
        <p:spPr>
          <a:xfrm>
            <a:off x="-1" y="1032387"/>
            <a:ext cx="12191999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eat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"Eating..."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Kangaroo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"Jumping..."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B4822F8-9D0F-FBE8-9476-CBD102C74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6438" y="1800413"/>
            <a:ext cx="3605562" cy="32571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Calibir"/>
              </a:rPr>
              <a:t>This code defines the classes, but does not run anything because there’s no main() method.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ir"/>
            </a:endParaRPr>
          </a:p>
        </p:txBody>
      </p:sp>
    </p:spTree>
    <p:extLst>
      <p:ext uri="{BB962C8B-B14F-4D97-AF65-F5344CB8AC3E}">
        <p14:creationId xmlns:p14="http://schemas.microsoft.com/office/powerpoint/2010/main" val="1410150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7BBA6-C599-7F94-20BC-FD7278D7F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990910-A3E7-8C95-FD6D-E2A83479F0DA}"/>
              </a:ext>
            </a:extLst>
          </p:cNvPr>
          <p:cNvSpPr txBox="1"/>
          <p:nvPr/>
        </p:nvSpPr>
        <p:spPr>
          <a:xfrm>
            <a:off x="0" y="1682269"/>
            <a:ext cx="12192000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Kangaroo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Kangaroo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2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eat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2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jump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351AA-7A8D-7045-3FE6-B408EBAE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2661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Calibir"/>
              </a:rPr>
              <a:t>Inheritance kangaroo example in Java</a:t>
            </a:r>
            <a:endParaRPr lang="en-AU" sz="4000" b="1" dirty="0">
              <a:latin typeface="Calibir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1E81B48-159A-6304-F7BA-C94DA5279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6438" y="2769910"/>
            <a:ext cx="3605562" cy="13181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Calibir"/>
              </a:rPr>
              <a:t>To Produce Output, Add a main() Method: </a:t>
            </a:r>
          </a:p>
        </p:txBody>
      </p:sp>
    </p:spTree>
    <p:extLst>
      <p:ext uri="{BB962C8B-B14F-4D97-AF65-F5344CB8AC3E}">
        <p14:creationId xmlns:p14="http://schemas.microsoft.com/office/powerpoint/2010/main" val="3821648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BF332-3A42-E2E3-9F31-091EBE52A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62E7-D755-4E8E-3895-7925166C7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92819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latin typeface="Calibir"/>
              </a:rPr>
              <a:t>UML Class Diagram for the Java inheritance example with Animal and Kangaroo</a:t>
            </a:r>
            <a:endParaRPr lang="en-AU" sz="4000" b="1" dirty="0">
              <a:latin typeface="Calibir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8A45C4-4FFC-2260-AB90-4E95327574CF}"/>
              </a:ext>
            </a:extLst>
          </p:cNvPr>
          <p:cNvSpPr/>
          <p:nvPr/>
        </p:nvSpPr>
        <p:spPr>
          <a:xfrm>
            <a:off x="4568283" y="735981"/>
            <a:ext cx="3055434" cy="1092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atin typeface="Calibir"/>
              </a:rPr>
              <a:t>Animal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7F56F8-D7B3-562D-F2B1-F93FEFA5DF64}"/>
              </a:ext>
            </a:extLst>
          </p:cNvPr>
          <p:cNvSpPr/>
          <p:nvPr/>
        </p:nvSpPr>
        <p:spPr>
          <a:xfrm>
            <a:off x="4568283" y="2007220"/>
            <a:ext cx="3055434" cy="1092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atin typeface="Calibir"/>
              </a:rPr>
              <a:t>+ eat (): void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9AE26A-602E-D34A-9BCD-9EE822EC5DE9}"/>
              </a:ext>
            </a:extLst>
          </p:cNvPr>
          <p:cNvSpPr/>
          <p:nvPr/>
        </p:nvSpPr>
        <p:spPr>
          <a:xfrm>
            <a:off x="4568283" y="4282069"/>
            <a:ext cx="3055434" cy="1092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atin typeface="Calibir"/>
              </a:rPr>
              <a:t>Kangaroo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880AD1-234F-494B-F379-9EBD12F459CC}"/>
              </a:ext>
            </a:extLst>
          </p:cNvPr>
          <p:cNvSpPr/>
          <p:nvPr/>
        </p:nvSpPr>
        <p:spPr>
          <a:xfrm>
            <a:off x="4568283" y="5553308"/>
            <a:ext cx="3055434" cy="1092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atin typeface="Calibir"/>
              </a:rPr>
              <a:t>+ jump (): void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4597D1-8810-5F06-73FB-708BAA338302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6096000" y="3100039"/>
            <a:ext cx="0" cy="11820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95ECF64D-14EB-4E75-4CA8-33BBE4ED2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471417"/>
            <a:ext cx="4361792" cy="4549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ir"/>
              </a:rPr>
              <a:t>Animal is the parent (superclass)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ir"/>
              </a:rPr>
              <a:t>Kangaroo is the child (subclass) and inherits the eat() method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ir"/>
              </a:rPr>
              <a:t>Kangaroo also has its own method jump()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75B59F-2ABB-9F09-72A3-B78120605EB5}"/>
              </a:ext>
            </a:extLst>
          </p:cNvPr>
          <p:cNvSpPr txBox="1"/>
          <p:nvPr/>
        </p:nvSpPr>
        <p:spPr>
          <a:xfrm>
            <a:off x="7770540" y="735981"/>
            <a:ext cx="4421459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ir"/>
              </a:rPr>
              <a:t>In UML class diagrams, it is better to include the method name, its parameters, and its return type using this format:</a:t>
            </a:r>
            <a:endParaRPr lang="en-AU" sz="2800" dirty="0">
              <a:latin typeface="Calibir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014B96-0122-849E-AA47-96CC936FA285}"/>
              </a:ext>
            </a:extLst>
          </p:cNvPr>
          <p:cNvSpPr txBox="1"/>
          <p:nvPr/>
        </p:nvSpPr>
        <p:spPr>
          <a:xfrm>
            <a:off x="7770541" y="4097403"/>
            <a:ext cx="4421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Calibir"/>
              </a:rPr>
              <a:t>+ </a:t>
            </a:r>
            <a:r>
              <a:rPr lang="en-AU" dirty="0" err="1">
                <a:latin typeface="Calibir"/>
              </a:rPr>
              <a:t>methodName</a:t>
            </a:r>
            <a:r>
              <a:rPr lang="en-AU" dirty="0">
                <a:latin typeface="Calibir"/>
              </a:rPr>
              <a:t>(</a:t>
            </a:r>
            <a:r>
              <a:rPr lang="en-AU" dirty="0" err="1">
                <a:latin typeface="Calibir"/>
              </a:rPr>
              <a:t>parameterList</a:t>
            </a:r>
            <a:r>
              <a:rPr lang="en-AU" dirty="0">
                <a:latin typeface="Calibir"/>
              </a:rPr>
              <a:t>): </a:t>
            </a:r>
            <a:r>
              <a:rPr lang="en-AU" dirty="0" err="1">
                <a:latin typeface="Calibir"/>
              </a:rPr>
              <a:t>returnType</a:t>
            </a:r>
            <a:endParaRPr lang="en-AU" dirty="0">
              <a:latin typeface="Calibir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DB899B-83A7-9006-C1D6-EBD0B3C306CD}"/>
              </a:ext>
            </a:extLst>
          </p:cNvPr>
          <p:cNvSpPr txBox="1"/>
          <p:nvPr/>
        </p:nvSpPr>
        <p:spPr>
          <a:xfrm>
            <a:off x="7770540" y="4513691"/>
            <a:ext cx="6333892" cy="1055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200" dirty="0">
                <a:latin typeface="Calibir"/>
              </a:rPr>
              <a:t>So we write</a:t>
            </a:r>
          </a:p>
          <a:p>
            <a:pPr>
              <a:lnSpc>
                <a:spcPct val="150000"/>
              </a:lnSpc>
            </a:pPr>
            <a:r>
              <a:rPr lang="en-AU" sz="2200" dirty="0">
                <a:latin typeface="Calibir"/>
              </a:rPr>
              <a:t>+ jump(): void</a:t>
            </a:r>
          </a:p>
        </p:txBody>
      </p:sp>
    </p:spTree>
    <p:extLst>
      <p:ext uri="{BB962C8B-B14F-4D97-AF65-F5344CB8AC3E}">
        <p14:creationId xmlns:p14="http://schemas.microsoft.com/office/powerpoint/2010/main" val="2787009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9DC1E-BCA9-DEBD-B71F-24B2C9BEF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B83E-A9A6-8ABF-4616-EB99941D5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92819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latin typeface="Calibir"/>
              </a:rPr>
              <a:t>UML Class Diagram for the Java inheritance example with Animal and Kangaroo</a:t>
            </a:r>
            <a:endParaRPr lang="en-AU" sz="4000" b="1" dirty="0">
              <a:latin typeface="Calibir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98B269-37FA-2BA1-22AC-62C000A06C33}"/>
              </a:ext>
            </a:extLst>
          </p:cNvPr>
          <p:cNvSpPr/>
          <p:nvPr/>
        </p:nvSpPr>
        <p:spPr>
          <a:xfrm>
            <a:off x="4568283" y="735981"/>
            <a:ext cx="3055434" cy="1092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atin typeface="Calibir"/>
              </a:rPr>
              <a:t>Animal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DDABAF-A449-1033-AF14-819FEA0371FD}"/>
              </a:ext>
            </a:extLst>
          </p:cNvPr>
          <p:cNvSpPr/>
          <p:nvPr/>
        </p:nvSpPr>
        <p:spPr>
          <a:xfrm>
            <a:off x="4568283" y="2007220"/>
            <a:ext cx="3055434" cy="1092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atin typeface="Calibir"/>
              </a:rPr>
              <a:t>+ eat (): void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E4069D-20FF-DAB6-4D25-0B93F72F28B5}"/>
              </a:ext>
            </a:extLst>
          </p:cNvPr>
          <p:cNvSpPr/>
          <p:nvPr/>
        </p:nvSpPr>
        <p:spPr>
          <a:xfrm>
            <a:off x="4568283" y="4282069"/>
            <a:ext cx="3055434" cy="1092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atin typeface="Calibir"/>
              </a:rPr>
              <a:t>Kangaroo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26E96B-8DA1-926D-2A99-92D5A2578EE1}"/>
              </a:ext>
            </a:extLst>
          </p:cNvPr>
          <p:cNvSpPr/>
          <p:nvPr/>
        </p:nvSpPr>
        <p:spPr>
          <a:xfrm>
            <a:off x="4568283" y="5553308"/>
            <a:ext cx="3055434" cy="1092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atin typeface="Calibir"/>
              </a:rPr>
              <a:t>+ jump (): void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84DFA3-6BCD-8D16-C43D-63D3BB607379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6096000" y="3100039"/>
            <a:ext cx="0" cy="11820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4D12401B-D271-09B0-9154-3D8749804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662"/>
            <a:ext cx="4361792" cy="584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Calibir"/>
              </a:rPr>
              <a:t>It means: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ir"/>
              </a:rPr>
              <a:t>+ → The method is public (accessible from outside the class)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ir"/>
              </a:rPr>
              <a:t>jump() → This is the method name with no parameters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ir"/>
              </a:rPr>
              <a:t>void → The method does not return any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7C8A3-9741-29E1-EAD8-DB4BE2DF1396}"/>
              </a:ext>
            </a:extLst>
          </p:cNvPr>
          <p:cNvSpPr txBox="1"/>
          <p:nvPr/>
        </p:nvSpPr>
        <p:spPr>
          <a:xfrm>
            <a:off x="7770540" y="735981"/>
            <a:ext cx="4421459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Calibir"/>
              </a:rPr>
              <a:t>Same for eat():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ir"/>
              </a:rPr>
              <a:t>It just prints "Eating...", it doesn’t return anything.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ir"/>
              </a:rPr>
              <a:t>So we label it void (same as in Java code).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29280F-25F3-624F-3C8C-62B12BCEAD59}"/>
              </a:ext>
            </a:extLst>
          </p:cNvPr>
          <p:cNvSpPr txBox="1"/>
          <p:nvPr/>
        </p:nvSpPr>
        <p:spPr>
          <a:xfrm>
            <a:off x="7770541" y="4097403"/>
            <a:ext cx="4421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Calibir"/>
              </a:rPr>
              <a:t>+ </a:t>
            </a:r>
            <a:r>
              <a:rPr lang="en-AU" dirty="0" err="1">
                <a:latin typeface="Calibir"/>
              </a:rPr>
              <a:t>methodName</a:t>
            </a:r>
            <a:r>
              <a:rPr lang="en-AU" dirty="0">
                <a:latin typeface="Calibir"/>
              </a:rPr>
              <a:t>(</a:t>
            </a:r>
            <a:r>
              <a:rPr lang="en-AU" dirty="0" err="1">
                <a:latin typeface="Calibir"/>
              </a:rPr>
              <a:t>parameterList</a:t>
            </a:r>
            <a:r>
              <a:rPr lang="en-AU" dirty="0">
                <a:latin typeface="Calibir"/>
              </a:rPr>
              <a:t>): </a:t>
            </a:r>
            <a:r>
              <a:rPr lang="en-AU" dirty="0" err="1">
                <a:latin typeface="Calibir"/>
              </a:rPr>
              <a:t>returnType</a:t>
            </a:r>
            <a:endParaRPr lang="en-AU" dirty="0">
              <a:latin typeface="Calibir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27CC8-C67E-9F9D-4067-D5A6A4CBB64C}"/>
              </a:ext>
            </a:extLst>
          </p:cNvPr>
          <p:cNvSpPr txBox="1"/>
          <p:nvPr/>
        </p:nvSpPr>
        <p:spPr>
          <a:xfrm>
            <a:off x="7770540" y="4513691"/>
            <a:ext cx="6333892" cy="1055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200" dirty="0">
                <a:latin typeface="Calibir"/>
              </a:rPr>
              <a:t>So we write</a:t>
            </a:r>
          </a:p>
          <a:p>
            <a:pPr>
              <a:lnSpc>
                <a:spcPct val="150000"/>
              </a:lnSpc>
            </a:pPr>
            <a:r>
              <a:rPr lang="en-AU" sz="2200" dirty="0">
                <a:latin typeface="Calibir"/>
              </a:rPr>
              <a:t>+ jump(): void</a:t>
            </a:r>
          </a:p>
        </p:txBody>
      </p:sp>
    </p:spTree>
    <p:extLst>
      <p:ext uri="{BB962C8B-B14F-4D97-AF65-F5344CB8AC3E}">
        <p14:creationId xmlns:p14="http://schemas.microsoft.com/office/powerpoint/2010/main" val="3181901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5D413-67ED-42AC-00CA-950F1C993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814F-16F5-5733-85C4-1717B12BC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92819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latin typeface="Calibir"/>
              </a:rPr>
              <a:t>UML Class Diagram for the Java inheritance example with Animal and Kangaroo</a:t>
            </a:r>
            <a:endParaRPr lang="en-AU" sz="4000" b="1" dirty="0">
              <a:latin typeface="Calibir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6E7E3F-6C69-2F1E-5126-C8CE556BAB69}"/>
              </a:ext>
            </a:extLst>
          </p:cNvPr>
          <p:cNvSpPr/>
          <p:nvPr/>
        </p:nvSpPr>
        <p:spPr>
          <a:xfrm>
            <a:off x="4568283" y="735981"/>
            <a:ext cx="3055434" cy="1092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atin typeface="Calibir"/>
              </a:rPr>
              <a:t>Animal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2E4384-858E-A99E-7A8C-F373A9499CDE}"/>
              </a:ext>
            </a:extLst>
          </p:cNvPr>
          <p:cNvSpPr/>
          <p:nvPr/>
        </p:nvSpPr>
        <p:spPr>
          <a:xfrm>
            <a:off x="4568283" y="2007220"/>
            <a:ext cx="3055434" cy="1092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atin typeface="Calibir"/>
              </a:rPr>
              <a:t>+ eat (): void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FEC731-501C-3751-BBAA-D266E28E9E0B}"/>
              </a:ext>
            </a:extLst>
          </p:cNvPr>
          <p:cNvSpPr/>
          <p:nvPr/>
        </p:nvSpPr>
        <p:spPr>
          <a:xfrm>
            <a:off x="4568283" y="4282069"/>
            <a:ext cx="3055434" cy="1092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atin typeface="Calibir"/>
              </a:rPr>
              <a:t>Kangaroo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6AC9B2-B128-A633-F4CF-9319BFB1C007}"/>
              </a:ext>
            </a:extLst>
          </p:cNvPr>
          <p:cNvSpPr/>
          <p:nvPr/>
        </p:nvSpPr>
        <p:spPr>
          <a:xfrm>
            <a:off x="4568283" y="5553308"/>
            <a:ext cx="3055434" cy="1092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atin typeface="Calibir"/>
              </a:rPr>
              <a:t>+ jump (): void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93F966-CCCE-8B02-CC2C-42D9D8AFC95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6096000" y="3100039"/>
            <a:ext cx="0" cy="11820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533EF1E8-085E-85AB-E880-16BE04CE6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0994"/>
            <a:ext cx="4361792" cy="4549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Calibir"/>
              </a:rPr>
              <a:t>Summary: We use void in UML for the same reason we use it in Java — to show that the method does something but does not give anything back (like a number or string). </a:t>
            </a:r>
          </a:p>
        </p:txBody>
      </p:sp>
    </p:spTree>
    <p:extLst>
      <p:ext uri="{BB962C8B-B14F-4D97-AF65-F5344CB8AC3E}">
        <p14:creationId xmlns:p14="http://schemas.microsoft.com/office/powerpoint/2010/main" val="1252710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39BA4-4B79-BE7C-5370-0996E0EF3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A0A8-1DA6-7915-F3F8-EE738E2C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5979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Calibir"/>
              </a:rPr>
              <a:t>Key Differences in UML When Representing Python</a:t>
            </a:r>
            <a:endParaRPr lang="en-AU" sz="4000" b="1" dirty="0">
              <a:latin typeface="Calibir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02D423-4B5F-6FA2-2CCB-EF74AB344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469998"/>
              </p:ext>
            </p:extLst>
          </p:nvPr>
        </p:nvGraphicFramePr>
        <p:xfrm>
          <a:off x="838200" y="2917395"/>
          <a:ext cx="10515600" cy="38100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4234291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96490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317422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200" b="0" dirty="0">
                          <a:latin typeface="Calibir"/>
                        </a:rPr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0" dirty="0">
                          <a:latin typeface="Calibir"/>
                        </a:rPr>
                        <a:t>Java 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0">
                          <a:latin typeface="Calibir"/>
                        </a:rPr>
                        <a:t>Python Style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30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200" b="0">
                          <a:latin typeface="Calibir"/>
                        </a:rPr>
                        <a:t>Access modifiers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0" dirty="0">
                          <a:latin typeface="Calibir"/>
                        </a:rPr>
                        <a:t>+ (public), - (private), # (protected)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0" dirty="0">
                          <a:latin typeface="Calibir"/>
                        </a:rPr>
                        <a:t>Python has no true enforcement — use _ (protected), __ (private by convention)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025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200" b="0">
                          <a:latin typeface="Calibir"/>
                        </a:rPr>
                        <a:t>Return 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0">
                          <a:latin typeface="Calibir"/>
                        </a:rPr>
                        <a:t>Required (e.g., : void, : int)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0">
                          <a:latin typeface="Calibir"/>
                        </a:rPr>
                        <a:t>Optional — Python is dynamically typed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13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200" b="0">
                          <a:latin typeface="Calibir"/>
                        </a:rPr>
                        <a:t>Constructor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0">
                          <a:latin typeface="Calibir"/>
                        </a:rPr>
                        <a:t>ClassName()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0">
                          <a:latin typeface="Calibir"/>
                        </a:rPr>
                        <a:t>__init__()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081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200" b="0">
                          <a:latin typeface="Calibir"/>
                        </a:rPr>
                        <a:t>Static vs instance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0">
                          <a:latin typeface="Calibir"/>
                        </a:rPr>
                        <a:t>Explicit in Java (static)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b="0" dirty="0">
                          <a:latin typeface="Calibir"/>
                        </a:rPr>
                        <a:t>Not shown in UML for Python unless needed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71534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B7DFCE4-5E21-9CED-A85C-5DDAA425B85E}"/>
              </a:ext>
            </a:extLst>
          </p:cNvPr>
          <p:cNvSpPr txBox="1"/>
          <p:nvPr/>
        </p:nvSpPr>
        <p:spPr>
          <a:xfrm>
            <a:off x="0" y="903370"/>
            <a:ext cx="12192000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ir"/>
              </a:rPr>
              <a:t>The structure of a UML class diagram is the same, whether we're using Java, Python, or another object-oriented language.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alibir"/>
              </a:rPr>
              <a:t>Key differences in UML when representing Python:</a:t>
            </a:r>
            <a:endParaRPr lang="en-AU" sz="2800" dirty="0">
              <a:latin typeface="Calibir"/>
            </a:endParaRPr>
          </a:p>
        </p:txBody>
      </p:sp>
    </p:spTree>
    <p:extLst>
      <p:ext uri="{BB962C8B-B14F-4D97-AF65-F5344CB8AC3E}">
        <p14:creationId xmlns:p14="http://schemas.microsoft.com/office/powerpoint/2010/main" val="391369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07938-B9D1-CA14-C362-14AE792F4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2156-D5C3-0910-3356-897BEAF62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631732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latin typeface="Calibir"/>
              </a:rPr>
              <a:t>UML Class Diagram (Python-style, simplified)</a:t>
            </a:r>
            <a:endParaRPr lang="en-AU" sz="4000" b="1" dirty="0">
              <a:latin typeface="Calibir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E28DAA-D4E8-0527-74E8-6735DCE67239}"/>
              </a:ext>
            </a:extLst>
          </p:cNvPr>
          <p:cNvSpPr/>
          <p:nvPr/>
        </p:nvSpPr>
        <p:spPr>
          <a:xfrm>
            <a:off x="4568283" y="735981"/>
            <a:ext cx="3055434" cy="1092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atin typeface="Calibir"/>
              </a:rPr>
              <a:t>Animal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6BEC54-B035-075C-9BFC-D309C5E980D7}"/>
              </a:ext>
            </a:extLst>
          </p:cNvPr>
          <p:cNvSpPr/>
          <p:nvPr/>
        </p:nvSpPr>
        <p:spPr>
          <a:xfrm>
            <a:off x="4568283" y="2007220"/>
            <a:ext cx="3055434" cy="1092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atin typeface="Calibir"/>
              </a:rPr>
              <a:t>+ eat 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F42FAE-7988-D01B-AFD2-4014ADBD0E1A}"/>
              </a:ext>
            </a:extLst>
          </p:cNvPr>
          <p:cNvSpPr/>
          <p:nvPr/>
        </p:nvSpPr>
        <p:spPr>
          <a:xfrm>
            <a:off x="4568283" y="4282069"/>
            <a:ext cx="3055434" cy="1092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atin typeface="Calibir"/>
              </a:rPr>
              <a:t>Kangaroo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801F10-15D5-0A88-5138-65AC1C661FAD}"/>
              </a:ext>
            </a:extLst>
          </p:cNvPr>
          <p:cNvSpPr/>
          <p:nvPr/>
        </p:nvSpPr>
        <p:spPr>
          <a:xfrm>
            <a:off x="4568283" y="5553308"/>
            <a:ext cx="3055434" cy="1092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atin typeface="Calibir"/>
              </a:rPr>
              <a:t>+ jump 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E3DADA-8669-B51E-B464-63CAAAE67C9A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6096000" y="3100039"/>
            <a:ext cx="0" cy="11820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09CA23FE-2718-F519-5E34-9FEC22A7E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92971"/>
            <a:ext cx="4568279" cy="5196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ir"/>
              </a:rPr>
              <a:t>UML diagrams work across all languages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ir"/>
              </a:rPr>
              <a:t>You can keep using the same diagrams for Python, just ignore strict return types or access modifiers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ir"/>
              </a:rPr>
              <a:t>Use __</a:t>
            </a:r>
            <a:r>
              <a:rPr lang="en-US" altLang="en-US" sz="2800" dirty="0" err="1">
                <a:latin typeface="Calibir"/>
              </a:rPr>
              <a:t>init</a:t>
            </a:r>
            <a:r>
              <a:rPr lang="en-US" altLang="en-US" sz="2800" dirty="0">
                <a:latin typeface="Calibir"/>
              </a:rPr>
              <a:t>__() to represent constructors in Python</a:t>
            </a:r>
          </a:p>
        </p:txBody>
      </p:sp>
    </p:spTree>
    <p:extLst>
      <p:ext uri="{BB962C8B-B14F-4D97-AF65-F5344CB8AC3E}">
        <p14:creationId xmlns:p14="http://schemas.microsoft.com/office/powerpoint/2010/main" val="1899582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1C899-5BD9-F3ED-44EF-A5DAABDC9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A4DD-2007-39E2-5982-E5702AD1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631732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latin typeface="Calibir"/>
              </a:rPr>
              <a:t>Polymorphism</a:t>
            </a:r>
            <a:endParaRPr lang="en-AU" sz="4000" b="1" dirty="0">
              <a:latin typeface="Calibir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F9419AD-6949-27D0-6080-F834EC501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11850"/>
            <a:ext cx="12192000" cy="325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ir"/>
              </a:rPr>
              <a:t>What is Polymorphism?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ir"/>
              </a:rPr>
              <a:t>One function, many </a:t>
            </a:r>
            <a:r>
              <a:rPr lang="en-US" sz="2800" dirty="0" err="1">
                <a:latin typeface="Calibir"/>
              </a:rPr>
              <a:t>behaviours</a:t>
            </a:r>
            <a:endParaRPr lang="en-US" sz="2800" dirty="0">
              <a:latin typeface="Calibir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ir"/>
              </a:rPr>
              <a:t>The same method name does different things depending on which object calls it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ir"/>
              </a:rPr>
              <a:t>Helps write flexible and reusable code</a:t>
            </a:r>
          </a:p>
        </p:txBody>
      </p:sp>
    </p:spTree>
    <p:extLst>
      <p:ext uri="{BB962C8B-B14F-4D97-AF65-F5344CB8AC3E}">
        <p14:creationId xmlns:p14="http://schemas.microsoft.com/office/powerpoint/2010/main" val="346269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838A5-BBAF-F519-7649-A8BE89C65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E145-147C-5883-CF82-68E8C830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631732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latin typeface="Calibir"/>
              </a:rPr>
              <a:t>Polymorphism</a:t>
            </a:r>
            <a:endParaRPr lang="en-AU" sz="4000" b="1" dirty="0">
              <a:latin typeface="Calibir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5C74B1E-3BF5-86F8-48AB-298CE544C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30244"/>
            <a:ext cx="12192000" cy="13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Calibir"/>
              </a:rPr>
              <a:t>Real-Life Analogy: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Calibir"/>
              </a:rPr>
              <a:t>You say “Open” — a fridge, a file, and a door will all open, but in different ways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547E6E-7CD9-41B2-264C-DA481B130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0100"/>
            <a:ext cx="8468729" cy="261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ir"/>
              </a:rPr>
              <a:t>Australian Example: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ir"/>
              </a:rPr>
              <a:t>The method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ir"/>
              </a:rPr>
              <a:t>calculateInterest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ir"/>
              </a:rPr>
              <a:t>() gives different results for: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ir"/>
              </a:rPr>
              <a:t>A MyGov savings account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ir"/>
              </a:rPr>
              <a:t>A Centrelink credit benefit</a:t>
            </a:r>
          </a:p>
        </p:txBody>
      </p:sp>
    </p:spTree>
    <p:extLst>
      <p:ext uri="{BB962C8B-B14F-4D97-AF65-F5344CB8AC3E}">
        <p14:creationId xmlns:p14="http://schemas.microsoft.com/office/powerpoint/2010/main" val="188704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50DF8-6542-CE2A-99AB-153CAF131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9838-F076-17A7-5F0D-13233FB5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2661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Calibir"/>
              </a:rPr>
              <a:t>Classes and Objects</a:t>
            </a:r>
            <a:endParaRPr lang="en-AU" sz="4000" b="1" dirty="0">
              <a:latin typeface="Calibir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4CF4B1-6578-F16F-FEE3-0DA0A8AE0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31" y="2446746"/>
            <a:ext cx="12007269" cy="196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ir"/>
              </a:rPr>
              <a:t>What is an Object?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ir"/>
              </a:rPr>
              <a:t>An object is a real-world instance of a class.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ir"/>
              </a:rPr>
              <a:t>Objects exist at runtime and store their own data.</a:t>
            </a:r>
          </a:p>
        </p:txBody>
      </p:sp>
    </p:spTree>
    <p:extLst>
      <p:ext uri="{BB962C8B-B14F-4D97-AF65-F5344CB8AC3E}">
        <p14:creationId xmlns:p14="http://schemas.microsoft.com/office/powerpoint/2010/main" val="346796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F7A68-5429-4CF0-73AD-7E267B3E8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9AAC-EE04-7610-002B-24155B434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631732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latin typeface="Calibir"/>
              </a:rPr>
              <a:t>Polymorphism Bird Example in Python</a:t>
            </a:r>
            <a:endParaRPr lang="en-AU" sz="4000" b="1" dirty="0">
              <a:latin typeface="Calibi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A0F3A2-04E2-D0EB-87E8-A2F0706A2071}"/>
              </a:ext>
            </a:extLst>
          </p:cNvPr>
          <p:cNvSpPr txBox="1"/>
          <p:nvPr/>
        </p:nvSpPr>
        <p:spPr>
          <a:xfrm>
            <a:off x="0" y="1137425"/>
            <a:ext cx="12192000" cy="569386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Bird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make_sound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"Tweet!"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Emu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Bird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make_sound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"Grunt!"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bird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bird</a:t>
            </a:r>
            <a:r>
              <a:rPr lang="en-US" sz="2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.make_sound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b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Bird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   </a:t>
            </a:r>
            <a:r>
              <a:rPr lang="en-US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Output: Tweet!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Emu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    </a:t>
            </a:r>
            <a:r>
              <a:rPr lang="en-US" sz="2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Output: Grunt!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C3F0542-AD1F-2603-FDB4-C964493A9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2038" y="1137425"/>
            <a:ext cx="4519962" cy="3903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ir"/>
              </a:rPr>
              <a:t>This Python code shows polymorphism, where different bird objects respond to the same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ir"/>
              </a:rPr>
              <a:t>make_sound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ir"/>
              </a:rPr>
              <a:t>() method in their own unique way.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4FD24E-8C88-3BF3-195C-3E123DA2D1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878" t="16586" b="62276"/>
          <a:stretch>
            <a:fillRect/>
          </a:stretch>
        </p:blipFill>
        <p:spPr>
          <a:xfrm>
            <a:off x="6690732" y="5381633"/>
            <a:ext cx="5501268" cy="1449658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0CE109B-9534-F170-22A9-2B2DAE748710}"/>
              </a:ext>
            </a:extLst>
          </p:cNvPr>
          <p:cNvCxnSpPr/>
          <p:nvPr/>
        </p:nvCxnSpPr>
        <p:spPr>
          <a:xfrm>
            <a:off x="5161935" y="4159045"/>
            <a:ext cx="1519084" cy="1238865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177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7F554-E07E-18F4-DBBE-5BA72691F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5693-0072-CB13-6854-1F971F96A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631732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latin typeface="Calibir"/>
              </a:rPr>
              <a:t>Object-Oriented Design (OOD)</a:t>
            </a:r>
            <a:endParaRPr lang="en-AU" sz="4000" b="1" dirty="0">
              <a:latin typeface="Calibir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77D9A83-9C2E-F3D6-BE79-7F4C06325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8034"/>
            <a:ext cx="12192000" cy="1964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ir"/>
              </a:rPr>
              <a:t>What is OOD?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ir"/>
              </a:rPr>
              <a:t>It’s how we plan software using objects, their data, and their actions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ir"/>
              </a:rPr>
              <a:t>Helps make code easier to build, test, and maintain</a:t>
            </a:r>
          </a:p>
        </p:txBody>
      </p:sp>
    </p:spTree>
    <p:extLst>
      <p:ext uri="{BB962C8B-B14F-4D97-AF65-F5344CB8AC3E}">
        <p14:creationId xmlns:p14="http://schemas.microsoft.com/office/powerpoint/2010/main" val="11939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34F67-7ABA-9FCB-4477-EAA852D8A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EE43-D89A-E0D8-BD18-BC4329E9F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631732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latin typeface="Calibir"/>
              </a:rPr>
              <a:t>Object-Oriented Design (OOD)</a:t>
            </a:r>
            <a:endParaRPr lang="en-AU" sz="4000" b="1" dirty="0">
              <a:latin typeface="Calibir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CAC59CE-424E-270A-8D14-96363B27A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41704"/>
            <a:ext cx="12192000" cy="32571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ir"/>
              </a:rPr>
              <a:t>Key Steps: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libir"/>
              </a:rPr>
              <a:t>Find the classes (from real use cases)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libir"/>
              </a:rPr>
              <a:t>List their attributes (nouns) and methods (verbs)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libir"/>
              </a:rPr>
              <a:t>Show how they relate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libir"/>
              </a:rPr>
              <a:t>Draw a UML class diagram</a:t>
            </a:r>
          </a:p>
        </p:txBody>
      </p:sp>
    </p:spTree>
    <p:extLst>
      <p:ext uri="{BB962C8B-B14F-4D97-AF65-F5344CB8AC3E}">
        <p14:creationId xmlns:p14="http://schemas.microsoft.com/office/powerpoint/2010/main" val="681414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B7980-D4EB-6B4F-2167-F2CF296EE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A952-8CC5-7FF4-0BA8-8B2A0C012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631732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latin typeface="Calibir"/>
              </a:rPr>
              <a:t>Object-Oriented Design (OOD)</a:t>
            </a:r>
            <a:endParaRPr lang="en-AU" sz="4000" b="1" dirty="0">
              <a:latin typeface="Calibir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C92776A-B57A-6D6F-5AA4-2648F9E9F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41704"/>
            <a:ext cx="12192000" cy="32571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Calibir"/>
              </a:rPr>
              <a:t>Australian Example: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Calibir"/>
              </a:rPr>
              <a:t>Designing a MyGov login system: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ir"/>
              </a:rPr>
              <a:t>Classes: User, Account, Authenticator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ir"/>
              </a:rPr>
              <a:t>Methods: login(), </a:t>
            </a:r>
            <a:r>
              <a:rPr lang="en-US" altLang="en-US" sz="2800" dirty="0" err="1">
                <a:latin typeface="Calibir"/>
              </a:rPr>
              <a:t>validateOTP</a:t>
            </a:r>
            <a:r>
              <a:rPr lang="en-US" altLang="en-US" sz="2800" dirty="0">
                <a:latin typeface="Calibir"/>
              </a:rPr>
              <a:t>()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Calibir"/>
              </a:rPr>
              <a:t>"A Customer uses the deposit() method, but it's defined in the Account class."</a:t>
            </a:r>
          </a:p>
        </p:txBody>
      </p:sp>
    </p:spTree>
    <p:extLst>
      <p:ext uri="{BB962C8B-B14F-4D97-AF65-F5344CB8AC3E}">
        <p14:creationId xmlns:p14="http://schemas.microsoft.com/office/powerpoint/2010/main" val="3552327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8D276-EFB1-5777-9231-0CF759F24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43D6-6232-EAA1-851B-CEEC995AC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631732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latin typeface="Calibir"/>
              </a:rPr>
              <a:t>Object-Oriented Design (OOD)</a:t>
            </a:r>
            <a:endParaRPr lang="en-AU" sz="4000" b="1" dirty="0">
              <a:latin typeface="Calibir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F23CE75-CC74-2692-5160-CCF9312FE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41704"/>
            <a:ext cx="12192000" cy="32571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Calibir"/>
              </a:rPr>
              <a:t>Australian Example: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Calibir"/>
              </a:rPr>
              <a:t>Designing a MyGov login system: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ir"/>
              </a:rPr>
              <a:t>Classes: User, Account, Authenticator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ir"/>
              </a:rPr>
              <a:t>Methods: login(), </a:t>
            </a:r>
            <a:r>
              <a:rPr lang="en-US" altLang="en-US" sz="2800" dirty="0" err="1">
                <a:latin typeface="Calibir"/>
              </a:rPr>
              <a:t>validateOTP</a:t>
            </a:r>
            <a:r>
              <a:rPr lang="en-US" altLang="en-US" sz="2800" dirty="0">
                <a:latin typeface="Calibir"/>
              </a:rPr>
              <a:t>()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Calibir"/>
              </a:rPr>
              <a:t>"A Customer uses the deposit() method, but it's defined in the Account class."</a:t>
            </a:r>
          </a:p>
        </p:txBody>
      </p:sp>
    </p:spTree>
    <p:extLst>
      <p:ext uri="{BB962C8B-B14F-4D97-AF65-F5344CB8AC3E}">
        <p14:creationId xmlns:p14="http://schemas.microsoft.com/office/powerpoint/2010/main" val="6225369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E8348-45C2-D397-240C-6B221B806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8361-6BDF-2E4E-FFED-2FA180514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19831"/>
          </a:xfrm>
        </p:spPr>
        <p:txBody>
          <a:bodyPr anchor="b">
            <a:normAutofit fontScale="90000"/>
          </a:bodyPr>
          <a:lstStyle/>
          <a:p>
            <a:r>
              <a:rPr lang="en-US" sz="4000" dirty="0"/>
              <a:t>Understanding UML Class Diagrams (Account Example) – Java Style Notation</a:t>
            </a:r>
            <a:endParaRPr lang="en-AU" sz="4000" b="1" dirty="0">
              <a:latin typeface="Calibir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7943C91-D10F-5574-CAE4-D369E701A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19832"/>
            <a:ext cx="5648631" cy="3903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ir"/>
              </a:rPr>
              <a:t>What is UML?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ir"/>
              </a:rPr>
              <a:t>UML = </a:t>
            </a:r>
            <a:r>
              <a:rPr lang="en-US" sz="2800" b="1" dirty="0">
                <a:latin typeface="Calibir"/>
              </a:rPr>
              <a:t>Unified Modeling Language</a:t>
            </a:r>
            <a:endParaRPr lang="en-US" sz="2800" dirty="0">
              <a:latin typeface="Calibir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ir"/>
              </a:rPr>
              <a:t>Used to </a:t>
            </a:r>
            <a:r>
              <a:rPr lang="en-US" sz="2800" b="1" dirty="0">
                <a:latin typeface="Calibir"/>
              </a:rPr>
              <a:t>draw diagrams</a:t>
            </a:r>
            <a:r>
              <a:rPr lang="en-US" sz="2800" dirty="0">
                <a:latin typeface="Calibir"/>
              </a:rPr>
              <a:t> that show how classes are built and how they relate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79EECE-5A63-3D6F-95BB-89D1DD36B5D1}"/>
              </a:ext>
            </a:extLst>
          </p:cNvPr>
          <p:cNvSpPr/>
          <p:nvPr/>
        </p:nvSpPr>
        <p:spPr>
          <a:xfrm>
            <a:off x="5614221" y="1064942"/>
            <a:ext cx="3411790" cy="1092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atin typeface="Calibir"/>
              </a:rPr>
              <a:t>Account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654675-FDD5-EF83-D6F2-473C5CB95317}"/>
              </a:ext>
            </a:extLst>
          </p:cNvPr>
          <p:cNvSpPr/>
          <p:nvPr/>
        </p:nvSpPr>
        <p:spPr>
          <a:xfrm>
            <a:off x="5614219" y="2336181"/>
            <a:ext cx="3411794" cy="1092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atin typeface="Calibir"/>
              </a:rPr>
              <a:t>- balance: double</a:t>
            </a:r>
          </a:p>
          <a:p>
            <a:pPr algn="ctr"/>
            <a:r>
              <a:rPr lang="en-AU" sz="2800" dirty="0">
                <a:latin typeface="Calibir"/>
              </a:rPr>
              <a:t>- </a:t>
            </a:r>
            <a:r>
              <a:rPr lang="en-AU" sz="2800" dirty="0" err="1">
                <a:latin typeface="Calibir"/>
              </a:rPr>
              <a:t>ownerName</a:t>
            </a:r>
            <a:r>
              <a:rPr lang="en-AU" sz="2800" dirty="0">
                <a:latin typeface="Calibir"/>
              </a:rPr>
              <a:t>: String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4D7D1C-61E2-F832-2F00-88FB7062C67D}"/>
              </a:ext>
            </a:extLst>
          </p:cNvPr>
          <p:cNvSpPr/>
          <p:nvPr/>
        </p:nvSpPr>
        <p:spPr>
          <a:xfrm>
            <a:off x="5614221" y="4611030"/>
            <a:ext cx="3411790" cy="1092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atin typeface="Calibir"/>
              </a:rPr>
              <a:t>+ deposit(): void</a:t>
            </a:r>
          </a:p>
          <a:p>
            <a:pPr algn="ctr"/>
            <a:r>
              <a:rPr lang="en-AU" sz="2800" dirty="0">
                <a:latin typeface="Calibir"/>
              </a:rPr>
              <a:t>+ withdraw(): void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423625-9455-E1D8-1434-B86F46428C9B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7320116" y="3429000"/>
            <a:ext cx="0" cy="11820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1">
            <a:extLst>
              <a:ext uri="{FF2B5EF4-FFF2-40B4-BE49-F238E27FC236}">
                <a16:creationId xmlns:a16="http://schemas.microsoft.com/office/drawing/2014/main" id="{820D2F81-BA55-1478-BEDE-0A5919B52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0113" y="3662187"/>
            <a:ext cx="2440476" cy="13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ir"/>
              </a:rPr>
              <a:t>- means private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ir"/>
              </a:rPr>
              <a:t>+ means public</a:t>
            </a:r>
          </a:p>
        </p:txBody>
      </p:sp>
    </p:spTree>
    <p:extLst>
      <p:ext uri="{BB962C8B-B14F-4D97-AF65-F5344CB8AC3E}">
        <p14:creationId xmlns:p14="http://schemas.microsoft.com/office/powerpoint/2010/main" val="40418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96D6A-A1ED-FAF6-6866-DEE1B1659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43BB3959-09F6-F14A-A1E2-45D77C107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88175"/>
            <a:ext cx="5648631" cy="26108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ir"/>
              </a:rPr>
              <a:t>Tools You Can Use: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ir"/>
                <a:hlinkClick r:id="rId3"/>
              </a:rPr>
              <a:t>Draw.io</a:t>
            </a:r>
            <a:endParaRPr lang="en-US" sz="2800" dirty="0">
              <a:latin typeface="Calibir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ir"/>
              </a:rPr>
              <a:t>Visual Paradigm (free)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libir"/>
              </a:rPr>
              <a:t>Lucidchart</a:t>
            </a:r>
            <a:endParaRPr lang="en-US" sz="2800" dirty="0">
              <a:latin typeface="Calibir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E5F7545-9FFD-A630-DFDA-DEE942D1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707922"/>
          </a:xfrm>
        </p:spPr>
        <p:txBody>
          <a:bodyPr anchor="b">
            <a:normAutofit/>
          </a:bodyPr>
          <a:lstStyle/>
          <a:p>
            <a:r>
              <a:rPr lang="en-US" sz="4000" dirty="0"/>
              <a:t>Recommended Tools for Drawing UML Diagrams</a:t>
            </a:r>
            <a:endParaRPr lang="en-AU" sz="4000" b="1" dirty="0">
              <a:latin typeface="Calibir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33BCF2-8668-D7EC-96DD-2CCBCA20828A}"/>
              </a:ext>
            </a:extLst>
          </p:cNvPr>
          <p:cNvSpPr txBox="1"/>
          <p:nvPr/>
        </p:nvSpPr>
        <p:spPr>
          <a:xfrm>
            <a:off x="0" y="4352073"/>
            <a:ext cx="11975690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ir"/>
              </a:rPr>
              <a:t>These tools help you create class diagrams, use case diagrams, and more—free and beginner-friendly.</a:t>
            </a:r>
            <a:endParaRPr lang="en-AU" sz="2800" dirty="0">
              <a:latin typeface="Calibir"/>
            </a:endParaRPr>
          </a:p>
        </p:txBody>
      </p:sp>
    </p:spTree>
    <p:extLst>
      <p:ext uri="{BB962C8B-B14F-4D97-AF65-F5344CB8AC3E}">
        <p14:creationId xmlns:p14="http://schemas.microsoft.com/office/powerpoint/2010/main" val="4060189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69BB7-1A23-AB7B-0F97-4D2E24121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2F40DFA-FBCE-5D28-0515-50D31BA2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707922"/>
          </a:xfrm>
        </p:spPr>
        <p:txBody>
          <a:bodyPr anchor="b">
            <a:normAutofit/>
          </a:bodyPr>
          <a:lstStyle/>
          <a:p>
            <a:r>
              <a:rPr lang="en-US" sz="4000" dirty="0"/>
              <a:t>Week 2 Discussion Questions</a:t>
            </a:r>
            <a:endParaRPr lang="en-AU" sz="4000" b="1" dirty="0">
              <a:latin typeface="Calibi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EAE140-6232-1A79-D57F-97E782AED9C4}"/>
              </a:ext>
            </a:extLst>
          </p:cNvPr>
          <p:cNvSpPr txBox="1"/>
          <p:nvPr/>
        </p:nvSpPr>
        <p:spPr>
          <a:xfrm>
            <a:off x="0" y="1002891"/>
            <a:ext cx="1197569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libir"/>
              </a:rPr>
              <a:t>How does encapsulation help protect personal info in apps like MyGov or Medicare?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libir"/>
              </a:rPr>
              <a:t>Pick an app you use (e.g. Opal, </a:t>
            </a:r>
            <a:r>
              <a:rPr lang="en-US" sz="2800" dirty="0" err="1">
                <a:latin typeface="Calibir"/>
              </a:rPr>
              <a:t>Commbank</a:t>
            </a:r>
            <a:r>
              <a:rPr lang="en-US" sz="2800" dirty="0">
                <a:latin typeface="Calibir"/>
              </a:rPr>
              <a:t>). What are some classes and objects in it?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libir"/>
              </a:rPr>
              <a:t>How could inheritance help in building a system for UTS staff, students, and tutors?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libir"/>
              </a:rPr>
              <a:t>What’s an example of polymorphism in a shopping site like Woolworths?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Calibir"/>
              </a:rPr>
              <a:t>What’s tricky about making a UML diagram for real apps?</a:t>
            </a:r>
          </a:p>
        </p:txBody>
      </p:sp>
    </p:spTree>
    <p:extLst>
      <p:ext uri="{BB962C8B-B14F-4D97-AF65-F5344CB8AC3E}">
        <p14:creationId xmlns:p14="http://schemas.microsoft.com/office/powerpoint/2010/main" val="3960146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65275-065B-7761-534B-3BCA8E8FF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507A-2BB7-5053-DA57-5A046650E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8380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latin typeface="Calibir"/>
              </a:rPr>
              <a:t>Recommended Software Configuration Management (SCM): Git &amp; Git Bash</a:t>
            </a:r>
            <a:endParaRPr lang="en-AU" sz="4000" b="1" dirty="0">
              <a:latin typeface="Calibir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0A91AC-69F1-21D2-8DDB-EB9ACF39E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31" y="1800414"/>
            <a:ext cx="12007269" cy="325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ir"/>
              </a:rPr>
              <a:t>Git – Everything Is Local, Fast, and Open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ir"/>
              </a:rPr>
              <a:t>What is Git?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ir"/>
              </a:rPr>
              <a:t>Git is a distributed version control system – all operations happen locally, making it fast and reliable, even without internet.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ir"/>
              </a:rPr>
              <a:t>Ideal for managing code, tracking changes, and collaborating.</a:t>
            </a:r>
          </a:p>
        </p:txBody>
      </p:sp>
    </p:spTree>
    <p:extLst>
      <p:ext uri="{BB962C8B-B14F-4D97-AF65-F5344CB8AC3E}">
        <p14:creationId xmlns:p14="http://schemas.microsoft.com/office/powerpoint/2010/main" val="423550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3DAE3-6D43-E608-A9D8-B11D75EC0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EADB-4767-B0C8-179C-09DBE5C86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8380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latin typeface="Calibir"/>
              </a:rPr>
              <a:t>Recommended Software Configuration Management (SCM): Git &amp; Git Bash</a:t>
            </a:r>
            <a:endParaRPr lang="en-AU" sz="4000" b="1" dirty="0">
              <a:latin typeface="Calibir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F46D86-6D1B-9503-2DDE-0DD3403A8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5" y="1440534"/>
            <a:ext cx="12007269" cy="454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Calibir"/>
              </a:rPr>
              <a:t>Key Resources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Calibir"/>
              </a:rPr>
              <a:t>Pro Git Book</a:t>
            </a:r>
            <a:r>
              <a:rPr lang="en-US" altLang="en-US" sz="2800" dirty="0">
                <a:latin typeface="Calibir"/>
              </a:rPr>
              <a:t> by Scott Chacon &amp; Ben Straub</a:t>
            </a:r>
            <a:br>
              <a:rPr lang="en-US" altLang="en-US" sz="2800" dirty="0">
                <a:latin typeface="Calibir"/>
              </a:rPr>
            </a:br>
            <a:r>
              <a:rPr lang="en-US" altLang="en-US" sz="2800" dirty="0">
                <a:latin typeface="Calibir"/>
              </a:rPr>
              <a:t>Free online: </a:t>
            </a:r>
            <a:r>
              <a:rPr lang="en-US" altLang="en-US" sz="2800" dirty="0">
                <a:latin typeface="Calibir"/>
                <a:hlinkClick r:id="rId2"/>
              </a:rPr>
              <a:t>https://git-scm.com/book</a:t>
            </a:r>
            <a:endParaRPr lang="en-US" altLang="en-US" sz="2800" dirty="0">
              <a:latin typeface="Calibir"/>
            </a:endParaRP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Calibir"/>
              </a:rPr>
              <a:t>Latest Version</a:t>
            </a:r>
            <a:r>
              <a:rPr lang="en-US" altLang="en-US" sz="2800" dirty="0">
                <a:latin typeface="Calibir"/>
              </a:rPr>
              <a:t>: Git 2.50.1 (Released June 2025)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ir"/>
              </a:rPr>
              <a:t>Download for Windows, macOS, Linux: </a:t>
            </a:r>
            <a:r>
              <a:rPr lang="en-US" altLang="en-US" sz="2800" dirty="0">
                <a:latin typeface="Calibir"/>
                <a:hlinkClick r:id="rId3"/>
              </a:rPr>
              <a:t>git-scm.com/downloads</a:t>
            </a:r>
            <a:endParaRPr lang="en-US" altLang="en-US" sz="2800" dirty="0">
              <a:latin typeface="Calibir"/>
            </a:endParaRP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Calibir"/>
              </a:rPr>
              <a:t>Built-in Tools</a:t>
            </a:r>
            <a:r>
              <a:rPr lang="en-US" altLang="en-US" sz="2800" dirty="0">
                <a:latin typeface="Calibir"/>
              </a:rPr>
              <a:t>: git-</a:t>
            </a:r>
            <a:r>
              <a:rPr lang="en-US" altLang="en-US" sz="2800" dirty="0" err="1">
                <a:latin typeface="Calibir"/>
              </a:rPr>
              <a:t>gui</a:t>
            </a:r>
            <a:r>
              <a:rPr lang="en-US" altLang="en-US" sz="2800" dirty="0">
                <a:latin typeface="Calibir"/>
              </a:rPr>
              <a:t>, </a:t>
            </a:r>
            <a:r>
              <a:rPr lang="en-US" altLang="en-US" sz="2800" dirty="0" err="1">
                <a:latin typeface="Calibir"/>
              </a:rPr>
              <a:t>gitk</a:t>
            </a:r>
            <a:r>
              <a:rPr lang="en-US" altLang="en-US" sz="2800" dirty="0">
                <a:latin typeface="Calibir"/>
              </a:rPr>
              <a:t> (visual history browser)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Calibir"/>
              </a:rPr>
              <a:t>Official Logos</a:t>
            </a:r>
            <a:r>
              <a:rPr lang="en-US" altLang="en-US" sz="2800" dirty="0">
                <a:latin typeface="Calibir"/>
              </a:rPr>
              <a:t>: PNG, EPS available for use in your projects</a:t>
            </a:r>
          </a:p>
        </p:txBody>
      </p:sp>
    </p:spTree>
    <p:extLst>
      <p:ext uri="{BB962C8B-B14F-4D97-AF65-F5344CB8AC3E}">
        <p14:creationId xmlns:p14="http://schemas.microsoft.com/office/powerpoint/2010/main" val="267504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B930A-2AF8-8312-E344-B86B1266B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6C689-A81A-A3A3-D4CC-B6C7A53B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2661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Calibir"/>
              </a:rPr>
              <a:t>Classes and Objects</a:t>
            </a:r>
            <a:endParaRPr lang="en-AU" sz="4000" b="1" dirty="0">
              <a:latin typeface="Calibir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D9ED48-D219-8844-96B4-4193B99ED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31" y="1154084"/>
            <a:ext cx="12007269" cy="4549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Calibir"/>
              </a:rPr>
              <a:t>Real-World Analogy: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Calibir"/>
              </a:rPr>
              <a:t>Class</a:t>
            </a:r>
            <a:r>
              <a:rPr lang="en-US" altLang="en-US" sz="2800" dirty="0">
                <a:latin typeface="Calibir"/>
              </a:rPr>
              <a:t> = Recipe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Calibir"/>
              </a:rPr>
              <a:t>Object</a:t>
            </a:r>
            <a:r>
              <a:rPr lang="en-US" altLang="en-US" sz="2800" dirty="0">
                <a:latin typeface="Calibir"/>
              </a:rPr>
              <a:t> = Cake made using that recipe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800" b="1" dirty="0">
              <a:latin typeface="Calibir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Calibir"/>
              </a:rPr>
              <a:t>Australian Example: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Calibir"/>
              </a:rPr>
              <a:t>Class</a:t>
            </a:r>
            <a:r>
              <a:rPr lang="en-US" altLang="en-US" sz="2800" dirty="0">
                <a:latin typeface="Calibir"/>
              </a:rPr>
              <a:t>: Koala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Calibir"/>
              </a:rPr>
              <a:t>Object</a:t>
            </a:r>
            <a:r>
              <a:rPr lang="en-US" altLang="en-US" sz="2800" dirty="0">
                <a:latin typeface="Calibir"/>
              </a:rPr>
              <a:t>: A koala named “Koko” at </a:t>
            </a:r>
            <a:r>
              <a:rPr lang="en-US" altLang="en-US" sz="2800" dirty="0" err="1">
                <a:latin typeface="Calibir"/>
              </a:rPr>
              <a:t>Taronga</a:t>
            </a:r>
            <a:r>
              <a:rPr lang="en-US" altLang="en-US" sz="2800" dirty="0">
                <a:latin typeface="Calibir"/>
              </a:rPr>
              <a:t> Zoo</a:t>
            </a:r>
          </a:p>
        </p:txBody>
      </p:sp>
    </p:spTree>
    <p:extLst>
      <p:ext uri="{BB962C8B-B14F-4D97-AF65-F5344CB8AC3E}">
        <p14:creationId xmlns:p14="http://schemas.microsoft.com/office/powerpoint/2010/main" val="165641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D8121-6B18-89B5-6985-8FF8A52EF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CA762-AC7A-348B-BD2A-DAA3528CB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8380"/>
          </a:xfrm>
        </p:spPr>
        <p:txBody>
          <a:bodyPr anchor="b">
            <a:normAutofit fontScale="90000"/>
          </a:bodyPr>
          <a:lstStyle/>
          <a:p>
            <a:r>
              <a:rPr lang="en-US" sz="4000">
                <a:latin typeface="Calibir"/>
              </a:rPr>
              <a:t>Recommended Software Configuration Management (SCM): Git &amp; Git Bash</a:t>
            </a:r>
            <a:endParaRPr lang="en-AU" sz="4000" b="1" dirty="0">
              <a:latin typeface="Calibi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E4BAA2-0A16-7010-503C-EE76544ABD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658" b="6494"/>
          <a:stretch>
            <a:fillRect/>
          </a:stretch>
        </p:blipFill>
        <p:spPr>
          <a:xfrm>
            <a:off x="201880" y="1123298"/>
            <a:ext cx="11788239" cy="562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78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9C20B-1C95-A5BA-7592-0DFFB3641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D444-73EE-337B-05BC-B11CA6B2A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38380"/>
          </a:xfrm>
        </p:spPr>
        <p:txBody>
          <a:bodyPr anchor="b">
            <a:normAutofit fontScale="90000"/>
          </a:bodyPr>
          <a:lstStyle/>
          <a:p>
            <a:r>
              <a:rPr lang="en-US" sz="4000">
                <a:latin typeface="Calibir"/>
              </a:rPr>
              <a:t>Recommended Software Configuration Management (SCM): Git &amp; Git Bash</a:t>
            </a:r>
            <a:endParaRPr lang="en-AU" sz="4000" b="1" dirty="0">
              <a:latin typeface="Calibi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2FA9C9-C812-506D-BE4F-F01FF31B96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658" b="7013"/>
          <a:stretch>
            <a:fillRect/>
          </a:stretch>
        </p:blipFill>
        <p:spPr>
          <a:xfrm>
            <a:off x="0" y="1038381"/>
            <a:ext cx="12192000" cy="578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59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0C101F-C65F-1D84-0824-C2471518F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 descr="Tying a bow in an arrangment of presents">
            <a:extLst>
              <a:ext uri="{FF2B5EF4-FFF2-40B4-BE49-F238E27FC236}">
                <a16:creationId xmlns:a16="http://schemas.microsoft.com/office/drawing/2014/main" id="{E6D721DE-1453-5AA6-9447-209B227E21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81" r="16168" b="-2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41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845029-98A4-9C92-04B4-320B6AFDD1B8}"/>
              </a:ext>
            </a:extLst>
          </p:cNvPr>
          <p:cNvSpPr txBox="1"/>
          <p:nvPr/>
        </p:nvSpPr>
        <p:spPr>
          <a:xfrm>
            <a:off x="6388119" y="99483"/>
            <a:ext cx="5198044" cy="66515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Happy Learning and Bright Futures Ahead!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 Farshid Keivanian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Stay Connected: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linkedin.com/in/farshid-keivanian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github.com/FarshidKeivanian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Education is the most powerful weapon you can use to change the world.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— Nelson Mandela</a:t>
            </a:r>
          </a:p>
        </p:txBody>
      </p:sp>
      <p:sp>
        <p:nvSpPr>
          <p:cNvPr id="45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7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5E3AD-31BF-288C-0FC9-4D7E7D879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2A20B-078F-3A97-D586-FFF55C31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2661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Calibir"/>
              </a:rPr>
              <a:t>Koala Class Example in Python</a:t>
            </a:r>
            <a:endParaRPr lang="en-AU" sz="4000" b="1" dirty="0">
              <a:latin typeface="Calibi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F6D2B-4577-E53A-875C-E32F3F4A4D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2470" b="54377"/>
          <a:stretch>
            <a:fillRect/>
          </a:stretch>
        </p:blipFill>
        <p:spPr>
          <a:xfrm>
            <a:off x="0" y="848298"/>
            <a:ext cx="8681292" cy="4687237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2F77190-FE73-FE20-3196-192548142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35535"/>
            <a:ext cx="12192000" cy="13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ir"/>
              </a:rPr>
              <a:t>This code defines a class called Koala with a name attribute. It then creates an object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ir"/>
              </a:rPr>
              <a:t>koko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ir"/>
              </a:rPr>
              <a:t> from the class and prints its name.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0774D4-B601-1213-BF10-E9F71AA946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678" t="22796" r="16653" b="50000"/>
          <a:stretch>
            <a:fillRect/>
          </a:stretch>
        </p:blipFill>
        <p:spPr>
          <a:xfrm>
            <a:off x="8696632" y="2496164"/>
            <a:ext cx="3495368" cy="1898855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9CE645A-D225-6945-ACE1-53C3595C8BFC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 rot="16200000" flipH="1">
            <a:off x="6568548" y="-1379604"/>
            <a:ext cx="1647866" cy="6103670"/>
          </a:xfrm>
          <a:prstGeom prst="bentConnector3">
            <a:avLst>
              <a:gd name="adj1" fmla="val -1387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18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8F56D-9E29-8BD9-E515-7DAEC0779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2437-BBCC-038F-5993-0DED264FF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2661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Calibir"/>
              </a:rPr>
              <a:t>Activity 1: Add a New Attribute and Print It</a:t>
            </a:r>
            <a:endParaRPr lang="en-AU" sz="4000" b="1" dirty="0">
              <a:latin typeface="Calibir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48C66EE-A45F-C4BC-E70D-A7F7532BC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2662"/>
            <a:ext cx="12192000" cy="196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Calibir"/>
              </a:rPr>
              <a:t>Task:</a:t>
            </a:r>
            <a:br>
              <a:rPr lang="en-US" altLang="en-US" sz="2800" dirty="0">
                <a:latin typeface="Calibir"/>
              </a:rPr>
            </a:br>
            <a:r>
              <a:rPr lang="en-US" altLang="en-US" sz="2800" dirty="0">
                <a:latin typeface="Calibir"/>
              </a:rPr>
              <a:t>Modify the Koala class to include an additional attribute called age. When creating a koala object, assign both name and age, and then print both.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BC41A-2984-7A5E-6343-683C860C221F}"/>
              </a:ext>
            </a:extLst>
          </p:cNvPr>
          <p:cNvSpPr txBox="1"/>
          <p:nvPr/>
        </p:nvSpPr>
        <p:spPr>
          <a:xfrm>
            <a:off x="0" y="2816942"/>
            <a:ext cx="12192000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Koala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endParaRPr lang="en-US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koko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Koala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"Koko"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koko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koko</a:t>
            </a:r>
            <a:r>
              <a:rPr lang="en-US" sz="2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85FA1C-F767-CD24-2C32-0009B4EB5EF8}"/>
              </a:ext>
            </a:extLst>
          </p:cNvPr>
          <p:cNvSpPr txBox="1"/>
          <p:nvPr/>
        </p:nvSpPr>
        <p:spPr>
          <a:xfrm>
            <a:off x="0" y="6105253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>
                <a:latin typeface="Calibir"/>
              </a:rPr>
              <a:t>Learning Outcome:</a:t>
            </a:r>
            <a:r>
              <a:rPr lang="en-US" sz="2800" dirty="0">
                <a:latin typeface="Calibir"/>
              </a:rPr>
              <a:t> Understanding how to add and initialize multiple attributes.</a:t>
            </a:r>
            <a:endParaRPr lang="en-AU" sz="2800" dirty="0">
              <a:latin typeface="Calibir"/>
            </a:endParaRPr>
          </a:p>
        </p:txBody>
      </p:sp>
    </p:spTree>
    <p:extLst>
      <p:ext uri="{BB962C8B-B14F-4D97-AF65-F5344CB8AC3E}">
        <p14:creationId xmlns:p14="http://schemas.microsoft.com/office/powerpoint/2010/main" val="153032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25EED-8D14-4EED-6BA2-E6608B4CC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E120-2EC4-5920-D7BA-3FB42AB9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2661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Calibir"/>
              </a:rPr>
              <a:t>Activity 2: Add a Method to Display a Greeting</a:t>
            </a:r>
            <a:endParaRPr lang="en-AU" sz="4000" b="1" dirty="0">
              <a:latin typeface="Calibir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310ACD8-AC51-A3E5-C5CA-41B85BCCA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2662"/>
            <a:ext cx="12192000" cy="196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Calibir"/>
              </a:rPr>
              <a:t>Task:</a:t>
            </a:r>
            <a:br>
              <a:rPr lang="en-US" altLang="en-US" sz="2800" dirty="0">
                <a:latin typeface="Calibir"/>
              </a:rPr>
            </a:br>
            <a:r>
              <a:rPr lang="en-US" altLang="en-US" sz="2800" dirty="0">
                <a:latin typeface="Calibir"/>
              </a:rPr>
              <a:t>Add a method to the Koala class called greet() that prints a custom message using the koala’s name. Then call this method on an object.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7E41ED-5FB7-25A1-2A8B-B7B0AC1DD82F}"/>
              </a:ext>
            </a:extLst>
          </p:cNvPr>
          <p:cNvSpPr txBox="1"/>
          <p:nvPr/>
        </p:nvSpPr>
        <p:spPr>
          <a:xfrm>
            <a:off x="0" y="2799406"/>
            <a:ext cx="12192000" cy="35548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Koala</a:t>
            </a:r>
            <a: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sz="25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greet</a:t>
            </a:r>
            <a: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25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"G'day</a:t>
            </a:r>
            <a:r>
              <a:rPr lang="en-US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 I'm </a:t>
            </a:r>
            <a:r>
              <a:rPr lang="en-US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the koala."</a:t>
            </a:r>
            <a: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koko</a:t>
            </a:r>
            <a: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Koala</a:t>
            </a:r>
            <a: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"Koko"</a:t>
            </a:r>
            <a: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2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koko</a:t>
            </a:r>
            <a:r>
              <a:rPr lang="en-US" sz="25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greet</a:t>
            </a:r>
            <a:r>
              <a:rPr lang="en-US" sz="25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469957-667F-BDB8-A0F0-B82D235900D9}"/>
              </a:ext>
            </a:extLst>
          </p:cNvPr>
          <p:cNvSpPr txBox="1"/>
          <p:nvPr/>
        </p:nvSpPr>
        <p:spPr>
          <a:xfrm>
            <a:off x="3716594" y="5526247"/>
            <a:ext cx="8475406" cy="131818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i="1" dirty="0">
                <a:latin typeface="Calibir"/>
              </a:rPr>
              <a:t>Learning Outcome:</a:t>
            </a:r>
            <a:r>
              <a:rPr lang="en-US" sz="2800" dirty="0">
                <a:latin typeface="Calibir"/>
              </a:rPr>
              <a:t> Understanding how to define and use instance methods.</a:t>
            </a:r>
            <a:endParaRPr lang="en-AU" sz="2800" dirty="0">
              <a:latin typeface="Calibir"/>
            </a:endParaRPr>
          </a:p>
        </p:txBody>
      </p:sp>
    </p:spTree>
    <p:extLst>
      <p:ext uri="{BB962C8B-B14F-4D97-AF65-F5344CB8AC3E}">
        <p14:creationId xmlns:p14="http://schemas.microsoft.com/office/powerpoint/2010/main" val="16039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06F96-C756-4601-15A2-64A187A68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FD16-8FBB-6BDF-F1F3-51C9276E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2661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Calibir"/>
              </a:rPr>
              <a:t>Object-Oriented Paradigm Principles</a:t>
            </a:r>
            <a:endParaRPr lang="en-AU" sz="4000" b="1" dirty="0">
              <a:latin typeface="Calibir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64F2C1B-BCB7-F5A3-F945-94A5F59BB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7329"/>
            <a:ext cx="12192000" cy="261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ir"/>
              </a:rPr>
              <a:t>What is OOP?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ir"/>
              </a:rPr>
              <a:t>It’s a </a:t>
            </a:r>
            <a:r>
              <a:rPr lang="en-US" altLang="en-US" sz="2800" b="1" dirty="0">
                <a:latin typeface="Calibir"/>
              </a:rPr>
              <a:t>way of writing code</a:t>
            </a:r>
            <a:r>
              <a:rPr lang="en-US" altLang="en-US" sz="2800" dirty="0">
                <a:latin typeface="Calibir"/>
              </a:rPr>
              <a:t> by thinking in terms of </a:t>
            </a:r>
            <a:r>
              <a:rPr lang="en-US" altLang="en-US" sz="2800" b="1" dirty="0">
                <a:latin typeface="Calibir"/>
              </a:rPr>
              <a:t>real-world objects</a:t>
            </a:r>
            <a:r>
              <a:rPr lang="en-US" altLang="en-US" sz="2800" dirty="0">
                <a:latin typeface="Calibir"/>
              </a:rPr>
              <a:t>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ir"/>
              </a:rPr>
              <a:t>These objects can have </a:t>
            </a:r>
            <a:r>
              <a:rPr lang="en-US" altLang="en-US" sz="2800" b="1" dirty="0">
                <a:latin typeface="Calibir"/>
              </a:rPr>
              <a:t>data (like properties)</a:t>
            </a:r>
            <a:r>
              <a:rPr lang="en-US" altLang="en-US" sz="2800" dirty="0">
                <a:latin typeface="Calibir"/>
              </a:rPr>
              <a:t> and </a:t>
            </a:r>
            <a:r>
              <a:rPr lang="en-US" altLang="en-US" sz="2800" b="1" dirty="0">
                <a:latin typeface="Calibir"/>
              </a:rPr>
              <a:t>actions (like </a:t>
            </a:r>
            <a:r>
              <a:rPr lang="en-US" altLang="en-US" sz="2800" b="1" dirty="0" err="1">
                <a:latin typeface="Calibir"/>
              </a:rPr>
              <a:t>behaviours</a:t>
            </a:r>
            <a:r>
              <a:rPr lang="en-US" altLang="en-US" sz="2800" b="1" dirty="0">
                <a:latin typeface="Calibir"/>
              </a:rPr>
              <a:t>)</a:t>
            </a:r>
            <a:r>
              <a:rPr lang="en-US" altLang="en-US" sz="2800" dirty="0">
                <a:latin typeface="Calibir"/>
              </a:rPr>
              <a:t>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ir"/>
              </a:rPr>
              <a:t>OOP helps us build programs that are </a:t>
            </a:r>
            <a:r>
              <a:rPr lang="en-US" altLang="en-US" sz="2800" b="1" dirty="0">
                <a:latin typeface="Calibir"/>
              </a:rPr>
              <a:t>easier to understand and maintain</a:t>
            </a:r>
            <a:r>
              <a:rPr lang="en-US" altLang="en-US" sz="2800" dirty="0">
                <a:latin typeface="Calibi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653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3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charRg st="13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charRg st="13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charRg st="13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84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charRg st="84" end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charRg st="84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charRg st="84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161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charRg st="161" end="2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charRg st="161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charRg st="161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2B0A0-F011-5A5C-63AD-D63B0C128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32E62-AFF2-3FBB-6343-9A1006B0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2661"/>
          </a:xfrm>
        </p:spPr>
        <p:txBody>
          <a:bodyPr anchor="b">
            <a:normAutofit/>
          </a:bodyPr>
          <a:lstStyle/>
          <a:p>
            <a:r>
              <a:rPr lang="en-US" sz="4000" dirty="0">
                <a:latin typeface="Calibir"/>
              </a:rPr>
              <a:t>Object-Oriented Paradigm Principles</a:t>
            </a:r>
            <a:endParaRPr lang="en-AU" sz="4000" b="1" dirty="0">
              <a:latin typeface="Calibir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F4BE853-36C5-71AF-FB2F-32B97778F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2662"/>
            <a:ext cx="12192000" cy="67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ir"/>
              </a:rPr>
              <a:t>4 Main Ideas in OOP (AEIP)</a:t>
            </a:r>
            <a:endParaRPr lang="en-US" altLang="en-US" sz="2800" b="1" dirty="0">
              <a:latin typeface="Calibir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D29D83A-7BF7-3371-3E4E-242E6DFF3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78162"/>
              </p:ext>
            </p:extLst>
          </p:nvPr>
        </p:nvGraphicFramePr>
        <p:xfrm>
          <a:off x="483009" y="1712503"/>
          <a:ext cx="11225981" cy="4723765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875503">
                  <a:extLst>
                    <a:ext uri="{9D8B030D-6E8A-4147-A177-3AD203B41FA5}">
                      <a16:colId xmlns:a16="http://schemas.microsoft.com/office/drawing/2014/main" val="133691857"/>
                    </a:ext>
                  </a:extLst>
                </a:gridCol>
                <a:gridCol w="5134897">
                  <a:extLst>
                    <a:ext uri="{9D8B030D-6E8A-4147-A177-3AD203B41FA5}">
                      <a16:colId xmlns:a16="http://schemas.microsoft.com/office/drawing/2014/main" val="3159615484"/>
                    </a:ext>
                  </a:extLst>
                </a:gridCol>
                <a:gridCol w="4215581">
                  <a:extLst>
                    <a:ext uri="{9D8B030D-6E8A-4147-A177-3AD203B41FA5}">
                      <a16:colId xmlns:a16="http://schemas.microsoft.com/office/drawing/2014/main" val="22002802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>
                          <a:latin typeface="Calibir"/>
                        </a:rPr>
                        <a:t>Principle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>
                          <a:latin typeface="Calibir"/>
                        </a:rPr>
                        <a:t>What it Means (Simple)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>
                          <a:latin typeface="Calibir"/>
                        </a:rPr>
                        <a:t>Real-Life 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08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1">
                          <a:latin typeface="Calibir"/>
                        </a:rPr>
                        <a:t>Abstraction</a:t>
                      </a:r>
                      <a:endParaRPr lang="en-US" sz="2200">
                        <a:latin typeface="Calibi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>
                          <a:latin typeface="Calibir"/>
                        </a:rPr>
                        <a:t>Hide the messy stuff and show only the basics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>
                          <a:latin typeface="Calibir"/>
                        </a:rPr>
                        <a:t>Coffee machine – you press a button, not worry how it works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331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1" dirty="0">
                          <a:latin typeface="Calibir"/>
                        </a:rPr>
                        <a:t>Encapsulation</a:t>
                      </a:r>
                      <a:endParaRPr lang="en-US" sz="2200" dirty="0">
                        <a:latin typeface="Calibi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>
                          <a:latin typeface="Calibir"/>
                        </a:rPr>
                        <a:t>Lock the data inside and control who sees or changes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>
                          <a:latin typeface="Calibir"/>
                        </a:rPr>
                        <a:t>Medicine sealed in a capsule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271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1" dirty="0">
                          <a:latin typeface="Calibir"/>
                        </a:rPr>
                        <a:t>Inheritance</a:t>
                      </a:r>
                      <a:endParaRPr lang="en-US" sz="2200" dirty="0">
                        <a:latin typeface="Calibi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>
                          <a:latin typeface="Calibir"/>
                        </a:rPr>
                        <a:t>Share code from one class to another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>
                          <a:latin typeface="Calibir"/>
                        </a:rPr>
                        <a:t>Kids inherit their parents’ eye colour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457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b="1" dirty="0">
                          <a:latin typeface="Calibir"/>
                        </a:rPr>
                        <a:t>Polymorphism</a:t>
                      </a:r>
                      <a:endParaRPr lang="en-US" sz="2200" dirty="0">
                        <a:latin typeface="Calibi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>
                          <a:latin typeface="Calibir"/>
                        </a:rPr>
                        <a:t>One word, different actions depending on the 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>
                          <a:latin typeface="Calibir"/>
                        </a:rPr>
                        <a:t>“Play” button on Spotify vs. radio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620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4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2456</Words>
  <Application>Microsoft Office PowerPoint</Application>
  <PresentationFormat>Widescreen</PresentationFormat>
  <Paragraphs>316</Paragraphs>
  <Slides>42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Aptos</vt:lpstr>
      <vt:lpstr>Aptos Display</vt:lpstr>
      <vt:lpstr>Arial</vt:lpstr>
      <vt:lpstr>Calibir</vt:lpstr>
      <vt:lpstr>Calibri</vt:lpstr>
      <vt:lpstr>Calibri Light</vt:lpstr>
      <vt:lpstr>Consolas</vt:lpstr>
      <vt:lpstr>Office Theme</vt:lpstr>
      <vt:lpstr>1_Office Theme</vt:lpstr>
      <vt:lpstr>Introduction to Software Engineering (ISE102) Tutorial Week 2</vt:lpstr>
      <vt:lpstr>Classes and Objects</vt:lpstr>
      <vt:lpstr>Classes and Objects</vt:lpstr>
      <vt:lpstr>Classes and Objects</vt:lpstr>
      <vt:lpstr>Koala Class Example in Python</vt:lpstr>
      <vt:lpstr>Activity 1: Add a New Attribute and Print It</vt:lpstr>
      <vt:lpstr>Activity 2: Add a Method to Display a Greeting</vt:lpstr>
      <vt:lpstr>Object-Oriented Paradigm Principles</vt:lpstr>
      <vt:lpstr>Object-Oriented Paradigm Principles</vt:lpstr>
      <vt:lpstr>Abstraction</vt:lpstr>
      <vt:lpstr>Abstraction</vt:lpstr>
      <vt:lpstr>Abstraction</vt:lpstr>
      <vt:lpstr>Using Abstraction in Java with Animal Example</vt:lpstr>
      <vt:lpstr>Using Abstraction in Java with Animal Example</vt:lpstr>
      <vt:lpstr>Encapsulation</vt:lpstr>
      <vt:lpstr>Encapsulation</vt:lpstr>
      <vt:lpstr>Encapsulation Example Account in Python</vt:lpstr>
      <vt:lpstr>Inheritance</vt:lpstr>
      <vt:lpstr>Inheritance</vt:lpstr>
      <vt:lpstr>Inheritance kangaroo example in Java</vt:lpstr>
      <vt:lpstr>Inheritance kangaroo example in Java</vt:lpstr>
      <vt:lpstr>Inheritance kangaroo example in Java</vt:lpstr>
      <vt:lpstr>UML Class Diagram for the Java inheritance example with Animal and Kangaroo</vt:lpstr>
      <vt:lpstr>UML Class Diagram for the Java inheritance example with Animal and Kangaroo</vt:lpstr>
      <vt:lpstr>UML Class Diagram for the Java inheritance example with Animal and Kangaroo</vt:lpstr>
      <vt:lpstr>Key Differences in UML When Representing Python</vt:lpstr>
      <vt:lpstr>UML Class Diagram (Python-style, simplified)</vt:lpstr>
      <vt:lpstr>Polymorphism</vt:lpstr>
      <vt:lpstr>Polymorphism</vt:lpstr>
      <vt:lpstr>Polymorphism Bird Example in Python</vt:lpstr>
      <vt:lpstr>Object-Oriented Design (OOD)</vt:lpstr>
      <vt:lpstr>Object-Oriented Design (OOD)</vt:lpstr>
      <vt:lpstr>Object-Oriented Design (OOD)</vt:lpstr>
      <vt:lpstr>Object-Oriented Design (OOD)</vt:lpstr>
      <vt:lpstr>Understanding UML Class Diagrams (Account Example) – Java Style Notation</vt:lpstr>
      <vt:lpstr>Recommended Tools for Drawing UML Diagrams</vt:lpstr>
      <vt:lpstr>Week 2 Discussion Questions</vt:lpstr>
      <vt:lpstr>Recommended Software Configuration Management (SCM): Git &amp; Git Bash</vt:lpstr>
      <vt:lpstr>Recommended Software Configuration Management (SCM): Git &amp; Git Bash</vt:lpstr>
      <vt:lpstr>Recommended Software Configuration Management (SCM): Git &amp; Git Bash</vt:lpstr>
      <vt:lpstr>Recommended Software Configuration Management (SCM): Git &amp; Git Bash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Farshid Keivanian</dc:creator>
  <cp:lastModifiedBy>Farshid Keivanian</cp:lastModifiedBy>
  <cp:revision>90</cp:revision>
  <dcterms:created xsi:type="dcterms:W3CDTF">2025-07-28T16:39:25Z</dcterms:created>
  <dcterms:modified xsi:type="dcterms:W3CDTF">2025-08-04T12:03:59Z</dcterms:modified>
</cp:coreProperties>
</file>