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256" r:id="rId3"/>
    <p:sldId id="2467" r:id="rId4"/>
    <p:sldId id="2523" r:id="rId5"/>
    <p:sldId id="2524" r:id="rId6"/>
    <p:sldId id="2525" r:id="rId7"/>
    <p:sldId id="2526" r:id="rId8"/>
    <p:sldId id="2528" r:id="rId9"/>
    <p:sldId id="2529" r:id="rId10"/>
    <p:sldId id="2527" r:id="rId11"/>
    <p:sldId id="2530" r:id="rId12"/>
    <p:sldId id="2531" r:id="rId13"/>
    <p:sldId id="2532" r:id="rId14"/>
    <p:sldId id="2533" r:id="rId15"/>
    <p:sldId id="2534" r:id="rId16"/>
    <p:sldId id="2535" r:id="rId17"/>
    <p:sldId id="2536" r:id="rId18"/>
    <p:sldId id="2537" r:id="rId19"/>
    <p:sldId id="2538" r:id="rId20"/>
    <p:sldId id="2539" r:id="rId21"/>
    <p:sldId id="2540" r:id="rId22"/>
    <p:sldId id="2541" r:id="rId23"/>
    <p:sldId id="2542" r:id="rId24"/>
    <p:sldId id="2543" r:id="rId25"/>
    <p:sldId id="2544" r:id="rId26"/>
    <p:sldId id="2545" r:id="rId27"/>
    <p:sldId id="2546" r:id="rId28"/>
    <p:sldId id="2547" r:id="rId29"/>
    <p:sldId id="2549" r:id="rId30"/>
    <p:sldId id="2550" r:id="rId31"/>
    <p:sldId id="2548" r:id="rId32"/>
    <p:sldId id="74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410"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4768A3-CE1D-4B38-9DB7-258A20660199}" type="datetimeFigureOut">
              <a:rPr lang="en-AU" smtClean="0"/>
              <a:t>11/08/2025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D24F3-C88E-4C15-8193-4E111B80EC59}" type="slidenum">
              <a:rPr lang="en-AU" smtClean="0"/>
              <a:t>‹#›</a:t>
            </a:fld>
            <a:endParaRPr lang="en-AU"/>
          </a:p>
        </p:txBody>
      </p:sp>
    </p:spTree>
    <p:extLst>
      <p:ext uri="{BB962C8B-B14F-4D97-AF65-F5344CB8AC3E}">
        <p14:creationId xmlns:p14="http://schemas.microsoft.com/office/powerpoint/2010/main" val="3401419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7A289-FF3D-6221-0919-52B01AA8C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594B72A-F72E-6F44-5F03-1418A0B23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9E6A39C-6018-18E9-5F8D-4A1EC20EB561}"/>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37120D52-2FFC-C9DF-2C1D-0D71439D0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B806BD1-0781-7498-CBE7-882C85BCFF11}"/>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369594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F791-333B-3959-5EB7-74857A08161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E30ACA7-4517-BC5B-569C-29CDA754F2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8472832-7FB6-BE62-8AC6-AC4630D92954}"/>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11ED29DE-BC8E-969C-246D-FAB1068D1F2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EA5BE22-884E-FBF3-A25E-96D41863467F}"/>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95569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44B66-AC16-CCAB-AFE8-29D6415A76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31ACECC-B4A9-B0D4-C662-26E4907132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5500766-BA84-C9DB-9E6F-3B62FB470ED9}"/>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A0361B9B-7BB2-B7BE-929B-53D8853D771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63AB2A3-A938-DC24-C96A-DF2004F89AD2}"/>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04297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53CF8-4CC4-7F3B-2E2C-B754C2E0B9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D47C4A4-F523-ACA9-5C84-1EB3B80F5B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CC56B62-F469-5355-6292-CF3055CB002C}"/>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07B6D681-D058-06A0-CFA9-1ACBCF9DA9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491BDF-B5C2-115A-032D-5C46CBD97B88}"/>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319318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C67-E368-7D38-83A4-DC56A3CE481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06983C6-8621-2FAD-A749-9E13A6E82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B1A0925-44BC-4207-88BC-094591F65504}"/>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88163BBE-E6DD-4BA0-5A98-015DA3DCEB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0B556D0-7775-3B39-DE7E-B43E5937F23A}"/>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68767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6912-D2E1-9F64-1372-FD29BECA18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CB3F36E-92D4-F7A9-5611-D4EBA0BE8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A57A2-4AEF-2382-EDA9-9845CA39B6F5}"/>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A6F37D0E-8F76-6E7D-576B-3044ADA89E4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82D88E-0EE8-C9D0-7C68-6610F7CEA951}"/>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1216959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8EEF-DD28-69EB-29C5-D19A23E2AE8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9C7F8B3-1006-F7DE-14E9-62BEEF0BC3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079AB7C-879B-50DC-E53A-4393B966D1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50D7845-F396-BCEB-3205-F5CB38CB2530}"/>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6" name="Footer Placeholder 5">
            <a:extLst>
              <a:ext uri="{FF2B5EF4-FFF2-40B4-BE49-F238E27FC236}">
                <a16:creationId xmlns:a16="http://schemas.microsoft.com/office/drawing/2014/main" id="{3BDFD3CE-E9A4-DBF3-1F0E-201F7D7F870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5F8F1D0-0AD2-C539-20D2-851B13FB1D5D}"/>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204724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249C5-0226-85F6-8D4F-D4EA9199BD3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BF293AD-8E77-DFCC-2C3E-8937176F9D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4B92EC-30B6-5005-98C8-910D96DBBD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1EC2EA1-CEE9-87F1-74CA-7EA588BF2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4F0A23-C285-3B5E-0EF8-4DF4263F0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2763897-C5FE-C3C3-0CDA-105871814ACD}"/>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8" name="Footer Placeholder 7">
            <a:extLst>
              <a:ext uri="{FF2B5EF4-FFF2-40B4-BE49-F238E27FC236}">
                <a16:creationId xmlns:a16="http://schemas.microsoft.com/office/drawing/2014/main" id="{C76D7EC9-F5EC-C2D4-DFE1-05F4CA0D1B2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5CEC484-2B60-830F-28B9-0BF2FCAECAF7}"/>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520658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55B2-54AC-E8D5-3367-D1C2415C822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3CE7327B-BCFB-7F1B-0D11-15CDAFA5E939}"/>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4" name="Footer Placeholder 3">
            <a:extLst>
              <a:ext uri="{FF2B5EF4-FFF2-40B4-BE49-F238E27FC236}">
                <a16:creationId xmlns:a16="http://schemas.microsoft.com/office/drawing/2014/main" id="{AACEA2D0-8DDC-C686-66FD-4DE83C54922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A480BFAB-E28F-508B-19B8-6522D8ACFABF}"/>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044962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69272-1C68-4E9F-DF2B-EFBD432E16F1}"/>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3" name="Footer Placeholder 2">
            <a:extLst>
              <a:ext uri="{FF2B5EF4-FFF2-40B4-BE49-F238E27FC236}">
                <a16:creationId xmlns:a16="http://schemas.microsoft.com/office/drawing/2014/main" id="{9F2DC98D-0E86-D36E-F380-6954CD1E0BF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AA1A426-B4F3-BBC6-83AE-7CC2B62FB732}"/>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893667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050BF-D428-3081-57B1-8789F7735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AE65AD68-6E43-EC2D-C33D-9C8C408CC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607F6F4-D743-9E3B-ECD3-FC039ED7A9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4F5F1-6B2A-22C2-ECEA-5177C220ADF5}"/>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6" name="Footer Placeholder 5">
            <a:extLst>
              <a:ext uri="{FF2B5EF4-FFF2-40B4-BE49-F238E27FC236}">
                <a16:creationId xmlns:a16="http://schemas.microsoft.com/office/drawing/2014/main" id="{790F1728-E389-E41B-E406-1E97CFE6A5D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0B1710-9C83-7478-4B35-7F8EEFEF0033}"/>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126909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6307-42D9-B52A-3FDF-879E60F0F6A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D3A6530-A555-4496-8091-721D1F881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7E4BAD6-101F-B851-1C08-7D894720DD0B}"/>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7D7BE63D-2BAC-0771-6CDD-E58CA768C2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62B1F2-308D-04CF-0533-43636B44042E}"/>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1021116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26ED2-C254-312D-15C0-846C33DE5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5BD8503-8FCB-7F53-63D6-495FC6DA09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B35F4EB0-E8B0-EA92-3CF8-6A5D1F5C7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7D7A35-CE5F-ECE8-2441-58A2C920217D}"/>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6" name="Footer Placeholder 5">
            <a:extLst>
              <a:ext uri="{FF2B5EF4-FFF2-40B4-BE49-F238E27FC236}">
                <a16:creationId xmlns:a16="http://schemas.microsoft.com/office/drawing/2014/main" id="{97D0283E-7CC6-0CCE-C2FC-702F78F906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7E77FBD-6EC1-3B80-4A79-3B5A0E2E3B87}"/>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35628232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E148A-761D-E27D-E888-B7E27FD8A10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5B74B11-2215-EBF3-BEA3-EF320EE38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767CD92-D758-240E-A2D2-4E195BC7FDA4}"/>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CCDB3A7E-35BE-57C3-5A4F-F3FB5F4DA79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B917621-F8C1-F075-FE92-FD0DDB6198E6}"/>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916983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AFC27C-709B-17D0-FA2E-D84DCAB7FA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19340E5-47C9-4263-1E76-9BE55624B2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99996FD-B031-5E26-AF28-582721D53E74}"/>
              </a:ext>
            </a:extLst>
          </p:cNvPr>
          <p:cNvSpPr>
            <a:spLocks noGrp="1"/>
          </p:cNvSpPr>
          <p:nvPr>
            <p:ph type="dt" sz="half" idx="10"/>
          </p:nvPr>
        </p:nvSpPr>
        <p:spPr/>
        <p:txBody>
          <a:body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8C19D959-5F65-A253-A7EB-99402547BC7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8B7ADB-FEDC-6841-0342-4A29EDFCF457}"/>
              </a:ext>
            </a:extLst>
          </p:cNvPr>
          <p:cNvSpPr>
            <a:spLocks noGrp="1"/>
          </p:cNvSpPr>
          <p:nvPr>
            <p:ph type="sldNum" sz="quarter" idx="12"/>
          </p:nvPr>
        </p:nvSpPr>
        <p:spPr/>
        <p:txBody>
          <a:bodyPr/>
          <a:lstStyle/>
          <a:p>
            <a:fld id="{504F4E00-A0CE-455C-B0DA-A2CE083CA5E3}" type="slidenum">
              <a:rPr lang="en-AU" smtClean="0"/>
              <a:t>‹#›</a:t>
            </a:fld>
            <a:endParaRPr lang="en-AU"/>
          </a:p>
        </p:txBody>
      </p:sp>
    </p:spTree>
    <p:extLst>
      <p:ext uri="{BB962C8B-B14F-4D97-AF65-F5344CB8AC3E}">
        <p14:creationId xmlns:p14="http://schemas.microsoft.com/office/powerpoint/2010/main" val="252786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51970-B490-B69E-FCBD-212BA0910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2DEEDBB8-F6B9-F902-DDF8-399BEAD5FF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1A61F5-3BD9-1364-E269-EA50C8D5E589}"/>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2921C5DD-8DE3-E3A8-9502-3A87814DB8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697EB9C-AF45-B217-1DA1-31C1499BA962}"/>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98844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327E-C2D8-2826-AC41-CBF55C1F57D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81C1C5-C310-D6F8-E733-80DC724D8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6EB3D25-4FAE-3121-CD93-0C49A108AA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2D4EAB2-5E1A-8619-3057-C3A1AB5D12B6}"/>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6" name="Footer Placeholder 5">
            <a:extLst>
              <a:ext uri="{FF2B5EF4-FFF2-40B4-BE49-F238E27FC236}">
                <a16:creationId xmlns:a16="http://schemas.microsoft.com/office/drawing/2014/main" id="{8BB9F5A9-2584-E93E-6A0F-A4794EE1DC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727E2D3-3374-99CB-1920-B67380A0E1D0}"/>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133972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ED3B-21CA-4495-94A5-BF0A0714315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5125D24-B245-8441-06C8-6FC24B1D70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0E5481-DAD5-42E9-A05C-FE17FB031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DEBF7B5-BC72-38B3-02F0-7BB1BC9D0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271FD1-022B-B62F-16CD-57BC6B42D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B1968B3-4251-2756-4B56-73ADD5061DB9}"/>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8" name="Footer Placeholder 7">
            <a:extLst>
              <a:ext uri="{FF2B5EF4-FFF2-40B4-BE49-F238E27FC236}">
                <a16:creationId xmlns:a16="http://schemas.microsoft.com/office/drawing/2014/main" id="{B37B1F6D-47C2-CAE3-A4E5-9BBEA271841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E390004-77A4-C994-6377-2D03957A9478}"/>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72784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29FA-C545-B505-6C82-069457BDA1F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EBCBFB8-D61F-8DA0-01D0-D4ABB1784B6C}"/>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4" name="Footer Placeholder 3">
            <a:extLst>
              <a:ext uri="{FF2B5EF4-FFF2-40B4-BE49-F238E27FC236}">
                <a16:creationId xmlns:a16="http://schemas.microsoft.com/office/drawing/2014/main" id="{892936ED-D26E-6CDD-AE85-E69826C2BF6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60F5E15-D044-ACA4-4FF1-4403C9CB1E02}"/>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73080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0D06D-3A18-FF5D-39C8-EC1AC6D1C47F}"/>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3" name="Footer Placeholder 2">
            <a:extLst>
              <a:ext uri="{FF2B5EF4-FFF2-40B4-BE49-F238E27FC236}">
                <a16:creationId xmlns:a16="http://schemas.microsoft.com/office/drawing/2014/main" id="{5F041F04-363D-EF82-F43A-1F851133744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3F072FA-339B-371C-0059-8970DEB101C0}"/>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1680544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85B4-BB2F-E262-E02E-C1DC1BF00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2F14E00-FACA-AA09-85E5-E01105E850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634EE9D-4DB5-87C6-C68D-3C076EA32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8988F-CF28-82C0-CDE6-5940AF6ADD36}"/>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6" name="Footer Placeholder 5">
            <a:extLst>
              <a:ext uri="{FF2B5EF4-FFF2-40B4-BE49-F238E27FC236}">
                <a16:creationId xmlns:a16="http://schemas.microsoft.com/office/drawing/2014/main" id="{58D6275B-7D78-C2DE-31FE-0C2CC24794F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7BA9313-C86F-F87B-3741-AEE3F072D1D1}"/>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894448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5856-F0AB-56B5-BD98-57810EED5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87A74BD-4349-19E0-431D-8899C9B137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09018E4-FE4E-963A-A372-8FF2993F1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71D85-A2C7-2BA8-45B6-F761AF7901E9}"/>
              </a:ext>
            </a:extLst>
          </p:cNvPr>
          <p:cNvSpPr>
            <a:spLocks noGrp="1"/>
          </p:cNvSpPr>
          <p:nvPr>
            <p:ph type="dt" sz="half" idx="10"/>
          </p:nvPr>
        </p:nvSpPr>
        <p:spPr/>
        <p:txBody>
          <a:bodyPr/>
          <a:lstStyle/>
          <a:p>
            <a:fld id="{1BB67406-7D6A-427B-AE15-EA86D49A46C9}" type="datetimeFigureOut">
              <a:rPr lang="en-AU" smtClean="0"/>
              <a:t>11/08/2025</a:t>
            </a:fld>
            <a:endParaRPr lang="en-AU"/>
          </a:p>
        </p:txBody>
      </p:sp>
      <p:sp>
        <p:nvSpPr>
          <p:cNvPr id="6" name="Footer Placeholder 5">
            <a:extLst>
              <a:ext uri="{FF2B5EF4-FFF2-40B4-BE49-F238E27FC236}">
                <a16:creationId xmlns:a16="http://schemas.microsoft.com/office/drawing/2014/main" id="{B6B167D4-1A0A-BA70-330D-3FF1004FE0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572802A-72F4-775F-7C84-9B2F5770F435}"/>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27613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CC3005-B647-9E32-CC60-519127703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1E7C51E-6DC2-39F3-9212-D582E0A9B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0B9BBC-D295-7A76-2B27-6B12AD3F6F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B67406-7D6A-427B-AE15-EA86D49A46C9}" type="datetimeFigureOut">
              <a:rPr lang="en-AU" smtClean="0"/>
              <a:t>11/08/2025</a:t>
            </a:fld>
            <a:endParaRPr lang="en-AU"/>
          </a:p>
        </p:txBody>
      </p:sp>
      <p:sp>
        <p:nvSpPr>
          <p:cNvPr id="5" name="Footer Placeholder 4">
            <a:extLst>
              <a:ext uri="{FF2B5EF4-FFF2-40B4-BE49-F238E27FC236}">
                <a16:creationId xmlns:a16="http://schemas.microsoft.com/office/drawing/2014/main" id="{D88185DA-FDEE-FA5B-E9B0-C02631270C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F81860BB-9B5C-C732-6BD6-2C0DFC8EE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B5C574-5640-4986-AA8B-BE8048252EF2}" type="slidenum">
              <a:rPr lang="en-AU" smtClean="0"/>
              <a:t>‹#›</a:t>
            </a:fld>
            <a:endParaRPr lang="en-AU"/>
          </a:p>
        </p:txBody>
      </p:sp>
    </p:spTree>
    <p:extLst>
      <p:ext uri="{BB962C8B-B14F-4D97-AF65-F5344CB8AC3E}">
        <p14:creationId xmlns:p14="http://schemas.microsoft.com/office/powerpoint/2010/main" val="1334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DDAB3A-0A22-D024-CB1E-FB00658BEB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E90D3B34-6582-BD11-4D42-366502C704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1D8C151-0A35-D9DB-7435-13417BC8F3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AA40DC-3820-4F90-B4E8-98BE2140A65D}" type="datetimeFigureOut">
              <a:rPr lang="en-AU" smtClean="0"/>
              <a:t>11/08/2025</a:t>
            </a:fld>
            <a:endParaRPr lang="en-AU"/>
          </a:p>
        </p:txBody>
      </p:sp>
      <p:sp>
        <p:nvSpPr>
          <p:cNvPr id="5" name="Footer Placeholder 4">
            <a:extLst>
              <a:ext uri="{FF2B5EF4-FFF2-40B4-BE49-F238E27FC236}">
                <a16:creationId xmlns:a16="http://schemas.microsoft.com/office/drawing/2014/main" id="{4B2A9709-41CF-642F-7858-53BE89DAE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752F23B-D3DD-D490-A64F-7E733F664E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4F4E00-A0CE-455C-B0DA-A2CE083CA5E3}" type="slidenum">
              <a:rPr lang="en-AU" smtClean="0"/>
              <a:t>‹#›</a:t>
            </a:fld>
            <a:endParaRPr lang="en-AU"/>
          </a:p>
        </p:txBody>
      </p:sp>
    </p:spTree>
    <p:extLst>
      <p:ext uri="{BB962C8B-B14F-4D97-AF65-F5344CB8AC3E}">
        <p14:creationId xmlns:p14="http://schemas.microsoft.com/office/powerpoint/2010/main" val="16415423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linkedin.com/in/farshid-keivanian" TargetMode="External"/><Relationship Id="rId2" Type="http://schemas.openxmlformats.org/officeDocument/2006/relationships/image" Target="../media/image11.jpeg"/><Relationship Id="rId1" Type="http://schemas.openxmlformats.org/officeDocument/2006/relationships/slideLayout" Target="../slideLayouts/slideLayout13.xml"/><Relationship Id="rId4" Type="http://schemas.openxmlformats.org/officeDocument/2006/relationships/hyperlink" Target="https://github.com/FarshidKeivani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F876F03-8BAA-72AB-E62A-1CEA6868C9B9}"/>
              </a:ext>
            </a:extLst>
          </p:cNvPr>
          <p:cNvSpPr>
            <a:spLocks noGrp="1"/>
          </p:cNvSpPr>
          <p:nvPr>
            <p:ph type="ctrTitle"/>
          </p:nvPr>
        </p:nvSpPr>
        <p:spPr>
          <a:xfrm>
            <a:off x="3063992" y="1407171"/>
            <a:ext cx="8737863" cy="3105506"/>
          </a:xfrm>
        </p:spPr>
        <p:txBody>
          <a:bodyPr anchor="b">
            <a:noAutofit/>
          </a:bodyPr>
          <a:lstStyle/>
          <a:p>
            <a:pPr algn="l">
              <a:lnSpc>
                <a:spcPct val="150000"/>
              </a:lnSpc>
            </a:pPr>
            <a:r>
              <a:rPr lang="en-US" sz="4800" dirty="0">
                <a:latin typeface="Calibir"/>
              </a:rPr>
              <a:t>Introduction to Software Engineering (ISE102)</a:t>
            </a:r>
            <a:br>
              <a:rPr lang="en-US" sz="4800" dirty="0">
                <a:latin typeface="Calibir"/>
              </a:rPr>
            </a:br>
            <a:r>
              <a:rPr lang="en-US" sz="4800" dirty="0">
                <a:latin typeface="Calibir"/>
              </a:rPr>
              <a:t>Tutorial Week 3</a:t>
            </a:r>
            <a:endParaRPr lang="en-AU" sz="4800" dirty="0">
              <a:latin typeface="Calibir"/>
            </a:endParaRPr>
          </a:p>
        </p:txBody>
      </p:sp>
      <p:pic>
        <p:nvPicPr>
          <p:cNvPr id="6" name="Picture 5" descr="A person wearing glasses and a blue shirt&#10;&#10;AI-generated content may be incorrect.">
            <a:extLst>
              <a:ext uri="{FF2B5EF4-FFF2-40B4-BE49-F238E27FC236}">
                <a16:creationId xmlns:a16="http://schemas.microsoft.com/office/drawing/2014/main" id="{6073E74C-6F0F-4134-F922-9D911600F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390145" y="1199407"/>
            <a:ext cx="2673847" cy="3521034"/>
          </a:xfrm>
          <a:prstGeom prst="rect">
            <a:avLst/>
          </a:prstGeom>
        </p:spPr>
      </p:pic>
    </p:spTree>
    <p:extLst>
      <p:ext uri="{BB962C8B-B14F-4D97-AF65-F5344CB8AC3E}">
        <p14:creationId xmlns:p14="http://schemas.microsoft.com/office/powerpoint/2010/main" val="2769940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4F8F2-743B-A859-826E-8359C6FA9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D192C-9756-E6EB-9D1E-4B8562B38086}"/>
              </a:ext>
            </a:extLst>
          </p:cNvPr>
          <p:cNvSpPr>
            <a:spLocks noGrp="1"/>
          </p:cNvSpPr>
          <p:nvPr>
            <p:ph type="title"/>
          </p:nvPr>
        </p:nvSpPr>
        <p:spPr>
          <a:xfrm>
            <a:off x="0" y="1"/>
            <a:ext cx="12192000" cy="672661"/>
          </a:xfrm>
        </p:spPr>
        <p:txBody>
          <a:bodyPr anchor="b">
            <a:normAutofit fontScale="90000"/>
          </a:bodyPr>
          <a:lstStyle/>
          <a:p>
            <a:r>
              <a:rPr lang="en-US" sz="4000" dirty="0">
                <a:latin typeface="Calibir"/>
              </a:rPr>
              <a:t>Hands-On Activity 1 (</a:t>
            </a:r>
            <a:r>
              <a:rPr lang="en-US" sz="4000" dirty="0" err="1">
                <a:latin typeface="Calibir"/>
              </a:rPr>
              <a:t>CBA_BankAccount_Deposit</a:t>
            </a:r>
            <a:r>
              <a:rPr lang="en-US" sz="4000" dirty="0">
                <a:latin typeface="Calibir"/>
              </a:rPr>
              <a:t> in Python)</a:t>
            </a:r>
            <a:endParaRPr lang="en-AU" sz="4000" b="1" dirty="0">
              <a:latin typeface="Calibir"/>
            </a:endParaRPr>
          </a:p>
        </p:txBody>
      </p:sp>
      <p:sp>
        <p:nvSpPr>
          <p:cNvPr id="9" name="Rectangle 1">
            <a:extLst>
              <a:ext uri="{FF2B5EF4-FFF2-40B4-BE49-F238E27FC236}">
                <a16:creationId xmlns:a16="http://schemas.microsoft.com/office/drawing/2014/main" id="{9D06282C-299E-5175-B8D6-5B9F6E0AD6E1}"/>
              </a:ext>
            </a:extLst>
          </p:cNvPr>
          <p:cNvSpPr>
            <a:spLocks noChangeArrowheads="1"/>
          </p:cNvSpPr>
          <p:nvPr/>
        </p:nvSpPr>
        <p:spPr bwMode="auto">
          <a:xfrm>
            <a:off x="0" y="4453578"/>
            <a:ext cx="12192000" cy="216110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The </a:t>
            </a:r>
            <a:r>
              <a:rPr kumimoji="0" lang="en-US" altLang="en-US" sz="2300" b="1" i="0" u="none" strike="noStrike" cap="none" normalizeH="0" baseline="0" dirty="0" err="1">
                <a:ln>
                  <a:noFill/>
                </a:ln>
                <a:solidFill>
                  <a:schemeClr val="tx1"/>
                </a:solidFill>
                <a:effectLst/>
                <a:latin typeface="Calibir"/>
              </a:rPr>
              <a:t>BankAccount</a:t>
            </a:r>
            <a:r>
              <a:rPr kumimoji="0" lang="en-US" altLang="en-US" sz="2300" b="0" i="0" u="none" strike="noStrike" cap="none" normalizeH="0" baseline="0" dirty="0">
                <a:ln>
                  <a:noFill/>
                </a:ln>
                <a:solidFill>
                  <a:schemeClr val="tx1"/>
                </a:solidFill>
                <a:effectLst/>
                <a:latin typeface="Calibir"/>
              </a:rPr>
              <a:t> class is created with two attributes: the account holder’s name and their balance.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The </a:t>
            </a:r>
            <a:r>
              <a:rPr kumimoji="0" lang="en-US" altLang="en-US" sz="2300" b="1" i="0" u="none" strike="noStrike" cap="none" normalizeH="0" baseline="0" dirty="0">
                <a:ln>
                  <a:noFill/>
                </a:ln>
                <a:solidFill>
                  <a:schemeClr val="tx1"/>
                </a:solidFill>
                <a:effectLst/>
                <a:latin typeface="Calibir"/>
              </a:rPr>
              <a:t>deposit</a:t>
            </a:r>
            <a:r>
              <a:rPr kumimoji="0" lang="en-US" altLang="en-US" sz="2300" b="0" i="0" u="none" strike="noStrike" cap="none" normalizeH="0" baseline="0" dirty="0">
                <a:ln>
                  <a:noFill/>
                </a:ln>
                <a:solidFill>
                  <a:schemeClr val="tx1"/>
                </a:solidFill>
                <a:effectLst/>
                <a:latin typeface="Calibir"/>
              </a:rPr>
              <a:t> method adds money to the balance and shows the updated amount.</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An example account for </a:t>
            </a:r>
            <a:r>
              <a:rPr kumimoji="0" lang="en-US" altLang="en-US" sz="2300" b="0" i="1" u="none" strike="noStrike" cap="none" normalizeH="0" baseline="0" dirty="0">
                <a:ln>
                  <a:noFill/>
                </a:ln>
                <a:solidFill>
                  <a:schemeClr val="tx1"/>
                </a:solidFill>
                <a:effectLst/>
                <a:latin typeface="Calibir"/>
              </a:rPr>
              <a:t>Sarah Johnson</a:t>
            </a:r>
            <a:r>
              <a:rPr kumimoji="0" lang="en-US" altLang="en-US" sz="2300" b="0" i="0" u="none" strike="noStrike" cap="none" normalizeH="0" baseline="0" dirty="0">
                <a:ln>
                  <a:noFill/>
                </a:ln>
                <a:solidFill>
                  <a:schemeClr val="tx1"/>
                </a:solidFill>
                <a:effectLst/>
                <a:latin typeface="Calibir"/>
              </a:rPr>
              <a:t> is created, and $200 is deposited to update her balance.</a:t>
            </a:r>
          </a:p>
        </p:txBody>
      </p:sp>
      <p:pic>
        <p:nvPicPr>
          <p:cNvPr id="13" name="Picture 12">
            <a:extLst>
              <a:ext uri="{FF2B5EF4-FFF2-40B4-BE49-F238E27FC236}">
                <a16:creationId xmlns:a16="http://schemas.microsoft.com/office/drawing/2014/main" id="{BFF0F670-D566-2C8E-F336-D6ACF89BAD7A}"/>
              </a:ext>
            </a:extLst>
          </p:cNvPr>
          <p:cNvPicPr>
            <a:picLocks noChangeAspect="1"/>
          </p:cNvPicPr>
          <p:nvPr/>
        </p:nvPicPr>
        <p:blipFill>
          <a:blip r:embed="rId2"/>
          <a:srcRect l="7742" t="9808" r="8186" b="44301"/>
          <a:stretch>
            <a:fillRect/>
          </a:stretch>
        </p:blipFill>
        <p:spPr>
          <a:xfrm>
            <a:off x="0" y="691422"/>
            <a:ext cx="12192000" cy="3743396"/>
          </a:xfrm>
          <a:prstGeom prst="rect">
            <a:avLst/>
          </a:prstGeom>
        </p:spPr>
      </p:pic>
    </p:spTree>
    <p:extLst>
      <p:ext uri="{BB962C8B-B14F-4D97-AF65-F5344CB8AC3E}">
        <p14:creationId xmlns:p14="http://schemas.microsoft.com/office/powerpoint/2010/main" val="6235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6E529-A6F4-7D01-336C-C242E9307D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A40D5-4B60-E7A6-CFA1-BA38B958EA0E}"/>
              </a:ext>
            </a:extLst>
          </p:cNvPr>
          <p:cNvSpPr>
            <a:spLocks noGrp="1"/>
          </p:cNvSpPr>
          <p:nvPr>
            <p:ph type="title"/>
          </p:nvPr>
        </p:nvSpPr>
        <p:spPr>
          <a:xfrm>
            <a:off x="0" y="1"/>
            <a:ext cx="12192000" cy="672661"/>
          </a:xfrm>
        </p:spPr>
        <p:txBody>
          <a:bodyPr anchor="b">
            <a:normAutofit/>
          </a:bodyPr>
          <a:lstStyle/>
          <a:p>
            <a:r>
              <a:rPr lang="en-US" sz="4000" dirty="0">
                <a:latin typeface="Calibir"/>
              </a:rPr>
              <a:t>Hands-On Activity 1 (</a:t>
            </a:r>
            <a:r>
              <a:rPr lang="en-US" sz="4000" dirty="0" err="1">
                <a:latin typeface="Calibir"/>
              </a:rPr>
              <a:t>CBA_BankAccount_Deposit</a:t>
            </a:r>
            <a:r>
              <a:rPr lang="en-US" sz="4000" dirty="0">
                <a:latin typeface="Calibir"/>
              </a:rPr>
              <a:t> in Java)</a:t>
            </a:r>
            <a:endParaRPr lang="en-AU" sz="4000" b="1" dirty="0">
              <a:latin typeface="Calibir"/>
            </a:endParaRPr>
          </a:p>
        </p:txBody>
      </p:sp>
      <p:sp>
        <p:nvSpPr>
          <p:cNvPr id="5" name="Rectangle 1">
            <a:extLst>
              <a:ext uri="{FF2B5EF4-FFF2-40B4-BE49-F238E27FC236}">
                <a16:creationId xmlns:a16="http://schemas.microsoft.com/office/drawing/2014/main" id="{76AD09A7-3B37-ACA6-CC40-4F7D783C049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CAFC075-8D5C-DEDC-AC52-8BF93859FA4C}"/>
              </a:ext>
            </a:extLst>
          </p:cNvPr>
          <p:cNvPicPr>
            <a:picLocks noChangeAspect="1"/>
          </p:cNvPicPr>
          <p:nvPr/>
        </p:nvPicPr>
        <p:blipFill>
          <a:blip r:embed="rId2"/>
          <a:srcRect l="7984" t="6667" r="7701" b="15914"/>
          <a:stretch>
            <a:fillRect/>
          </a:stretch>
        </p:blipFill>
        <p:spPr>
          <a:xfrm>
            <a:off x="92365" y="672662"/>
            <a:ext cx="12099635" cy="6249453"/>
          </a:xfrm>
          <a:prstGeom prst="rect">
            <a:avLst/>
          </a:prstGeom>
        </p:spPr>
      </p:pic>
      <p:sp>
        <p:nvSpPr>
          <p:cNvPr id="8" name="Rectangle 2">
            <a:extLst>
              <a:ext uri="{FF2B5EF4-FFF2-40B4-BE49-F238E27FC236}">
                <a16:creationId xmlns:a16="http://schemas.microsoft.com/office/drawing/2014/main" id="{F42CFCA3-C44F-62A3-66B7-66F7633242DF}"/>
              </a:ext>
            </a:extLst>
          </p:cNvPr>
          <p:cNvSpPr>
            <a:spLocks noChangeArrowheads="1"/>
          </p:cNvSpPr>
          <p:nvPr/>
        </p:nvSpPr>
        <p:spPr bwMode="auto">
          <a:xfrm>
            <a:off x="4247535" y="4586748"/>
            <a:ext cx="7944465" cy="2291085"/>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The </a:t>
            </a:r>
            <a:r>
              <a:rPr kumimoji="0" lang="en-US" altLang="en-US" sz="2300" b="1" i="0" u="none" strike="noStrike" cap="none" normalizeH="0" baseline="0" dirty="0" err="1">
                <a:ln>
                  <a:noFill/>
                </a:ln>
                <a:solidFill>
                  <a:schemeClr val="tx1"/>
                </a:solidFill>
                <a:effectLst/>
                <a:latin typeface="Calibir"/>
              </a:rPr>
              <a:t>BankAccount</a:t>
            </a:r>
            <a:r>
              <a:rPr kumimoji="0" lang="en-US" altLang="en-US" sz="2300" b="0" i="0" u="none" strike="noStrike" cap="none" normalizeH="0" baseline="0" dirty="0">
                <a:ln>
                  <a:noFill/>
                </a:ln>
                <a:solidFill>
                  <a:schemeClr val="tx1"/>
                </a:solidFill>
                <a:effectLst/>
                <a:latin typeface="Calibir"/>
              </a:rPr>
              <a:t> class is created with two attributes: the account holder’s name and their balance.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The </a:t>
            </a:r>
            <a:r>
              <a:rPr kumimoji="0" lang="en-US" altLang="en-US" sz="2300" b="1" i="0" u="none" strike="noStrike" cap="none" normalizeH="0" baseline="0" dirty="0">
                <a:ln>
                  <a:noFill/>
                </a:ln>
                <a:solidFill>
                  <a:schemeClr val="tx1"/>
                </a:solidFill>
                <a:effectLst/>
                <a:latin typeface="Calibir"/>
              </a:rPr>
              <a:t>deposit</a:t>
            </a:r>
            <a:r>
              <a:rPr kumimoji="0" lang="en-US" altLang="en-US" sz="2300" b="0" i="0" u="none" strike="noStrike" cap="none" normalizeH="0" baseline="0" dirty="0">
                <a:ln>
                  <a:noFill/>
                </a:ln>
                <a:solidFill>
                  <a:schemeClr val="tx1"/>
                </a:solidFill>
                <a:effectLst/>
                <a:latin typeface="Calibir"/>
              </a:rPr>
              <a:t> method adds money to the balance and prints the updated amount.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300" b="0" i="0" u="none" strike="noStrike" cap="none" normalizeH="0" baseline="0" dirty="0">
                <a:ln>
                  <a:noFill/>
                </a:ln>
                <a:solidFill>
                  <a:schemeClr val="tx1"/>
                </a:solidFill>
                <a:effectLst/>
                <a:latin typeface="Calibir"/>
              </a:rPr>
              <a:t>In the </a:t>
            </a:r>
            <a:r>
              <a:rPr kumimoji="0" lang="en-US" altLang="en-US" sz="2300" b="1" i="0" u="none" strike="noStrike" cap="none" normalizeH="0" baseline="0" dirty="0">
                <a:ln>
                  <a:noFill/>
                </a:ln>
                <a:solidFill>
                  <a:schemeClr val="tx1"/>
                </a:solidFill>
                <a:effectLst/>
                <a:latin typeface="Calibir"/>
              </a:rPr>
              <a:t>main</a:t>
            </a:r>
            <a:r>
              <a:rPr kumimoji="0" lang="en-US" altLang="en-US" sz="2300" b="0" i="0" u="none" strike="noStrike" cap="none" normalizeH="0" baseline="0" dirty="0">
                <a:ln>
                  <a:noFill/>
                </a:ln>
                <a:solidFill>
                  <a:schemeClr val="tx1"/>
                </a:solidFill>
                <a:effectLst/>
                <a:latin typeface="Calibir"/>
              </a:rPr>
              <a:t> method, an example account for </a:t>
            </a:r>
            <a:r>
              <a:rPr kumimoji="0" lang="en-US" altLang="en-US" sz="2300" b="0" i="1" u="none" strike="noStrike" cap="none" normalizeH="0" baseline="0" dirty="0">
                <a:ln>
                  <a:noFill/>
                </a:ln>
                <a:solidFill>
                  <a:schemeClr val="tx1"/>
                </a:solidFill>
                <a:effectLst/>
                <a:latin typeface="Calibir"/>
              </a:rPr>
              <a:t>Sarah Johnson</a:t>
            </a:r>
            <a:r>
              <a:rPr kumimoji="0" lang="en-US" altLang="en-US" sz="2300" b="0" i="0" u="none" strike="noStrike" cap="none" normalizeH="0" baseline="0" dirty="0">
                <a:ln>
                  <a:noFill/>
                </a:ln>
                <a:solidFill>
                  <a:schemeClr val="tx1"/>
                </a:solidFill>
                <a:effectLst/>
                <a:latin typeface="Calibir"/>
              </a:rPr>
              <a:t> is created, and $200 is deposited to update her balance. </a:t>
            </a:r>
          </a:p>
        </p:txBody>
      </p:sp>
    </p:spTree>
    <p:extLst>
      <p:ext uri="{BB962C8B-B14F-4D97-AF65-F5344CB8AC3E}">
        <p14:creationId xmlns:p14="http://schemas.microsoft.com/office/powerpoint/2010/main" val="178385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146E9-EFCC-2744-87CE-E0D553E566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65A81-209B-3ADC-7C9A-B9DD598A0F08}"/>
              </a:ext>
            </a:extLst>
          </p:cNvPr>
          <p:cNvSpPr>
            <a:spLocks noGrp="1"/>
          </p:cNvSpPr>
          <p:nvPr>
            <p:ph type="title"/>
          </p:nvPr>
        </p:nvSpPr>
        <p:spPr>
          <a:xfrm>
            <a:off x="0" y="1"/>
            <a:ext cx="12192000" cy="672661"/>
          </a:xfrm>
        </p:spPr>
        <p:txBody>
          <a:bodyPr anchor="b">
            <a:normAutofit/>
          </a:bodyPr>
          <a:lstStyle/>
          <a:p>
            <a:r>
              <a:rPr lang="en-US" sz="4000" dirty="0">
                <a:latin typeface="Calibir"/>
              </a:rPr>
              <a:t>Hands-On Activity 2 (OOP Example – Train Class)</a:t>
            </a:r>
            <a:endParaRPr lang="en-AU" sz="4000" b="1" dirty="0">
              <a:latin typeface="Calibir"/>
            </a:endParaRPr>
          </a:p>
        </p:txBody>
      </p:sp>
      <p:sp>
        <p:nvSpPr>
          <p:cNvPr id="5" name="Rectangle 1">
            <a:extLst>
              <a:ext uri="{FF2B5EF4-FFF2-40B4-BE49-F238E27FC236}">
                <a16:creationId xmlns:a16="http://schemas.microsoft.com/office/drawing/2014/main" id="{5F0666DE-CE7F-B269-BDAC-49A75A87488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9B3E673-3C1A-F9E9-6B5A-9F95F4CE7D94}"/>
              </a:ext>
            </a:extLst>
          </p:cNvPr>
          <p:cNvSpPr>
            <a:spLocks noChangeArrowheads="1"/>
          </p:cNvSpPr>
          <p:nvPr/>
        </p:nvSpPr>
        <p:spPr bwMode="auto">
          <a:xfrm>
            <a:off x="1" y="934696"/>
            <a:ext cx="12192000"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ir"/>
              </a:rPr>
              <a:t>Build a class Train that can show the train number and destination (e.g., Sydney → Newcastle). Use Python or Java.</a:t>
            </a:r>
          </a:p>
        </p:txBody>
      </p:sp>
    </p:spTree>
    <p:extLst>
      <p:ext uri="{BB962C8B-B14F-4D97-AF65-F5344CB8AC3E}">
        <p14:creationId xmlns:p14="http://schemas.microsoft.com/office/powerpoint/2010/main" val="4066641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3175E-DA15-6AA3-12B8-72E66FC5B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CD2B0-E8FB-9DDF-64B6-FEF46BB00336}"/>
              </a:ext>
            </a:extLst>
          </p:cNvPr>
          <p:cNvSpPr>
            <a:spLocks noGrp="1"/>
          </p:cNvSpPr>
          <p:nvPr>
            <p:ph type="title"/>
          </p:nvPr>
        </p:nvSpPr>
        <p:spPr>
          <a:xfrm>
            <a:off x="0" y="1"/>
            <a:ext cx="12192000" cy="672661"/>
          </a:xfrm>
        </p:spPr>
        <p:txBody>
          <a:bodyPr anchor="b">
            <a:normAutofit fontScale="90000"/>
          </a:bodyPr>
          <a:lstStyle/>
          <a:p>
            <a:r>
              <a:rPr lang="en-US" sz="4000" dirty="0">
                <a:latin typeface="Calibir"/>
              </a:rPr>
              <a:t>Hands-On Activity 3 (Create Your </a:t>
            </a:r>
            <a:r>
              <a:rPr lang="en-US" sz="4000" dirty="0" err="1">
                <a:latin typeface="Calibir"/>
              </a:rPr>
              <a:t>Favourite</a:t>
            </a:r>
            <a:r>
              <a:rPr lang="en-US" sz="4000" dirty="0">
                <a:latin typeface="Calibir"/>
              </a:rPr>
              <a:t> Aussie Sport Class)</a:t>
            </a:r>
            <a:endParaRPr lang="en-AU" sz="4000" b="1" dirty="0">
              <a:latin typeface="Calibir"/>
            </a:endParaRPr>
          </a:p>
        </p:txBody>
      </p:sp>
      <p:sp>
        <p:nvSpPr>
          <p:cNvPr id="5" name="Rectangle 1">
            <a:extLst>
              <a:ext uri="{FF2B5EF4-FFF2-40B4-BE49-F238E27FC236}">
                <a16:creationId xmlns:a16="http://schemas.microsoft.com/office/drawing/2014/main" id="{781FC9F2-2844-D11D-CA84-7B8CE3A0D1A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BB81F25F-E6F4-9C53-F5B3-089793EF67E8}"/>
              </a:ext>
            </a:extLst>
          </p:cNvPr>
          <p:cNvSpPr>
            <a:spLocks noChangeArrowheads="1"/>
          </p:cNvSpPr>
          <p:nvPr/>
        </p:nvSpPr>
        <p:spPr bwMode="auto">
          <a:xfrm>
            <a:off x="1" y="932901"/>
            <a:ext cx="12192000" cy="1321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dirty="0">
                <a:latin typeface="Calibir"/>
              </a:rPr>
              <a:t>Create a class for a </a:t>
            </a:r>
            <a:r>
              <a:rPr lang="en-US" sz="2800" dirty="0" err="1">
                <a:latin typeface="Calibir"/>
              </a:rPr>
              <a:t>favourite</a:t>
            </a:r>
            <a:r>
              <a:rPr lang="en-US" sz="2800" dirty="0">
                <a:latin typeface="Calibir"/>
              </a:rPr>
              <a:t> Aussie sport (e.g., </a:t>
            </a:r>
            <a:r>
              <a:rPr lang="en-US" sz="2800" dirty="0" err="1">
                <a:latin typeface="Calibir"/>
              </a:rPr>
              <a:t>CricketPlayer</a:t>
            </a:r>
            <a:r>
              <a:rPr lang="en-US" sz="2800" dirty="0">
                <a:latin typeface="Calibir"/>
              </a:rPr>
              <a:t>) with attributes and actions.</a:t>
            </a:r>
            <a:endParaRPr kumimoji="0" lang="en-US" altLang="en-US" sz="2800" b="0" i="0" u="none" strike="noStrike" cap="none" normalizeH="0" baseline="0" dirty="0">
              <a:ln>
                <a:noFill/>
              </a:ln>
              <a:solidFill>
                <a:schemeClr val="tx1"/>
              </a:solidFill>
              <a:effectLst/>
              <a:latin typeface="Calibir"/>
            </a:endParaRPr>
          </a:p>
        </p:txBody>
      </p:sp>
    </p:spTree>
    <p:extLst>
      <p:ext uri="{BB962C8B-B14F-4D97-AF65-F5344CB8AC3E}">
        <p14:creationId xmlns:p14="http://schemas.microsoft.com/office/powerpoint/2010/main" val="2046451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716AC-F3CF-173C-F2B3-310BCD79E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EDACD1-EB76-3B4E-3DC5-63B61F9B053F}"/>
              </a:ext>
            </a:extLst>
          </p:cNvPr>
          <p:cNvSpPr>
            <a:spLocks noGrp="1"/>
          </p:cNvSpPr>
          <p:nvPr>
            <p:ph type="title"/>
          </p:nvPr>
        </p:nvSpPr>
        <p:spPr>
          <a:xfrm>
            <a:off x="0" y="1"/>
            <a:ext cx="12192000" cy="1120876"/>
          </a:xfrm>
        </p:spPr>
        <p:txBody>
          <a:bodyPr anchor="b">
            <a:normAutofit fontScale="90000"/>
          </a:bodyPr>
          <a:lstStyle/>
          <a:p>
            <a:r>
              <a:rPr lang="en-US" sz="4000" dirty="0">
                <a:latin typeface="Calibir"/>
              </a:rPr>
              <a:t>Hands-On Activity 4 (Create Multiple Objects and Call Their Methods)</a:t>
            </a:r>
            <a:endParaRPr lang="en-AU" sz="4000" b="1" dirty="0">
              <a:latin typeface="Calibir"/>
            </a:endParaRPr>
          </a:p>
        </p:txBody>
      </p:sp>
      <p:sp>
        <p:nvSpPr>
          <p:cNvPr id="5" name="Rectangle 1">
            <a:extLst>
              <a:ext uri="{FF2B5EF4-FFF2-40B4-BE49-F238E27FC236}">
                <a16:creationId xmlns:a16="http://schemas.microsoft.com/office/drawing/2014/main" id="{BB128411-351F-6ACC-F36E-35CF8D668CE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6471EC8-6BC7-D577-F22A-88FC43CA72E4}"/>
              </a:ext>
            </a:extLst>
          </p:cNvPr>
          <p:cNvSpPr>
            <a:spLocks noChangeArrowheads="1"/>
          </p:cNvSpPr>
          <p:nvPr/>
        </p:nvSpPr>
        <p:spPr bwMode="auto">
          <a:xfrm>
            <a:off x="0" y="1120877"/>
            <a:ext cx="12192000" cy="1321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dirty="0">
                <a:latin typeface="Calibir"/>
              </a:rPr>
              <a:t>Write code to create two different objects from the same class and call their methods.</a:t>
            </a:r>
            <a:endParaRPr kumimoji="0" lang="en-US" altLang="en-US" sz="2800" b="0" i="0" u="none" strike="noStrike" cap="none" normalizeH="0" baseline="0" dirty="0">
              <a:ln>
                <a:noFill/>
              </a:ln>
              <a:solidFill>
                <a:schemeClr val="tx1"/>
              </a:solidFill>
              <a:effectLst/>
              <a:latin typeface="Calibir"/>
            </a:endParaRPr>
          </a:p>
        </p:txBody>
      </p:sp>
    </p:spTree>
    <p:extLst>
      <p:ext uri="{BB962C8B-B14F-4D97-AF65-F5344CB8AC3E}">
        <p14:creationId xmlns:p14="http://schemas.microsoft.com/office/powerpoint/2010/main" val="312225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34AD0-9350-31DD-D9E4-79D481BD05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7E32E6-B43B-64A4-5698-A9F93A53BAC3}"/>
              </a:ext>
            </a:extLst>
          </p:cNvPr>
          <p:cNvSpPr>
            <a:spLocks noGrp="1"/>
          </p:cNvSpPr>
          <p:nvPr>
            <p:ph type="title"/>
          </p:nvPr>
        </p:nvSpPr>
        <p:spPr>
          <a:xfrm>
            <a:off x="0" y="1"/>
            <a:ext cx="12192000" cy="766915"/>
          </a:xfrm>
        </p:spPr>
        <p:txBody>
          <a:bodyPr anchor="b">
            <a:normAutofit/>
          </a:bodyPr>
          <a:lstStyle/>
          <a:p>
            <a:r>
              <a:rPr lang="en-US" sz="4000" dirty="0">
                <a:latin typeface="Calibir"/>
              </a:rPr>
              <a:t>Data Types, Variables, and Operators</a:t>
            </a:r>
            <a:endParaRPr lang="en-AU" sz="4000" b="1" dirty="0">
              <a:latin typeface="Calibir"/>
            </a:endParaRPr>
          </a:p>
        </p:txBody>
      </p:sp>
      <p:sp>
        <p:nvSpPr>
          <p:cNvPr id="5" name="Rectangle 1">
            <a:extLst>
              <a:ext uri="{FF2B5EF4-FFF2-40B4-BE49-F238E27FC236}">
                <a16:creationId xmlns:a16="http://schemas.microsoft.com/office/drawing/2014/main" id="{587BEA07-513D-D2F7-E699-9B9AF2F3009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F8A2BE69-8F15-0F18-EE81-3610133D448A}"/>
              </a:ext>
            </a:extLst>
          </p:cNvPr>
          <p:cNvSpPr>
            <a:spLocks noChangeArrowheads="1"/>
          </p:cNvSpPr>
          <p:nvPr/>
        </p:nvSpPr>
        <p:spPr bwMode="auto">
          <a:xfrm>
            <a:off x="0" y="799508"/>
            <a:ext cx="12192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ir"/>
              </a:rPr>
              <a:t>Variables are like containers that store information.</a:t>
            </a:r>
            <a:endParaRPr lang="en-US" sz="2800" dirty="0">
              <a:latin typeface="Calibir"/>
            </a:endParaRPr>
          </a:p>
          <a:p>
            <a:pPr marL="457200" indent="-457200">
              <a:lnSpc>
                <a:spcPct val="150000"/>
              </a:lnSpc>
              <a:buFont typeface="Arial" panose="020B0604020202020204" pitchFamily="34" charset="0"/>
              <a:buChar char="•"/>
            </a:pPr>
            <a:r>
              <a:rPr lang="en-US" sz="2800" b="1" dirty="0">
                <a:latin typeface="Calibir"/>
              </a:rPr>
              <a:t>Python:</a:t>
            </a:r>
            <a:r>
              <a:rPr lang="en-US" sz="2800" dirty="0">
                <a:latin typeface="Calibir"/>
              </a:rPr>
              <a:t> Flexible – you can put anything inside.</a:t>
            </a:r>
          </a:p>
          <a:p>
            <a:pPr marL="457200" indent="-457200">
              <a:lnSpc>
                <a:spcPct val="150000"/>
              </a:lnSpc>
              <a:buFont typeface="Arial" panose="020B0604020202020204" pitchFamily="34" charset="0"/>
              <a:buChar char="•"/>
            </a:pPr>
            <a:r>
              <a:rPr lang="en-US" sz="2800" b="1" dirty="0">
                <a:latin typeface="Calibir"/>
              </a:rPr>
              <a:t>Java:</a:t>
            </a:r>
            <a:r>
              <a:rPr lang="en-US" sz="2800" dirty="0">
                <a:latin typeface="Calibir"/>
              </a:rPr>
              <a:t> Strict – each container has a label for the type it can hold.</a:t>
            </a:r>
          </a:p>
        </p:txBody>
      </p:sp>
    </p:spTree>
    <p:extLst>
      <p:ext uri="{BB962C8B-B14F-4D97-AF65-F5344CB8AC3E}">
        <p14:creationId xmlns:p14="http://schemas.microsoft.com/office/powerpoint/2010/main" val="2142777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A1DA8-F173-B0AD-DE4B-121B89DEF9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E5D32A-D0E4-0330-0269-1BC49E3E748D}"/>
              </a:ext>
            </a:extLst>
          </p:cNvPr>
          <p:cNvSpPr>
            <a:spLocks noGrp="1"/>
          </p:cNvSpPr>
          <p:nvPr>
            <p:ph type="title"/>
          </p:nvPr>
        </p:nvSpPr>
        <p:spPr>
          <a:xfrm>
            <a:off x="0" y="1"/>
            <a:ext cx="12192000" cy="766915"/>
          </a:xfrm>
        </p:spPr>
        <p:txBody>
          <a:bodyPr anchor="b">
            <a:normAutofit/>
          </a:bodyPr>
          <a:lstStyle/>
          <a:p>
            <a:r>
              <a:rPr lang="en-US" sz="4000" dirty="0">
                <a:latin typeface="Calibir"/>
              </a:rPr>
              <a:t>Data Types, Variables, and Operators</a:t>
            </a:r>
            <a:endParaRPr lang="en-AU" sz="4000" b="1" dirty="0">
              <a:latin typeface="Calibir"/>
            </a:endParaRPr>
          </a:p>
        </p:txBody>
      </p:sp>
      <p:sp>
        <p:nvSpPr>
          <p:cNvPr id="5" name="Rectangle 1">
            <a:extLst>
              <a:ext uri="{FF2B5EF4-FFF2-40B4-BE49-F238E27FC236}">
                <a16:creationId xmlns:a16="http://schemas.microsoft.com/office/drawing/2014/main" id="{A0A40018-FE41-94A6-E429-67C4544EE40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A96834D-E0AF-0940-BE20-298416742110}"/>
              </a:ext>
            </a:extLst>
          </p:cNvPr>
          <p:cNvSpPr>
            <a:spLocks noChangeArrowheads="1"/>
          </p:cNvSpPr>
          <p:nvPr/>
        </p:nvSpPr>
        <p:spPr bwMode="auto">
          <a:xfrm>
            <a:off x="0" y="1477247"/>
            <a:ext cx="4807973"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800" b="1" dirty="0">
                <a:latin typeface="Calibir"/>
              </a:rPr>
              <a:t>Common types:</a:t>
            </a:r>
            <a:endParaRPr lang="en-US" altLang="en-US" sz="2800" dirty="0">
              <a:latin typeface="Calibir"/>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int – whole numbers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float / double – decimals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err="1">
                <a:latin typeface="Calibir"/>
              </a:rPr>
              <a:t>boolean</a:t>
            </a:r>
            <a:r>
              <a:rPr lang="en-US" altLang="en-US" sz="2800" dirty="0">
                <a:latin typeface="Calibir"/>
              </a:rPr>
              <a:t> – true/false</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char – one letter</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String – text</a:t>
            </a:r>
          </a:p>
        </p:txBody>
      </p:sp>
      <p:sp>
        <p:nvSpPr>
          <p:cNvPr id="6" name="Rectangle 2">
            <a:extLst>
              <a:ext uri="{FF2B5EF4-FFF2-40B4-BE49-F238E27FC236}">
                <a16:creationId xmlns:a16="http://schemas.microsoft.com/office/drawing/2014/main" id="{F609C402-4A21-C7CA-3A42-779A7A033FBA}"/>
              </a:ext>
            </a:extLst>
          </p:cNvPr>
          <p:cNvSpPr>
            <a:spLocks noChangeArrowheads="1"/>
          </p:cNvSpPr>
          <p:nvPr/>
        </p:nvSpPr>
        <p:spPr bwMode="auto">
          <a:xfrm>
            <a:off x="4807973" y="1154082"/>
            <a:ext cx="7384027"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Calibir"/>
              </a:rPr>
              <a:t>These types are explicitly defined in Java, but Python handles them differently: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Calibir"/>
              </a:rPr>
              <a:t>Java: We must declare the type (int age = 25;) – it’s strictly typed.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Calibir"/>
              </a:rPr>
              <a:t>Python: We don’t declare the type (age = 25) – it’s dynamically typed, but those </a:t>
            </a:r>
            <a:r>
              <a:rPr kumimoji="0" lang="en-US" altLang="en-US" sz="2800" i="1" u="none" strike="noStrike" cap="none" normalizeH="0" baseline="0" dirty="0">
                <a:ln>
                  <a:noFill/>
                </a:ln>
                <a:solidFill>
                  <a:schemeClr val="tx1"/>
                </a:solidFill>
                <a:effectLst/>
                <a:latin typeface="Calibir"/>
              </a:rPr>
              <a:t>kinds</a:t>
            </a:r>
            <a:r>
              <a:rPr kumimoji="0" lang="en-US" altLang="en-US" sz="2800" i="0" u="none" strike="noStrike" cap="none" normalizeH="0" baseline="0" dirty="0">
                <a:ln>
                  <a:noFill/>
                </a:ln>
                <a:solidFill>
                  <a:schemeClr val="tx1"/>
                </a:solidFill>
                <a:effectLst/>
                <a:latin typeface="Calibir"/>
              </a:rPr>
              <a:t> of values still exist.</a:t>
            </a:r>
          </a:p>
        </p:txBody>
      </p:sp>
    </p:spTree>
    <p:extLst>
      <p:ext uri="{BB962C8B-B14F-4D97-AF65-F5344CB8AC3E}">
        <p14:creationId xmlns:p14="http://schemas.microsoft.com/office/powerpoint/2010/main" val="104588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6196E-F37A-5FFB-C803-F45EA924B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2FC8F-67B7-BE77-6E88-717569AB868C}"/>
              </a:ext>
            </a:extLst>
          </p:cNvPr>
          <p:cNvSpPr>
            <a:spLocks noGrp="1"/>
          </p:cNvSpPr>
          <p:nvPr>
            <p:ph type="title"/>
          </p:nvPr>
        </p:nvSpPr>
        <p:spPr>
          <a:xfrm>
            <a:off x="0" y="1"/>
            <a:ext cx="12192000" cy="766915"/>
          </a:xfrm>
        </p:spPr>
        <p:txBody>
          <a:bodyPr anchor="b">
            <a:normAutofit/>
          </a:bodyPr>
          <a:lstStyle/>
          <a:p>
            <a:r>
              <a:rPr lang="en-US" sz="4000" dirty="0">
                <a:latin typeface="Calibir"/>
              </a:rPr>
              <a:t>Data Types, Variables, and Operators</a:t>
            </a:r>
            <a:endParaRPr lang="en-AU" sz="4000" b="1" dirty="0">
              <a:latin typeface="Calibir"/>
            </a:endParaRPr>
          </a:p>
        </p:txBody>
      </p:sp>
      <p:sp>
        <p:nvSpPr>
          <p:cNvPr id="5" name="Rectangle 1">
            <a:extLst>
              <a:ext uri="{FF2B5EF4-FFF2-40B4-BE49-F238E27FC236}">
                <a16:creationId xmlns:a16="http://schemas.microsoft.com/office/drawing/2014/main" id="{6261B6F5-C5DA-0C7A-BB81-84201588845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55936F26-9260-13D8-FD55-D4BB704CD25D}"/>
              </a:ext>
            </a:extLst>
          </p:cNvPr>
          <p:cNvSpPr>
            <a:spLocks noChangeArrowheads="1"/>
          </p:cNvSpPr>
          <p:nvPr/>
        </p:nvSpPr>
        <p:spPr bwMode="auto">
          <a:xfrm>
            <a:off x="0" y="1477248"/>
            <a:ext cx="4807973"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800" b="1" dirty="0">
                <a:latin typeface="Calibir"/>
              </a:rPr>
              <a:t>Common types:</a:t>
            </a:r>
            <a:endParaRPr lang="en-US" altLang="en-US" sz="2800" dirty="0">
              <a:latin typeface="Calibir"/>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int – whole numbers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float / double – decimals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err="1">
                <a:latin typeface="Calibir"/>
              </a:rPr>
              <a:t>boolean</a:t>
            </a:r>
            <a:r>
              <a:rPr lang="en-US" altLang="en-US" sz="2800" dirty="0">
                <a:latin typeface="Calibir"/>
              </a:rPr>
              <a:t> – true/false</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char – one letter</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String – text</a:t>
            </a:r>
          </a:p>
        </p:txBody>
      </p:sp>
      <p:sp>
        <p:nvSpPr>
          <p:cNvPr id="6" name="Rectangle 2">
            <a:extLst>
              <a:ext uri="{FF2B5EF4-FFF2-40B4-BE49-F238E27FC236}">
                <a16:creationId xmlns:a16="http://schemas.microsoft.com/office/drawing/2014/main" id="{A3891015-A5E4-5BC6-85A6-83033899BCEE}"/>
              </a:ext>
            </a:extLst>
          </p:cNvPr>
          <p:cNvSpPr>
            <a:spLocks noChangeArrowheads="1"/>
          </p:cNvSpPr>
          <p:nvPr/>
        </p:nvSpPr>
        <p:spPr bwMode="auto">
          <a:xfrm>
            <a:off x="4807973" y="830917"/>
            <a:ext cx="7384027"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800" b="1" dirty="0">
                <a:latin typeface="Calibir"/>
              </a:rPr>
              <a:t>So:</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In Java, int, double, </a:t>
            </a:r>
            <a:r>
              <a:rPr lang="en-US" altLang="en-US" sz="2800" dirty="0" err="1">
                <a:latin typeface="Calibir"/>
              </a:rPr>
              <a:t>boolean</a:t>
            </a:r>
            <a:r>
              <a:rPr lang="en-US" altLang="en-US" sz="2800" dirty="0">
                <a:latin typeface="Calibir"/>
              </a:rPr>
              <a:t>, char, and String are actual type keywords (except String, which is a class).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In Python, the variable type is inferred automatically, but it still stores integers, floats, </a:t>
            </a:r>
            <a:r>
              <a:rPr lang="en-US" altLang="en-US" sz="2800" dirty="0" err="1">
                <a:latin typeface="Calibir"/>
              </a:rPr>
              <a:t>booleans</a:t>
            </a:r>
            <a:r>
              <a:rPr lang="en-US" altLang="en-US" sz="2800" dirty="0">
                <a:latin typeface="Calibir"/>
              </a:rPr>
              <a:t>, strings, etc. (char isn’t a separate type; it’s just a string of length 1).</a:t>
            </a:r>
          </a:p>
        </p:txBody>
      </p:sp>
    </p:spTree>
    <p:extLst>
      <p:ext uri="{BB962C8B-B14F-4D97-AF65-F5344CB8AC3E}">
        <p14:creationId xmlns:p14="http://schemas.microsoft.com/office/powerpoint/2010/main" val="39035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076EA-3E37-BA94-D931-9B7AE54584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F37FA2-0778-29DC-3D16-02259BCCE9B0}"/>
              </a:ext>
            </a:extLst>
          </p:cNvPr>
          <p:cNvSpPr>
            <a:spLocks noGrp="1"/>
          </p:cNvSpPr>
          <p:nvPr>
            <p:ph type="title"/>
          </p:nvPr>
        </p:nvSpPr>
        <p:spPr>
          <a:xfrm>
            <a:off x="0" y="1"/>
            <a:ext cx="12192000" cy="766915"/>
          </a:xfrm>
        </p:spPr>
        <p:txBody>
          <a:bodyPr anchor="b">
            <a:normAutofit/>
          </a:bodyPr>
          <a:lstStyle/>
          <a:p>
            <a:r>
              <a:rPr lang="en-US" sz="4000" dirty="0">
                <a:latin typeface="Calibir"/>
              </a:rPr>
              <a:t>Data Types, Variables, and Operators</a:t>
            </a:r>
            <a:endParaRPr lang="en-AU" sz="4000" b="1" dirty="0">
              <a:latin typeface="Calibir"/>
            </a:endParaRPr>
          </a:p>
        </p:txBody>
      </p:sp>
      <p:sp>
        <p:nvSpPr>
          <p:cNvPr id="5" name="Rectangle 1">
            <a:extLst>
              <a:ext uri="{FF2B5EF4-FFF2-40B4-BE49-F238E27FC236}">
                <a16:creationId xmlns:a16="http://schemas.microsoft.com/office/drawing/2014/main" id="{DFE8E74E-2F4F-2FC0-7331-E5ABE052DB5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C6A9D88F-E727-924D-76A9-996AAFD79B99}"/>
              </a:ext>
            </a:extLst>
          </p:cNvPr>
          <p:cNvSpPr>
            <a:spLocks noChangeArrowheads="1"/>
          </p:cNvSpPr>
          <p:nvPr/>
        </p:nvSpPr>
        <p:spPr bwMode="auto">
          <a:xfrm>
            <a:off x="184731" y="818157"/>
            <a:ext cx="6103274"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ir"/>
              </a:rPr>
              <a:t>Australian Example:</a:t>
            </a:r>
            <a:endParaRPr kumimoji="0" lang="en-US" altLang="en-US" sz="2800" b="0" i="0" u="none" strike="noStrike" cap="none" normalizeH="0" baseline="0" dirty="0">
              <a:ln>
                <a:noFill/>
              </a:ln>
              <a:solidFill>
                <a:schemeClr val="tx1"/>
              </a:solidFill>
              <a:effectLst/>
              <a:latin typeface="Calibir"/>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ir"/>
              </a:rPr>
              <a:t>Temperature in Sydney: float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ir"/>
              </a:rPr>
              <a:t>Number of trams in Melbourne: int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Calibir"/>
              </a:rPr>
              <a:t>Is it a public holiday in NSW? </a:t>
            </a:r>
            <a:r>
              <a:rPr kumimoji="0" lang="en-US" altLang="en-US" sz="2800" b="0" i="0" u="none" strike="noStrike" cap="none" normalizeH="0" baseline="0" dirty="0" err="1">
                <a:ln>
                  <a:noFill/>
                </a:ln>
                <a:solidFill>
                  <a:schemeClr val="tx1"/>
                </a:solidFill>
                <a:effectLst/>
                <a:latin typeface="Calibir"/>
              </a:rPr>
              <a:t>boolean</a:t>
            </a:r>
            <a:endParaRPr kumimoji="0" lang="en-US" altLang="en-US" sz="2800" b="0" i="0" u="none" strike="noStrike" cap="none" normalizeH="0" baseline="0" dirty="0">
              <a:ln>
                <a:noFill/>
              </a:ln>
              <a:solidFill>
                <a:schemeClr val="tx1"/>
              </a:solidFill>
              <a:effectLst/>
              <a:latin typeface="Calibir"/>
            </a:endParaRPr>
          </a:p>
        </p:txBody>
      </p:sp>
      <p:graphicFrame>
        <p:nvGraphicFramePr>
          <p:cNvPr id="9" name="Table 8">
            <a:extLst>
              <a:ext uri="{FF2B5EF4-FFF2-40B4-BE49-F238E27FC236}">
                <a16:creationId xmlns:a16="http://schemas.microsoft.com/office/drawing/2014/main" id="{4A3E9946-017E-8D1C-3E86-964D53AA9A9C}"/>
              </a:ext>
            </a:extLst>
          </p:cNvPr>
          <p:cNvGraphicFramePr>
            <a:graphicFrameLocks noGrp="1"/>
          </p:cNvGraphicFramePr>
          <p:nvPr>
            <p:extLst>
              <p:ext uri="{D42A27DB-BD31-4B8C-83A1-F6EECF244321}">
                <p14:modId xmlns:p14="http://schemas.microsoft.com/office/powerpoint/2010/main" val="2105977504"/>
              </p:ext>
            </p:extLst>
          </p:nvPr>
        </p:nvGraphicFramePr>
        <p:xfrm>
          <a:off x="838200" y="3682729"/>
          <a:ext cx="10515600" cy="2661412"/>
        </p:xfrm>
        <a:graphic>
          <a:graphicData uri="http://schemas.openxmlformats.org/drawingml/2006/table">
            <a:tbl>
              <a:tblPr>
                <a:tableStyleId>{BDBED569-4797-4DF1-A0F4-6AAB3CD982D8}</a:tableStyleId>
              </a:tblPr>
              <a:tblGrid>
                <a:gridCol w="3505200">
                  <a:extLst>
                    <a:ext uri="{9D8B030D-6E8A-4147-A177-3AD203B41FA5}">
                      <a16:colId xmlns:a16="http://schemas.microsoft.com/office/drawing/2014/main" val="2303513295"/>
                    </a:ext>
                  </a:extLst>
                </a:gridCol>
                <a:gridCol w="3505200">
                  <a:extLst>
                    <a:ext uri="{9D8B030D-6E8A-4147-A177-3AD203B41FA5}">
                      <a16:colId xmlns:a16="http://schemas.microsoft.com/office/drawing/2014/main" val="117839560"/>
                    </a:ext>
                  </a:extLst>
                </a:gridCol>
                <a:gridCol w="3505200">
                  <a:extLst>
                    <a:ext uri="{9D8B030D-6E8A-4147-A177-3AD203B41FA5}">
                      <a16:colId xmlns:a16="http://schemas.microsoft.com/office/drawing/2014/main" val="3102399417"/>
                    </a:ext>
                  </a:extLst>
                </a:gridCol>
              </a:tblGrid>
              <a:tr h="0">
                <a:tc>
                  <a:txBody>
                    <a:bodyPr/>
                    <a:lstStyle/>
                    <a:p>
                      <a:pPr>
                        <a:lnSpc>
                          <a:spcPct val="150000"/>
                        </a:lnSpc>
                        <a:buNone/>
                      </a:pPr>
                      <a:r>
                        <a:rPr lang="en-US" sz="2800" dirty="0">
                          <a:latin typeface="Calibir"/>
                        </a:rPr>
                        <a:t>Type</a:t>
                      </a:r>
                    </a:p>
                  </a:txBody>
                  <a:tcPr anchor="ctr">
                    <a:solidFill>
                      <a:schemeClr val="accent5">
                        <a:lumMod val="20000"/>
                        <a:lumOff val="80000"/>
                      </a:schemeClr>
                    </a:solidFill>
                  </a:tcPr>
                </a:tc>
                <a:tc>
                  <a:txBody>
                    <a:bodyPr/>
                    <a:lstStyle/>
                    <a:p>
                      <a:pPr>
                        <a:lnSpc>
                          <a:spcPct val="150000"/>
                        </a:lnSpc>
                        <a:buNone/>
                      </a:pPr>
                      <a:r>
                        <a:rPr lang="en-US" sz="2800" dirty="0">
                          <a:latin typeface="Calibir"/>
                        </a:rPr>
                        <a:t>Python Example</a:t>
                      </a:r>
                    </a:p>
                  </a:txBody>
                  <a:tcPr anchor="ctr">
                    <a:solidFill>
                      <a:schemeClr val="accent5">
                        <a:lumMod val="20000"/>
                        <a:lumOff val="80000"/>
                      </a:schemeClr>
                    </a:solidFill>
                  </a:tcPr>
                </a:tc>
                <a:tc>
                  <a:txBody>
                    <a:bodyPr/>
                    <a:lstStyle/>
                    <a:p>
                      <a:pPr>
                        <a:lnSpc>
                          <a:spcPct val="150000"/>
                        </a:lnSpc>
                        <a:buNone/>
                      </a:pPr>
                      <a:r>
                        <a:rPr lang="en-US" sz="2800" dirty="0">
                          <a:latin typeface="Calibir"/>
                        </a:rPr>
                        <a:t>Java Example</a:t>
                      </a:r>
                    </a:p>
                  </a:txBody>
                  <a:tcPr anchor="ctr">
                    <a:solidFill>
                      <a:schemeClr val="accent5">
                        <a:lumMod val="20000"/>
                        <a:lumOff val="80000"/>
                      </a:schemeClr>
                    </a:solidFill>
                  </a:tcPr>
                </a:tc>
                <a:extLst>
                  <a:ext uri="{0D108BD9-81ED-4DB2-BD59-A6C34878D82A}">
                    <a16:rowId xmlns:a16="http://schemas.microsoft.com/office/drawing/2014/main" val="1272621766"/>
                  </a:ext>
                </a:extLst>
              </a:tr>
              <a:tr h="0">
                <a:tc>
                  <a:txBody>
                    <a:bodyPr/>
                    <a:lstStyle/>
                    <a:p>
                      <a:pPr>
                        <a:lnSpc>
                          <a:spcPct val="150000"/>
                        </a:lnSpc>
                        <a:buNone/>
                      </a:pPr>
                      <a:r>
                        <a:rPr lang="en-US" sz="2800">
                          <a:latin typeface="Calibir"/>
                        </a:rPr>
                        <a:t>int</a:t>
                      </a:r>
                    </a:p>
                  </a:txBody>
                  <a:tcPr anchor="ctr"/>
                </a:tc>
                <a:tc>
                  <a:txBody>
                    <a:bodyPr/>
                    <a:lstStyle/>
                    <a:p>
                      <a:pPr>
                        <a:lnSpc>
                          <a:spcPct val="150000"/>
                        </a:lnSpc>
                        <a:buNone/>
                      </a:pPr>
                      <a:r>
                        <a:rPr lang="en-US" sz="2800">
                          <a:latin typeface="Calibir"/>
                        </a:rPr>
                        <a:t>age = 25</a:t>
                      </a:r>
                    </a:p>
                  </a:txBody>
                  <a:tcPr anchor="ctr"/>
                </a:tc>
                <a:tc>
                  <a:txBody>
                    <a:bodyPr/>
                    <a:lstStyle/>
                    <a:p>
                      <a:pPr>
                        <a:lnSpc>
                          <a:spcPct val="150000"/>
                        </a:lnSpc>
                        <a:buNone/>
                      </a:pPr>
                      <a:r>
                        <a:rPr lang="en-US" sz="2800" dirty="0">
                          <a:latin typeface="Calibir"/>
                        </a:rPr>
                        <a:t>int age = 25;</a:t>
                      </a:r>
                    </a:p>
                  </a:txBody>
                  <a:tcPr anchor="ctr"/>
                </a:tc>
                <a:extLst>
                  <a:ext uri="{0D108BD9-81ED-4DB2-BD59-A6C34878D82A}">
                    <a16:rowId xmlns:a16="http://schemas.microsoft.com/office/drawing/2014/main" val="1987418816"/>
                  </a:ext>
                </a:extLst>
              </a:tr>
              <a:tr h="0">
                <a:tc>
                  <a:txBody>
                    <a:bodyPr/>
                    <a:lstStyle/>
                    <a:p>
                      <a:pPr>
                        <a:lnSpc>
                          <a:spcPct val="150000"/>
                        </a:lnSpc>
                        <a:buNone/>
                      </a:pPr>
                      <a:r>
                        <a:rPr lang="en-US" sz="2800">
                          <a:latin typeface="Calibir"/>
                        </a:rPr>
                        <a:t>float/double</a:t>
                      </a:r>
                    </a:p>
                  </a:txBody>
                  <a:tcPr anchor="ctr"/>
                </a:tc>
                <a:tc>
                  <a:txBody>
                    <a:bodyPr/>
                    <a:lstStyle/>
                    <a:p>
                      <a:pPr>
                        <a:lnSpc>
                          <a:spcPct val="150000"/>
                        </a:lnSpc>
                        <a:buNone/>
                      </a:pPr>
                      <a:r>
                        <a:rPr lang="en-US" sz="2800">
                          <a:latin typeface="Calibir"/>
                        </a:rPr>
                        <a:t>price = 4.5</a:t>
                      </a:r>
                    </a:p>
                  </a:txBody>
                  <a:tcPr anchor="ctr"/>
                </a:tc>
                <a:tc>
                  <a:txBody>
                    <a:bodyPr/>
                    <a:lstStyle/>
                    <a:p>
                      <a:pPr>
                        <a:lnSpc>
                          <a:spcPct val="150000"/>
                        </a:lnSpc>
                        <a:buNone/>
                      </a:pPr>
                      <a:r>
                        <a:rPr lang="en-US" sz="2800">
                          <a:latin typeface="Calibir"/>
                        </a:rPr>
                        <a:t>double price = 4.5;</a:t>
                      </a:r>
                    </a:p>
                  </a:txBody>
                  <a:tcPr anchor="ctr"/>
                </a:tc>
                <a:extLst>
                  <a:ext uri="{0D108BD9-81ED-4DB2-BD59-A6C34878D82A}">
                    <a16:rowId xmlns:a16="http://schemas.microsoft.com/office/drawing/2014/main" val="994317647"/>
                  </a:ext>
                </a:extLst>
              </a:tr>
              <a:tr h="0">
                <a:tc>
                  <a:txBody>
                    <a:bodyPr/>
                    <a:lstStyle/>
                    <a:p>
                      <a:pPr>
                        <a:lnSpc>
                          <a:spcPct val="150000"/>
                        </a:lnSpc>
                        <a:buNone/>
                      </a:pPr>
                      <a:r>
                        <a:rPr lang="en-US" sz="2800">
                          <a:latin typeface="Calibir"/>
                        </a:rPr>
                        <a:t>boolean</a:t>
                      </a:r>
                    </a:p>
                  </a:txBody>
                  <a:tcPr anchor="ctr"/>
                </a:tc>
                <a:tc>
                  <a:txBody>
                    <a:bodyPr/>
                    <a:lstStyle/>
                    <a:p>
                      <a:pPr>
                        <a:lnSpc>
                          <a:spcPct val="150000"/>
                        </a:lnSpc>
                        <a:buNone/>
                      </a:pPr>
                      <a:r>
                        <a:rPr lang="en-US" sz="2800">
                          <a:latin typeface="Calibir"/>
                        </a:rPr>
                        <a:t>sunny = True</a:t>
                      </a:r>
                    </a:p>
                  </a:txBody>
                  <a:tcPr anchor="ctr"/>
                </a:tc>
                <a:tc>
                  <a:txBody>
                    <a:bodyPr/>
                    <a:lstStyle/>
                    <a:p>
                      <a:pPr>
                        <a:lnSpc>
                          <a:spcPct val="150000"/>
                        </a:lnSpc>
                        <a:buNone/>
                      </a:pPr>
                      <a:r>
                        <a:rPr lang="en-US" sz="2800" dirty="0" err="1">
                          <a:latin typeface="Calibir"/>
                        </a:rPr>
                        <a:t>boolean</a:t>
                      </a:r>
                      <a:r>
                        <a:rPr lang="en-US" sz="2800" dirty="0">
                          <a:latin typeface="Calibir"/>
                        </a:rPr>
                        <a:t> sunny = true;</a:t>
                      </a:r>
                    </a:p>
                  </a:txBody>
                  <a:tcPr anchor="ctr"/>
                </a:tc>
                <a:extLst>
                  <a:ext uri="{0D108BD9-81ED-4DB2-BD59-A6C34878D82A}">
                    <a16:rowId xmlns:a16="http://schemas.microsoft.com/office/drawing/2014/main" val="1298798496"/>
                  </a:ext>
                </a:extLst>
              </a:tr>
            </a:tbl>
          </a:graphicData>
        </a:graphic>
      </p:graphicFrame>
    </p:spTree>
    <p:extLst>
      <p:ext uri="{BB962C8B-B14F-4D97-AF65-F5344CB8AC3E}">
        <p14:creationId xmlns:p14="http://schemas.microsoft.com/office/powerpoint/2010/main" val="829669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49522-40DC-0747-6B42-C2903121BE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49B34A-070F-6D89-32B7-E4AB7EF39DD4}"/>
              </a:ext>
            </a:extLst>
          </p:cNvPr>
          <p:cNvSpPr>
            <a:spLocks noGrp="1"/>
          </p:cNvSpPr>
          <p:nvPr>
            <p:ph type="title"/>
          </p:nvPr>
        </p:nvSpPr>
        <p:spPr>
          <a:xfrm>
            <a:off x="0" y="1"/>
            <a:ext cx="12192000" cy="766915"/>
          </a:xfrm>
        </p:spPr>
        <p:txBody>
          <a:bodyPr anchor="b">
            <a:normAutofit/>
          </a:bodyPr>
          <a:lstStyle/>
          <a:p>
            <a:r>
              <a:rPr lang="en-US" sz="4000" dirty="0">
                <a:latin typeface="Calibir"/>
              </a:rPr>
              <a:t>Data Types, Variables, and Operators</a:t>
            </a:r>
            <a:endParaRPr lang="en-AU" sz="4000" b="1" dirty="0">
              <a:latin typeface="Calibir"/>
            </a:endParaRPr>
          </a:p>
        </p:txBody>
      </p:sp>
      <p:sp>
        <p:nvSpPr>
          <p:cNvPr id="5" name="Rectangle 1">
            <a:extLst>
              <a:ext uri="{FF2B5EF4-FFF2-40B4-BE49-F238E27FC236}">
                <a16:creationId xmlns:a16="http://schemas.microsoft.com/office/drawing/2014/main" id="{72312362-982A-F7F8-A4ED-160F1BF0159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6D3F8447-495A-BC2C-1C9C-B27C5DC748ED}"/>
              </a:ext>
            </a:extLst>
          </p:cNvPr>
          <p:cNvSpPr>
            <a:spLocks noChangeArrowheads="1"/>
          </p:cNvSpPr>
          <p:nvPr/>
        </p:nvSpPr>
        <p:spPr bwMode="auto">
          <a:xfrm>
            <a:off x="184731" y="979740"/>
            <a:ext cx="12007269"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b="1" dirty="0">
                <a:latin typeface="Calibir"/>
              </a:rPr>
              <a:t>Research Discussion Question:</a:t>
            </a:r>
            <a:br>
              <a:rPr lang="en-US" sz="2800" dirty="0">
                <a:latin typeface="Calibir"/>
              </a:rPr>
            </a:br>
            <a:r>
              <a:rPr lang="en-US" sz="2800" dirty="0">
                <a:latin typeface="Calibir"/>
              </a:rPr>
              <a:t>Why is it important to choose the correct data type for Australian weather data?</a:t>
            </a:r>
          </a:p>
          <a:p>
            <a:pPr lvl="0" eaLnBrk="0" fontAlgn="base" hangingPunct="0">
              <a:lnSpc>
                <a:spcPct val="150000"/>
              </a:lnSpc>
              <a:spcBef>
                <a:spcPct val="0"/>
              </a:spcBef>
              <a:spcAft>
                <a:spcPct val="0"/>
              </a:spcAft>
            </a:pPr>
            <a:r>
              <a:rPr lang="en-US" sz="2800" dirty="0">
                <a:latin typeface="Calibir"/>
              </a:rPr>
              <a:t>Correct types ensure accurate storage and calculations, e.g., temperature needs decimals for precision</a:t>
            </a:r>
            <a:endParaRPr kumimoji="0" lang="en-US" altLang="en-US" sz="2800" b="0" i="0" u="none" strike="noStrike" cap="none" normalizeH="0" baseline="0" dirty="0">
              <a:ln>
                <a:noFill/>
              </a:ln>
              <a:solidFill>
                <a:schemeClr val="tx1"/>
              </a:solidFill>
              <a:effectLst/>
              <a:latin typeface="Calibir"/>
            </a:endParaRPr>
          </a:p>
        </p:txBody>
      </p:sp>
    </p:spTree>
    <p:extLst>
      <p:ext uri="{BB962C8B-B14F-4D97-AF65-F5344CB8AC3E}">
        <p14:creationId xmlns:p14="http://schemas.microsoft.com/office/powerpoint/2010/main" val="42131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DA366-6BE2-EF72-FFA9-3FC1C60CAE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B7095-A95E-A4AA-C9AB-75AB5D7B3193}"/>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4" name="Rectangle 1">
            <a:extLst>
              <a:ext uri="{FF2B5EF4-FFF2-40B4-BE49-F238E27FC236}">
                <a16:creationId xmlns:a16="http://schemas.microsoft.com/office/drawing/2014/main" id="{38FC1A8C-D064-CC28-D14C-1486BE507C26}"/>
              </a:ext>
            </a:extLst>
          </p:cNvPr>
          <p:cNvSpPr>
            <a:spLocks noChangeArrowheads="1"/>
          </p:cNvSpPr>
          <p:nvPr/>
        </p:nvSpPr>
        <p:spPr bwMode="auto">
          <a:xfrm>
            <a:off x="92365" y="1963270"/>
            <a:ext cx="12007269"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Calibir"/>
              </a:rPr>
              <a:t>OOP is like building with LEGO:</a:t>
            </a:r>
          </a:p>
          <a:p>
            <a:pPr marL="457200" indent="-457200">
              <a:lnSpc>
                <a:spcPct val="150000"/>
              </a:lnSpc>
              <a:buFont typeface="Arial" panose="020B0604020202020204" pitchFamily="34" charset="0"/>
              <a:buChar char="•"/>
            </a:pPr>
            <a:r>
              <a:rPr lang="en-US" sz="2800" dirty="0">
                <a:latin typeface="Calibir"/>
              </a:rPr>
              <a:t>Each LEGO piece = Object (it has shape, </a:t>
            </a:r>
            <a:r>
              <a:rPr lang="en-US" sz="2800" dirty="0" err="1">
                <a:latin typeface="Calibir"/>
              </a:rPr>
              <a:t>colour</a:t>
            </a:r>
            <a:r>
              <a:rPr lang="en-US" sz="2800" dirty="0">
                <a:latin typeface="Calibir"/>
              </a:rPr>
              <a:t>, purpose)</a:t>
            </a:r>
          </a:p>
          <a:p>
            <a:pPr marL="457200" indent="-457200">
              <a:lnSpc>
                <a:spcPct val="150000"/>
              </a:lnSpc>
              <a:buFont typeface="Arial" panose="020B0604020202020204" pitchFamily="34" charset="0"/>
              <a:buChar char="•"/>
            </a:pPr>
            <a:r>
              <a:rPr lang="en-US" sz="2800" dirty="0">
                <a:latin typeface="Calibir"/>
              </a:rPr>
              <a:t>LEGO instructions = Class (blueprint to create objects)</a:t>
            </a:r>
          </a:p>
        </p:txBody>
      </p:sp>
    </p:spTree>
    <p:extLst>
      <p:ext uri="{BB962C8B-B14F-4D97-AF65-F5344CB8AC3E}">
        <p14:creationId xmlns:p14="http://schemas.microsoft.com/office/powerpoint/2010/main" val="300091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BDE08-518C-56CB-0FDB-FD31834D2EFA}"/>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674E77BE-3005-0A49-FE6C-F428A4C6BE6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87017099-C8F3-EA80-E502-B0E75D09AA44}"/>
              </a:ext>
            </a:extLst>
          </p:cNvPr>
          <p:cNvSpPr>
            <a:spLocks noChangeArrowheads="1"/>
          </p:cNvSpPr>
          <p:nvPr/>
        </p:nvSpPr>
        <p:spPr bwMode="auto">
          <a:xfrm>
            <a:off x="184731" y="1626070"/>
            <a:ext cx="12007269"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dirty="0">
                <a:latin typeface="Calibir"/>
              </a:rPr>
              <a:t>Declare and print three variables for your suburb’s name, current temperature, and if it’s raining. (in python or java)</a:t>
            </a:r>
            <a:endParaRPr kumimoji="0" lang="en-US" altLang="en-US" sz="2800" b="0" i="0" u="none" strike="noStrike" cap="none" normalizeH="0" baseline="0" dirty="0">
              <a:ln>
                <a:noFill/>
              </a:ln>
              <a:solidFill>
                <a:schemeClr val="tx1"/>
              </a:solidFill>
              <a:effectLst/>
              <a:latin typeface="Calibir"/>
            </a:endParaRPr>
          </a:p>
        </p:txBody>
      </p:sp>
      <p:sp>
        <p:nvSpPr>
          <p:cNvPr id="7" name="Title 1">
            <a:extLst>
              <a:ext uri="{FF2B5EF4-FFF2-40B4-BE49-F238E27FC236}">
                <a16:creationId xmlns:a16="http://schemas.microsoft.com/office/drawing/2014/main" id="{5F696F1A-4C36-31FA-A0BF-128D06A667A9}"/>
              </a:ext>
            </a:extLst>
          </p:cNvPr>
          <p:cNvSpPr>
            <a:spLocks noGrp="1"/>
          </p:cNvSpPr>
          <p:nvPr>
            <p:ph type="title"/>
          </p:nvPr>
        </p:nvSpPr>
        <p:spPr>
          <a:xfrm>
            <a:off x="0" y="1"/>
            <a:ext cx="12192000" cy="722670"/>
          </a:xfrm>
        </p:spPr>
        <p:txBody>
          <a:bodyPr anchor="b">
            <a:normAutofit/>
          </a:bodyPr>
          <a:lstStyle/>
          <a:p>
            <a:r>
              <a:rPr lang="en-US" sz="4000" dirty="0">
                <a:latin typeface="Calibir"/>
              </a:rPr>
              <a:t>Hands-On Activity 5: Data Types, Variables, and Operators</a:t>
            </a:r>
            <a:endParaRPr lang="en-AU" sz="4000" b="1" dirty="0">
              <a:latin typeface="Calibir"/>
            </a:endParaRPr>
          </a:p>
        </p:txBody>
      </p:sp>
    </p:spTree>
    <p:extLst>
      <p:ext uri="{BB962C8B-B14F-4D97-AF65-F5344CB8AC3E}">
        <p14:creationId xmlns:p14="http://schemas.microsoft.com/office/powerpoint/2010/main" val="2451715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83651-6507-B81D-7C88-3A0D61A51229}"/>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1D1D5AFC-11ED-D293-BC65-0A0855E114A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3627BF95-6B6C-D20F-93B8-F2EE22239193}"/>
              </a:ext>
            </a:extLst>
          </p:cNvPr>
          <p:cNvSpPr>
            <a:spLocks noGrp="1"/>
          </p:cNvSpPr>
          <p:nvPr>
            <p:ph type="title"/>
          </p:nvPr>
        </p:nvSpPr>
        <p:spPr>
          <a:xfrm>
            <a:off x="0" y="1"/>
            <a:ext cx="12192000" cy="722670"/>
          </a:xfrm>
        </p:spPr>
        <p:txBody>
          <a:bodyPr anchor="b">
            <a:normAutofit/>
          </a:bodyPr>
          <a:lstStyle/>
          <a:p>
            <a:r>
              <a:rPr lang="en-US" sz="4000" dirty="0">
                <a:latin typeface="Calibir"/>
              </a:rPr>
              <a:t>Hands-On Activity 5: Data Types, Variables, and Operators</a:t>
            </a:r>
            <a:endParaRPr lang="en-AU" sz="4000" b="1" dirty="0">
              <a:latin typeface="Calibir"/>
            </a:endParaRPr>
          </a:p>
        </p:txBody>
      </p:sp>
      <p:sp>
        <p:nvSpPr>
          <p:cNvPr id="3" name="TextBox 2">
            <a:extLst>
              <a:ext uri="{FF2B5EF4-FFF2-40B4-BE49-F238E27FC236}">
                <a16:creationId xmlns:a16="http://schemas.microsoft.com/office/drawing/2014/main" id="{A45D4E98-4B91-3C4B-ED77-6CAF8B422ADD}"/>
              </a:ext>
            </a:extLst>
          </p:cNvPr>
          <p:cNvSpPr txBox="1"/>
          <p:nvPr/>
        </p:nvSpPr>
        <p:spPr>
          <a:xfrm>
            <a:off x="184731" y="1430594"/>
            <a:ext cx="11584482" cy="2608406"/>
          </a:xfrm>
          <a:prstGeom prst="rect">
            <a:avLst/>
          </a:prstGeom>
          <a:solidFill>
            <a:schemeClr val="tx1"/>
          </a:solidFill>
        </p:spPr>
        <p:txBody>
          <a:bodyPr wrap="square">
            <a:spAutoFit/>
          </a:bodyPr>
          <a:lstStyle/>
          <a:p>
            <a:pPr>
              <a:lnSpc>
                <a:spcPct val="150000"/>
              </a:lnSpc>
              <a:buNone/>
            </a:pPr>
            <a:r>
              <a:rPr lang="en-US" sz="2800" b="0" dirty="0">
                <a:solidFill>
                  <a:srgbClr val="9CDCFE"/>
                </a:solidFill>
                <a:effectLst/>
                <a:latin typeface="Consolas" panose="020B0609020204030204" pitchFamily="49" charset="0"/>
              </a:rPr>
              <a:t>suburb</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CE9178"/>
                </a:solidFill>
                <a:effectLst/>
                <a:latin typeface="Consolas" panose="020B0609020204030204" pitchFamily="49" charset="0"/>
              </a:rPr>
              <a:t>"Castle Hill"</a:t>
            </a:r>
            <a:endParaRPr lang="en-US" sz="2800" b="0" dirty="0">
              <a:solidFill>
                <a:srgbClr val="CCCCCC"/>
              </a:solidFill>
              <a:effectLst/>
              <a:latin typeface="Consolas" panose="020B0609020204030204" pitchFamily="49" charset="0"/>
            </a:endParaRPr>
          </a:p>
          <a:p>
            <a:pPr>
              <a:lnSpc>
                <a:spcPct val="150000"/>
              </a:lnSpc>
              <a:buNone/>
            </a:pPr>
            <a:r>
              <a:rPr lang="en-US" sz="2800" b="0" dirty="0">
                <a:solidFill>
                  <a:srgbClr val="9CDCFE"/>
                </a:solidFill>
                <a:effectLst/>
                <a:latin typeface="Consolas" panose="020B0609020204030204" pitchFamily="49" charset="0"/>
              </a:rPr>
              <a:t>temperature</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B5CEA8"/>
                </a:solidFill>
                <a:effectLst/>
                <a:latin typeface="Consolas" panose="020B0609020204030204" pitchFamily="49" charset="0"/>
              </a:rPr>
              <a:t>22.5</a:t>
            </a:r>
            <a:endParaRPr lang="en-US" sz="2800" b="0" dirty="0">
              <a:solidFill>
                <a:srgbClr val="CCCCCC"/>
              </a:solidFill>
              <a:effectLst/>
              <a:latin typeface="Consolas" panose="020B0609020204030204" pitchFamily="49" charset="0"/>
            </a:endParaRPr>
          </a:p>
          <a:p>
            <a:pPr>
              <a:lnSpc>
                <a:spcPct val="150000"/>
              </a:lnSpc>
              <a:buNone/>
            </a:pPr>
            <a:r>
              <a:rPr lang="en-US" sz="2800" b="0" dirty="0" err="1">
                <a:solidFill>
                  <a:srgbClr val="9CDCFE"/>
                </a:solidFill>
                <a:effectLst/>
                <a:latin typeface="Consolas" panose="020B0609020204030204" pitchFamily="49" charset="0"/>
              </a:rPr>
              <a:t>is_raining</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4FC1FF"/>
                </a:solidFill>
                <a:effectLst/>
                <a:latin typeface="Consolas" panose="020B0609020204030204" pitchFamily="49" charset="0"/>
              </a:rPr>
              <a:t>False</a:t>
            </a:r>
            <a:endParaRPr lang="en-US" sz="2800" b="0" dirty="0">
              <a:solidFill>
                <a:srgbClr val="CCCCCC"/>
              </a:solidFill>
              <a:effectLst/>
              <a:latin typeface="Consolas" panose="020B0609020204030204" pitchFamily="49" charset="0"/>
            </a:endParaRPr>
          </a:p>
          <a:p>
            <a:pPr>
              <a:lnSpc>
                <a:spcPct val="150000"/>
              </a:lnSpc>
              <a:buNone/>
            </a:pPr>
            <a:r>
              <a:rPr lang="en-US" sz="2800" b="0" dirty="0">
                <a:solidFill>
                  <a:srgbClr val="DCDCAA"/>
                </a:solidFill>
                <a:effectLst/>
                <a:latin typeface="Consolas" panose="020B0609020204030204" pitchFamily="49" charset="0"/>
              </a:rPr>
              <a:t>print</a:t>
            </a:r>
            <a:r>
              <a:rPr lang="en-US" sz="2800" b="0" dirty="0">
                <a:solidFill>
                  <a:srgbClr val="CCCCCC"/>
                </a:solidFill>
                <a:effectLst/>
                <a:latin typeface="Consolas" panose="020B0609020204030204" pitchFamily="49" charset="0"/>
              </a:rPr>
              <a:t>(</a:t>
            </a:r>
            <a:r>
              <a:rPr lang="en-US" sz="2800" b="0" dirty="0">
                <a:solidFill>
                  <a:srgbClr val="9CDCFE"/>
                </a:solidFill>
                <a:effectLst/>
                <a:latin typeface="Consolas" panose="020B0609020204030204" pitchFamily="49" charset="0"/>
              </a:rPr>
              <a:t>suburb</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temperature</a:t>
            </a:r>
            <a:r>
              <a:rPr lang="en-US" sz="2800" b="0" dirty="0">
                <a:solidFill>
                  <a:srgbClr val="CCCCCC"/>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is_raining</a:t>
            </a:r>
            <a:r>
              <a:rPr lang="en-US" sz="2800"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BF2CE4D8-9C49-7A13-1EBF-5E819AC49011}"/>
              </a:ext>
            </a:extLst>
          </p:cNvPr>
          <p:cNvSpPr txBox="1"/>
          <p:nvPr/>
        </p:nvSpPr>
        <p:spPr>
          <a:xfrm>
            <a:off x="184731" y="907338"/>
            <a:ext cx="6253316" cy="523220"/>
          </a:xfrm>
          <a:prstGeom prst="rect">
            <a:avLst/>
          </a:prstGeom>
          <a:noFill/>
        </p:spPr>
        <p:txBody>
          <a:bodyPr wrap="square">
            <a:spAutoFit/>
          </a:bodyPr>
          <a:lstStyle/>
          <a:p>
            <a:r>
              <a:rPr lang="en-US" sz="2800" dirty="0">
                <a:latin typeface="Calibir"/>
              </a:rPr>
              <a:t>Python</a:t>
            </a:r>
            <a:endParaRPr lang="en-AU" sz="2800" dirty="0"/>
          </a:p>
        </p:txBody>
      </p:sp>
    </p:spTree>
    <p:extLst>
      <p:ext uri="{BB962C8B-B14F-4D97-AF65-F5344CB8AC3E}">
        <p14:creationId xmlns:p14="http://schemas.microsoft.com/office/powerpoint/2010/main" val="3071320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19710-3ACB-9D09-76B9-814AFE26DB6C}"/>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A7480F27-EE7B-AF5D-20F0-134C068E34C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EF4A80FA-18B1-5361-5539-BDB57B0B5BDC}"/>
              </a:ext>
            </a:extLst>
          </p:cNvPr>
          <p:cNvSpPr>
            <a:spLocks noGrp="1"/>
          </p:cNvSpPr>
          <p:nvPr>
            <p:ph type="title"/>
          </p:nvPr>
        </p:nvSpPr>
        <p:spPr>
          <a:xfrm>
            <a:off x="0" y="1"/>
            <a:ext cx="12192000" cy="722670"/>
          </a:xfrm>
        </p:spPr>
        <p:txBody>
          <a:bodyPr anchor="b">
            <a:normAutofit/>
          </a:bodyPr>
          <a:lstStyle/>
          <a:p>
            <a:r>
              <a:rPr lang="en-US" sz="4000" dirty="0">
                <a:latin typeface="Calibir"/>
              </a:rPr>
              <a:t>Hands-On Activity 5: Data Types, Variables, and Operators</a:t>
            </a:r>
            <a:endParaRPr lang="en-AU" sz="4000" b="1" dirty="0">
              <a:latin typeface="Calibir"/>
            </a:endParaRPr>
          </a:p>
        </p:txBody>
      </p:sp>
      <p:sp>
        <p:nvSpPr>
          <p:cNvPr id="3" name="TextBox 2">
            <a:extLst>
              <a:ext uri="{FF2B5EF4-FFF2-40B4-BE49-F238E27FC236}">
                <a16:creationId xmlns:a16="http://schemas.microsoft.com/office/drawing/2014/main" id="{13B11AF0-F136-880F-C16D-175E56832CBF}"/>
              </a:ext>
            </a:extLst>
          </p:cNvPr>
          <p:cNvSpPr txBox="1"/>
          <p:nvPr/>
        </p:nvSpPr>
        <p:spPr>
          <a:xfrm>
            <a:off x="184731" y="1430594"/>
            <a:ext cx="11584482" cy="2608406"/>
          </a:xfrm>
          <a:prstGeom prst="rect">
            <a:avLst/>
          </a:prstGeom>
          <a:solidFill>
            <a:schemeClr val="tx1"/>
          </a:solidFill>
        </p:spPr>
        <p:txBody>
          <a:bodyPr wrap="square">
            <a:spAutoFit/>
          </a:bodyPr>
          <a:lstStyle/>
          <a:p>
            <a:pPr>
              <a:lnSpc>
                <a:spcPct val="150000"/>
              </a:lnSpc>
              <a:buNone/>
            </a:pPr>
            <a:r>
              <a:rPr lang="en-US" sz="2800" b="0" dirty="0">
                <a:solidFill>
                  <a:srgbClr val="9CDCFE"/>
                </a:solidFill>
                <a:effectLst/>
                <a:latin typeface="Consolas" panose="020B0609020204030204" pitchFamily="49" charset="0"/>
              </a:rPr>
              <a:t>suburb</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CE9178"/>
                </a:solidFill>
                <a:effectLst/>
                <a:latin typeface="Consolas" panose="020B0609020204030204" pitchFamily="49" charset="0"/>
              </a:rPr>
              <a:t>"Castle Hill"</a:t>
            </a:r>
            <a:endParaRPr lang="en-US" sz="2800" b="0" dirty="0">
              <a:solidFill>
                <a:srgbClr val="CCCCCC"/>
              </a:solidFill>
              <a:effectLst/>
              <a:latin typeface="Consolas" panose="020B0609020204030204" pitchFamily="49" charset="0"/>
            </a:endParaRPr>
          </a:p>
          <a:p>
            <a:pPr>
              <a:lnSpc>
                <a:spcPct val="150000"/>
              </a:lnSpc>
              <a:buNone/>
            </a:pPr>
            <a:r>
              <a:rPr lang="en-US" sz="2800" b="0" dirty="0">
                <a:solidFill>
                  <a:srgbClr val="9CDCFE"/>
                </a:solidFill>
                <a:effectLst/>
                <a:latin typeface="Consolas" panose="020B0609020204030204" pitchFamily="49" charset="0"/>
              </a:rPr>
              <a:t>temperature</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B5CEA8"/>
                </a:solidFill>
                <a:effectLst/>
                <a:latin typeface="Consolas" panose="020B0609020204030204" pitchFamily="49" charset="0"/>
              </a:rPr>
              <a:t>22.5</a:t>
            </a:r>
            <a:endParaRPr lang="en-US" sz="2800" b="0" dirty="0">
              <a:solidFill>
                <a:srgbClr val="CCCCCC"/>
              </a:solidFill>
              <a:effectLst/>
              <a:latin typeface="Consolas" panose="020B0609020204030204" pitchFamily="49" charset="0"/>
            </a:endParaRPr>
          </a:p>
          <a:p>
            <a:pPr>
              <a:lnSpc>
                <a:spcPct val="150000"/>
              </a:lnSpc>
              <a:buNone/>
            </a:pPr>
            <a:r>
              <a:rPr lang="en-US" sz="2800" b="0" dirty="0" err="1">
                <a:solidFill>
                  <a:srgbClr val="9CDCFE"/>
                </a:solidFill>
                <a:effectLst/>
                <a:latin typeface="Consolas" panose="020B0609020204030204" pitchFamily="49" charset="0"/>
              </a:rPr>
              <a:t>is_raining</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4FC1FF"/>
                </a:solidFill>
                <a:effectLst/>
                <a:latin typeface="Consolas" panose="020B0609020204030204" pitchFamily="49" charset="0"/>
              </a:rPr>
              <a:t>False</a:t>
            </a:r>
            <a:endParaRPr lang="en-US" sz="2800" b="0" dirty="0">
              <a:solidFill>
                <a:srgbClr val="CCCCCC"/>
              </a:solidFill>
              <a:effectLst/>
              <a:latin typeface="Consolas" panose="020B0609020204030204" pitchFamily="49" charset="0"/>
            </a:endParaRPr>
          </a:p>
          <a:p>
            <a:pPr>
              <a:lnSpc>
                <a:spcPct val="150000"/>
              </a:lnSpc>
              <a:buNone/>
            </a:pPr>
            <a:r>
              <a:rPr lang="en-US" sz="2800" b="0" dirty="0">
                <a:solidFill>
                  <a:srgbClr val="DCDCAA"/>
                </a:solidFill>
                <a:effectLst/>
                <a:latin typeface="Consolas" panose="020B0609020204030204" pitchFamily="49" charset="0"/>
              </a:rPr>
              <a:t>print</a:t>
            </a:r>
            <a:r>
              <a:rPr lang="en-US" sz="2800" b="0" dirty="0">
                <a:solidFill>
                  <a:srgbClr val="CCCCCC"/>
                </a:solidFill>
                <a:effectLst/>
                <a:latin typeface="Consolas" panose="020B0609020204030204" pitchFamily="49" charset="0"/>
              </a:rPr>
              <a:t>(</a:t>
            </a:r>
            <a:r>
              <a:rPr lang="en-US" sz="2800" b="0" dirty="0">
                <a:solidFill>
                  <a:srgbClr val="9CDCFE"/>
                </a:solidFill>
                <a:effectLst/>
                <a:latin typeface="Consolas" panose="020B0609020204030204" pitchFamily="49" charset="0"/>
              </a:rPr>
              <a:t>suburb</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temperature</a:t>
            </a:r>
            <a:r>
              <a:rPr lang="en-US" sz="2800" b="0" dirty="0">
                <a:solidFill>
                  <a:srgbClr val="CCCCCC"/>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is_raining</a:t>
            </a:r>
            <a:r>
              <a:rPr lang="en-US" sz="2800"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ACEDD2C7-5E8B-B031-CB04-47651F3A4E83}"/>
              </a:ext>
            </a:extLst>
          </p:cNvPr>
          <p:cNvSpPr txBox="1"/>
          <p:nvPr/>
        </p:nvSpPr>
        <p:spPr>
          <a:xfrm>
            <a:off x="184731" y="907338"/>
            <a:ext cx="6253316" cy="523220"/>
          </a:xfrm>
          <a:prstGeom prst="rect">
            <a:avLst/>
          </a:prstGeom>
          <a:noFill/>
        </p:spPr>
        <p:txBody>
          <a:bodyPr wrap="square">
            <a:spAutoFit/>
          </a:bodyPr>
          <a:lstStyle/>
          <a:p>
            <a:r>
              <a:rPr lang="en-US" sz="2800" dirty="0">
                <a:latin typeface="Calibir"/>
              </a:rPr>
              <a:t>Java</a:t>
            </a:r>
            <a:endParaRPr lang="en-AU" sz="2800" dirty="0"/>
          </a:p>
        </p:txBody>
      </p:sp>
      <p:sp>
        <p:nvSpPr>
          <p:cNvPr id="2" name="TextBox 1">
            <a:extLst>
              <a:ext uri="{FF2B5EF4-FFF2-40B4-BE49-F238E27FC236}">
                <a16:creationId xmlns:a16="http://schemas.microsoft.com/office/drawing/2014/main" id="{59CEED86-402D-A84B-AB9D-6A4A97CD97F4}"/>
              </a:ext>
            </a:extLst>
          </p:cNvPr>
          <p:cNvSpPr txBox="1"/>
          <p:nvPr/>
        </p:nvSpPr>
        <p:spPr>
          <a:xfrm>
            <a:off x="184730" y="4223703"/>
            <a:ext cx="11584481" cy="131818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ir"/>
              </a:rPr>
              <a:t>In Java, </a:t>
            </a:r>
            <a:r>
              <a:rPr lang="en-US" altLang="en-US" sz="2800" b="1" dirty="0">
                <a:latin typeface="Calibir"/>
              </a:rPr>
              <a:t>all code that runs must be inside a method</a:t>
            </a:r>
            <a:r>
              <a:rPr lang="en-US" altLang="en-US" sz="2800" dirty="0">
                <a:latin typeface="Calibir"/>
              </a:rPr>
              <a:t>, usually the main method, and inside a class. </a:t>
            </a:r>
          </a:p>
        </p:txBody>
      </p:sp>
    </p:spTree>
    <p:extLst>
      <p:ext uri="{BB962C8B-B14F-4D97-AF65-F5344CB8AC3E}">
        <p14:creationId xmlns:p14="http://schemas.microsoft.com/office/powerpoint/2010/main" val="276711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0A00D-F963-2993-E926-63E7393EA23A}"/>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03F175D4-1E94-FAA2-7F79-8AD2EF5FDDDE}"/>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223A43D1-7980-8A4D-CF33-29B38A7526DA}"/>
              </a:ext>
            </a:extLst>
          </p:cNvPr>
          <p:cNvSpPr>
            <a:spLocks noGrp="1"/>
          </p:cNvSpPr>
          <p:nvPr>
            <p:ph type="title"/>
          </p:nvPr>
        </p:nvSpPr>
        <p:spPr>
          <a:xfrm>
            <a:off x="0" y="1"/>
            <a:ext cx="12192000" cy="722670"/>
          </a:xfrm>
        </p:spPr>
        <p:txBody>
          <a:bodyPr anchor="b">
            <a:normAutofit/>
          </a:bodyPr>
          <a:lstStyle/>
          <a:p>
            <a:r>
              <a:rPr lang="en-US" sz="4000" dirty="0">
                <a:latin typeface="Calibir"/>
              </a:rPr>
              <a:t>Hands-On Activity 5: Data Types, Variables, and Operators</a:t>
            </a:r>
            <a:endParaRPr lang="en-AU" sz="4000" b="1" dirty="0">
              <a:latin typeface="Calibir"/>
            </a:endParaRPr>
          </a:p>
        </p:txBody>
      </p:sp>
      <p:sp>
        <p:nvSpPr>
          <p:cNvPr id="3" name="TextBox 2">
            <a:extLst>
              <a:ext uri="{FF2B5EF4-FFF2-40B4-BE49-F238E27FC236}">
                <a16:creationId xmlns:a16="http://schemas.microsoft.com/office/drawing/2014/main" id="{F68C201C-83FD-15EC-2EDE-9F589CCE6E16}"/>
              </a:ext>
            </a:extLst>
          </p:cNvPr>
          <p:cNvSpPr txBox="1"/>
          <p:nvPr/>
        </p:nvSpPr>
        <p:spPr>
          <a:xfrm>
            <a:off x="184731" y="1430594"/>
            <a:ext cx="11584482" cy="2608406"/>
          </a:xfrm>
          <a:prstGeom prst="rect">
            <a:avLst/>
          </a:prstGeom>
          <a:solidFill>
            <a:schemeClr val="tx1"/>
          </a:solidFill>
        </p:spPr>
        <p:txBody>
          <a:bodyPr wrap="square">
            <a:spAutoFit/>
          </a:bodyPr>
          <a:lstStyle/>
          <a:p>
            <a:pPr>
              <a:lnSpc>
                <a:spcPct val="150000"/>
              </a:lnSpc>
              <a:buNone/>
            </a:pPr>
            <a:r>
              <a:rPr lang="en-US" sz="2800" b="0" dirty="0">
                <a:solidFill>
                  <a:srgbClr val="9CDCFE"/>
                </a:solidFill>
                <a:effectLst/>
                <a:latin typeface="Consolas" panose="020B0609020204030204" pitchFamily="49" charset="0"/>
              </a:rPr>
              <a:t>suburb</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CE9178"/>
                </a:solidFill>
                <a:effectLst/>
                <a:latin typeface="Consolas" panose="020B0609020204030204" pitchFamily="49" charset="0"/>
              </a:rPr>
              <a:t>"Castle Hill"</a:t>
            </a:r>
            <a:endParaRPr lang="en-US" sz="2800" b="0" dirty="0">
              <a:solidFill>
                <a:srgbClr val="CCCCCC"/>
              </a:solidFill>
              <a:effectLst/>
              <a:latin typeface="Consolas" panose="020B0609020204030204" pitchFamily="49" charset="0"/>
            </a:endParaRPr>
          </a:p>
          <a:p>
            <a:pPr>
              <a:lnSpc>
                <a:spcPct val="150000"/>
              </a:lnSpc>
              <a:buNone/>
            </a:pPr>
            <a:r>
              <a:rPr lang="en-US" sz="2800" b="0" dirty="0">
                <a:solidFill>
                  <a:srgbClr val="9CDCFE"/>
                </a:solidFill>
                <a:effectLst/>
                <a:latin typeface="Consolas" panose="020B0609020204030204" pitchFamily="49" charset="0"/>
              </a:rPr>
              <a:t>temperature</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B5CEA8"/>
                </a:solidFill>
                <a:effectLst/>
                <a:latin typeface="Consolas" panose="020B0609020204030204" pitchFamily="49" charset="0"/>
              </a:rPr>
              <a:t>22.5</a:t>
            </a:r>
            <a:endParaRPr lang="en-US" sz="2800" b="0" dirty="0">
              <a:solidFill>
                <a:srgbClr val="CCCCCC"/>
              </a:solidFill>
              <a:effectLst/>
              <a:latin typeface="Consolas" panose="020B0609020204030204" pitchFamily="49" charset="0"/>
            </a:endParaRPr>
          </a:p>
          <a:p>
            <a:pPr>
              <a:lnSpc>
                <a:spcPct val="150000"/>
              </a:lnSpc>
              <a:buNone/>
            </a:pPr>
            <a:r>
              <a:rPr lang="en-US" sz="2800" b="0" dirty="0" err="1">
                <a:solidFill>
                  <a:srgbClr val="9CDCFE"/>
                </a:solidFill>
                <a:effectLst/>
                <a:latin typeface="Consolas" panose="020B0609020204030204" pitchFamily="49" charset="0"/>
              </a:rPr>
              <a:t>is_raining</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4FC1FF"/>
                </a:solidFill>
                <a:effectLst/>
                <a:latin typeface="Consolas" panose="020B0609020204030204" pitchFamily="49" charset="0"/>
              </a:rPr>
              <a:t>False</a:t>
            </a:r>
            <a:endParaRPr lang="en-US" sz="2800" b="0" dirty="0">
              <a:solidFill>
                <a:srgbClr val="CCCCCC"/>
              </a:solidFill>
              <a:effectLst/>
              <a:latin typeface="Consolas" panose="020B0609020204030204" pitchFamily="49" charset="0"/>
            </a:endParaRPr>
          </a:p>
          <a:p>
            <a:pPr>
              <a:lnSpc>
                <a:spcPct val="150000"/>
              </a:lnSpc>
              <a:buNone/>
            </a:pPr>
            <a:r>
              <a:rPr lang="en-US" sz="2800" b="0" dirty="0">
                <a:solidFill>
                  <a:srgbClr val="DCDCAA"/>
                </a:solidFill>
                <a:effectLst/>
                <a:latin typeface="Consolas" panose="020B0609020204030204" pitchFamily="49" charset="0"/>
              </a:rPr>
              <a:t>print</a:t>
            </a:r>
            <a:r>
              <a:rPr lang="en-US" sz="2800" b="0" dirty="0">
                <a:solidFill>
                  <a:srgbClr val="CCCCCC"/>
                </a:solidFill>
                <a:effectLst/>
                <a:latin typeface="Consolas" panose="020B0609020204030204" pitchFamily="49" charset="0"/>
              </a:rPr>
              <a:t>(</a:t>
            </a:r>
            <a:r>
              <a:rPr lang="en-US" sz="2800" b="0" dirty="0">
                <a:solidFill>
                  <a:srgbClr val="9CDCFE"/>
                </a:solidFill>
                <a:effectLst/>
                <a:latin typeface="Consolas" panose="020B0609020204030204" pitchFamily="49" charset="0"/>
              </a:rPr>
              <a:t>suburb</a:t>
            </a:r>
            <a:r>
              <a:rPr lang="en-US" sz="2800" b="0" dirty="0">
                <a:solidFill>
                  <a:srgbClr val="CCCCCC"/>
                </a:solidFill>
                <a:effectLst/>
                <a:latin typeface="Consolas" panose="020B0609020204030204" pitchFamily="49" charset="0"/>
              </a:rPr>
              <a:t>, </a:t>
            </a:r>
            <a:r>
              <a:rPr lang="en-US" sz="2800" b="0" dirty="0">
                <a:solidFill>
                  <a:srgbClr val="9CDCFE"/>
                </a:solidFill>
                <a:effectLst/>
                <a:latin typeface="Consolas" panose="020B0609020204030204" pitchFamily="49" charset="0"/>
              </a:rPr>
              <a:t>temperature</a:t>
            </a:r>
            <a:r>
              <a:rPr lang="en-US" sz="2800" b="0" dirty="0">
                <a:solidFill>
                  <a:srgbClr val="CCCCCC"/>
                </a:solidFill>
                <a:effectLst/>
                <a:latin typeface="Consolas" panose="020B0609020204030204" pitchFamily="49" charset="0"/>
              </a:rPr>
              <a:t>, </a:t>
            </a:r>
            <a:r>
              <a:rPr lang="en-US" sz="2800" b="0" dirty="0" err="1">
                <a:solidFill>
                  <a:srgbClr val="9CDCFE"/>
                </a:solidFill>
                <a:effectLst/>
                <a:latin typeface="Consolas" panose="020B0609020204030204" pitchFamily="49" charset="0"/>
              </a:rPr>
              <a:t>is_raining</a:t>
            </a:r>
            <a:r>
              <a:rPr lang="en-US" sz="2800" b="0" dirty="0">
                <a:solidFill>
                  <a:srgbClr val="CCCCCC"/>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C9FD0F06-F1D7-DB31-065D-2FFEE3B568B7}"/>
              </a:ext>
            </a:extLst>
          </p:cNvPr>
          <p:cNvSpPr txBox="1"/>
          <p:nvPr/>
        </p:nvSpPr>
        <p:spPr>
          <a:xfrm>
            <a:off x="184731" y="907338"/>
            <a:ext cx="6253316" cy="523220"/>
          </a:xfrm>
          <a:prstGeom prst="rect">
            <a:avLst/>
          </a:prstGeom>
          <a:noFill/>
        </p:spPr>
        <p:txBody>
          <a:bodyPr wrap="square">
            <a:spAutoFit/>
          </a:bodyPr>
          <a:lstStyle/>
          <a:p>
            <a:r>
              <a:rPr lang="en-US" sz="2800" dirty="0">
                <a:latin typeface="Calibir"/>
              </a:rPr>
              <a:t>Java</a:t>
            </a:r>
            <a:endParaRPr lang="en-AU" sz="2800" dirty="0"/>
          </a:p>
        </p:txBody>
      </p:sp>
      <p:sp>
        <p:nvSpPr>
          <p:cNvPr id="2" name="TextBox 1">
            <a:extLst>
              <a:ext uri="{FF2B5EF4-FFF2-40B4-BE49-F238E27FC236}">
                <a16:creationId xmlns:a16="http://schemas.microsoft.com/office/drawing/2014/main" id="{C8D693B6-F57E-D0B9-9672-EC61C54346C7}"/>
              </a:ext>
            </a:extLst>
          </p:cNvPr>
          <p:cNvSpPr txBox="1"/>
          <p:nvPr/>
        </p:nvSpPr>
        <p:spPr>
          <a:xfrm>
            <a:off x="184730" y="4223703"/>
            <a:ext cx="11584481" cy="131818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ir"/>
              </a:rPr>
              <a:t>In Java, </a:t>
            </a:r>
            <a:r>
              <a:rPr lang="en-US" altLang="en-US" sz="2800" b="1" dirty="0">
                <a:latin typeface="Calibir"/>
              </a:rPr>
              <a:t>all code that runs must be inside a method</a:t>
            </a:r>
            <a:r>
              <a:rPr lang="en-US" altLang="en-US" sz="2800" dirty="0">
                <a:latin typeface="Calibir"/>
              </a:rPr>
              <a:t>, usually the main method, and inside a class. 	</a:t>
            </a:r>
          </a:p>
        </p:txBody>
      </p:sp>
    </p:spTree>
    <p:extLst>
      <p:ext uri="{BB962C8B-B14F-4D97-AF65-F5344CB8AC3E}">
        <p14:creationId xmlns:p14="http://schemas.microsoft.com/office/powerpoint/2010/main" val="767903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78F7B-DA84-0B92-317D-2CEAEB047D65}"/>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CBB4F066-4934-9155-4328-A35D7FF2E396}"/>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39EF1366-D9BC-EC5B-306B-B3EAFF4ECEA6}"/>
              </a:ext>
            </a:extLst>
          </p:cNvPr>
          <p:cNvSpPr>
            <a:spLocks noGrp="1"/>
          </p:cNvSpPr>
          <p:nvPr>
            <p:ph type="title"/>
          </p:nvPr>
        </p:nvSpPr>
        <p:spPr>
          <a:xfrm>
            <a:off x="0" y="1"/>
            <a:ext cx="12192000" cy="722670"/>
          </a:xfrm>
        </p:spPr>
        <p:txBody>
          <a:bodyPr anchor="b">
            <a:normAutofit/>
          </a:bodyPr>
          <a:lstStyle/>
          <a:p>
            <a:r>
              <a:rPr lang="en-US" sz="4000" dirty="0">
                <a:latin typeface="Calibir"/>
              </a:rPr>
              <a:t>Strings &amp; String Formatting</a:t>
            </a:r>
            <a:endParaRPr lang="en-AU" sz="4000" b="1" dirty="0">
              <a:latin typeface="Calibir"/>
            </a:endParaRPr>
          </a:p>
        </p:txBody>
      </p:sp>
      <p:sp>
        <p:nvSpPr>
          <p:cNvPr id="2" name="TextBox 1">
            <a:extLst>
              <a:ext uri="{FF2B5EF4-FFF2-40B4-BE49-F238E27FC236}">
                <a16:creationId xmlns:a16="http://schemas.microsoft.com/office/drawing/2014/main" id="{9C342E39-FAF9-A785-0834-131E6C49B1D1}"/>
              </a:ext>
            </a:extLst>
          </p:cNvPr>
          <p:cNvSpPr txBox="1"/>
          <p:nvPr/>
        </p:nvSpPr>
        <p:spPr>
          <a:xfrm>
            <a:off x="92365" y="1477248"/>
            <a:ext cx="11584481" cy="3257174"/>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String = text data.</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Formatting = inserting variables into text.</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Think of it like a </a:t>
            </a:r>
            <a:r>
              <a:rPr lang="en-US" altLang="en-US" sz="2800" b="1" dirty="0">
                <a:latin typeface="Calibir"/>
              </a:rPr>
              <a:t>fill-in-the-blank</a:t>
            </a:r>
            <a:r>
              <a:rPr lang="en-US" altLang="en-US" sz="2800" dirty="0">
                <a:latin typeface="Calibir"/>
              </a:rPr>
              <a:t> postcard.</a:t>
            </a:r>
          </a:p>
          <a:p>
            <a:pPr lvl="0" eaLnBrk="0" fontAlgn="base" hangingPunct="0">
              <a:lnSpc>
                <a:spcPct val="150000"/>
              </a:lnSpc>
              <a:spcBef>
                <a:spcPct val="0"/>
              </a:spcBef>
              <a:spcAft>
                <a:spcPct val="0"/>
              </a:spcAft>
            </a:pPr>
            <a:r>
              <a:rPr lang="en-US" altLang="en-US" sz="2800" b="1" dirty="0">
                <a:latin typeface="Calibir"/>
              </a:rPr>
              <a:t>Australian Example:</a:t>
            </a:r>
            <a:endParaRPr lang="en-US" altLang="en-US" sz="2800" dirty="0">
              <a:latin typeface="Calibir"/>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"Welcome to {}!" → "Welcome to Sydney!"</a:t>
            </a:r>
          </a:p>
        </p:txBody>
      </p:sp>
    </p:spTree>
    <p:extLst>
      <p:ext uri="{BB962C8B-B14F-4D97-AF65-F5344CB8AC3E}">
        <p14:creationId xmlns:p14="http://schemas.microsoft.com/office/powerpoint/2010/main" val="2438623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96496-BB98-D995-3625-AD50C40ADCCC}"/>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AB641B9A-FA44-1BF2-60B6-7FB96F9DB67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D76DDA54-5FFA-AF67-DC7D-7E10B7B699EF}"/>
              </a:ext>
            </a:extLst>
          </p:cNvPr>
          <p:cNvSpPr>
            <a:spLocks noGrp="1"/>
          </p:cNvSpPr>
          <p:nvPr>
            <p:ph type="title"/>
          </p:nvPr>
        </p:nvSpPr>
        <p:spPr>
          <a:xfrm>
            <a:off x="0" y="1"/>
            <a:ext cx="12192000" cy="722670"/>
          </a:xfrm>
        </p:spPr>
        <p:txBody>
          <a:bodyPr anchor="b">
            <a:normAutofit/>
          </a:bodyPr>
          <a:lstStyle/>
          <a:p>
            <a:r>
              <a:rPr lang="en-US" sz="4000" dirty="0">
                <a:latin typeface="Calibir"/>
              </a:rPr>
              <a:t>Strings &amp; String Formatting</a:t>
            </a:r>
            <a:endParaRPr lang="en-AU" sz="4000" b="1" dirty="0">
              <a:latin typeface="Calibir"/>
            </a:endParaRPr>
          </a:p>
        </p:txBody>
      </p:sp>
      <p:sp>
        <p:nvSpPr>
          <p:cNvPr id="2" name="TextBox 1">
            <a:extLst>
              <a:ext uri="{FF2B5EF4-FFF2-40B4-BE49-F238E27FC236}">
                <a16:creationId xmlns:a16="http://schemas.microsoft.com/office/drawing/2014/main" id="{7E4EE0A8-DEBC-C46D-EB5F-66A93583EAB2}"/>
              </a:ext>
            </a:extLst>
          </p:cNvPr>
          <p:cNvSpPr txBox="1"/>
          <p:nvPr/>
        </p:nvSpPr>
        <p:spPr>
          <a:xfrm>
            <a:off x="92365" y="1477248"/>
            <a:ext cx="11584481" cy="67185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ir"/>
              </a:rPr>
              <a:t>Python Example:</a:t>
            </a:r>
          </a:p>
        </p:txBody>
      </p:sp>
      <p:sp>
        <p:nvSpPr>
          <p:cNvPr id="4" name="TextBox 3">
            <a:extLst>
              <a:ext uri="{FF2B5EF4-FFF2-40B4-BE49-F238E27FC236}">
                <a16:creationId xmlns:a16="http://schemas.microsoft.com/office/drawing/2014/main" id="{17737F26-6CC7-70EC-542A-AA6509BDE74B}"/>
              </a:ext>
            </a:extLst>
          </p:cNvPr>
          <p:cNvSpPr txBox="1"/>
          <p:nvPr/>
        </p:nvSpPr>
        <p:spPr>
          <a:xfrm>
            <a:off x="184731" y="2474893"/>
            <a:ext cx="6209070" cy="1315745"/>
          </a:xfrm>
          <a:prstGeom prst="rect">
            <a:avLst/>
          </a:prstGeom>
          <a:solidFill>
            <a:schemeClr val="tx1"/>
          </a:solidFill>
        </p:spPr>
        <p:txBody>
          <a:bodyPr wrap="square">
            <a:spAutoFit/>
          </a:bodyPr>
          <a:lstStyle/>
          <a:p>
            <a:pPr>
              <a:lnSpc>
                <a:spcPct val="150000"/>
              </a:lnSpc>
              <a:buNone/>
            </a:pPr>
            <a:r>
              <a:rPr lang="en-US" sz="2800" b="0" dirty="0">
                <a:solidFill>
                  <a:srgbClr val="9CDCFE"/>
                </a:solidFill>
                <a:effectLst/>
                <a:latin typeface="Consolas" panose="020B0609020204030204" pitchFamily="49" charset="0"/>
              </a:rPr>
              <a:t>city</a:t>
            </a:r>
            <a:r>
              <a:rPr lang="en-US" sz="2800" b="0" dirty="0">
                <a:solidFill>
                  <a:srgbClr val="CCCCCC"/>
                </a:solidFill>
                <a:effectLst/>
                <a:latin typeface="Consolas" panose="020B0609020204030204" pitchFamily="49" charset="0"/>
              </a:rPr>
              <a:t> </a:t>
            </a:r>
            <a:r>
              <a:rPr lang="en-US" sz="2800" b="0" dirty="0">
                <a:solidFill>
                  <a:srgbClr val="D4D4D4"/>
                </a:solidFill>
                <a:effectLst/>
                <a:latin typeface="Consolas" panose="020B0609020204030204" pitchFamily="49" charset="0"/>
              </a:rPr>
              <a:t>=</a:t>
            </a:r>
            <a:r>
              <a:rPr lang="en-US" sz="2800" b="0" dirty="0">
                <a:solidFill>
                  <a:srgbClr val="CCCCCC"/>
                </a:solidFill>
                <a:effectLst/>
                <a:latin typeface="Consolas" panose="020B0609020204030204" pitchFamily="49" charset="0"/>
              </a:rPr>
              <a:t> </a:t>
            </a:r>
            <a:r>
              <a:rPr lang="en-US" sz="2800" b="0" dirty="0">
                <a:solidFill>
                  <a:srgbClr val="CE9178"/>
                </a:solidFill>
                <a:effectLst/>
                <a:latin typeface="Consolas" panose="020B0609020204030204" pitchFamily="49" charset="0"/>
              </a:rPr>
              <a:t>"Sydney"</a:t>
            </a:r>
            <a:endParaRPr lang="en-US" sz="2800" b="0" dirty="0">
              <a:solidFill>
                <a:srgbClr val="CCCCCC"/>
              </a:solidFill>
              <a:effectLst/>
              <a:latin typeface="Consolas" panose="020B0609020204030204" pitchFamily="49" charset="0"/>
            </a:endParaRPr>
          </a:p>
          <a:p>
            <a:pPr>
              <a:lnSpc>
                <a:spcPct val="150000"/>
              </a:lnSpc>
              <a:buNone/>
            </a:pPr>
            <a:r>
              <a:rPr lang="en-US" sz="2800" b="0" dirty="0">
                <a:solidFill>
                  <a:srgbClr val="DCDCAA"/>
                </a:solidFill>
                <a:effectLst/>
                <a:latin typeface="Consolas" panose="020B0609020204030204" pitchFamily="49" charset="0"/>
              </a:rPr>
              <a:t>print</a:t>
            </a:r>
            <a:r>
              <a:rPr lang="en-US" sz="2800" b="0" dirty="0">
                <a:solidFill>
                  <a:srgbClr val="CCCCCC"/>
                </a:solidFill>
                <a:effectLst/>
                <a:latin typeface="Consolas" panose="020B0609020204030204" pitchFamily="49" charset="0"/>
              </a:rPr>
              <a:t>(</a:t>
            </a:r>
            <a:r>
              <a:rPr lang="en-US" sz="2800" b="0" dirty="0" err="1">
                <a:solidFill>
                  <a:srgbClr val="569CD6"/>
                </a:solidFill>
                <a:effectLst/>
                <a:latin typeface="Consolas" panose="020B0609020204030204" pitchFamily="49" charset="0"/>
              </a:rPr>
              <a:t>f</a:t>
            </a:r>
            <a:r>
              <a:rPr lang="en-US" sz="2800" b="0" dirty="0" err="1">
                <a:solidFill>
                  <a:srgbClr val="CE9178"/>
                </a:solidFill>
                <a:effectLst/>
                <a:latin typeface="Consolas" panose="020B0609020204030204" pitchFamily="49" charset="0"/>
              </a:rPr>
              <a:t>"Welcome</a:t>
            </a:r>
            <a:r>
              <a:rPr lang="en-US" sz="2800" b="0" dirty="0">
                <a:solidFill>
                  <a:srgbClr val="CE9178"/>
                </a:solidFill>
                <a:effectLst/>
                <a:latin typeface="Consolas" panose="020B0609020204030204" pitchFamily="49" charset="0"/>
              </a:rPr>
              <a:t> to </a:t>
            </a:r>
            <a:r>
              <a:rPr lang="en-US" sz="2800" b="0" dirty="0">
                <a:solidFill>
                  <a:srgbClr val="569CD6"/>
                </a:solidFill>
                <a:effectLst/>
                <a:latin typeface="Consolas" panose="020B0609020204030204" pitchFamily="49" charset="0"/>
              </a:rPr>
              <a:t>{</a:t>
            </a:r>
            <a:r>
              <a:rPr lang="en-US" sz="2800" b="0" dirty="0">
                <a:solidFill>
                  <a:srgbClr val="9CDCFE"/>
                </a:solidFill>
                <a:effectLst/>
                <a:latin typeface="Consolas" panose="020B0609020204030204" pitchFamily="49" charset="0"/>
              </a:rPr>
              <a:t>city</a:t>
            </a:r>
            <a:r>
              <a:rPr lang="en-US" sz="2800" b="0" dirty="0">
                <a:solidFill>
                  <a:srgbClr val="569CD6"/>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98312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E5C79-25B3-5000-9D6B-CAE7D29E3981}"/>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D31C4EBE-0BB8-EBFA-777B-34F3EAE81DB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98BE5A8E-115E-B765-8D79-D5ABB070B002}"/>
              </a:ext>
            </a:extLst>
          </p:cNvPr>
          <p:cNvSpPr>
            <a:spLocks noGrp="1"/>
          </p:cNvSpPr>
          <p:nvPr>
            <p:ph type="title"/>
          </p:nvPr>
        </p:nvSpPr>
        <p:spPr>
          <a:xfrm>
            <a:off x="0" y="1"/>
            <a:ext cx="12192000" cy="722670"/>
          </a:xfrm>
        </p:spPr>
        <p:txBody>
          <a:bodyPr anchor="b">
            <a:normAutofit/>
          </a:bodyPr>
          <a:lstStyle/>
          <a:p>
            <a:r>
              <a:rPr lang="en-US" sz="4000" dirty="0">
                <a:latin typeface="Calibir"/>
              </a:rPr>
              <a:t>Strings &amp; String Formatting</a:t>
            </a:r>
            <a:endParaRPr lang="en-AU" sz="4000" b="1" dirty="0">
              <a:latin typeface="Calibir"/>
            </a:endParaRPr>
          </a:p>
        </p:txBody>
      </p:sp>
      <p:sp>
        <p:nvSpPr>
          <p:cNvPr id="2" name="TextBox 1">
            <a:extLst>
              <a:ext uri="{FF2B5EF4-FFF2-40B4-BE49-F238E27FC236}">
                <a16:creationId xmlns:a16="http://schemas.microsoft.com/office/drawing/2014/main" id="{C0FF8BDD-CCC1-65F8-B0C7-E04027A8BF51}"/>
              </a:ext>
            </a:extLst>
          </p:cNvPr>
          <p:cNvSpPr txBox="1"/>
          <p:nvPr/>
        </p:nvSpPr>
        <p:spPr>
          <a:xfrm>
            <a:off x="92365" y="1477248"/>
            <a:ext cx="11584481" cy="67185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ir"/>
              </a:rPr>
              <a:t>Java Example:</a:t>
            </a:r>
          </a:p>
        </p:txBody>
      </p:sp>
      <p:pic>
        <p:nvPicPr>
          <p:cNvPr id="6" name="Picture 5">
            <a:extLst>
              <a:ext uri="{FF2B5EF4-FFF2-40B4-BE49-F238E27FC236}">
                <a16:creationId xmlns:a16="http://schemas.microsoft.com/office/drawing/2014/main" id="{68714FE8-CC7C-3910-700F-F11FD6B943D4}"/>
              </a:ext>
            </a:extLst>
          </p:cNvPr>
          <p:cNvPicPr>
            <a:picLocks noChangeAspect="1"/>
          </p:cNvPicPr>
          <p:nvPr/>
        </p:nvPicPr>
        <p:blipFill>
          <a:blip r:embed="rId2"/>
          <a:srcRect l="14758" t="13231" r="34677" b="19570"/>
          <a:stretch>
            <a:fillRect/>
          </a:stretch>
        </p:blipFill>
        <p:spPr>
          <a:xfrm>
            <a:off x="184731" y="2249440"/>
            <a:ext cx="6164826" cy="4608559"/>
          </a:xfrm>
          <a:prstGeom prst="rect">
            <a:avLst/>
          </a:prstGeom>
        </p:spPr>
      </p:pic>
      <p:pic>
        <p:nvPicPr>
          <p:cNvPr id="9" name="Picture 8">
            <a:extLst>
              <a:ext uri="{FF2B5EF4-FFF2-40B4-BE49-F238E27FC236}">
                <a16:creationId xmlns:a16="http://schemas.microsoft.com/office/drawing/2014/main" id="{BBCC5A70-5E3E-84EA-C56C-2D5006683F96}"/>
              </a:ext>
            </a:extLst>
          </p:cNvPr>
          <p:cNvPicPr>
            <a:picLocks noChangeAspect="1"/>
          </p:cNvPicPr>
          <p:nvPr/>
        </p:nvPicPr>
        <p:blipFill>
          <a:blip r:embed="rId3"/>
          <a:srcRect l="29880" t="23656" r="30442" b="41935"/>
          <a:stretch>
            <a:fillRect/>
          </a:stretch>
        </p:blipFill>
        <p:spPr>
          <a:xfrm>
            <a:off x="7169798" y="3021010"/>
            <a:ext cx="4837471" cy="2359742"/>
          </a:xfrm>
          <a:prstGeom prst="rect">
            <a:avLst/>
          </a:prstGeom>
        </p:spPr>
      </p:pic>
      <p:cxnSp>
        <p:nvCxnSpPr>
          <p:cNvPr id="11" name="Connector: Elbow 10">
            <a:extLst>
              <a:ext uri="{FF2B5EF4-FFF2-40B4-BE49-F238E27FC236}">
                <a16:creationId xmlns:a16="http://schemas.microsoft.com/office/drawing/2014/main" id="{7B7B538F-8C80-3B9F-3BD7-7C39DE462AD7}"/>
              </a:ext>
            </a:extLst>
          </p:cNvPr>
          <p:cNvCxnSpPr>
            <a:endCxn id="9" idx="1"/>
          </p:cNvCxnSpPr>
          <p:nvPr/>
        </p:nvCxnSpPr>
        <p:spPr>
          <a:xfrm flipV="1">
            <a:off x="6474542" y="4200881"/>
            <a:ext cx="695256" cy="352838"/>
          </a:xfrm>
          <a:prstGeom prst="bentConnector3">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2159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50510-A5CB-B8A1-73EC-FB695428FF61}"/>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E1AF5E9A-5A46-EF31-62CE-5A9C962468B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D72EAD8A-83BC-D8AA-EC1B-6E85B2D2A65D}"/>
              </a:ext>
            </a:extLst>
          </p:cNvPr>
          <p:cNvSpPr>
            <a:spLocks noGrp="1"/>
          </p:cNvSpPr>
          <p:nvPr>
            <p:ph type="title"/>
          </p:nvPr>
        </p:nvSpPr>
        <p:spPr>
          <a:xfrm>
            <a:off x="0" y="1"/>
            <a:ext cx="12192000" cy="722670"/>
          </a:xfrm>
        </p:spPr>
        <p:txBody>
          <a:bodyPr anchor="b">
            <a:normAutofit/>
          </a:bodyPr>
          <a:lstStyle/>
          <a:p>
            <a:r>
              <a:rPr lang="en-US" sz="4000" dirty="0">
                <a:latin typeface="Calibir"/>
              </a:rPr>
              <a:t>Strings &amp; String Formatting</a:t>
            </a:r>
            <a:endParaRPr lang="en-AU" sz="4000" b="1" dirty="0">
              <a:latin typeface="Calibir"/>
            </a:endParaRPr>
          </a:p>
        </p:txBody>
      </p:sp>
      <p:sp>
        <p:nvSpPr>
          <p:cNvPr id="2" name="TextBox 1">
            <a:extLst>
              <a:ext uri="{FF2B5EF4-FFF2-40B4-BE49-F238E27FC236}">
                <a16:creationId xmlns:a16="http://schemas.microsoft.com/office/drawing/2014/main" id="{FD2CB2AC-73D6-8AC2-4F0D-651B1FDC48AE}"/>
              </a:ext>
            </a:extLst>
          </p:cNvPr>
          <p:cNvSpPr txBox="1"/>
          <p:nvPr/>
        </p:nvSpPr>
        <p:spPr>
          <a:xfrm>
            <a:off x="92365" y="1477248"/>
            <a:ext cx="11584481" cy="67185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ir"/>
              </a:rPr>
              <a:t>New Java Project</a:t>
            </a:r>
          </a:p>
        </p:txBody>
      </p:sp>
      <p:pic>
        <p:nvPicPr>
          <p:cNvPr id="4" name="Picture 3">
            <a:extLst>
              <a:ext uri="{FF2B5EF4-FFF2-40B4-BE49-F238E27FC236}">
                <a16:creationId xmlns:a16="http://schemas.microsoft.com/office/drawing/2014/main" id="{8D838A79-4CBB-0B6B-D319-139279307DD5}"/>
              </a:ext>
            </a:extLst>
          </p:cNvPr>
          <p:cNvPicPr>
            <a:picLocks noChangeAspect="1"/>
          </p:cNvPicPr>
          <p:nvPr/>
        </p:nvPicPr>
        <p:blipFill>
          <a:blip r:embed="rId2"/>
          <a:srcRect r="64194" b="35484"/>
          <a:stretch>
            <a:fillRect/>
          </a:stretch>
        </p:blipFill>
        <p:spPr>
          <a:xfrm>
            <a:off x="0" y="2278626"/>
            <a:ext cx="4365523" cy="4424516"/>
          </a:xfrm>
          <a:prstGeom prst="rect">
            <a:avLst/>
          </a:prstGeom>
        </p:spPr>
      </p:pic>
      <p:pic>
        <p:nvPicPr>
          <p:cNvPr id="10" name="Picture 9">
            <a:extLst>
              <a:ext uri="{FF2B5EF4-FFF2-40B4-BE49-F238E27FC236}">
                <a16:creationId xmlns:a16="http://schemas.microsoft.com/office/drawing/2014/main" id="{80BCEBBD-0B68-E64E-BF61-B81E6744BAAD}"/>
              </a:ext>
            </a:extLst>
          </p:cNvPr>
          <p:cNvPicPr>
            <a:picLocks noChangeAspect="1"/>
          </p:cNvPicPr>
          <p:nvPr/>
        </p:nvPicPr>
        <p:blipFill>
          <a:blip r:embed="rId3"/>
          <a:srcRect l="22500" r="22580" b="6881"/>
          <a:stretch>
            <a:fillRect/>
          </a:stretch>
        </p:blipFill>
        <p:spPr>
          <a:xfrm>
            <a:off x="6207562" y="1150373"/>
            <a:ext cx="5984438" cy="5707625"/>
          </a:xfrm>
          <a:prstGeom prst="rect">
            <a:avLst/>
          </a:prstGeom>
        </p:spPr>
      </p:pic>
      <p:cxnSp>
        <p:nvCxnSpPr>
          <p:cNvPr id="13" name="Connector: Elbow 12">
            <a:extLst>
              <a:ext uri="{FF2B5EF4-FFF2-40B4-BE49-F238E27FC236}">
                <a16:creationId xmlns:a16="http://schemas.microsoft.com/office/drawing/2014/main" id="{2DEF1884-8762-C28A-9134-CFCCDC2CEA1C}"/>
              </a:ext>
            </a:extLst>
          </p:cNvPr>
          <p:cNvCxnSpPr>
            <a:endCxn id="10" idx="1"/>
          </p:cNvCxnSpPr>
          <p:nvPr/>
        </p:nvCxnSpPr>
        <p:spPr>
          <a:xfrm flipV="1">
            <a:off x="4365523" y="4004186"/>
            <a:ext cx="1842039" cy="361337"/>
          </a:xfrm>
          <a:prstGeom prst="bentConnector3">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9995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1E808-0E59-4115-060F-9A3BFCDEFA7A}"/>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8BB77AFD-8E2D-E08A-4341-FF79F09FB8E0}"/>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CEFC534A-D3D9-388E-6F43-F6E685D972C1}"/>
              </a:ext>
            </a:extLst>
          </p:cNvPr>
          <p:cNvSpPr txBox="1"/>
          <p:nvPr/>
        </p:nvSpPr>
        <p:spPr>
          <a:xfrm>
            <a:off x="10607965" y="-184666"/>
            <a:ext cx="11584481" cy="67185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ir"/>
              </a:rPr>
              <a:t>Java Code</a:t>
            </a:r>
          </a:p>
        </p:txBody>
      </p:sp>
      <p:pic>
        <p:nvPicPr>
          <p:cNvPr id="9" name="Picture 8">
            <a:extLst>
              <a:ext uri="{FF2B5EF4-FFF2-40B4-BE49-F238E27FC236}">
                <a16:creationId xmlns:a16="http://schemas.microsoft.com/office/drawing/2014/main" id="{28C9FF0F-A5C9-E0A5-D3AD-D379C1B90A27}"/>
              </a:ext>
            </a:extLst>
          </p:cNvPr>
          <p:cNvPicPr>
            <a:picLocks noChangeAspect="1"/>
          </p:cNvPicPr>
          <p:nvPr/>
        </p:nvPicPr>
        <p:blipFill>
          <a:blip r:embed="rId2"/>
          <a:srcRect l="2" r="47300" b="60216"/>
          <a:stretch>
            <a:fillRect/>
          </a:stretch>
        </p:blipFill>
        <p:spPr>
          <a:xfrm>
            <a:off x="-1" y="0"/>
            <a:ext cx="12192001" cy="5177518"/>
          </a:xfrm>
          <a:prstGeom prst="rect">
            <a:avLst/>
          </a:prstGeom>
        </p:spPr>
      </p:pic>
      <p:sp>
        <p:nvSpPr>
          <p:cNvPr id="14" name="Rectangle 1">
            <a:extLst>
              <a:ext uri="{FF2B5EF4-FFF2-40B4-BE49-F238E27FC236}">
                <a16:creationId xmlns:a16="http://schemas.microsoft.com/office/drawing/2014/main" id="{A7F5ED84-6DAE-5716-345F-3E078803484C}"/>
              </a:ext>
            </a:extLst>
          </p:cNvPr>
          <p:cNvSpPr>
            <a:spLocks noChangeArrowheads="1"/>
          </p:cNvSpPr>
          <p:nvPr/>
        </p:nvSpPr>
        <p:spPr bwMode="auto">
          <a:xfrm>
            <a:off x="0" y="5177518"/>
            <a:ext cx="10882531" cy="156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Calibir"/>
              </a:rPr>
              <a:t>package </a:t>
            </a:r>
            <a:r>
              <a:rPr kumimoji="0" lang="en-US" altLang="en-US" sz="2200" b="1" i="0" u="none" strike="noStrike" cap="none" normalizeH="0" baseline="0" dirty="0" err="1">
                <a:ln>
                  <a:noFill/>
                </a:ln>
                <a:solidFill>
                  <a:schemeClr val="tx1"/>
                </a:solidFill>
                <a:effectLst/>
                <a:latin typeface="Calibir"/>
              </a:rPr>
              <a:t>welcome_to_java</a:t>
            </a:r>
            <a:r>
              <a:rPr kumimoji="0" lang="en-US" altLang="en-US" sz="2200" b="1" i="0" u="none" strike="noStrike" cap="none" normalizeH="0" baseline="0" dirty="0">
                <a:ln>
                  <a:noFill/>
                </a:ln>
                <a:solidFill>
                  <a:schemeClr val="tx1"/>
                </a:solidFill>
                <a:effectLst/>
                <a:latin typeface="Calibir"/>
              </a:rPr>
              <a:t>;</a:t>
            </a:r>
            <a:r>
              <a:rPr kumimoji="0" lang="en-US" altLang="en-US" sz="2200" b="0" i="0" u="none" strike="noStrike" cap="none" normalizeH="0" baseline="0" dirty="0">
                <a:ln>
                  <a:noFill/>
                </a:ln>
                <a:solidFill>
                  <a:schemeClr val="tx1"/>
                </a:solidFill>
                <a:effectLst/>
                <a:latin typeface="Calibir"/>
              </a:rPr>
              <a:t> – Groups this class into a package called </a:t>
            </a:r>
            <a:r>
              <a:rPr kumimoji="0" lang="en-US" altLang="en-US" sz="2200" b="0" i="1" u="none" strike="noStrike" cap="none" normalizeH="0" baseline="0" dirty="0" err="1">
                <a:ln>
                  <a:noFill/>
                </a:ln>
                <a:solidFill>
                  <a:schemeClr val="tx1"/>
                </a:solidFill>
                <a:effectLst/>
                <a:latin typeface="Calibir"/>
              </a:rPr>
              <a:t>welcome_to_java</a:t>
            </a:r>
            <a:r>
              <a:rPr kumimoji="0" lang="en-US" altLang="en-US" sz="2200" b="0" i="0" u="none" strike="noStrike" cap="none" normalizeH="0" baseline="0" dirty="0">
                <a:ln>
                  <a:noFill/>
                </a:ln>
                <a:solidFill>
                  <a:schemeClr val="tx1"/>
                </a:solidFill>
                <a:effectLst/>
                <a:latin typeface="Calibir"/>
              </a:rPr>
              <a:t>.</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Calibir"/>
              </a:rPr>
              <a:t>public class </a:t>
            </a:r>
            <a:r>
              <a:rPr kumimoji="0" lang="en-US" altLang="en-US" sz="2200" b="1" i="0" u="none" strike="noStrike" cap="none" normalizeH="0" baseline="0" dirty="0" err="1">
                <a:ln>
                  <a:noFill/>
                </a:ln>
                <a:solidFill>
                  <a:schemeClr val="tx1"/>
                </a:solidFill>
                <a:effectLst/>
                <a:latin typeface="Calibir"/>
              </a:rPr>
              <a:t>Welcome_to_Java</a:t>
            </a:r>
            <a:r>
              <a:rPr kumimoji="0" lang="en-US" altLang="en-US" sz="2200" b="1" i="0" u="none" strike="noStrike" cap="none" normalizeH="0" baseline="0" dirty="0">
                <a:ln>
                  <a:noFill/>
                </a:ln>
                <a:solidFill>
                  <a:schemeClr val="tx1"/>
                </a:solidFill>
                <a:effectLst/>
                <a:latin typeface="Calibir"/>
              </a:rPr>
              <a:t> { ... }</a:t>
            </a:r>
            <a:r>
              <a:rPr kumimoji="0" lang="en-US" altLang="en-US" sz="2200" b="0" i="0" u="none" strike="noStrike" cap="none" normalizeH="0" baseline="0" dirty="0">
                <a:ln>
                  <a:noFill/>
                </a:ln>
                <a:solidFill>
                  <a:schemeClr val="tx1"/>
                </a:solidFill>
                <a:effectLst/>
                <a:latin typeface="Calibir"/>
              </a:rPr>
              <a:t> – Defines a public class named </a:t>
            </a:r>
            <a:r>
              <a:rPr kumimoji="0" lang="en-US" altLang="en-US" sz="2200" b="0" i="1" u="none" strike="noStrike" cap="none" normalizeH="0" baseline="0" dirty="0" err="1">
                <a:ln>
                  <a:noFill/>
                </a:ln>
                <a:solidFill>
                  <a:schemeClr val="tx1"/>
                </a:solidFill>
                <a:effectLst/>
                <a:latin typeface="Calibir"/>
              </a:rPr>
              <a:t>Welcome_to_Java</a:t>
            </a:r>
            <a:r>
              <a:rPr kumimoji="0" lang="en-US" altLang="en-US" sz="2200" b="0" i="0" u="none" strike="noStrike" cap="none" normalizeH="0" baseline="0" dirty="0">
                <a:ln>
                  <a:noFill/>
                </a:ln>
                <a:solidFill>
                  <a:schemeClr val="tx1"/>
                </a:solidFill>
                <a:effectLst/>
                <a:latin typeface="Calibir"/>
              </a:rPr>
              <a:t>.</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200" b="1" i="0" u="none" strike="noStrike" cap="none" normalizeH="0" baseline="0" dirty="0">
                <a:ln>
                  <a:noFill/>
                </a:ln>
                <a:solidFill>
                  <a:schemeClr val="tx1"/>
                </a:solidFill>
                <a:effectLst/>
                <a:latin typeface="Calibir"/>
              </a:rPr>
              <a:t>public static void main(String[] </a:t>
            </a:r>
            <a:r>
              <a:rPr kumimoji="0" lang="en-US" altLang="en-US" sz="2200" b="1" i="0" u="none" strike="noStrike" cap="none" normalizeH="0" baseline="0" dirty="0" err="1">
                <a:ln>
                  <a:noFill/>
                </a:ln>
                <a:solidFill>
                  <a:schemeClr val="tx1"/>
                </a:solidFill>
                <a:effectLst/>
                <a:latin typeface="Calibir"/>
              </a:rPr>
              <a:t>args</a:t>
            </a:r>
            <a:r>
              <a:rPr kumimoji="0" lang="en-US" altLang="en-US" sz="2200" b="1" i="0" u="none" strike="noStrike" cap="none" normalizeH="0" baseline="0" dirty="0">
                <a:ln>
                  <a:noFill/>
                </a:ln>
                <a:solidFill>
                  <a:schemeClr val="tx1"/>
                </a:solidFill>
                <a:effectLst/>
                <a:latin typeface="Calibir"/>
              </a:rPr>
              <a:t>)</a:t>
            </a:r>
            <a:r>
              <a:rPr kumimoji="0" lang="en-US" altLang="en-US" sz="2200" b="0" i="0" u="none" strike="noStrike" cap="none" normalizeH="0" baseline="0" dirty="0">
                <a:ln>
                  <a:noFill/>
                </a:ln>
                <a:solidFill>
                  <a:schemeClr val="tx1"/>
                </a:solidFill>
                <a:effectLst/>
                <a:latin typeface="Calibir"/>
              </a:rPr>
              <a:t> – The entry point where the program starts running.</a:t>
            </a:r>
          </a:p>
        </p:txBody>
      </p:sp>
    </p:spTree>
    <p:extLst>
      <p:ext uri="{BB962C8B-B14F-4D97-AF65-F5344CB8AC3E}">
        <p14:creationId xmlns:p14="http://schemas.microsoft.com/office/powerpoint/2010/main" val="4139057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C9438-C98F-68D0-6933-53A0B34CE11B}"/>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16F80DE6-13E3-076B-0665-6E6228C3081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2751645E-F7B8-D668-B510-0F820D01D958}"/>
              </a:ext>
            </a:extLst>
          </p:cNvPr>
          <p:cNvSpPr txBox="1"/>
          <p:nvPr/>
        </p:nvSpPr>
        <p:spPr>
          <a:xfrm>
            <a:off x="10607965" y="-184666"/>
            <a:ext cx="11584481" cy="67185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ir"/>
              </a:rPr>
              <a:t>Java Code</a:t>
            </a:r>
          </a:p>
        </p:txBody>
      </p:sp>
      <p:pic>
        <p:nvPicPr>
          <p:cNvPr id="9" name="Picture 8">
            <a:extLst>
              <a:ext uri="{FF2B5EF4-FFF2-40B4-BE49-F238E27FC236}">
                <a16:creationId xmlns:a16="http://schemas.microsoft.com/office/drawing/2014/main" id="{43AAA8B2-D32B-2388-680E-3CABD724FFB7}"/>
              </a:ext>
            </a:extLst>
          </p:cNvPr>
          <p:cNvPicPr>
            <a:picLocks noChangeAspect="1"/>
          </p:cNvPicPr>
          <p:nvPr/>
        </p:nvPicPr>
        <p:blipFill>
          <a:blip r:embed="rId2"/>
          <a:srcRect l="2" r="47300" b="60216"/>
          <a:stretch>
            <a:fillRect/>
          </a:stretch>
        </p:blipFill>
        <p:spPr>
          <a:xfrm>
            <a:off x="-1" y="0"/>
            <a:ext cx="12192001" cy="5177518"/>
          </a:xfrm>
          <a:prstGeom prst="rect">
            <a:avLst/>
          </a:prstGeom>
        </p:spPr>
      </p:pic>
      <p:sp>
        <p:nvSpPr>
          <p:cNvPr id="14" name="Rectangle 1">
            <a:extLst>
              <a:ext uri="{FF2B5EF4-FFF2-40B4-BE49-F238E27FC236}">
                <a16:creationId xmlns:a16="http://schemas.microsoft.com/office/drawing/2014/main" id="{1AB95EFB-2D73-6B3D-A8B2-986FAE3DD185}"/>
              </a:ext>
            </a:extLst>
          </p:cNvPr>
          <p:cNvSpPr>
            <a:spLocks noChangeArrowheads="1"/>
          </p:cNvSpPr>
          <p:nvPr/>
        </p:nvSpPr>
        <p:spPr bwMode="auto">
          <a:xfrm>
            <a:off x="0" y="5431434"/>
            <a:ext cx="11591058" cy="1055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0" indent="-457200" eaLnBrk="0" fontAlgn="base" hangingPunct="0">
              <a:lnSpc>
                <a:spcPct val="150000"/>
              </a:lnSpc>
              <a:spcBef>
                <a:spcPct val="0"/>
              </a:spcBef>
              <a:spcAft>
                <a:spcPct val="0"/>
              </a:spcAft>
              <a:buFont typeface="+mj-lt"/>
              <a:buAutoNum type="arabicPeriod" startAt="4"/>
            </a:pPr>
            <a:r>
              <a:rPr lang="en-US" altLang="en-US" sz="2200" b="1" dirty="0">
                <a:latin typeface="Calibir"/>
              </a:rPr>
              <a:t>// Comment</a:t>
            </a:r>
            <a:r>
              <a:rPr lang="en-US" altLang="en-US" sz="2200" dirty="0">
                <a:latin typeface="Calibir"/>
              </a:rPr>
              <a:t> – A note for humans, ignored by the computer.</a:t>
            </a:r>
          </a:p>
          <a:p>
            <a:pPr marL="457200" lvl="0" indent="-457200" eaLnBrk="0" fontAlgn="base" hangingPunct="0">
              <a:lnSpc>
                <a:spcPct val="150000"/>
              </a:lnSpc>
              <a:spcBef>
                <a:spcPct val="0"/>
              </a:spcBef>
              <a:spcAft>
                <a:spcPct val="0"/>
              </a:spcAft>
              <a:buFont typeface="+mj-lt"/>
              <a:buAutoNum type="arabicPeriod" startAt="4"/>
            </a:pPr>
            <a:r>
              <a:rPr lang="en-US" altLang="en-US" sz="2200" b="1" dirty="0" err="1">
                <a:latin typeface="Calibir"/>
              </a:rPr>
              <a:t>System.out.println</a:t>
            </a:r>
            <a:r>
              <a:rPr lang="en-US" altLang="en-US" sz="2200" b="1" dirty="0">
                <a:latin typeface="Calibir"/>
              </a:rPr>
              <a:t>("Welcome to Java!");</a:t>
            </a:r>
            <a:r>
              <a:rPr lang="en-US" altLang="en-US" sz="2200" dirty="0">
                <a:latin typeface="Calibir"/>
              </a:rPr>
              <a:t> – Prints the message </a:t>
            </a:r>
            <a:r>
              <a:rPr lang="en-US" altLang="en-US" sz="2200" i="1" dirty="0">
                <a:latin typeface="Calibir"/>
              </a:rPr>
              <a:t>Welcome to Java!</a:t>
            </a:r>
            <a:r>
              <a:rPr lang="en-US" altLang="en-US" sz="2200" dirty="0">
                <a:latin typeface="Calibir"/>
              </a:rPr>
              <a:t> on the screen.</a:t>
            </a:r>
          </a:p>
        </p:txBody>
      </p:sp>
    </p:spTree>
    <p:extLst>
      <p:ext uri="{BB962C8B-B14F-4D97-AF65-F5344CB8AC3E}">
        <p14:creationId xmlns:p14="http://schemas.microsoft.com/office/powerpoint/2010/main" val="165125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883EC-628A-19A0-216C-F685BDC881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AF036-A40C-0E48-37AE-60007FDADA41}"/>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4" name="Rectangle 1">
            <a:extLst>
              <a:ext uri="{FF2B5EF4-FFF2-40B4-BE49-F238E27FC236}">
                <a16:creationId xmlns:a16="http://schemas.microsoft.com/office/drawing/2014/main" id="{942CD3F4-0F1B-6D33-24FF-1BAD7DAD7998}"/>
              </a:ext>
            </a:extLst>
          </p:cNvPr>
          <p:cNvSpPr>
            <a:spLocks noChangeArrowheads="1"/>
          </p:cNvSpPr>
          <p:nvPr/>
        </p:nvSpPr>
        <p:spPr bwMode="auto">
          <a:xfrm>
            <a:off x="92365" y="993774"/>
            <a:ext cx="12007269"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Calibir"/>
              </a:rPr>
              <a:t>Key OOP ideas:</a:t>
            </a:r>
          </a:p>
          <a:p>
            <a:pPr marL="809625" indent="-514350">
              <a:lnSpc>
                <a:spcPct val="150000"/>
              </a:lnSpc>
              <a:buFont typeface="+mj-lt"/>
              <a:buAutoNum type="arabicPeriod"/>
            </a:pPr>
            <a:r>
              <a:rPr lang="en-US" sz="2800" b="1" dirty="0">
                <a:latin typeface="Calibir"/>
              </a:rPr>
              <a:t>Class</a:t>
            </a:r>
            <a:r>
              <a:rPr lang="en-US" sz="2800" dirty="0">
                <a:latin typeface="Calibir"/>
              </a:rPr>
              <a:t> – blueprint (e.g., “Car” design)</a:t>
            </a:r>
          </a:p>
          <a:p>
            <a:pPr marL="809625" indent="-514350">
              <a:lnSpc>
                <a:spcPct val="150000"/>
              </a:lnSpc>
              <a:buFont typeface="+mj-lt"/>
              <a:buAutoNum type="arabicPeriod"/>
            </a:pPr>
            <a:r>
              <a:rPr lang="en-US" sz="2800" b="1" dirty="0">
                <a:latin typeface="Calibir"/>
              </a:rPr>
              <a:t>Object</a:t>
            </a:r>
            <a:r>
              <a:rPr lang="en-US" sz="2800" dirty="0">
                <a:latin typeface="Calibir"/>
              </a:rPr>
              <a:t> – actual item made from the blueprint (e.g., a Toyota Corolla in Sydney)</a:t>
            </a:r>
          </a:p>
          <a:p>
            <a:pPr marL="809625" indent="-514350">
              <a:lnSpc>
                <a:spcPct val="150000"/>
              </a:lnSpc>
              <a:buFont typeface="+mj-lt"/>
              <a:buAutoNum type="arabicPeriod"/>
            </a:pPr>
            <a:r>
              <a:rPr lang="en-US" sz="2800" b="1" dirty="0">
                <a:latin typeface="Calibir"/>
              </a:rPr>
              <a:t>Attributes</a:t>
            </a:r>
            <a:r>
              <a:rPr lang="en-US" sz="2800" dirty="0">
                <a:latin typeface="Calibir"/>
              </a:rPr>
              <a:t> – properties (e.g., </a:t>
            </a:r>
            <a:r>
              <a:rPr lang="en-US" sz="2800" dirty="0" err="1">
                <a:latin typeface="Calibir"/>
              </a:rPr>
              <a:t>colour</a:t>
            </a:r>
            <a:r>
              <a:rPr lang="en-US" sz="2800" dirty="0">
                <a:latin typeface="Calibir"/>
              </a:rPr>
              <a:t>, model)</a:t>
            </a:r>
          </a:p>
          <a:p>
            <a:pPr marL="809625" indent="-514350">
              <a:lnSpc>
                <a:spcPct val="150000"/>
              </a:lnSpc>
              <a:buFont typeface="+mj-lt"/>
              <a:buAutoNum type="arabicPeriod"/>
            </a:pPr>
            <a:r>
              <a:rPr lang="en-US" sz="2800" b="1" dirty="0">
                <a:latin typeface="Calibir"/>
              </a:rPr>
              <a:t>Methods</a:t>
            </a:r>
            <a:r>
              <a:rPr lang="en-US" sz="2800" dirty="0">
                <a:latin typeface="Calibir"/>
              </a:rPr>
              <a:t> – actions (e.g., start engine, honk)</a:t>
            </a:r>
          </a:p>
        </p:txBody>
      </p:sp>
    </p:spTree>
    <p:extLst>
      <p:ext uri="{BB962C8B-B14F-4D97-AF65-F5344CB8AC3E}">
        <p14:creationId xmlns:p14="http://schemas.microsoft.com/office/powerpoint/2010/main" val="804716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D5E00-82AC-EED5-C051-53D2E135F1AA}"/>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12094039-AB51-26D2-F8DC-5A49F9A6A95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1">
            <a:extLst>
              <a:ext uri="{FF2B5EF4-FFF2-40B4-BE49-F238E27FC236}">
                <a16:creationId xmlns:a16="http://schemas.microsoft.com/office/drawing/2014/main" id="{64782B81-167F-1739-55DE-9C1B53BEAAC0}"/>
              </a:ext>
            </a:extLst>
          </p:cNvPr>
          <p:cNvSpPr>
            <a:spLocks noGrp="1"/>
          </p:cNvSpPr>
          <p:nvPr>
            <p:ph type="title"/>
          </p:nvPr>
        </p:nvSpPr>
        <p:spPr>
          <a:xfrm>
            <a:off x="0" y="1"/>
            <a:ext cx="12192000" cy="722670"/>
          </a:xfrm>
        </p:spPr>
        <p:txBody>
          <a:bodyPr anchor="b">
            <a:normAutofit/>
          </a:bodyPr>
          <a:lstStyle/>
          <a:p>
            <a:r>
              <a:rPr lang="en-US" sz="4000" dirty="0">
                <a:latin typeface="Calibir"/>
              </a:rPr>
              <a:t>Strings &amp; String Formatting</a:t>
            </a:r>
            <a:endParaRPr lang="en-AU" sz="4000" b="1" dirty="0">
              <a:latin typeface="Calibir"/>
            </a:endParaRPr>
          </a:p>
        </p:txBody>
      </p:sp>
      <p:sp>
        <p:nvSpPr>
          <p:cNvPr id="2" name="TextBox 1">
            <a:extLst>
              <a:ext uri="{FF2B5EF4-FFF2-40B4-BE49-F238E27FC236}">
                <a16:creationId xmlns:a16="http://schemas.microsoft.com/office/drawing/2014/main" id="{89681C93-41B2-DC32-A117-7440AEC8DE1D}"/>
              </a:ext>
            </a:extLst>
          </p:cNvPr>
          <p:cNvSpPr txBox="1"/>
          <p:nvPr/>
        </p:nvSpPr>
        <p:spPr>
          <a:xfrm>
            <a:off x="-23100" y="522767"/>
            <a:ext cx="11584481" cy="67185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ir"/>
              </a:rPr>
              <a:t>Run as Java Application</a:t>
            </a:r>
          </a:p>
        </p:txBody>
      </p:sp>
      <p:cxnSp>
        <p:nvCxnSpPr>
          <p:cNvPr id="13" name="Connector: Elbow 12">
            <a:extLst>
              <a:ext uri="{FF2B5EF4-FFF2-40B4-BE49-F238E27FC236}">
                <a16:creationId xmlns:a16="http://schemas.microsoft.com/office/drawing/2014/main" id="{5A029DCA-B497-B896-A96D-6BC3FCFC5419}"/>
              </a:ext>
            </a:extLst>
          </p:cNvPr>
          <p:cNvCxnSpPr>
            <a:cxnSpLocks/>
            <a:endCxn id="9" idx="0"/>
          </p:cNvCxnSpPr>
          <p:nvPr/>
        </p:nvCxnSpPr>
        <p:spPr>
          <a:xfrm>
            <a:off x="5792241" y="2993923"/>
            <a:ext cx="3213438" cy="1398118"/>
          </a:xfrm>
          <a:prstGeom prst="bentConnector2">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B040C07D-8AB7-1CFE-837B-726ABAAD66C4}"/>
              </a:ext>
            </a:extLst>
          </p:cNvPr>
          <p:cNvPicPr>
            <a:picLocks noChangeAspect="1"/>
          </p:cNvPicPr>
          <p:nvPr/>
        </p:nvPicPr>
        <p:blipFill>
          <a:blip r:embed="rId2"/>
          <a:srcRect l="18629" t="2692" r="30081" b="7096"/>
          <a:stretch>
            <a:fillRect/>
          </a:stretch>
        </p:blipFill>
        <p:spPr>
          <a:xfrm>
            <a:off x="0" y="1109106"/>
            <a:ext cx="5769141" cy="5707625"/>
          </a:xfrm>
          <a:prstGeom prst="rect">
            <a:avLst/>
          </a:prstGeom>
          <a:ln>
            <a:solidFill>
              <a:srgbClr val="FF0000"/>
            </a:solidFill>
          </a:ln>
        </p:spPr>
      </p:pic>
      <p:pic>
        <p:nvPicPr>
          <p:cNvPr id="9" name="Picture 8">
            <a:extLst>
              <a:ext uri="{FF2B5EF4-FFF2-40B4-BE49-F238E27FC236}">
                <a16:creationId xmlns:a16="http://schemas.microsoft.com/office/drawing/2014/main" id="{46B9D43A-3E1A-D86E-70CB-2C4A7DBBAA9A}"/>
              </a:ext>
            </a:extLst>
          </p:cNvPr>
          <p:cNvPicPr>
            <a:picLocks noChangeAspect="1"/>
          </p:cNvPicPr>
          <p:nvPr/>
        </p:nvPicPr>
        <p:blipFill>
          <a:blip r:embed="rId3"/>
          <a:srcRect l="17298" t="53118" r="29415" b="26882"/>
          <a:stretch>
            <a:fillRect/>
          </a:stretch>
        </p:blipFill>
        <p:spPr>
          <a:xfrm>
            <a:off x="5792241" y="4392041"/>
            <a:ext cx="6426875" cy="1356853"/>
          </a:xfrm>
          <a:prstGeom prst="rect">
            <a:avLst/>
          </a:prstGeom>
          <a:ln>
            <a:solidFill>
              <a:srgbClr val="FF0000"/>
            </a:solidFill>
          </a:ln>
        </p:spPr>
      </p:pic>
    </p:spTree>
    <p:extLst>
      <p:ext uri="{BB962C8B-B14F-4D97-AF65-F5344CB8AC3E}">
        <p14:creationId xmlns:p14="http://schemas.microsoft.com/office/powerpoint/2010/main" val="1932960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0C101F-C65F-1D84-0824-C2471518F032}"/>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descr="Tying a bow in an arrangment of presents">
            <a:extLst>
              <a:ext uri="{FF2B5EF4-FFF2-40B4-BE49-F238E27FC236}">
                <a16:creationId xmlns:a16="http://schemas.microsoft.com/office/drawing/2014/main" id="{E6D721DE-1453-5AA6-9447-209B227E2123}"/>
              </a:ext>
            </a:extLst>
          </p:cNvPr>
          <p:cNvPicPr>
            <a:picLocks noChangeAspect="1"/>
          </p:cNvPicPr>
          <p:nvPr/>
        </p:nvPicPr>
        <p:blipFill rotWithShape="1">
          <a:blip r:embed="rId2"/>
          <a:srcRect l="17081" r="16168" b="-2"/>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41"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4845029-98A4-9C92-04B4-320B6AFDD1B8}"/>
              </a:ext>
            </a:extLst>
          </p:cNvPr>
          <p:cNvSpPr txBox="1"/>
          <p:nvPr/>
        </p:nvSpPr>
        <p:spPr>
          <a:xfrm>
            <a:off x="6388119" y="99483"/>
            <a:ext cx="5198044" cy="6651523"/>
          </a:xfrm>
          <a:prstGeom prst="rect">
            <a:avLst/>
          </a:prstGeom>
        </p:spPr>
        <p:txBody>
          <a:bodyPr vert="horz" lIns="91440" tIns="45720" rIns="91440" bIns="45720" rtlCol="0" anchor="t">
            <a:noAutofit/>
          </a:bodyPr>
          <a:lstStyle/>
          <a:p>
            <a:pPr marL="0" marR="0" lvl="0" indent="0" algn="l" defTabSz="914400" rtl="0" eaLnBrk="1" fontAlgn="auto" latinLnBrk="0" hangingPunct="1">
              <a:lnSpc>
                <a:spcPct val="150000"/>
              </a:lnSpc>
              <a:spcBef>
                <a:spcPts val="0"/>
              </a:spcBef>
              <a:spcAft>
                <a:spcPts val="600"/>
              </a:spcAft>
              <a:buClrTx/>
              <a:buSzTx/>
              <a:buFontTx/>
              <a:buNone/>
              <a:tabLst/>
              <a:defRPr/>
            </a:pPr>
            <a:r>
              <a:rPr kumimoji="0" lang="en-US" sz="2800" b="1"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Happy Learning and Bright Futures Ahead!</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0" i="1"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Dr. Farshid Keivanian</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Stay Connected:</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hlinkClick r:id="rId3"/>
              </a:rPr>
              <a:t>linkedin.com/in/farshid-keivanian</a:t>
            </a: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 </a:t>
            </a:r>
            <a:b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b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hlinkClick r:id="rId4"/>
              </a:rPr>
              <a:t>github.com/FarshidKeivanian</a:t>
            </a: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 </a:t>
            </a:r>
          </a:p>
          <a:p>
            <a:pPr marL="0" marR="0" lvl="0" indent="-228600" algn="l" defTabSz="914400" rtl="0" eaLnBrk="1" fontAlgn="auto" latinLnBrk="0" hangingPunct="1">
              <a:lnSpc>
                <a:spcPct val="150000"/>
              </a:lnSpc>
              <a:spcBef>
                <a:spcPts val="0"/>
              </a:spcBef>
              <a:spcAft>
                <a:spcPts val="600"/>
              </a:spcAft>
              <a:buClrTx/>
              <a:buSzTx/>
              <a:buFont typeface="Arial" panose="020B0604020202020204" pitchFamily="34" charset="0"/>
              <a:buChar char="•"/>
              <a:tabLst/>
              <a:defRPr/>
            </a:pPr>
            <a:r>
              <a:rPr kumimoji="0" lang="en-US" sz="2800" b="0" i="1"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Education is the most powerful weapon you can use to change the world. </a:t>
            </a:r>
            <a:r>
              <a:rPr kumimoji="0" lang="en-US" sz="2800" b="0" i="0" u="none" strike="noStrike" kern="1200" cap="none" spc="0" normalizeH="0" baseline="0" noProof="0" dirty="0">
                <a:ln>
                  <a:noFill/>
                </a:ln>
                <a:solidFill>
                  <a:prstClr val="black">
                    <a:alpha val="80000"/>
                  </a:prstClr>
                </a:solidFill>
                <a:effectLst/>
                <a:uLnTx/>
                <a:uFillTx/>
                <a:latin typeface="Calibri" panose="020F0502020204030204"/>
                <a:ea typeface="+mn-ea"/>
                <a:cs typeface="+mn-cs"/>
              </a:rPr>
              <a:t>— Nelson Mandela</a:t>
            </a:r>
          </a:p>
        </p:txBody>
      </p:sp>
      <p:sp>
        <p:nvSpPr>
          <p:cNvPr id="45"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7"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8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CD547-5156-0C52-4275-E90EE2055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F6D09E-51E0-582C-63D7-2776126DB7E8}"/>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4" name="Rectangle 1">
            <a:extLst>
              <a:ext uri="{FF2B5EF4-FFF2-40B4-BE49-F238E27FC236}">
                <a16:creationId xmlns:a16="http://schemas.microsoft.com/office/drawing/2014/main" id="{8E3D7A7C-285F-3466-6CF7-16BE2B82C1CE}"/>
              </a:ext>
            </a:extLst>
          </p:cNvPr>
          <p:cNvSpPr>
            <a:spLocks noChangeArrowheads="1"/>
          </p:cNvSpPr>
          <p:nvPr/>
        </p:nvSpPr>
        <p:spPr bwMode="auto">
          <a:xfrm>
            <a:off x="92365" y="1316939"/>
            <a:ext cx="12007269"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800" b="1" dirty="0">
                <a:latin typeface="Calibir"/>
              </a:rPr>
              <a:t>Australian Example:</a:t>
            </a:r>
            <a:endParaRPr lang="en-US" altLang="en-US" sz="2800" dirty="0">
              <a:latin typeface="Calibir"/>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Class: Kangaroo</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Objects: Red Kangaroo, Eastern Grey Kangaroo in NSW</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Attributes: </a:t>
            </a:r>
            <a:r>
              <a:rPr lang="en-US" altLang="en-US" sz="2800" dirty="0" err="1">
                <a:latin typeface="Calibir"/>
              </a:rPr>
              <a:t>tailLength</a:t>
            </a:r>
            <a:r>
              <a:rPr lang="en-US" altLang="en-US" sz="2800" dirty="0">
                <a:latin typeface="Calibir"/>
              </a:rPr>
              <a:t>, weight</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Methods: hop(), </a:t>
            </a:r>
            <a:r>
              <a:rPr lang="en-US" altLang="en-US" sz="2800" dirty="0" err="1">
                <a:latin typeface="Calibir"/>
              </a:rPr>
              <a:t>eatGrass</a:t>
            </a:r>
            <a:r>
              <a:rPr lang="en-US" altLang="en-US" sz="2800" dirty="0">
                <a:latin typeface="Calibir"/>
              </a:rPr>
              <a:t>()</a:t>
            </a:r>
          </a:p>
        </p:txBody>
      </p:sp>
    </p:spTree>
    <p:extLst>
      <p:ext uri="{BB962C8B-B14F-4D97-AF65-F5344CB8AC3E}">
        <p14:creationId xmlns:p14="http://schemas.microsoft.com/office/powerpoint/2010/main" val="396456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C912D-30DF-6264-3D1E-3DF878EC2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E18A6-EDFE-2025-D07F-7E2AA863E12D}"/>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graphicFrame>
        <p:nvGraphicFramePr>
          <p:cNvPr id="3" name="Table 2">
            <a:extLst>
              <a:ext uri="{FF2B5EF4-FFF2-40B4-BE49-F238E27FC236}">
                <a16:creationId xmlns:a16="http://schemas.microsoft.com/office/drawing/2014/main" id="{EB8C84F0-ADEE-1FAF-355C-3A66311D8B90}"/>
              </a:ext>
            </a:extLst>
          </p:cNvPr>
          <p:cNvGraphicFramePr>
            <a:graphicFrameLocks noGrp="1"/>
          </p:cNvGraphicFramePr>
          <p:nvPr>
            <p:extLst>
              <p:ext uri="{D42A27DB-BD31-4B8C-83A1-F6EECF244321}">
                <p14:modId xmlns:p14="http://schemas.microsoft.com/office/powerpoint/2010/main" val="431317665"/>
              </p:ext>
            </p:extLst>
          </p:nvPr>
        </p:nvGraphicFramePr>
        <p:xfrm>
          <a:off x="838200" y="1125537"/>
          <a:ext cx="10515600" cy="4606925"/>
        </p:xfrm>
        <a:graphic>
          <a:graphicData uri="http://schemas.openxmlformats.org/drawingml/2006/table">
            <a:tbl>
              <a:tblPr>
                <a:tableStyleId>{BDBED569-4797-4DF1-A0F4-6AAB3CD982D8}</a:tableStyleId>
              </a:tblPr>
              <a:tblGrid>
                <a:gridCol w="3505200">
                  <a:extLst>
                    <a:ext uri="{9D8B030D-6E8A-4147-A177-3AD203B41FA5}">
                      <a16:colId xmlns:a16="http://schemas.microsoft.com/office/drawing/2014/main" val="3572332400"/>
                    </a:ext>
                  </a:extLst>
                </a:gridCol>
                <a:gridCol w="3505200">
                  <a:extLst>
                    <a:ext uri="{9D8B030D-6E8A-4147-A177-3AD203B41FA5}">
                      <a16:colId xmlns:a16="http://schemas.microsoft.com/office/drawing/2014/main" val="1677447644"/>
                    </a:ext>
                  </a:extLst>
                </a:gridCol>
                <a:gridCol w="3505200">
                  <a:extLst>
                    <a:ext uri="{9D8B030D-6E8A-4147-A177-3AD203B41FA5}">
                      <a16:colId xmlns:a16="http://schemas.microsoft.com/office/drawing/2014/main" val="607648192"/>
                    </a:ext>
                  </a:extLst>
                </a:gridCol>
              </a:tblGrid>
              <a:tr h="0">
                <a:tc>
                  <a:txBody>
                    <a:bodyPr/>
                    <a:lstStyle/>
                    <a:p>
                      <a:pPr>
                        <a:lnSpc>
                          <a:spcPct val="150000"/>
                        </a:lnSpc>
                        <a:buNone/>
                      </a:pPr>
                      <a:r>
                        <a:rPr lang="en-US" sz="2800" dirty="0">
                          <a:latin typeface="Calibir"/>
                        </a:rPr>
                        <a:t>OOP Concept</a:t>
                      </a:r>
                    </a:p>
                  </a:txBody>
                  <a:tcPr anchor="ctr">
                    <a:solidFill>
                      <a:schemeClr val="accent5">
                        <a:lumMod val="20000"/>
                        <a:lumOff val="80000"/>
                      </a:schemeClr>
                    </a:solidFill>
                  </a:tcPr>
                </a:tc>
                <a:tc>
                  <a:txBody>
                    <a:bodyPr/>
                    <a:lstStyle/>
                    <a:p>
                      <a:pPr>
                        <a:lnSpc>
                          <a:spcPct val="150000"/>
                        </a:lnSpc>
                        <a:buNone/>
                      </a:pPr>
                      <a:r>
                        <a:rPr lang="en-US" sz="2800" dirty="0">
                          <a:latin typeface="Calibir"/>
                        </a:rPr>
                        <a:t>Real-world Analogy</a:t>
                      </a:r>
                    </a:p>
                  </a:txBody>
                  <a:tcPr anchor="ctr">
                    <a:solidFill>
                      <a:schemeClr val="accent5">
                        <a:lumMod val="20000"/>
                        <a:lumOff val="80000"/>
                      </a:schemeClr>
                    </a:solidFill>
                  </a:tcPr>
                </a:tc>
                <a:tc>
                  <a:txBody>
                    <a:bodyPr/>
                    <a:lstStyle/>
                    <a:p>
                      <a:pPr>
                        <a:lnSpc>
                          <a:spcPct val="150000"/>
                        </a:lnSpc>
                        <a:buNone/>
                      </a:pPr>
                      <a:r>
                        <a:rPr lang="en-US" sz="2800" dirty="0">
                          <a:latin typeface="Calibir"/>
                        </a:rPr>
                        <a:t>Australian Example</a:t>
                      </a:r>
                    </a:p>
                  </a:txBody>
                  <a:tcPr anchor="ctr">
                    <a:solidFill>
                      <a:schemeClr val="accent5">
                        <a:lumMod val="20000"/>
                        <a:lumOff val="80000"/>
                      </a:schemeClr>
                    </a:solidFill>
                  </a:tcPr>
                </a:tc>
                <a:extLst>
                  <a:ext uri="{0D108BD9-81ED-4DB2-BD59-A6C34878D82A}">
                    <a16:rowId xmlns:a16="http://schemas.microsoft.com/office/drawing/2014/main" val="1848531857"/>
                  </a:ext>
                </a:extLst>
              </a:tr>
              <a:tr h="0">
                <a:tc>
                  <a:txBody>
                    <a:bodyPr/>
                    <a:lstStyle/>
                    <a:p>
                      <a:pPr>
                        <a:lnSpc>
                          <a:spcPct val="150000"/>
                        </a:lnSpc>
                        <a:buNone/>
                      </a:pPr>
                      <a:r>
                        <a:rPr lang="en-US" sz="2800">
                          <a:latin typeface="Calibir"/>
                        </a:rPr>
                        <a:t>Class</a:t>
                      </a:r>
                    </a:p>
                  </a:txBody>
                  <a:tcPr anchor="ctr"/>
                </a:tc>
                <a:tc>
                  <a:txBody>
                    <a:bodyPr/>
                    <a:lstStyle/>
                    <a:p>
                      <a:pPr>
                        <a:lnSpc>
                          <a:spcPct val="150000"/>
                        </a:lnSpc>
                        <a:buNone/>
                      </a:pPr>
                      <a:r>
                        <a:rPr lang="en-US" sz="2800">
                          <a:latin typeface="Calibir"/>
                        </a:rPr>
                        <a:t>Building design</a:t>
                      </a:r>
                    </a:p>
                  </a:txBody>
                  <a:tcPr anchor="ctr"/>
                </a:tc>
                <a:tc>
                  <a:txBody>
                    <a:bodyPr/>
                    <a:lstStyle/>
                    <a:p>
                      <a:pPr>
                        <a:lnSpc>
                          <a:spcPct val="150000"/>
                        </a:lnSpc>
                        <a:buNone/>
                      </a:pPr>
                      <a:r>
                        <a:rPr lang="en-US" sz="2800">
                          <a:latin typeface="Calibir"/>
                        </a:rPr>
                        <a:t>"Opal Tower" plan in Sydney</a:t>
                      </a:r>
                    </a:p>
                  </a:txBody>
                  <a:tcPr anchor="ctr"/>
                </a:tc>
                <a:extLst>
                  <a:ext uri="{0D108BD9-81ED-4DB2-BD59-A6C34878D82A}">
                    <a16:rowId xmlns:a16="http://schemas.microsoft.com/office/drawing/2014/main" val="2336924844"/>
                  </a:ext>
                </a:extLst>
              </a:tr>
              <a:tr h="0">
                <a:tc>
                  <a:txBody>
                    <a:bodyPr/>
                    <a:lstStyle/>
                    <a:p>
                      <a:pPr>
                        <a:lnSpc>
                          <a:spcPct val="150000"/>
                        </a:lnSpc>
                        <a:buNone/>
                      </a:pPr>
                      <a:r>
                        <a:rPr lang="en-US" sz="2800">
                          <a:latin typeface="Calibir"/>
                        </a:rPr>
                        <a:t>Object</a:t>
                      </a:r>
                    </a:p>
                  </a:txBody>
                  <a:tcPr anchor="ctr"/>
                </a:tc>
                <a:tc>
                  <a:txBody>
                    <a:bodyPr/>
                    <a:lstStyle/>
                    <a:p>
                      <a:pPr>
                        <a:lnSpc>
                          <a:spcPct val="150000"/>
                        </a:lnSpc>
                        <a:buNone/>
                      </a:pPr>
                      <a:r>
                        <a:rPr lang="en-US" sz="2800">
                          <a:latin typeface="Calibir"/>
                        </a:rPr>
                        <a:t>Actual building</a:t>
                      </a:r>
                    </a:p>
                  </a:txBody>
                  <a:tcPr anchor="ctr"/>
                </a:tc>
                <a:tc>
                  <a:txBody>
                    <a:bodyPr/>
                    <a:lstStyle/>
                    <a:p>
                      <a:pPr>
                        <a:lnSpc>
                          <a:spcPct val="150000"/>
                        </a:lnSpc>
                        <a:buNone/>
                      </a:pPr>
                      <a:r>
                        <a:rPr lang="en-US" sz="2800">
                          <a:latin typeface="Calibir"/>
                        </a:rPr>
                        <a:t>Completed Opal Tower</a:t>
                      </a:r>
                    </a:p>
                  </a:txBody>
                  <a:tcPr anchor="ctr"/>
                </a:tc>
                <a:extLst>
                  <a:ext uri="{0D108BD9-81ED-4DB2-BD59-A6C34878D82A}">
                    <a16:rowId xmlns:a16="http://schemas.microsoft.com/office/drawing/2014/main" val="3360974535"/>
                  </a:ext>
                </a:extLst>
              </a:tr>
              <a:tr h="0">
                <a:tc>
                  <a:txBody>
                    <a:bodyPr/>
                    <a:lstStyle/>
                    <a:p>
                      <a:pPr>
                        <a:lnSpc>
                          <a:spcPct val="150000"/>
                        </a:lnSpc>
                        <a:buNone/>
                      </a:pPr>
                      <a:r>
                        <a:rPr lang="en-US" sz="2800">
                          <a:latin typeface="Calibir"/>
                        </a:rPr>
                        <a:t>Attributes</a:t>
                      </a:r>
                    </a:p>
                  </a:txBody>
                  <a:tcPr anchor="ctr"/>
                </a:tc>
                <a:tc>
                  <a:txBody>
                    <a:bodyPr/>
                    <a:lstStyle/>
                    <a:p>
                      <a:pPr>
                        <a:lnSpc>
                          <a:spcPct val="150000"/>
                        </a:lnSpc>
                        <a:buNone/>
                      </a:pPr>
                      <a:r>
                        <a:rPr lang="en-US" sz="2800">
                          <a:latin typeface="Calibir"/>
                        </a:rPr>
                        <a:t>Room size, colour</a:t>
                      </a:r>
                    </a:p>
                  </a:txBody>
                  <a:tcPr anchor="ctr"/>
                </a:tc>
                <a:tc>
                  <a:txBody>
                    <a:bodyPr/>
                    <a:lstStyle/>
                    <a:p>
                      <a:pPr>
                        <a:lnSpc>
                          <a:spcPct val="150000"/>
                        </a:lnSpc>
                        <a:buNone/>
                      </a:pPr>
                      <a:r>
                        <a:rPr lang="en-US" sz="2800">
                          <a:latin typeface="Calibir"/>
                        </a:rPr>
                        <a:t>Apartment floor plan</a:t>
                      </a:r>
                    </a:p>
                  </a:txBody>
                  <a:tcPr anchor="ctr"/>
                </a:tc>
                <a:extLst>
                  <a:ext uri="{0D108BD9-81ED-4DB2-BD59-A6C34878D82A}">
                    <a16:rowId xmlns:a16="http://schemas.microsoft.com/office/drawing/2014/main" val="2623478163"/>
                  </a:ext>
                </a:extLst>
              </a:tr>
              <a:tr h="0">
                <a:tc>
                  <a:txBody>
                    <a:bodyPr/>
                    <a:lstStyle/>
                    <a:p>
                      <a:pPr>
                        <a:lnSpc>
                          <a:spcPct val="150000"/>
                        </a:lnSpc>
                        <a:buNone/>
                      </a:pPr>
                      <a:r>
                        <a:rPr lang="en-US" sz="2800" dirty="0">
                          <a:latin typeface="Calibir"/>
                        </a:rPr>
                        <a:t>Methods</a:t>
                      </a:r>
                    </a:p>
                  </a:txBody>
                  <a:tcPr anchor="ctr"/>
                </a:tc>
                <a:tc>
                  <a:txBody>
                    <a:bodyPr/>
                    <a:lstStyle/>
                    <a:p>
                      <a:pPr>
                        <a:lnSpc>
                          <a:spcPct val="150000"/>
                        </a:lnSpc>
                        <a:buNone/>
                      </a:pPr>
                      <a:r>
                        <a:rPr lang="en-US" sz="2800">
                          <a:latin typeface="Calibir"/>
                        </a:rPr>
                        <a:t>Actions</a:t>
                      </a:r>
                    </a:p>
                  </a:txBody>
                  <a:tcPr anchor="ctr"/>
                </a:tc>
                <a:tc>
                  <a:txBody>
                    <a:bodyPr/>
                    <a:lstStyle/>
                    <a:p>
                      <a:pPr>
                        <a:lnSpc>
                          <a:spcPct val="150000"/>
                        </a:lnSpc>
                        <a:buNone/>
                      </a:pPr>
                      <a:r>
                        <a:rPr lang="en-US" sz="2800" dirty="0">
                          <a:latin typeface="Calibir"/>
                        </a:rPr>
                        <a:t>Lift moves, lights turn on</a:t>
                      </a:r>
                    </a:p>
                  </a:txBody>
                  <a:tcPr anchor="ctr"/>
                </a:tc>
                <a:extLst>
                  <a:ext uri="{0D108BD9-81ED-4DB2-BD59-A6C34878D82A}">
                    <a16:rowId xmlns:a16="http://schemas.microsoft.com/office/drawing/2014/main" val="2950673234"/>
                  </a:ext>
                </a:extLst>
              </a:tr>
            </a:tbl>
          </a:graphicData>
        </a:graphic>
      </p:graphicFrame>
    </p:spTree>
    <p:extLst>
      <p:ext uri="{BB962C8B-B14F-4D97-AF65-F5344CB8AC3E}">
        <p14:creationId xmlns:p14="http://schemas.microsoft.com/office/powerpoint/2010/main" val="128570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46D6B-E73C-724E-952F-4094497F6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7F0E6D-9BE6-59BE-1AEC-D4FD10D71CDA}"/>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5" name="TextBox 4">
            <a:extLst>
              <a:ext uri="{FF2B5EF4-FFF2-40B4-BE49-F238E27FC236}">
                <a16:creationId xmlns:a16="http://schemas.microsoft.com/office/drawing/2014/main" id="{9EB8DB41-F2EC-DEA8-0CF4-DD1BCEA32A2B}"/>
              </a:ext>
            </a:extLst>
          </p:cNvPr>
          <p:cNvSpPr txBox="1"/>
          <p:nvPr/>
        </p:nvSpPr>
        <p:spPr>
          <a:xfrm>
            <a:off x="-1" y="1280160"/>
            <a:ext cx="12113111" cy="3257174"/>
          </a:xfrm>
          <a:prstGeom prst="rect">
            <a:avLst/>
          </a:prstGeom>
          <a:noFill/>
        </p:spPr>
        <p:txBody>
          <a:bodyPr wrap="square">
            <a:spAutoFit/>
          </a:bodyPr>
          <a:lstStyle/>
          <a:p>
            <a:pPr>
              <a:lnSpc>
                <a:spcPct val="150000"/>
              </a:lnSpc>
            </a:pPr>
            <a:r>
              <a:rPr lang="en-US" sz="2800" b="1" dirty="0">
                <a:latin typeface="Calibir"/>
              </a:rPr>
              <a:t>Research Discussion Question:</a:t>
            </a:r>
            <a:br>
              <a:rPr lang="en-US" sz="2800" dirty="0">
                <a:latin typeface="Calibir"/>
              </a:rPr>
            </a:br>
            <a:r>
              <a:rPr lang="en-US" sz="2800" dirty="0">
                <a:latin typeface="Calibir"/>
              </a:rPr>
              <a:t>Why do modern apps in Australia (e.g., MyGov, Service NSW) use OOP rather than procedural programming?</a:t>
            </a:r>
          </a:p>
          <a:p>
            <a:pPr>
              <a:lnSpc>
                <a:spcPct val="150000"/>
              </a:lnSpc>
            </a:pPr>
            <a:r>
              <a:rPr lang="en-US" sz="2800" dirty="0">
                <a:latin typeface="Calibir"/>
              </a:rPr>
              <a:t>Because OOP allows reusable code, easy maintenance, and modelling of real-world services like forms, accounts, and processes.</a:t>
            </a:r>
            <a:endParaRPr lang="en-AU" sz="2800" dirty="0">
              <a:latin typeface="Calibir"/>
            </a:endParaRPr>
          </a:p>
        </p:txBody>
      </p:sp>
    </p:spTree>
    <p:extLst>
      <p:ext uri="{BB962C8B-B14F-4D97-AF65-F5344CB8AC3E}">
        <p14:creationId xmlns:p14="http://schemas.microsoft.com/office/powerpoint/2010/main" val="398997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FD1A1-0ADB-546E-4DFB-547D2190E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C0DBA3-954A-6FE9-EB68-A34CFE17A782}"/>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5" name="TextBox 4">
            <a:extLst>
              <a:ext uri="{FF2B5EF4-FFF2-40B4-BE49-F238E27FC236}">
                <a16:creationId xmlns:a16="http://schemas.microsoft.com/office/drawing/2014/main" id="{F62CE33D-5274-3AD8-6B99-E40DF8093DBE}"/>
              </a:ext>
            </a:extLst>
          </p:cNvPr>
          <p:cNvSpPr txBox="1"/>
          <p:nvPr/>
        </p:nvSpPr>
        <p:spPr>
          <a:xfrm>
            <a:off x="-1" y="1280160"/>
            <a:ext cx="12113111" cy="1968103"/>
          </a:xfrm>
          <a:prstGeom prst="rect">
            <a:avLst/>
          </a:prstGeom>
          <a:noFill/>
        </p:spPr>
        <p:txBody>
          <a:bodyPr wrap="square">
            <a:spAutoFit/>
          </a:bodyPr>
          <a:lstStyle/>
          <a:p>
            <a:pPr>
              <a:lnSpc>
                <a:spcPct val="150000"/>
              </a:lnSpc>
            </a:pPr>
            <a:r>
              <a:rPr lang="en-US" sz="2800" b="1" dirty="0">
                <a:latin typeface="Calibir"/>
              </a:rPr>
              <a:t>Research Discussion Question:</a:t>
            </a:r>
            <a:br>
              <a:rPr lang="en-US" sz="2800" dirty="0">
                <a:latin typeface="Calibir"/>
              </a:rPr>
            </a:br>
            <a:r>
              <a:rPr lang="en-US" sz="2800" dirty="0">
                <a:latin typeface="Calibir"/>
              </a:rPr>
              <a:t>Why does </a:t>
            </a:r>
            <a:r>
              <a:rPr lang="en-US" sz="2800" b="1" dirty="0">
                <a:latin typeface="Calibir"/>
              </a:rPr>
              <a:t>Commonwealth Bank’s NetBank</a:t>
            </a:r>
            <a:r>
              <a:rPr lang="en-US" sz="2800" dirty="0">
                <a:latin typeface="Calibir"/>
              </a:rPr>
              <a:t> use OOP principles instead of procedural programming for its online banking platform?</a:t>
            </a:r>
            <a:endParaRPr lang="en-AU" sz="2800" dirty="0">
              <a:latin typeface="Calibir"/>
            </a:endParaRPr>
          </a:p>
        </p:txBody>
      </p:sp>
      <p:sp>
        <p:nvSpPr>
          <p:cNvPr id="4" name="TextBox 3">
            <a:extLst>
              <a:ext uri="{FF2B5EF4-FFF2-40B4-BE49-F238E27FC236}">
                <a16:creationId xmlns:a16="http://schemas.microsoft.com/office/drawing/2014/main" id="{D1C949A9-185D-B903-7DD7-F0E10D72FDFE}"/>
              </a:ext>
            </a:extLst>
          </p:cNvPr>
          <p:cNvSpPr txBox="1"/>
          <p:nvPr/>
        </p:nvSpPr>
        <p:spPr>
          <a:xfrm>
            <a:off x="0" y="3248263"/>
            <a:ext cx="12191999" cy="3257174"/>
          </a:xfrm>
          <a:prstGeom prst="rect">
            <a:avLst/>
          </a:prstGeom>
          <a:noFill/>
        </p:spPr>
        <p:txBody>
          <a:bodyPr wrap="square">
            <a:spAutoFit/>
          </a:bodyPr>
          <a:lstStyle/>
          <a:p>
            <a:pPr>
              <a:lnSpc>
                <a:spcPct val="150000"/>
              </a:lnSpc>
            </a:pPr>
            <a:r>
              <a:rPr lang="en-US" sz="2800" dirty="0">
                <a:latin typeface="Calibir"/>
              </a:rPr>
              <a:t>OOP lets developers create reusable classes like </a:t>
            </a:r>
            <a:r>
              <a:rPr lang="en-US" sz="2800" b="1" dirty="0">
                <a:latin typeface="Calibir"/>
              </a:rPr>
              <a:t>Account</a:t>
            </a:r>
            <a:r>
              <a:rPr lang="en-US" sz="2800" dirty="0">
                <a:latin typeface="Calibir"/>
              </a:rPr>
              <a:t>, </a:t>
            </a:r>
            <a:r>
              <a:rPr lang="en-US" sz="2800" b="1" dirty="0">
                <a:latin typeface="Calibir"/>
              </a:rPr>
              <a:t>Transaction</a:t>
            </a:r>
            <a:r>
              <a:rPr lang="en-US" sz="2800" dirty="0">
                <a:latin typeface="Calibir"/>
              </a:rPr>
              <a:t>, and </a:t>
            </a:r>
            <a:r>
              <a:rPr lang="en-US" sz="2800" b="1" dirty="0">
                <a:latin typeface="Calibir"/>
              </a:rPr>
              <a:t>Customer</a:t>
            </a:r>
            <a:r>
              <a:rPr lang="en-US" sz="2800" dirty="0">
                <a:latin typeface="Calibir"/>
              </a:rPr>
              <a:t>, so features such as viewing statements or transferring money can be reused across mobile and web apps. It also makes it easier to maintain security, adapt to new regulations (like ASIC compliance), and roll out new services such as </a:t>
            </a:r>
            <a:r>
              <a:rPr lang="en-US" sz="2800" dirty="0" err="1">
                <a:latin typeface="Calibir"/>
              </a:rPr>
              <a:t>PayID</a:t>
            </a:r>
            <a:r>
              <a:rPr lang="en-US" sz="2800" dirty="0">
                <a:latin typeface="Calibir"/>
              </a:rPr>
              <a:t> without rewriting large parts of the system.</a:t>
            </a:r>
            <a:endParaRPr lang="en-AU" sz="2800" dirty="0">
              <a:latin typeface="Calibir"/>
            </a:endParaRPr>
          </a:p>
        </p:txBody>
      </p:sp>
    </p:spTree>
    <p:extLst>
      <p:ext uri="{BB962C8B-B14F-4D97-AF65-F5344CB8AC3E}">
        <p14:creationId xmlns:p14="http://schemas.microsoft.com/office/powerpoint/2010/main" val="329510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C67DE-99B2-DEA0-824A-BDB5CB1D46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D41B9D-D8DA-1A4B-347D-897452C629EF}"/>
              </a:ext>
            </a:extLst>
          </p:cNvPr>
          <p:cNvSpPr>
            <a:spLocks noGrp="1"/>
          </p:cNvSpPr>
          <p:nvPr>
            <p:ph type="title"/>
          </p:nvPr>
        </p:nvSpPr>
        <p:spPr>
          <a:xfrm>
            <a:off x="0" y="1"/>
            <a:ext cx="12192000" cy="672661"/>
          </a:xfrm>
        </p:spPr>
        <p:txBody>
          <a:bodyPr anchor="b">
            <a:normAutofit/>
          </a:bodyPr>
          <a:lstStyle/>
          <a:p>
            <a:r>
              <a:rPr lang="en-US" sz="4000" dirty="0">
                <a:latin typeface="Calibir"/>
              </a:rPr>
              <a:t>Object-Oriented Programming (OOP) Basics</a:t>
            </a:r>
            <a:endParaRPr lang="en-AU" sz="4000" b="1" dirty="0">
              <a:latin typeface="Calibir"/>
            </a:endParaRPr>
          </a:p>
        </p:txBody>
      </p:sp>
      <p:sp>
        <p:nvSpPr>
          <p:cNvPr id="5" name="TextBox 4">
            <a:extLst>
              <a:ext uri="{FF2B5EF4-FFF2-40B4-BE49-F238E27FC236}">
                <a16:creationId xmlns:a16="http://schemas.microsoft.com/office/drawing/2014/main" id="{77D3BDC5-9AD8-94EF-025B-78C9CCE09EB3}"/>
              </a:ext>
            </a:extLst>
          </p:cNvPr>
          <p:cNvSpPr txBox="1"/>
          <p:nvPr/>
        </p:nvSpPr>
        <p:spPr>
          <a:xfrm>
            <a:off x="-1" y="1280160"/>
            <a:ext cx="12113111" cy="3903504"/>
          </a:xfrm>
          <a:prstGeom prst="rect">
            <a:avLst/>
          </a:prstGeom>
          <a:noFill/>
        </p:spPr>
        <p:txBody>
          <a:bodyPr wrap="square">
            <a:spAutoFit/>
          </a:bodyPr>
          <a:lstStyle/>
          <a:p>
            <a:pPr>
              <a:lnSpc>
                <a:spcPct val="150000"/>
              </a:lnSpc>
            </a:pPr>
            <a:r>
              <a:rPr lang="en-US" sz="2800" b="1" dirty="0">
                <a:latin typeface="Calibir"/>
              </a:rPr>
              <a:t>Australian Real-World Analogy</a:t>
            </a:r>
            <a:br>
              <a:rPr lang="en-US" sz="2800" dirty="0">
                <a:latin typeface="Calibir"/>
              </a:rPr>
            </a:br>
            <a:r>
              <a:rPr lang="en-US" sz="2800" dirty="0">
                <a:latin typeface="Calibir"/>
              </a:rPr>
              <a:t>Think of NetBank as a shopping </a:t>
            </a:r>
            <a:r>
              <a:rPr lang="en-US" sz="2800" dirty="0" err="1">
                <a:latin typeface="Calibir"/>
              </a:rPr>
              <a:t>centre</a:t>
            </a:r>
            <a:r>
              <a:rPr lang="en-US" sz="2800" dirty="0">
                <a:latin typeface="Calibir"/>
              </a:rPr>
              <a:t>:</a:t>
            </a:r>
          </a:p>
          <a:p>
            <a:pPr marL="714375" indent="-457200">
              <a:lnSpc>
                <a:spcPct val="150000"/>
              </a:lnSpc>
              <a:buFont typeface="Arial" panose="020B0604020202020204" pitchFamily="34" charset="0"/>
              <a:buChar char="•"/>
            </a:pPr>
            <a:r>
              <a:rPr lang="en-US" sz="2800" b="1" dirty="0">
                <a:latin typeface="Calibir"/>
              </a:rPr>
              <a:t>Classes</a:t>
            </a:r>
            <a:r>
              <a:rPr lang="en-US" sz="2800" dirty="0">
                <a:latin typeface="Calibir"/>
              </a:rPr>
              <a:t> = store blueprints (e.g., Woolworths, JB Hi-Fi)</a:t>
            </a:r>
          </a:p>
          <a:p>
            <a:pPr marL="714375" indent="-457200">
              <a:lnSpc>
                <a:spcPct val="150000"/>
              </a:lnSpc>
              <a:buFont typeface="Arial" panose="020B0604020202020204" pitchFamily="34" charset="0"/>
              <a:buChar char="•"/>
            </a:pPr>
            <a:r>
              <a:rPr lang="en-US" sz="2800" b="1" dirty="0">
                <a:latin typeface="Calibir"/>
              </a:rPr>
              <a:t>Objects</a:t>
            </a:r>
            <a:r>
              <a:rPr lang="en-US" sz="2800" dirty="0">
                <a:latin typeface="Calibir"/>
              </a:rPr>
              <a:t> = actual store branches in the </a:t>
            </a:r>
            <a:r>
              <a:rPr lang="en-US" sz="2800" dirty="0" err="1">
                <a:latin typeface="Calibir"/>
              </a:rPr>
              <a:t>centre</a:t>
            </a:r>
            <a:endParaRPr lang="en-US" sz="2800" dirty="0">
              <a:latin typeface="Calibir"/>
            </a:endParaRPr>
          </a:p>
          <a:p>
            <a:pPr marL="714375" indent="-457200">
              <a:lnSpc>
                <a:spcPct val="150000"/>
              </a:lnSpc>
              <a:buFont typeface="Arial" panose="020B0604020202020204" pitchFamily="34" charset="0"/>
              <a:buChar char="•"/>
            </a:pPr>
            <a:r>
              <a:rPr lang="en-US" sz="2800" dirty="0">
                <a:latin typeface="Calibir"/>
              </a:rPr>
              <a:t>Updating one blueprint updates all branches — just like updating one class in OOP updates all relevant objects in the system.</a:t>
            </a:r>
          </a:p>
        </p:txBody>
      </p:sp>
    </p:spTree>
    <p:extLst>
      <p:ext uri="{BB962C8B-B14F-4D97-AF65-F5344CB8AC3E}">
        <p14:creationId xmlns:p14="http://schemas.microsoft.com/office/powerpoint/2010/main" val="175915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8016C-739D-6BC2-D4EE-57B1F2C5B1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4BDAF-AA22-4FBC-86E8-21F1C329FD07}"/>
              </a:ext>
            </a:extLst>
          </p:cNvPr>
          <p:cNvSpPr>
            <a:spLocks noGrp="1"/>
          </p:cNvSpPr>
          <p:nvPr>
            <p:ph type="title"/>
          </p:nvPr>
        </p:nvSpPr>
        <p:spPr>
          <a:xfrm>
            <a:off x="0" y="1"/>
            <a:ext cx="12192000" cy="672661"/>
          </a:xfrm>
        </p:spPr>
        <p:txBody>
          <a:bodyPr anchor="b">
            <a:normAutofit/>
          </a:bodyPr>
          <a:lstStyle/>
          <a:p>
            <a:r>
              <a:rPr lang="en-US" sz="4000" dirty="0">
                <a:latin typeface="Calibir"/>
              </a:rPr>
              <a:t>Hands-On Activity 1 (</a:t>
            </a:r>
            <a:r>
              <a:rPr lang="en-US" sz="4000" dirty="0" err="1">
                <a:latin typeface="Calibir"/>
              </a:rPr>
              <a:t>CBA_BankAccount_Deposit</a:t>
            </a:r>
            <a:r>
              <a:rPr lang="en-US" sz="4000" dirty="0">
                <a:latin typeface="Calibir"/>
              </a:rPr>
              <a:t>)</a:t>
            </a:r>
            <a:endParaRPr lang="en-AU" sz="4000" b="1" dirty="0">
              <a:latin typeface="Calibir"/>
            </a:endParaRPr>
          </a:p>
        </p:txBody>
      </p:sp>
      <p:sp>
        <p:nvSpPr>
          <p:cNvPr id="5" name="TextBox 4">
            <a:extLst>
              <a:ext uri="{FF2B5EF4-FFF2-40B4-BE49-F238E27FC236}">
                <a16:creationId xmlns:a16="http://schemas.microsoft.com/office/drawing/2014/main" id="{CCEE132D-CEB9-A3B2-8DE2-4A14B14578B5}"/>
              </a:ext>
            </a:extLst>
          </p:cNvPr>
          <p:cNvSpPr txBox="1"/>
          <p:nvPr/>
        </p:nvSpPr>
        <p:spPr>
          <a:xfrm>
            <a:off x="-1" y="1280160"/>
            <a:ext cx="12113111" cy="2610843"/>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a:latin typeface="Calibir"/>
              </a:rPr>
              <a:t>Write a class BankAccount in Java or Python with:</a:t>
            </a:r>
          </a:p>
          <a:p>
            <a:pPr marL="714375" lvl="0" indent="-457200" eaLnBrk="0" fontAlgn="base" hangingPunct="0">
              <a:lnSpc>
                <a:spcPct val="150000"/>
              </a:lnSpc>
              <a:spcBef>
                <a:spcPct val="0"/>
              </a:spcBef>
              <a:spcAft>
                <a:spcPct val="0"/>
              </a:spcAft>
              <a:buFont typeface="Arial" panose="020B0604020202020204" pitchFamily="34" charset="0"/>
              <a:buChar char="•"/>
            </a:pPr>
            <a:r>
              <a:rPr lang="en-US" altLang="en-US" sz="2800">
                <a:latin typeface="Calibir"/>
              </a:rPr>
              <a:t>Two attributes: account_holder and balance</a:t>
            </a:r>
          </a:p>
          <a:p>
            <a:pPr marL="714375" lvl="0" indent="-457200" eaLnBrk="0" fontAlgn="base" hangingPunct="0">
              <a:lnSpc>
                <a:spcPct val="150000"/>
              </a:lnSpc>
              <a:spcBef>
                <a:spcPct val="0"/>
              </a:spcBef>
              <a:spcAft>
                <a:spcPct val="0"/>
              </a:spcAft>
              <a:buFont typeface="Arial" panose="020B0604020202020204" pitchFamily="34" charset="0"/>
              <a:buChar char="•"/>
            </a:pPr>
            <a:r>
              <a:rPr lang="en-US" altLang="en-US" sz="2800">
                <a:latin typeface="Calibir"/>
              </a:rPr>
              <a:t>One method: deposit(amount) that increases the balance and prints the new balance</a:t>
            </a:r>
            <a:endParaRPr lang="en-US" altLang="en-US" sz="2800" dirty="0">
              <a:latin typeface="Calibir"/>
            </a:endParaRPr>
          </a:p>
        </p:txBody>
      </p:sp>
    </p:spTree>
    <p:extLst>
      <p:ext uri="{BB962C8B-B14F-4D97-AF65-F5344CB8AC3E}">
        <p14:creationId xmlns:p14="http://schemas.microsoft.com/office/powerpoint/2010/main" val="2082929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287</TotalTime>
  <Words>1427</Words>
  <Application>Microsoft Office PowerPoint</Application>
  <PresentationFormat>Widescreen</PresentationFormat>
  <Paragraphs>153</Paragraphs>
  <Slides>31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Aptos</vt:lpstr>
      <vt:lpstr>Aptos Display</vt:lpstr>
      <vt:lpstr>Arial</vt:lpstr>
      <vt:lpstr>Calibir</vt:lpstr>
      <vt:lpstr>Calibri</vt:lpstr>
      <vt:lpstr>Calibri Light</vt:lpstr>
      <vt:lpstr>Consolas</vt:lpstr>
      <vt:lpstr>Office Theme</vt:lpstr>
      <vt:lpstr>1_Office Theme</vt:lpstr>
      <vt:lpstr>Introduction to Software Engineering (ISE102) Tutorial Week 3</vt:lpstr>
      <vt:lpstr>Object-Oriented Programming (OOP) Basics</vt:lpstr>
      <vt:lpstr>Object-Oriented Programming (OOP) Basics</vt:lpstr>
      <vt:lpstr>Object-Oriented Programming (OOP) Basics</vt:lpstr>
      <vt:lpstr>Object-Oriented Programming (OOP) Basics</vt:lpstr>
      <vt:lpstr>Object-Oriented Programming (OOP) Basics</vt:lpstr>
      <vt:lpstr>Object-Oriented Programming (OOP) Basics</vt:lpstr>
      <vt:lpstr>Object-Oriented Programming (OOP) Basics</vt:lpstr>
      <vt:lpstr>Hands-On Activity 1 (CBA_BankAccount_Deposit)</vt:lpstr>
      <vt:lpstr>Hands-On Activity 1 (CBA_BankAccount_Deposit in Python)</vt:lpstr>
      <vt:lpstr>Hands-On Activity 1 (CBA_BankAccount_Deposit in Java)</vt:lpstr>
      <vt:lpstr>Hands-On Activity 2 (OOP Example – Train Class)</vt:lpstr>
      <vt:lpstr>Hands-On Activity 3 (Create Your Favourite Aussie Sport Class)</vt:lpstr>
      <vt:lpstr>Hands-On Activity 4 (Create Multiple Objects and Call Their Methods)</vt:lpstr>
      <vt:lpstr>Data Types, Variables, and Operators</vt:lpstr>
      <vt:lpstr>Data Types, Variables, and Operators</vt:lpstr>
      <vt:lpstr>Data Types, Variables, and Operators</vt:lpstr>
      <vt:lpstr>Data Types, Variables, and Operators</vt:lpstr>
      <vt:lpstr>Data Types, Variables, and Operators</vt:lpstr>
      <vt:lpstr>Hands-On Activity 5: Data Types, Variables, and Operators</vt:lpstr>
      <vt:lpstr>Hands-On Activity 5: Data Types, Variables, and Operators</vt:lpstr>
      <vt:lpstr>Hands-On Activity 5: Data Types, Variables, and Operators</vt:lpstr>
      <vt:lpstr>Hands-On Activity 5: Data Types, Variables, and Operators</vt:lpstr>
      <vt:lpstr>Strings &amp; String Formatting</vt:lpstr>
      <vt:lpstr>Strings &amp; String Formatting</vt:lpstr>
      <vt:lpstr>Strings &amp; String Formatting</vt:lpstr>
      <vt:lpstr>Strings &amp; String Formatting</vt:lpstr>
      <vt:lpstr>PowerPoint Presentation</vt:lpstr>
      <vt:lpstr>PowerPoint Presentation</vt:lpstr>
      <vt:lpstr>Strings &amp; String Formatting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138</cp:revision>
  <dcterms:created xsi:type="dcterms:W3CDTF">2025-07-28T16:39:25Z</dcterms:created>
  <dcterms:modified xsi:type="dcterms:W3CDTF">2025-08-10T19:15:55Z</dcterms:modified>
</cp:coreProperties>
</file>