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350" r:id="rId3"/>
    <p:sldId id="526" r:id="rId4"/>
    <p:sldId id="527" r:id="rId5"/>
    <p:sldId id="528" r:id="rId6"/>
    <p:sldId id="529" r:id="rId7"/>
    <p:sldId id="530" r:id="rId8"/>
    <p:sldId id="53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70" d="100"/>
          <a:sy n="70" d="100"/>
        </p:scale>
        <p:origin x="922"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1EC19-7E08-40F0-ACF2-22F660FC7C40}" type="datetimeFigureOut">
              <a:rPr lang="en-AU" smtClean="0"/>
              <a:t>17/04/2024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BD98D-E85B-4601-A77C-B7964013730D}" type="slidenum">
              <a:rPr lang="en-AU" smtClean="0"/>
              <a:t>‹#›</a:t>
            </a:fld>
            <a:endParaRPr lang="en-AU"/>
          </a:p>
        </p:txBody>
      </p:sp>
    </p:spTree>
    <p:extLst>
      <p:ext uri="{BB962C8B-B14F-4D97-AF65-F5344CB8AC3E}">
        <p14:creationId xmlns:p14="http://schemas.microsoft.com/office/powerpoint/2010/main" val="369712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1</a:t>
            </a:fld>
            <a:endParaRPr lang="en-AU"/>
          </a:p>
        </p:txBody>
      </p:sp>
    </p:spTree>
    <p:extLst>
      <p:ext uri="{BB962C8B-B14F-4D97-AF65-F5344CB8AC3E}">
        <p14:creationId xmlns:p14="http://schemas.microsoft.com/office/powerpoint/2010/main" val="312090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2</a:t>
            </a:fld>
            <a:endParaRPr lang="en-AU"/>
          </a:p>
        </p:txBody>
      </p:sp>
    </p:spTree>
    <p:extLst>
      <p:ext uri="{BB962C8B-B14F-4D97-AF65-F5344CB8AC3E}">
        <p14:creationId xmlns:p14="http://schemas.microsoft.com/office/powerpoint/2010/main" val="416990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3</a:t>
            </a:fld>
            <a:endParaRPr lang="en-AU"/>
          </a:p>
        </p:txBody>
      </p:sp>
    </p:spTree>
    <p:extLst>
      <p:ext uri="{BB962C8B-B14F-4D97-AF65-F5344CB8AC3E}">
        <p14:creationId xmlns:p14="http://schemas.microsoft.com/office/powerpoint/2010/main" val="411620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4</a:t>
            </a:fld>
            <a:endParaRPr lang="en-AU"/>
          </a:p>
        </p:txBody>
      </p:sp>
    </p:spTree>
    <p:extLst>
      <p:ext uri="{BB962C8B-B14F-4D97-AF65-F5344CB8AC3E}">
        <p14:creationId xmlns:p14="http://schemas.microsoft.com/office/powerpoint/2010/main" val="111121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5</a:t>
            </a:fld>
            <a:endParaRPr lang="en-AU"/>
          </a:p>
        </p:txBody>
      </p:sp>
    </p:spTree>
    <p:extLst>
      <p:ext uri="{BB962C8B-B14F-4D97-AF65-F5344CB8AC3E}">
        <p14:creationId xmlns:p14="http://schemas.microsoft.com/office/powerpoint/2010/main" val="364195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6</a:t>
            </a:fld>
            <a:endParaRPr lang="en-AU"/>
          </a:p>
        </p:txBody>
      </p:sp>
    </p:spTree>
    <p:extLst>
      <p:ext uri="{BB962C8B-B14F-4D97-AF65-F5344CB8AC3E}">
        <p14:creationId xmlns:p14="http://schemas.microsoft.com/office/powerpoint/2010/main" val="358800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C70-B768-65B1-6556-96BF184E4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95F93E1-16D1-D364-FDE1-F5C43AA28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CB9E7BB-4707-201F-EE06-A48A12D48944}"/>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64A58FB7-C93E-81F6-2E41-0C2CEE839C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5B1B3D-3648-BA5A-F1E8-F3576B98545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9599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5458-5F73-9470-8CAE-2E81515E089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69212-ADB1-50EC-5CEA-45FC69553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DE07B7-9900-254A-5FCC-8FA7A36E9CDC}"/>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1462B5A4-5993-85D1-5468-04356E6708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76EC13-E83E-ED79-64A4-4003E3E1652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03171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886C-B88F-C1C9-1FB1-F136ADFDBA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7E0EB-AE17-BE86-7C82-F2CA8993E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DDFC22-96DC-6854-A720-1925CC85A54A}"/>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FC091287-7765-7759-35E1-6830A960FA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AECDA5-B452-46B1-123F-041BF41F130E}"/>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90216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B4AE-322D-B6C3-A1DE-738FD7ED34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9D54C3-19F9-02AD-025C-69DD9166D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A2C77A-6A88-8738-8A39-76BAC476ADD6}"/>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57019BD3-F1D6-5FE6-72A9-07F9F9DB2B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632BB2-ED4D-4A8C-20BA-C64F1C360C7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6908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ACA-7AAE-C32F-ACC2-3D8D45E2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1DE1E7-6228-8F00-4C8C-49BCF562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B1251-888D-5407-DE40-24E0B5666EAD}"/>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1CDD5024-26A5-9A9C-921F-4553B2F00B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B14B6-C9EC-FC5A-AFAB-8BAA369AC61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6431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A3B-F871-EAB2-E4CA-F479C9EFA4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592C35-B8A5-0F3E-E963-C2D19DB88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3940B5-8BCA-4EF3-185B-F0CF288E5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717141-9800-0D1B-F4A8-EC0024210BC9}"/>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6" name="Footer Placeholder 5">
            <a:extLst>
              <a:ext uri="{FF2B5EF4-FFF2-40B4-BE49-F238E27FC236}">
                <a16:creationId xmlns:a16="http://schemas.microsoft.com/office/drawing/2014/main" id="{F4C73B31-82FC-930B-CBCE-6402904919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455AE7-9072-1FF9-7749-898A9ED13F41}"/>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39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A3EF-EF8F-F539-964B-C4820289D4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393D2D-46D0-C65F-3CD4-8CA1DC156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04EA2-A069-2AB5-BE4D-5A9531F19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DD3DA3-5E8A-468F-D96D-DEF4FCA9D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753A7-BCB6-8494-67C4-A2DE2312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6EAE1E-45A7-184F-1859-0151A0F6F174}"/>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8" name="Footer Placeholder 7">
            <a:extLst>
              <a:ext uri="{FF2B5EF4-FFF2-40B4-BE49-F238E27FC236}">
                <a16:creationId xmlns:a16="http://schemas.microsoft.com/office/drawing/2014/main" id="{CBE74A07-DECC-AF4C-A1B9-945896FF614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2B7527C-A026-733A-81F8-612A3672D2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80729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692-6A66-A81A-F64D-252A01D72B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5205C8B-6899-F7CD-218F-53B25A8C28A2}"/>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4" name="Footer Placeholder 3">
            <a:extLst>
              <a:ext uri="{FF2B5EF4-FFF2-40B4-BE49-F238E27FC236}">
                <a16:creationId xmlns:a16="http://schemas.microsoft.com/office/drawing/2014/main" id="{BC578AB9-14B5-81D7-6DB2-7A92246ECED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E25876-36CF-424C-ABB5-B54C23E4EACF}"/>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245458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8F218-7BAB-6440-4B90-DD84170B86C6}"/>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3" name="Footer Placeholder 2">
            <a:extLst>
              <a:ext uri="{FF2B5EF4-FFF2-40B4-BE49-F238E27FC236}">
                <a16:creationId xmlns:a16="http://schemas.microsoft.com/office/drawing/2014/main" id="{98B0DA65-2C36-C5F9-E815-493215A422A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75990D7-0136-D22F-360A-B252C724BC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207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2E2-A10E-6ABD-55B7-3CF2BB17A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8AFB820-3B67-54EE-9204-21E91A5B6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C38F663-644F-F023-2E42-582EF5E9C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E879A-8E01-B66D-0599-3AC685A7BBDA}"/>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6" name="Footer Placeholder 5">
            <a:extLst>
              <a:ext uri="{FF2B5EF4-FFF2-40B4-BE49-F238E27FC236}">
                <a16:creationId xmlns:a16="http://schemas.microsoft.com/office/drawing/2014/main" id="{675E3D63-660A-D02B-96B2-4D753F7C06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9EB7DC-A1C1-DBE0-4D1D-DC8818D620F3}"/>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86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59C-D9F3-8D06-AD72-B0ACFEC8A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451E33A-D236-7697-03E8-F0AB97BD5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47BB688-BC97-FCC2-C6B6-4BF70D29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F0714-9BF9-CEE3-2D93-A2D3000B4FBE}"/>
              </a:ext>
            </a:extLst>
          </p:cNvPr>
          <p:cNvSpPr>
            <a:spLocks noGrp="1"/>
          </p:cNvSpPr>
          <p:nvPr>
            <p:ph type="dt" sz="half" idx="10"/>
          </p:nvPr>
        </p:nvSpPr>
        <p:spPr/>
        <p:txBody>
          <a:bodyPr/>
          <a:lstStyle/>
          <a:p>
            <a:fld id="{7036F693-4807-4ACB-9866-42E633ECA663}" type="datetimeFigureOut">
              <a:rPr lang="en-AU" smtClean="0"/>
              <a:t>17/04/2024</a:t>
            </a:fld>
            <a:endParaRPr lang="en-AU"/>
          </a:p>
        </p:txBody>
      </p:sp>
      <p:sp>
        <p:nvSpPr>
          <p:cNvPr id="6" name="Footer Placeholder 5">
            <a:extLst>
              <a:ext uri="{FF2B5EF4-FFF2-40B4-BE49-F238E27FC236}">
                <a16:creationId xmlns:a16="http://schemas.microsoft.com/office/drawing/2014/main" id="{22D2D7F7-5B88-507C-DE4C-730E04E87A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E44157-7A04-856B-4C28-125F1006953A}"/>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4831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6B418-3ADB-3D52-362F-EF8EB606C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F0B803-0FBE-9FD0-EA3C-E4F9B70AE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6BA73C-3BBF-5A39-4403-330159E2A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36F693-4807-4ACB-9866-42E633ECA663}" type="datetimeFigureOut">
              <a:rPr lang="en-AU" smtClean="0"/>
              <a:t>17/04/2024</a:t>
            </a:fld>
            <a:endParaRPr lang="en-AU"/>
          </a:p>
        </p:txBody>
      </p:sp>
      <p:sp>
        <p:nvSpPr>
          <p:cNvPr id="5" name="Footer Placeholder 4">
            <a:extLst>
              <a:ext uri="{FF2B5EF4-FFF2-40B4-BE49-F238E27FC236}">
                <a16:creationId xmlns:a16="http://schemas.microsoft.com/office/drawing/2014/main" id="{A569C9B0-90EA-F790-C481-782B3C03B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2F78BE7-9EF2-8115-D3BF-53CF0589B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F9DD6F-E86F-40A2-88B8-DD3E2998C092}" type="slidenum">
              <a:rPr lang="en-AU" smtClean="0"/>
              <a:t>‹#›</a:t>
            </a:fld>
            <a:endParaRPr lang="en-AU"/>
          </a:p>
        </p:txBody>
      </p:sp>
    </p:spTree>
    <p:extLst>
      <p:ext uri="{BB962C8B-B14F-4D97-AF65-F5344CB8AC3E}">
        <p14:creationId xmlns:p14="http://schemas.microsoft.com/office/powerpoint/2010/main" val="28065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250711" y="1313717"/>
            <a:ext cx="11941289" cy="2805063"/>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Summary of Lecture 3</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Tutorial Week 4</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Key assessment dates</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Attendance &amp; Tutorial Questions - </a:t>
            </a:r>
            <a:r>
              <a:rPr lang="en-AU" sz="2400" dirty="0">
                <a:latin typeface="Calibri" panose="020F0502020204030204" pitchFamily="34" charset="0"/>
                <a:cs typeface="Calibri" panose="020F0502020204030204" pitchFamily="34" charset="0"/>
              </a:rPr>
              <a:t>Recognising</a:t>
            </a:r>
            <a:r>
              <a:rPr lang="en-US" sz="2400" dirty="0">
                <a:latin typeface="Calibri" panose="020F0502020204030204" pitchFamily="34" charset="0"/>
                <a:cs typeface="Calibri" panose="020F0502020204030204" pitchFamily="34" charset="0"/>
              </a:rPr>
              <a:t> student participation and engagement specifically identifying those who are most actively involved!</a:t>
            </a:r>
          </a:p>
        </p:txBody>
      </p:sp>
      <p:sp>
        <p:nvSpPr>
          <p:cNvPr id="5" name="TextBox 4">
            <a:extLst>
              <a:ext uri="{FF2B5EF4-FFF2-40B4-BE49-F238E27FC236}">
                <a16:creationId xmlns:a16="http://schemas.microsoft.com/office/drawing/2014/main" id="{0EDA831C-3F59-8361-5C78-944EC8508F9C}"/>
              </a:ext>
            </a:extLst>
          </p:cNvPr>
          <p:cNvSpPr txBox="1"/>
          <p:nvPr/>
        </p:nvSpPr>
        <p:spPr>
          <a:xfrm>
            <a:off x="1594623" y="200054"/>
            <a:ext cx="8976732" cy="461665"/>
          </a:xfrm>
          <a:prstGeom prst="rect">
            <a:avLst/>
          </a:prstGeom>
          <a:noFill/>
        </p:spPr>
        <p:txBody>
          <a:bodyPr wrap="square" rtlCol="0">
            <a:spAutoFit/>
          </a:bodyPr>
          <a:lstStyle/>
          <a:p>
            <a:pPr algn="ctr"/>
            <a:r>
              <a:rPr lang="en-AU" sz="2400" b="1" dirty="0">
                <a:latin typeface="Calibri" panose="020F0502020204030204" pitchFamily="34" charset="0"/>
                <a:cs typeface="Calibri" panose="020F0502020204030204" pitchFamily="34" charset="0"/>
              </a:rPr>
              <a:t>Week </a:t>
            </a:r>
            <a:r>
              <a:rPr lang="en-US" sz="2400" b="1" dirty="0">
                <a:latin typeface="Calibri" panose="020F0502020204030204" pitchFamily="34" charset="0"/>
                <a:cs typeface="Calibri" panose="020F0502020204030204" pitchFamily="34" charset="0"/>
              </a:rPr>
              <a:t>4</a:t>
            </a:r>
            <a:r>
              <a:rPr lang="en-AU" sz="2400" b="1" dirty="0">
                <a:latin typeface="Calibri" panose="020F0502020204030204" pitchFamily="34" charset="0"/>
                <a:cs typeface="Calibri" panose="020F0502020204030204" pitchFamily="34" charset="0"/>
              </a:rPr>
              <a:t> – HCI – Sydney Campus</a:t>
            </a:r>
          </a:p>
        </p:txBody>
      </p:sp>
      <p:sp>
        <p:nvSpPr>
          <p:cNvPr id="6" name="TextBox 5">
            <a:extLst>
              <a:ext uri="{FF2B5EF4-FFF2-40B4-BE49-F238E27FC236}">
                <a16:creationId xmlns:a16="http://schemas.microsoft.com/office/drawing/2014/main" id="{E15192CE-A61A-138C-C058-E3B3ABE2C6BE}"/>
              </a:ext>
            </a:extLst>
          </p:cNvPr>
          <p:cNvSpPr txBox="1"/>
          <p:nvPr/>
        </p:nvSpPr>
        <p:spPr>
          <a:xfrm>
            <a:off x="250711" y="5636605"/>
            <a:ext cx="12097407" cy="589072"/>
          </a:xfrm>
          <a:prstGeom prst="rect">
            <a:avLst/>
          </a:prstGeom>
          <a:noFill/>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Lecturer/Tutor: Dr. Farshid Keivanian</a:t>
            </a:r>
          </a:p>
        </p:txBody>
      </p:sp>
      <p:pic>
        <p:nvPicPr>
          <p:cNvPr id="3" name="Picture 2">
            <a:extLst>
              <a:ext uri="{FF2B5EF4-FFF2-40B4-BE49-F238E27FC236}">
                <a16:creationId xmlns:a16="http://schemas.microsoft.com/office/drawing/2014/main" id="{5B495849-4430-CCEF-C3B3-2C31DAA430D8}"/>
              </a:ext>
            </a:extLst>
          </p:cNvPr>
          <p:cNvPicPr>
            <a:picLocks noChangeAspect="1"/>
          </p:cNvPicPr>
          <p:nvPr/>
        </p:nvPicPr>
        <p:blipFill>
          <a:blip r:embed="rId3"/>
          <a:stretch>
            <a:fillRect/>
          </a:stretch>
        </p:blipFill>
        <p:spPr>
          <a:xfrm>
            <a:off x="10260685" y="0"/>
            <a:ext cx="1931315" cy="1902052"/>
          </a:xfrm>
          <a:prstGeom prst="rect">
            <a:avLst/>
          </a:prstGeom>
        </p:spPr>
      </p:pic>
    </p:spTree>
    <p:extLst>
      <p:ext uri="{BB962C8B-B14F-4D97-AF65-F5344CB8AC3E}">
        <p14:creationId xmlns:p14="http://schemas.microsoft.com/office/powerpoint/2010/main" val="296884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6EC0F-9A67-834F-36BD-49EF93FD1779}"/>
              </a:ext>
            </a:extLst>
          </p:cNvPr>
          <p:cNvSpPr txBox="1"/>
          <p:nvPr/>
        </p:nvSpPr>
        <p:spPr>
          <a:xfrm>
            <a:off x="220717" y="178676"/>
            <a:ext cx="3478924"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Check your email now!</a:t>
            </a:r>
          </a:p>
          <a:p>
            <a:r>
              <a:rPr lang="en-US" sz="2400" dirty="0">
                <a:latin typeface="Calibri" panose="020F0502020204030204" pitchFamily="34" charset="0"/>
                <a:cs typeface="Calibri" panose="020F0502020204030204" pitchFamily="34" charset="0"/>
              </a:rPr>
              <a:t>Tutorial Week 4</a:t>
            </a:r>
            <a:endParaRPr lang="en-AU"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EC4B798-A0EB-B673-F36A-0349EFC1D06B}"/>
              </a:ext>
            </a:extLst>
          </p:cNvPr>
          <p:cNvSpPr txBox="1"/>
          <p:nvPr/>
        </p:nvSpPr>
        <p:spPr>
          <a:xfrm>
            <a:off x="220717" y="1894408"/>
            <a:ext cx="11140966" cy="2071208"/>
          </a:xfrm>
          <a:prstGeom prst="rect">
            <a:avLst/>
          </a:prstGeom>
          <a:solidFill>
            <a:schemeClr val="bg1"/>
          </a:solidFill>
        </p:spPr>
        <p:txBody>
          <a:bodyPr wrap="square" rtlCol="0">
            <a:spAutoFit/>
          </a:bodyPr>
          <a:lstStyle/>
          <a:p>
            <a:pPr>
              <a:lnSpc>
                <a:spcPct val="150000"/>
              </a:lnSpc>
            </a:pPr>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The lecture from Week 3, HS2031, titled "Evaluating Interface Designs" delves into various methods and stages for assessing the effectiveness of user interfaces. The main areas of focus are Expert Reviews, Usability Testing and Laboratories, Survey Instruments, Acceptance Tests, and Evaluation During Active Use.</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Tree>
    <p:extLst>
      <p:ext uri="{BB962C8B-B14F-4D97-AF65-F5344CB8AC3E}">
        <p14:creationId xmlns:p14="http://schemas.microsoft.com/office/powerpoint/2010/main" val="28897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5118196"/>
          </a:xfrm>
          <a:prstGeom prst="rect">
            <a:avLst/>
          </a:prstGeom>
          <a:solidFill>
            <a:schemeClr val="bg1"/>
          </a:solidFill>
        </p:spPr>
        <p:txBody>
          <a:bodyPr wrap="square" rtlCol="0">
            <a:spAutoFit/>
          </a:bodyPr>
          <a:lstStyle/>
          <a:p>
            <a:pPr>
              <a:lnSpc>
                <a:spcPct val="150000"/>
              </a:lnSpc>
            </a:pPr>
            <a:r>
              <a:rPr lang="en-US" sz="2200" b="1" i="0" dirty="0">
                <a:solidFill>
                  <a:srgbClr val="0D0D0D"/>
                </a:solidFill>
                <a:effectLst/>
                <a:highlight>
                  <a:srgbClr val="FFFFFF"/>
                </a:highlight>
                <a:latin typeface="Calibri" panose="020F0502020204030204" pitchFamily="34" charset="0"/>
                <a:cs typeface="Calibri" panose="020F0502020204030204" pitchFamily="34" charset="0"/>
              </a:rPr>
              <a:t>Summary of the Lecture:</a:t>
            </a:r>
          </a:p>
          <a:p>
            <a:pPr marL="457200" indent="-457200">
              <a:lnSpc>
                <a:spcPct val="150000"/>
              </a:lnSpc>
              <a:buFont typeface="+mj-lt"/>
              <a:buAutoNum type="arabicPeriod"/>
            </a:pPr>
            <a:r>
              <a:rPr lang="en-US" sz="2200" b="1" i="0" dirty="0">
                <a:solidFill>
                  <a:srgbClr val="0D0D0D"/>
                </a:solidFill>
                <a:effectLst/>
                <a:highlight>
                  <a:srgbClr val="FFFFFF"/>
                </a:highlight>
                <a:latin typeface="Calibri" panose="020F0502020204030204" pitchFamily="34" charset="0"/>
                <a:cs typeface="Calibri" panose="020F0502020204030204" pitchFamily="34" charset="0"/>
              </a:rPr>
              <a:t>Expert Reviews: </a:t>
            </a:r>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This involves formal reviews where experts critique an interface against a list of design heuristics or guidelines. Techniques like Heuristic Evaluation, Guidelines Review, Consistency Inspection, Cognitive Walkthrough, and Metaphors of Human Thinking (MOT) are employed to ensure the interface aligns with best practices and user expectations.</a:t>
            </a:r>
          </a:p>
          <a:p>
            <a:pPr marL="457200" indent="-457200">
              <a:lnSpc>
                <a:spcPct val="150000"/>
              </a:lnSpc>
              <a:buFont typeface="+mj-lt"/>
              <a:buAutoNum type="arabicPeriod"/>
            </a:pPr>
            <a:endParaRPr lang="en-US" sz="2200" dirty="0">
              <a:solidFill>
                <a:srgbClr val="0D0D0D"/>
              </a:solidFill>
              <a:highlight>
                <a:srgbClr val="FFFFFF"/>
              </a:highlight>
              <a:latin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en-US" sz="2200" b="1" i="0" dirty="0">
                <a:solidFill>
                  <a:srgbClr val="0D0D0D"/>
                </a:solidFill>
                <a:effectLst/>
                <a:highlight>
                  <a:srgbClr val="FFFFFF"/>
                </a:highlight>
                <a:latin typeface="Calibri" panose="020F0502020204030204" pitchFamily="34" charset="0"/>
                <a:cs typeface="Calibri" panose="020F0502020204030204" pitchFamily="34" charset="0"/>
              </a:rPr>
              <a:t>Usability Testing and Laboratories: </a:t>
            </a:r>
            <a:r>
              <a:rPr lang="en-US" sz="2200" b="0" i="0" dirty="0">
                <a:solidFill>
                  <a:srgbClr val="0D0D0D"/>
                </a:solidFill>
                <a:effectLst/>
                <a:highlight>
                  <a:srgbClr val="FFFFFF"/>
                </a:highlight>
                <a:latin typeface="Calibri" panose="020F0502020204030204" pitchFamily="34" charset="0"/>
                <a:cs typeface="Calibri" panose="020F0502020204030204" pitchFamily="34" charset="0"/>
              </a:rPr>
              <a:t>The lecture discusses setting up usability labs which typically have a testing and an observation area separated by a one-way mirror. Various tools and techniques like eye-tracking and mobile device testing are used to study how users interact with interfaces, aiming to uncover usability flaws and enhance user experience.</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Tree>
    <p:extLst>
      <p:ext uri="{BB962C8B-B14F-4D97-AF65-F5344CB8AC3E}">
        <p14:creationId xmlns:p14="http://schemas.microsoft.com/office/powerpoint/2010/main" val="35191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5626027"/>
          </a:xfrm>
          <a:prstGeom prst="rect">
            <a:avLst/>
          </a:prstGeom>
          <a:solidFill>
            <a:schemeClr val="bg1"/>
          </a:solidFill>
        </p:spPr>
        <p:txBody>
          <a:bodyPr wrap="square" rtlCol="0">
            <a:spAutoFit/>
          </a:bodyPr>
          <a:lstStyle/>
          <a:p>
            <a:pPr>
              <a:lnSpc>
                <a:spcPct val="150000"/>
              </a:lnSpc>
            </a:pPr>
            <a:r>
              <a:rPr lang="en-US" sz="2200" b="1" dirty="0">
                <a:solidFill>
                  <a:srgbClr val="0D0D0D"/>
                </a:solidFill>
                <a:latin typeface="Calibri" panose="020F0502020204030204" pitchFamily="34" charset="0"/>
                <a:cs typeface="Calibri" panose="020F0502020204030204" pitchFamily="34" charset="0"/>
              </a:rPr>
              <a:t>3. Survey Instruments: </a:t>
            </a:r>
            <a:r>
              <a:rPr lang="en-US" sz="2200" dirty="0">
                <a:solidFill>
                  <a:srgbClr val="0D0D0D"/>
                </a:solidFill>
                <a:latin typeface="Calibri" panose="020F0502020204030204" pitchFamily="34" charset="0"/>
                <a:cs typeface="Calibri" panose="020F0502020204030204" pitchFamily="34" charset="0"/>
              </a:rPr>
              <a:t>Tools like the Questionnaire for User Interaction Satisfaction (QUIS) help gather user feedback on their interaction experience, covering aspects from user background to their emotional state after using the interface.</a:t>
            </a:r>
          </a:p>
          <a:p>
            <a:pPr>
              <a:lnSpc>
                <a:spcPct val="150000"/>
              </a:lnSpc>
            </a:pPr>
            <a:endParaRPr lang="en-US" sz="2200" b="1" dirty="0">
              <a:solidFill>
                <a:srgbClr val="0D0D0D"/>
              </a:solidFill>
              <a:latin typeface="Calibri" panose="020F0502020204030204" pitchFamily="34" charset="0"/>
              <a:cs typeface="Calibri" panose="020F0502020204030204" pitchFamily="34" charset="0"/>
            </a:endParaRPr>
          </a:p>
          <a:p>
            <a:pPr>
              <a:lnSpc>
                <a:spcPct val="150000"/>
              </a:lnSpc>
            </a:pPr>
            <a:r>
              <a:rPr lang="en-US" sz="2200" b="1" dirty="0">
                <a:solidFill>
                  <a:srgbClr val="0D0D0D"/>
                </a:solidFill>
                <a:latin typeface="Calibri" panose="020F0502020204030204" pitchFamily="34" charset="0"/>
                <a:cs typeface="Calibri" panose="020F0502020204030204" pitchFamily="34" charset="0"/>
              </a:rPr>
              <a:t>4. Acceptance Test: </a:t>
            </a:r>
            <a:r>
              <a:rPr lang="en-US" sz="2200" dirty="0">
                <a:solidFill>
                  <a:srgbClr val="0D0D0D"/>
                </a:solidFill>
                <a:latin typeface="Calibri" panose="020F0502020204030204" pitchFamily="34" charset="0"/>
                <a:cs typeface="Calibri" panose="020F0502020204030204" pitchFamily="34" charset="0"/>
              </a:rPr>
              <a:t>These tests involve setting measurable goals for system performance and user interface which must be met before the system can be widely deployed. These criteria might include the time to learn specific functions, speed of task performance, and error rates.</a:t>
            </a:r>
          </a:p>
          <a:p>
            <a:pPr>
              <a:lnSpc>
                <a:spcPct val="150000"/>
              </a:lnSpc>
            </a:pPr>
            <a:endParaRPr lang="en-US" sz="2200" b="1" dirty="0">
              <a:solidFill>
                <a:srgbClr val="0D0D0D"/>
              </a:solidFill>
              <a:latin typeface="Calibri" panose="020F0502020204030204" pitchFamily="34" charset="0"/>
              <a:cs typeface="Calibri" panose="020F0502020204030204" pitchFamily="34" charset="0"/>
            </a:endParaRPr>
          </a:p>
          <a:p>
            <a:pPr>
              <a:lnSpc>
                <a:spcPct val="150000"/>
              </a:lnSpc>
            </a:pPr>
            <a:r>
              <a:rPr lang="en-US" sz="2200" b="1" dirty="0">
                <a:solidFill>
                  <a:srgbClr val="0D0D0D"/>
                </a:solidFill>
                <a:latin typeface="Calibri" panose="020F0502020204030204" pitchFamily="34" charset="0"/>
                <a:cs typeface="Calibri" panose="020F0502020204030204" pitchFamily="34" charset="0"/>
              </a:rPr>
              <a:t>5. Evaluation During Active Use:</a:t>
            </a:r>
            <a:r>
              <a:rPr lang="en-US" sz="2200" dirty="0">
                <a:solidFill>
                  <a:srgbClr val="0D0D0D"/>
                </a:solidFill>
                <a:latin typeface="Calibri" panose="020F0502020204030204" pitchFamily="34" charset="0"/>
                <a:cs typeface="Calibri" panose="020F0502020204030204" pitchFamily="34" charset="0"/>
              </a:rPr>
              <a:t> Ongoing evaluation methods such as user interviews, focus groups, and automated tools like TechSmith’s Morae monitor how interfaces perform in real-world scenarios, identifying areas for improvement based on user interactions and feedback.</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Tree>
    <p:extLst>
      <p:ext uri="{BB962C8B-B14F-4D97-AF65-F5344CB8AC3E}">
        <p14:creationId xmlns:p14="http://schemas.microsoft.com/office/powerpoint/2010/main" val="25434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ircle(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circle(in)">
                                      <p:cBhvr>
                                        <p:cTn id="1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6133859"/>
          </a:xfrm>
          <a:prstGeom prst="rect">
            <a:avLst/>
          </a:prstGeom>
          <a:solidFill>
            <a:schemeClr val="bg1"/>
          </a:solidFill>
        </p:spPr>
        <p:txBody>
          <a:bodyPr wrap="square" rtlCol="0">
            <a:spAutoFit/>
          </a:bodyPr>
          <a:lstStyle/>
          <a:p>
            <a:pPr>
              <a:lnSpc>
                <a:spcPct val="150000"/>
              </a:lnSpc>
            </a:pPr>
            <a:r>
              <a:rPr lang="en-US" sz="2200" b="1" dirty="0">
                <a:solidFill>
                  <a:srgbClr val="0D0D0D"/>
                </a:solidFill>
                <a:latin typeface="Calibri" panose="020F0502020204030204" pitchFamily="34" charset="0"/>
                <a:cs typeface="Calibri" panose="020F0502020204030204" pitchFamily="34" charset="0"/>
              </a:rPr>
              <a:t>Practical Example in Australia:</a:t>
            </a:r>
          </a:p>
          <a:p>
            <a:pPr>
              <a:lnSpc>
                <a:spcPct val="150000"/>
              </a:lnSpc>
            </a:pPr>
            <a:r>
              <a:rPr lang="en-US" sz="2200" dirty="0">
                <a:solidFill>
                  <a:srgbClr val="0D0D0D"/>
                </a:solidFill>
                <a:latin typeface="Calibri" panose="020F0502020204030204" pitchFamily="34" charset="0"/>
                <a:cs typeface="Calibri" panose="020F0502020204030204" pitchFamily="34" charset="0"/>
              </a:rPr>
              <a:t>In Australia, a practical example of applying these concepts is the user interface evaluation for the My Health Record system. This digital health record system allows Australians to manage their health information online. Given its critical nature and broad user base, the system underwent extensive usability testing and evaluations:</a:t>
            </a:r>
          </a:p>
          <a:p>
            <a:pPr>
              <a:lnSpc>
                <a:spcPct val="150000"/>
              </a:lnSpc>
            </a:pPr>
            <a:r>
              <a:rPr lang="en-US" sz="2200" b="1" dirty="0">
                <a:solidFill>
                  <a:srgbClr val="0D0D0D"/>
                </a:solidFill>
                <a:latin typeface="Calibri" panose="020F0502020204030204" pitchFamily="34" charset="0"/>
                <a:cs typeface="Calibri" panose="020F0502020204030204" pitchFamily="34" charset="0"/>
              </a:rPr>
              <a:t>1. Usability Laboratories: </a:t>
            </a:r>
            <a:r>
              <a:rPr lang="en-US" sz="2200" dirty="0">
                <a:solidFill>
                  <a:srgbClr val="0D0D0D"/>
                </a:solidFill>
                <a:latin typeface="Calibri" panose="020F0502020204030204" pitchFamily="34" charset="0"/>
                <a:cs typeface="Calibri" panose="020F0502020204030204" pitchFamily="34" charset="0"/>
              </a:rPr>
              <a:t>Simulated environments were set up where diverse user groups, including elderly users and healthcare professionals, interacted with the system. Their interactions were observed to identify any usability challenges.</a:t>
            </a:r>
          </a:p>
          <a:p>
            <a:pPr>
              <a:lnSpc>
                <a:spcPct val="150000"/>
              </a:lnSpc>
            </a:pPr>
            <a:r>
              <a:rPr lang="en-US" sz="2200" b="1" dirty="0">
                <a:solidFill>
                  <a:srgbClr val="0D0D0D"/>
                </a:solidFill>
                <a:latin typeface="Calibri" panose="020F0502020204030204" pitchFamily="34" charset="0"/>
                <a:cs typeface="Calibri" panose="020F0502020204030204" pitchFamily="34" charset="0"/>
              </a:rPr>
              <a:t>2. Expert Reviews and Acceptance Tests: </a:t>
            </a:r>
            <a:r>
              <a:rPr lang="en-US" sz="2200" dirty="0">
                <a:solidFill>
                  <a:srgbClr val="0D0D0D"/>
                </a:solidFill>
                <a:latin typeface="Calibri" panose="020F0502020204030204" pitchFamily="34" charset="0"/>
                <a:cs typeface="Calibri" panose="020F0502020204030204" pitchFamily="34" charset="0"/>
              </a:rPr>
              <a:t>Before the public launch, the system's interface was reviewed by experts in healthcare and IT to ensure it adhered to medical and data privacy standards. Acceptance tests were conducted focusing on ease of use, data accessibility, and security.</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Tree>
    <p:extLst>
      <p:ext uri="{BB962C8B-B14F-4D97-AF65-F5344CB8AC3E}">
        <p14:creationId xmlns:p14="http://schemas.microsoft.com/office/powerpoint/2010/main" val="66847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4B798-A0EB-B673-F36A-0349EFC1D06B}"/>
              </a:ext>
            </a:extLst>
          </p:cNvPr>
          <p:cNvSpPr txBox="1"/>
          <p:nvPr/>
        </p:nvSpPr>
        <p:spPr>
          <a:xfrm>
            <a:off x="126124" y="359898"/>
            <a:ext cx="11140966" cy="3594702"/>
          </a:xfrm>
          <a:prstGeom prst="rect">
            <a:avLst/>
          </a:prstGeom>
          <a:solidFill>
            <a:schemeClr val="bg1"/>
          </a:solidFill>
        </p:spPr>
        <p:txBody>
          <a:bodyPr wrap="square" rtlCol="0">
            <a:spAutoFit/>
          </a:bodyPr>
          <a:lstStyle/>
          <a:p>
            <a:pPr>
              <a:lnSpc>
                <a:spcPct val="150000"/>
              </a:lnSpc>
            </a:pPr>
            <a:r>
              <a:rPr lang="en-US" sz="2200" b="1" dirty="0">
                <a:solidFill>
                  <a:srgbClr val="0D0D0D"/>
                </a:solidFill>
                <a:latin typeface="Calibri" panose="020F0502020204030204" pitchFamily="34" charset="0"/>
                <a:cs typeface="Calibri" panose="020F0502020204030204" pitchFamily="34" charset="0"/>
              </a:rPr>
              <a:t>3. Survey Instruments and Active Use Evaluation: </a:t>
            </a:r>
            <a:r>
              <a:rPr lang="en-US" sz="2200" dirty="0">
                <a:solidFill>
                  <a:srgbClr val="0D0D0D"/>
                </a:solidFill>
                <a:latin typeface="Calibri" panose="020F0502020204030204" pitchFamily="34" charset="0"/>
                <a:cs typeface="Calibri" panose="020F0502020204030204" pitchFamily="34" charset="0"/>
              </a:rPr>
              <a:t>After deployment, ongoing surveys and feedback mechanisms like online suggestion boxes have been used to collect user opinions and experiences. This direct feedback from end-users helps in continually refining the interface.</a:t>
            </a:r>
          </a:p>
          <a:p>
            <a:pPr>
              <a:lnSpc>
                <a:spcPct val="150000"/>
              </a:lnSpc>
            </a:pPr>
            <a:endParaRPr lang="en-US" sz="2200" b="1" dirty="0">
              <a:solidFill>
                <a:srgbClr val="0D0D0D"/>
              </a:solidFill>
              <a:latin typeface="Calibri" panose="020F0502020204030204" pitchFamily="34" charset="0"/>
              <a:cs typeface="Calibri" panose="020F0502020204030204" pitchFamily="34" charset="0"/>
            </a:endParaRPr>
          </a:p>
          <a:p>
            <a:pPr>
              <a:lnSpc>
                <a:spcPct val="150000"/>
              </a:lnSpc>
            </a:pPr>
            <a:r>
              <a:rPr lang="en-US" sz="2200" b="1" dirty="0">
                <a:solidFill>
                  <a:srgbClr val="0D0D0D"/>
                </a:solidFill>
                <a:latin typeface="Calibri" panose="020F0502020204030204" pitchFamily="34" charset="0"/>
                <a:cs typeface="Calibri" panose="020F0502020204030204" pitchFamily="34" charset="0"/>
              </a:rPr>
              <a:t>4. Evaluation Tools: </a:t>
            </a:r>
            <a:r>
              <a:rPr lang="en-US" sz="2200" dirty="0">
                <a:solidFill>
                  <a:srgbClr val="0D0D0D"/>
                </a:solidFill>
                <a:latin typeface="Calibri" panose="020F0502020204030204" pitchFamily="34" charset="0"/>
                <a:cs typeface="Calibri" panose="020F0502020204030204" pitchFamily="34" charset="0"/>
              </a:rPr>
              <a:t>Tools like TechSmith’s Morae may have been utilized to track user interactions, identifying common errors and user behavior patterns that could inform further interface adjustments.</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E01DF3C-FFF7-155A-5BB2-EC20D57985E4}"/>
              </a:ext>
            </a:extLst>
          </p:cNvPr>
          <p:cNvPicPr>
            <a:picLocks noChangeAspect="1"/>
          </p:cNvPicPr>
          <p:nvPr/>
        </p:nvPicPr>
        <p:blipFill>
          <a:blip r:embed="rId3"/>
          <a:stretch>
            <a:fillRect/>
          </a:stretch>
        </p:blipFill>
        <p:spPr>
          <a:xfrm>
            <a:off x="9573020" y="-14701"/>
            <a:ext cx="2618980" cy="951026"/>
          </a:xfrm>
          <a:prstGeom prst="rect">
            <a:avLst/>
          </a:prstGeom>
        </p:spPr>
      </p:pic>
      <p:sp>
        <p:nvSpPr>
          <p:cNvPr id="2" name="TextBox 1">
            <a:extLst>
              <a:ext uri="{FF2B5EF4-FFF2-40B4-BE49-F238E27FC236}">
                <a16:creationId xmlns:a16="http://schemas.microsoft.com/office/drawing/2014/main" id="{0EEB8EE8-9CD8-21AE-B867-4252EAF9B446}"/>
              </a:ext>
            </a:extLst>
          </p:cNvPr>
          <p:cNvSpPr txBox="1"/>
          <p:nvPr/>
        </p:nvSpPr>
        <p:spPr>
          <a:xfrm>
            <a:off x="220717" y="4424855"/>
            <a:ext cx="10668000" cy="1563377"/>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This comprehensive approach ensures that interfaces like My Health Record not only meet initial design and functionality goals but also continue to evolve based on real user needs and feedback.</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98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7A0D39-09A2-D353-FF08-6D15D0EE88FD}"/>
              </a:ext>
            </a:extLst>
          </p:cNvPr>
          <p:cNvSpPr txBox="1"/>
          <p:nvPr/>
        </p:nvSpPr>
        <p:spPr>
          <a:xfrm>
            <a:off x="283779" y="262759"/>
            <a:ext cx="10100442"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Question 1: What is the primary purpose of using eye-tracking software in usability testing?</a:t>
            </a:r>
          </a:p>
          <a:p>
            <a:pPr>
              <a:lnSpc>
                <a:spcPct val="150000"/>
              </a:lnSpc>
            </a:pPr>
            <a:r>
              <a:rPr lang="en-US" sz="2200" dirty="0">
                <a:latin typeface="Calibri" panose="020F0502020204030204" pitchFamily="34" charset="0"/>
                <a:cs typeface="Calibri" panose="020F0502020204030204" pitchFamily="34" charset="0"/>
              </a:rPr>
              <a:t>A) To measure the emotional response of users to the interface.</a:t>
            </a:r>
          </a:p>
          <a:p>
            <a:pPr>
              <a:lnSpc>
                <a:spcPct val="150000"/>
              </a:lnSpc>
            </a:pPr>
            <a:r>
              <a:rPr lang="en-US" sz="2200" dirty="0">
                <a:latin typeface="Calibri" panose="020F0502020204030204" pitchFamily="34" charset="0"/>
                <a:cs typeface="Calibri" panose="020F0502020204030204" pitchFamily="34" charset="0"/>
              </a:rPr>
              <a:t>B) To track the user's eye movements to determine how they look at various interface elements.</a:t>
            </a:r>
          </a:p>
          <a:p>
            <a:pPr>
              <a:lnSpc>
                <a:spcPct val="150000"/>
              </a:lnSpc>
            </a:pPr>
            <a:r>
              <a:rPr lang="en-US" sz="2200" dirty="0">
                <a:latin typeface="Calibri" panose="020F0502020204030204" pitchFamily="34" charset="0"/>
                <a:cs typeface="Calibri" panose="020F0502020204030204" pitchFamily="34" charset="0"/>
              </a:rPr>
              <a:t>C) To improve the aesthetic design of the user interface based on user preference.</a:t>
            </a:r>
          </a:p>
          <a:p>
            <a:pPr>
              <a:lnSpc>
                <a:spcPct val="150000"/>
              </a:lnSpc>
            </a:pPr>
            <a:r>
              <a:rPr lang="en-US" sz="2200" dirty="0">
                <a:latin typeface="Calibri" panose="020F0502020204030204" pitchFamily="34" charset="0"/>
                <a:cs typeface="Calibri" panose="020F0502020204030204" pitchFamily="34" charset="0"/>
              </a:rPr>
              <a:t>D) To record the number of users interacting with the interface at any given time.</a:t>
            </a:r>
            <a:endParaRPr lang="en-AU" sz="2200" dirty="0">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495A9AFA-191E-707B-1B44-FDA8D0A7EB45}"/>
              </a:ext>
            </a:extLst>
          </p:cNvPr>
          <p:cNvSpPr/>
          <p:nvPr/>
        </p:nvSpPr>
        <p:spPr>
          <a:xfrm>
            <a:off x="283779" y="1881352"/>
            <a:ext cx="9974318" cy="90388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78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7A0D39-09A2-D353-FF08-6D15D0EE88FD}"/>
              </a:ext>
            </a:extLst>
          </p:cNvPr>
          <p:cNvSpPr txBox="1"/>
          <p:nvPr/>
        </p:nvSpPr>
        <p:spPr>
          <a:xfrm>
            <a:off x="283779" y="262759"/>
            <a:ext cx="10100442"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Question 2: What ethical considerations are emphasized when conducting usability testing involving human subjects?</a:t>
            </a:r>
          </a:p>
          <a:p>
            <a:pPr>
              <a:lnSpc>
                <a:spcPct val="150000"/>
              </a:lnSpc>
            </a:pPr>
            <a:r>
              <a:rPr lang="en-US" sz="2200" dirty="0">
                <a:latin typeface="Calibri" panose="020F0502020204030204" pitchFamily="34" charset="0"/>
                <a:cs typeface="Calibri" panose="020F0502020204030204" pitchFamily="34" charset="0"/>
              </a:rPr>
              <a:t>A) Ensuring that all testing is performed anonymously to protect user data.</a:t>
            </a:r>
          </a:p>
          <a:p>
            <a:pPr>
              <a:lnSpc>
                <a:spcPct val="150000"/>
              </a:lnSpc>
            </a:pPr>
            <a:r>
              <a:rPr lang="en-US" sz="2200" dirty="0">
                <a:latin typeface="Calibri" panose="020F0502020204030204" pitchFamily="34" charset="0"/>
                <a:cs typeface="Calibri" panose="020F0502020204030204" pitchFamily="34" charset="0"/>
              </a:rPr>
              <a:t>B) Guaranteeing compensation for all participants regardless of their input.</a:t>
            </a:r>
          </a:p>
          <a:p>
            <a:pPr>
              <a:lnSpc>
                <a:spcPct val="150000"/>
              </a:lnSpc>
            </a:pPr>
            <a:r>
              <a:rPr lang="en-US" sz="2200" dirty="0">
                <a:latin typeface="Calibri" panose="020F0502020204030204" pitchFamily="34" charset="0"/>
                <a:cs typeface="Calibri" panose="020F0502020204030204" pitchFamily="34" charset="0"/>
              </a:rPr>
              <a:t>C) Obtaining informed consent and allowing participants the right to withdraw at any time.</a:t>
            </a:r>
          </a:p>
          <a:p>
            <a:pPr>
              <a:lnSpc>
                <a:spcPct val="150000"/>
              </a:lnSpc>
            </a:pPr>
            <a:r>
              <a:rPr lang="en-US" sz="2200" dirty="0">
                <a:latin typeface="Calibri" panose="020F0502020204030204" pitchFamily="34" charset="0"/>
                <a:cs typeface="Calibri" panose="020F0502020204030204" pitchFamily="34" charset="0"/>
              </a:rPr>
              <a:t>D) All participants must be over the age of 18.</a:t>
            </a:r>
            <a:endParaRPr lang="en-AU" sz="2200" dirty="0">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495A9AFA-191E-707B-1B44-FDA8D0A7EB45}"/>
              </a:ext>
            </a:extLst>
          </p:cNvPr>
          <p:cNvSpPr/>
          <p:nvPr/>
        </p:nvSpPr>
        <p:spPr>
          <a:xfrm>
            <a:off x="283779" y="2448909"/>
            <a:ext cx="9974318" cy="88286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77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2353</TotalTime>
  <Words>765</Words>
  <Application>Microsoft Office PowerPoint</Application>
  <PresentationFormat>Widescreen</PresentationFormat>
  <Paragraphs>42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Farshid Keivanian</dc:creator>
  <cp:lastModifiedBy>Farshid Keivanian</cp:lastModifiedBy>
  <cp:revision>450</cp:revision>
  <dcterms:created xsi:type="dcterms:W3CDTF">2024-04-02T03:16:29Z</dcterms:created>
  <dcterms:modified xsi:type="dcterms:W3CDTF">2024-04-16T22:51:29Z</dcterms:modified>
</cp:coreProperties>
</file>