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526" r:id="rId3"/>
    <p:sldId id="532" r:id="rId4"/>
    <p:sldId id="535" r:id="rId5"/>
    <p:sldId id="536" r:id="rId6"/>
    <p:sldId id="533" r:id="rId7"/>
    <p:sldId id="534" r:id="rId8"/>
    <p:sldId id="53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varScale="1">
        <p:scale>
          <a:sx n="70" d="100"/>
          <a:sy n="70" d="100"/>
        </p:scale>
        <p:origin x="92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1EC19-7E08-40F0-ACF2-22F660FC7C40}" type="datetimeFigureOut">
              <a:rPr lang="en-AU" smtClean="0"/>
              <a:t>30/04/2024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BD98D-E85B-4601-A77C-B7964013730D}" type="slidenum">
              <a:rPr lang="en-AU" smtClean="0"/>
              <a:t>‹#›</a:t>
            </a:fld>
            <a:endParaRPr lang="en-AU"/>
          </a:p>
        </p:txBody>
      </p:sp>
    </p:spTree>
    <p:extLst>
      <p:ext uri="{BB962C8B-B14F-4D97-AF65-F5344CB8AC3E}">
        <p14:creationId xmlns:p14="http://schemas.microsoft.com/office/powerpoint/2010/main" val="3697122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1</a:t>
            </a:fld>
            <a:endParaRPr lang="en-AU"/>
          </a:p>
        </p:txBody>
      </p:sp>
    </p:spTree>
    <p:extLst>
      <p:ext uri="{BB962C8B-B14F-4D97-AF65-F5344CB8AC3E}">
        <p14:creationId xmlns:p14="http://schemas.microsoft.com/office/powerpoint/2010/main" val="3120906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2</a:t>
            </a:fld>
            <a:endParaRPr lang="en-AU"/>
          </a:p>
        </p:txBody>
      </p:sp>
    </p:spTree>
    <p:extLst>
      <p:ext uri="{BB962C8B-B14F-4D97-AF65-F5344CB8AC3E}">
        <p14:creationId xmlns:p14="http://schemas.microsoft.com/office/powerpoint/2010/main" val="411620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3</a:t>
            </a:fld>
            <a:endParaRPr lang="en-AU"/>
          </a:p>
        </p:txBody>
      </p:sp>
    </p:spTree>
    <p:extLst>
      <p:ext uri="{BB962C8B-B14F-4D97-AF65-F5344CB8AC3E}">
        <p14:creationId xmlns:p14="http://schemas.microsoft.com/office/powerpoint/2010/main" val="2058051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6</a:t>
            </a:fld>
            <a:endParaRPr lang="en-AU"/>
          </a:p>
        </p:txBody>
      </p:sp>
    </p:spTree>
    <p:extLst>
      <p:ext uri="{BB962C8B-B14F-4D97-AF65-F5344CB8AC3E}">
        <p14:creationId xmlns:p14="http://schemas.microsoft.com/office/powerpoint/2010/main" val="2225093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7</a:t>
            </a:fld>
            <a:endParaRPr lang="en-AU"/>
          </a:p>
        </p:txBody>
      </p:sp>
    </p:spTree>
    <p:extLst>
      <p:ext uri="{BB962C8B-B14F-4D97-AF65-F5344CB8AC3E}">
        <p14:creationId xmlns:p14="http://schemas.microsoft.com/office/powerpoint/2010/main" val="2986748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6C70-B768-65B1-6556-96BF184E4A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95F93E1-16D1-D364-FDE1-F5C43AA28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CB9E7BB-4707-201F-EE06-A48A12D48944}"/>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5" name="Footer Placeholder 4">
            <a:extLst>
              <a:ext uri="{FF2B5EF4-FFF2-40B4-BE49-F238E27FC236}">
                <a16:creationId xmlns:a16="http://schemas.microsoft.com/office/drawing/2014/main" id="{64A58FB7-C93E-81F6-2E41-0C2CEE839C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5B1B3D-3648-BA5A-F1E8-F3576B98545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39599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5458-5F73-9470-8CAE-2E81515E089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D69212-ADB1-50EC-5CEA-45FC69553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DE07B7-9900-254A-5FCC-8FA7A36E9CDC}"/>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5" name="Footer Placeholder 4">
            <a:extLst>
              <a:ext uri="{FF2B5EF4-FFF2-40B4-BE49-F238E27FC236}">
                <a16:creationId xmlns:a16="http://schemas.microsoft.com/office/drawing/2014/main" id="{1462B5A4-5993-85D1-5468-04356E6708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76EC13-E83E-ED79-64A4-4003E3E1652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303171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3886C-B88F-C1C9-1FB1-F136ADFDBA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D7E0EB-AE17-BE86-7C82-F2CA8993E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EDDFC22-96DC-6854-A720-1925CC85A54A}"/>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5" name="Footer Placeholder 4">
            <a:extLst>
              <a:ext uri="{FF2B5EF4-FFF2-40B4-BE49-F238E27FC236}">
                <a16:creationId xmlns:a16="http://schemas.microsoft.com/office/drawing/2014/main" id="{FC091287-7765-7759-35E1-6830A960FA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AECDA5-B452-46B1-123F-041BF41F130E}"/>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90216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B4AE-322D-B6C3-A1DE-738FD7ED340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99D54C3-19F9-02AD-025C-69DD9166D1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DA2C77A-6A88-8738-8A39-76BAC476ADD6}"/>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5" name="Footer Placeholder 4">
            <a:extLst>
              <a:ext uri="{FF2B5EF4-FFF2-40B4-BE49-F238E27FC236}">
                <a16:creationId xmlns:a16="http://schemas.microsoft.com/office/drawing/2014/main" id="{57019BD3-F1D6-5FE6-72A9-07F9F9DB2B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6632BB2-ED4D-4A8C-20BA-C64F1C360C7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416908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EACA-7AAE-C32F-ACC2-3D8D45E2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41DE1E7-6228-8F00-4C8C-49BCF562ED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B1251-888D-5407-DE40-24E0B5666EAD}"/>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5" name="Footer Placeholder 4">
            <a:extLst>
              <a:ext uri="{FF2B5EF4-FFF2-40B4-BE49-F238E27FC236}">
                <a16:creationId xmlns:a16="http://schemas.microsoft.com/office/drawing/2014/main" id="{1CDD5024-26A5-9A9C-921F-4553B2F00B6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3B14B6-C9EC-FC5A-AFAB-8BAA369AC61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964319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5A3B-F871-EAB2-E4CA-F479C9EFA4D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0592C35-B8A5-0F3E-E963-C2D19DB88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D3940B5-8BCA-4EF3-185B-F0CF288E5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4717141-9800-0D1B-F4A8-EC0024210BC9}"/>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6" name="Footer Placeholder 5">
            <a:extLst>
              <a:ext uri="{FF2B5EF4-FFF2-40B4-BE49-F238E27FC236}">
                <a16:creationId xmlns:a16="http://schemas.microsoft.com/office/drawing/2014/main" id="{F4C73B31-82FC-930B-CBCE-64029049191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6455AE7-9072-1FF9-7749-898A9ED13F41}"/>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3398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A3EF-EF8F-F539-964B-C4820289D46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8393D2D-46D0-C65F-3CD4-8CA1DC1568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504EA2-A069-2AB5-BE4D-5A9531F19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1DD3DA3-5E8A-468F-D96D-DEF4FCA9D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0753A7-BCB6-8494-67C4-A2DE23125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96EAE1E-45A7-184F-1859-0151A0F6F174}"/>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8" name="Footer Placeholder 7">
            <a:extLst>
              <a:ext uri="{FF2B5EF4-FFF2-40B4-BE49-F238E27FC236}">
                <a16:creationId xmlns:a16="http://schemas.microsoft.com/office/drawing/2014/main" id="{CBE74A07-DECC-AF4C-A1B9-945896FF614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2B7527C-A026-733A-81F8-612A3672D2F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80729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8692-6A66-A81A-F64D-252A01D72B5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5205C8B-6899-F7CD-218F-53B25A8C28A2}"/>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4" name="Footer Placeholder 3">
            <a:extLst>
              <a:ext uri="{FF2B5EF4-FFF2-40B4-BE49-F238E27FC236}">
                <a16:creationId xmlns:a16="http://schemas.microsoft.com/office/drawing/2014/main" id="{BC578AB9-14B5-81D7-6DB2-7A92246ECED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BE25876-36CF-424C-ABB5-B54C23E4EACF}"/>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245458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8F218-7BAB-6440-4B90-DD84170B86C6}"/>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3" name="Footer Placeholder 2">
            <a:extLst>
              <a:ext uri="{FF2B5EF4-FFF2-40B4-BE49-F238E27FC236}">
                <a16:creationId xmlns:a16="http://schemas.microsoft.com/office/drawing/2014/main" id="{98B0DA65-2C36-C5F9-E815-493215A422A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75990D7-0136-D22F-360A-B252C724BCF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92072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82E2-A10E-6ABD-55B7-3CF2BB17A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8AFB820-3B67-54EE-9204-21E91A5B6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C38F663-644F-F023-2E42-582EF5E9C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E879A-8E01-B66D-0599-3AC685A7BBDA}"/>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6" name="Footer Placeholder 5">
            <a:extLst>
              <a:ext uri="{FF2B5EF4-FFF2-40B4-BE49-F238E27FC236}">
                <a16:creationId xmlns:a16="http://schemas.microsoft.com/office/drawing/2014/main" id="{675E3D63-660A-D02B-96B2-4D753F7C06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9EB7DC-A1C1-DBE0-4D1D-DC8818D620F3}"/>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41868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C59C-D9F3-8D06-AD72-B0ACFEC8A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451E33A-D236-7697-03E8-F0AB97BD5F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47BB688-BC97-FCC2-C6B6-4BF70D294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F0714-9BF9-CEE3-2D93-A2D3000B4FBE}"/>
              </a:ext>
            </a:extLst>
          </p:cNvPr>
          <p:cNvSpPr>
            <a:spLocks noGrp="1"/>
          </p:cNvSpPr>
          <p:nvPr>
            <p:ph type="dt" sz="half" idx="10"/>
          </p:nvPr>
        </p:nvSpPr>
        <p:spPr/>
        <p:txBody>
          <a:bodyPr/>
          <a:lstStyle/>
          <a:p>
            <a:fld id="{7036F693-4807-4ACB-9866-42E633ECA663}" type="datetimeFigureOut">
              <a:rPr lang="en-AU" smtClean="0"/>
              <a:t>30/04/2024</a:t>
            </a:fld>
            <a:endParaRPr lang="en-AU"/>
          </a:p>
        </p:txBody>
      </p:sp>
      <p:sp>
        <p:nvSpPr>
          <p:cNvPr id="6" name="Footer Placeholder 5">
            <a:extLst>
              <a:ext uri="{FF2B5EF4-FFF2-40B4-BE49-F238E27FC236}">
                <a16:creationId xmlns:a16="http://schemas.microsoft.com/office/drawing/2014/main" id="{22D2D7F7-5B88-507C-DE4C-730E04E87A4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EE44157-7A04-856B-4C28-125F1006953A}"/>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348319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6B418-3ADB-3D52-362F-EF8EB606C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DF0B803-0FBE-9FD0-EA3C-E4F9B70AE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6BA73C-3BBF-5A39-4403-330159E2A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36F693-4807-4ACB-9866-42E633ECA663}" type="datetimeFigureOut">
              <a:rPr lang="en-AU" smtClean="0"/>
              <a:t>30/04/2024</a:t>
            </a:fld>
            <a:endParaRPr lang="en-AU"/>
          </a:p>
        </p:txBody>
      </p:sp>
      <p:sp>
        <p:nvSpPr>
          <p:cNvPr id="5" name="Footer Placeholder 4">
            <a:extLst>
              <a:ext uri="{FF2B5EF4-FFF2-40B4-BE49-F238E27FC236}">
                <a16:creationId xmlns:a16="http://schemas.microsoft.com/office/drawing/2014/main" id="{A569C9B0-90EA-F790-C481-782B3C03B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82F78BE7-9EF2-8115-D3BF-53CF0589B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F9DD6F-E86F-40A2-88B8-DD3E2998C092}" type="slidenum">
              <a:rPr lang="en-AU" smtClean="0"/>
              <a:t>‹#›</a:t>
            </a:fld>
            <a:endParaRPr lang="en-AU"/>
          </a:p>
        </p:txBody>
      </p:sp>
    </p:spTree>
    <p:extLst>
      <p:ext uri="{BB962C8B-B14F-4D97-AF65-F5344CB8AC3E}">
        <p14:creationId xmlns:p14="http://schemas.microsoft.com/office/powerpoint/2010/main" val="280653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250711" y="1313717"/>
            <a:ext cx="11941289" cy="2251065"/>
          </a:xfrm>
          <a:prstGeom prst="rect">
            <a:avLst/>
          </a:prstGeom>
          <a:noFill/>
        </p:spPr>
        <p:txBody>
          <a:bodyPr wrap="square" rtlCol="0">
            <a:spAutoFit/>
          </a:bodyPr>
          <a:lstStyle/>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Summary of Lecture 5</a:t>
            </a:r>
          </a:p>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Tutorial Week 6</a:t>
            </a:r>
          </a:p>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Attendance &amp; Tutorial Questions - </a:t>
            </a:r>
            <a:r>
              <a:rPr lang="en-AU" sz="2400" dirty="0">
                <a:latin typeface="Calibri" panose="020F0502020204030204" pitchFamily="34" charset="0"/>
                <a:cs typeface="Calibri" panose="020F0502020204030204" pitchFamily="34" charset="0"/>
              </a:rPr>
              <a:t>Recognising</a:t>
            </a:r>
            <a:r>
              <a:rPr lang="en-US" sz="2400" dirty="0">
                <a:latin typeface="Calibri" panose="020F0502020204030204" pitchFamily="34" charset="0"/>
                <a:cs typeface="Calibri" panose="020F0502020204030204" pitchFamily="34" charset="0"/>
              </a:rPr>
              <a:t> student participation and engagement specifically identifying those who are most actively involved!</a:t>
            </a:r>
          </a:p>
        </p:txBody>
      </p:sp>
      <p:sp>
        <p:nvSpPr>
          <p:cNvPr id="5" name="TextBox 4">
            <a:extLst>
              <a:ext uri="{FF2B5EF4-FFF2-40B4-BE49-F238E27FC236}">
                <a16:creationId xmlns:a16="http://schemas.microsoft.com/office/drawing/2014/main" id="{0EDA831C-3F59-8361-5C78-944EC8508F9C}"/>
              </a:ext>
            </a:extLst>
          </p:cNvPr>
          <p:cNvSpPr txBox="1"/>
          <p:nvPr/>
        </p:nvSpPr>
        <p:spPr>
          <a:xfrm>
            <a:off x="1594623" y="200054"/>
            <a:ext cx="8976732" cy="461665"/>
          </a:xfrm>
          <a:prstGeom prst="rect">
            <a:avLst/>
          </a:prstGeom>
          <a:noFill/>
        </p:spPr>
        <p:txBody>
          <a:bodyPr wrap="square" rtlCol="0">
            <a:spAutoFit/>
          </a:bodyPr>
          <a:lstStyle/>
          <a:p>
            <a:pPr algn="ctr"/>
            <a:r>
              <a:rPr lang="en-AU" sz="2400" b="1" dirty="0">
                <a:latin typeface="Calibri" panose="020F0502020204030204" pitchFamily="34" charset="0"/>
                <a:cs typeface="Calibri" panose="020F0502020204030204" pitchFamily="34" charset="0"/>
              </a:rPr>
              <a:t>Week </a:t>
            </a:r>
            <a:r>
              <a:rPr lang="en-US" sz="2400" b="1" dirty="0">
                <a:latin typeface="Calibri" panose="020F0502020204030204" pitchFamily="34" charset="0"/>
                <a:cs typeface="Calibri" panose="020F0502020204030204" pitchFamily="34" charset="0"/>
              </a:rPr>
              <a:t>6</a:t>
            </a:r>
            <a:r>
              <a:rPr lang="en-AU" sz="2400" b="1" dirty="0">
                <a:latin typeface="Calibri" panose="020F0502020204030204" pitchFamily="34" charset="0"/>
                <a:cs typeface="Calibri" panose="020F0502020204030204" pitchFamily="34" charset="0"/>
              </a:rPr>
              <a:t> – HCI – Sydney Campus</a:t>
            </a:r>
          </a:p>
        </p:txBody>
      </p:sp>
      <p:sp>
        <p:nvSpPr>
          <p:cNvPr id="6" name="TextBox 5">
            <a:extLst>
              <a:ext uri="{FF2B5EF4-FFF2-40B4-BE49-F238E27FC236}">
                <a16:creationId xmlns:a16="http://schemas.microsoft.com/office/drawing/2014/main" id="{E15192CE-A61A-138C-C058-E3B3ABE2C6BE}"/>
              </a:ext>
            </a:extLst>
          </p:cNvPr>
          <p:cNvSpPr txBox="1"/>
          <p:nvPr/>
        </p:nvSpPr>
        <p:spPr>
          <a:xfrm>
            <a:off x="250711" y="5636605"/>
            <a:ext cx="12097407" cy="589072"/>
          </a:xfrm>
          <a:prstGeom prst="rect">
            <a:avLst/>
          </a:prstGeom>
          <a:noFill/>
        </p:spPr>
        <p:txBody>
          <a:bodyPr wrap="square" rtlCol="0">
            <a:spAutoFit/>
          </a:bodyPr>
          <a:lstStyle/>
          <a:p>
            <a:pPr>
              <a:lnSpc>
                <a:spcPct val="150000"/>
              </a:lnSpc>
            </a:pPr>
            <a:r>
              <a:rPr lang="en-US" sz="2400" b="1" dirty="0">
                <a:latin typeface="Calibri" panose="020F0502020204030204" pitchFamily="34" charset="0"/>
                <a:cs typeface="Calibri" panose="020F0502020204030204" pitchFamily="34" charset="0"/>
              </a:rPr>
              <a:t>Lecturer/Tutor: Dr. Farshid Keivanian</a:t>
            </a:r>
          </a:p>
        </p:txBody>
      </p:sp>
      <p:pic>
        <p:nvPicPr>
          <p:cNvPr id="3" name="Picture 2">
            <a:extLst>
              <a:ext uri="{FF2B5EF4-FFF2-40B4-BE49-F238E27FC236}">
                <a16:creationId xmlns:a16="http://schemas.microsoft.com/office/drawing/2014/main" id="{5B495849-4430-CCEF-C3B3-2C31DAA430D8}"/>
              </a:ext>
            </a:extLst>
          </p:cNvPr>
          <p:cNvPicPr>
            <a:picLocks noChangeAspect="1"/>
          </p:cNvPicPr>
          <p:nvPr/>
        </p:nvPicPr>
        <p:blipFill>
          <a:blip r:embed="rId3"/>
          <a:stretch>
            <a:fillRect/>
          </a:stretch>
        </p:blipFill>
        <p:spPr>
          <a:xfrm>
            <a:off x="10260685" y="0"/>
            <a:ext cx="1931315" cy="1902052"/>
          </a:xfrm>
          <a:prstGeom prst="rect">
            <a:avLst/>
          </a:prstGeom>
        </p:spPr>
      </p:pic>
    </p:spTree>
    <p:extLst>
      <p:ext uri="{BB962C8B-B14F-4D97-AF65-F5344CB8AC3E}">
        <p14:creationId xmlns:p14="http://schemas.microsoft.com/office/powerpoint/2010/main" val="296884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4B798-A0EB-B673-F36A-0349EFC1D06B}"/>
              </a:ext>
            </a:extLst>
          </p:cNvPr>
          <p:cNvSpPr txBox="1"/>
          <p:nvPr/>
        </p:nvSpPr>
        <p:spPr>
          <a:xfrm>
            <a:off x="126124" y="359898"/>
            <a:ext cx="11140966" cy="5118196"/>
          </a:xfrm>
          <a:prstGeom prst="rect">
            <a:avLst/>
          </a:prstGeom>
          <a:solidFill>
            <a:schemeClr val="bg1"/>
          </a:solidFill>
        </p:spPr>
        <p:txBody>
          <a:bodyPr wrap="square" rtlCol="0">
            <a:spAutoFit/>
          </a:bodyPr>
          <a:lstStyle/>
          <a:p>
            <a:pPr>
              <a:lnSpc>
                <a:spcPct val="150000"/>
              </a:lnSpc>
            </a:pPr>
            <a:r>
              <a:rPr lang="en-US" sz="2200" b="1" i="0" dirty="0">
                <a:solidFill>
                  <a:srgbClr val="0D0D0D"/>
                </a:solidFill>
                <a:effectLst/>
                <a:highlight>
                  <a:srgbClr val="FFFFFF"/>
                </a:highlight>
                <a:latin typeface="Calibri" panose="020F0502020204030204" pitchFamily="34" charset="0"/>
                <a:cs typeface="Calibri" panose="020F0502020204030204" pitchFamily="34" charset="0"/>
              </a:rPr>
              <a:t>Summary of the Lecture 5:</a:t>
            </a:r>
          </a:p>
          <a:p>
            <a:pPr marL="457200" indent="-457200">
              <a:lnSpc>
                <a:spcPct val="150000"/>
              </a:lnSpc>
              <a:buFont typeface="+mj-lt"/>
              <a:buAutoNum type="arabicPeriod"/>
            </a:pPr>
            <a:r>
              <a:rPr lang="en-US" sz="2200" b="1" dirty="0">
                <a:solidFill>
                  <a:srgbClr val="0D0D0D"/>
                </a:solidFill>
                <a:latin typeface="Calibri" panose="020F0502020204030204" pitchFamily="34" charset="0"/>
                <a:cs typeface="Calibri" panose="020F0502020204030204" pitchFamily="34" charset="0"/>
              </a:rPr>
              <a:t>Navigation by Selection: </a:t>
            </a:r>
            <a:r>
              <a:rPr lang="en-US" sz="2200" dirty="0">
                <a:solidFill>
                  <a:srgbClr val="0D0D0D"/>
                </a:solidFill>
                <a:latin typeface="Calibri" panose="020F0502020204030204" pitchFamily="34" charset="0"/>
                <a:cs typeface="Calibri" panose="020F0502020204030204" pitchFamily="34" charset="0"/>
              </a:rPr>
              <a:t>The use of menu bars, pop-up menus, toolbars, palettes, and ribbons was explored. It emphasized the importance of navigation in user interfaces, allowing users to perform tasks effectively or find information. Various interactive elements like radio buttons, checkboxes, and gestures like taps, swipes, and pinches were discussed, demonstrating how these facilitate user interaction with applications.</a:t>
            </a:r>
          </a:p>
          <a:p>
            <a:pPr marL="457200" indent="-457200">
              <a:lnSpc>
                <a:spcPct val="150000"/>
              </a:lnSpc>
              <a:buFont typeface="+mj-lt"/>
              <a:buAutoNum type="arabicPeriod"/>
            </a:pPr>
            <a:endParaRPr lang="en-US" sz="2200" dirty="0">
              <a:solidFill>
                <a:srgbClr val="0D0D0D"/>
              </a:solidFill>
              <a:highlight>
                <a:srgbClr val="FFFFFF"/>
              </a:highlight>
              <a:latin typeface="Calibri" panose="020F0502020204030204" pitchFamily="34" charset="0"/>
              <a:cs typeface="Calibri" panose="020F0502020204030204" pitchFamily="34" charset="0"/>
            </a:endParaRPr>
          </a:p>
          <a:p>
            <a:pPr marL="457200" indent="-457200">
              <a:lnSpc>
                <a:spcPct val="150000"/>
              </a:lnSpc>
              <a:buFont typeface="+mj-lt"/>
              <a:buAutoNum type="arabicPeriod"/>
            </a:pPr>
            <a:r>
              <a:rPr lang="en-US" sz="2200" b="1" dirty="0">
                <a:solidFill>
                  <a:srgbClr val="0D0D0D"/>
                </a:solidFill>
                <a:latin typeface="Calibri" panose="020F0502020204030204" pitchFamily="34" charset="0"/>
                <a:cs typeface="Calibri" panose="020F0502020204030204" pitchFamily="34" charset="0"/>
              </a:rPr>
              <a:t>Small Displays: </a:t>
            </a:r>
            <a:r>
              <a:rPr lang="en-US" sz="2200" dirty="0">
                <a:solidFill>
                  <a:srgbClr val="0D0D0D"/>
                </a:solidFill>
                <a:latin typeface="Calibri" panose="020F0502020204030204" pitchFamily="34" charset="0"/>
                <a:cs typeface="Calibri" panose="020F0502020204030204" pitchFamily="34" charset="0"/>
              </a:rPr>
              <a:t>Design strategies for small screens were highlighted, including simplifying interfaces and minimizing data entry to enhance usability and prevent user errors on devices with limited display areas.</a:t>
            </a:r>
            <a:endParaRPr lang="en-AU" sz="2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E01DF3C-FFF7-155A-5BB2-EC20D57985E4}"/>
              </a:ext>
            </a:extLst>
          </p:cNvPr>
          <p:cNvPicPr>
            <a:picLocks noChangeAspect="1"/>
          </p:cNvPicPr>
          <p:nvPr/>
        </p:nvPicPr>
        <p:blipFill>
          <a:blip r:embed="rId3"/>
          <a:stretch>
            <a:fillRect/>
          </a:stretch>
        </p:blipFill>
        <p:spPr>
          <a:xfrm>
            <a:off x="9573020" y="-14701"/>
            <a:ext cx="2618980" cy="951026"/>
          </a:xfrm>
          <a:prstGeom prst="rect">
            <a:avLst/>
          </a:prstGeom>
        </p:spPr>
      </p:pic>
    </p:spTree>
    <p:extLst>
      <p:ext uri="{BB962C8B-B14F-4D97-AF65-F5344CB8AC3E}">
        <p14:creationId xmlns:p14="http://schemas.microsoft.com/office/powerpoint/2010/main" val="351919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4B798-A0EB-B673-F36A-0349EFC1D06B}"/>
              </a:ext>
            </a:extLst>
          </p:cNvPr>
          <p:cNvSpPr txBox="1"/>
          <p:nvPr/>
        </p:nvSpPr>
        <p:spPr>
          <a:xfrm>
            <a:off x="126124" y="359898"/>
            <a:ext cx="11140966" cy="3594702"/>
          </a:xfrm>
          <a:prstGeom prst="rect">
            <a:avLst/>
          </a:prstGeom>
          <a:solidFill>
            <a:schemeClr val="bg1"/>
          </a:solidFill>
        </p:spPr>
        <p:txBody>
          <a:bodyPr wrap="square" rtlCol="0">
            <a:spAutoFit/>
          </a:bodyPr>
          <a:lstStyle/>
          <a:p>
            <a:pPr marL="457200" indent="-457200">
              <a:lnSpc>
                <a:spcPct val="150000"/>
              </a:lnSpc>
              <a:buAutoNum type="arabicPeriod" startAt="3"/>
            </a:pPr>
            <a:r>
              <a:rPr lang="en-US" sz="2200" b="1" dirty="0">
                <a:solidFill>
                  <a:srgbClr val="0D0D0D"/>
                </a:solidFill>
                <a:latin typeface="Calibri" panose="020F0502020204030204" pitchFamily="34" charset="0"/>
                <a:cs typeface="Calibri" panose="020F0502020204030204" pitchFamily="34" charset="0"/>
              </a:rPr>
              <a:t>Content Organization: </a:t>
            </a:r>
            <a:r>
              <a:rPr lang="en-US" sz="2200" dirty="0">
                <a:solidFill>
                  <a:srgbClr val="0D0D0D"/>
                </a:solidFill>
                <a:latin typeface="Calibri" panose="020F0502020204030204" pitchFamily="34" charset="0"/>
                <a:cs typeface="Calibri" panose="020F0502020204030204" pitchFamily="34" charset="0"/>
              </a:rPr>
              <a:t>Effective organization of menu items into a logical and easy-to-navigate structure can significantly enhance user experience. The lecture explored different organizational strategies such as hierarchical, linear, and network structures.</a:t>
            </a:r>
          </a:p>
          <a:p>
            <a:pPr>
              <a:lnSpc>
                <a:spcPct val="150000"/>
              </a:lnSpc>
            </a:pPr>
            <a:endParaRPr lang="en-US" sz="2200" dirty="0">
              <a:solidFill>
                <a:srgbClr val="0D0D0D"/>
              </a:solidFill>
              <a:latin typeface="Calibri" panose="020F0502020204030204" pitchFamily="34" charset="0"/>
              <a:cs typeface="Calibri" panose="020F0502020204030204" pitchFamily="34" charset="0"/>
            </a:endParaRPr>
          </a:p>
          <a:p>
            <a:pPr>
              <a:lnSpc>
                <a:spcPct val="150000"/>
              </a:lnSpc>
            </a:pPr>
            <a:r>
              <a:rPr lang="en-US" sz="2200" b="1" dirty="0">
                <a:solidFill>
                  <a:srgbClr val="0D0D0D"/>
                </a:solidFill>
                <a:latin typeface="Calibri" panose="020F0502020204030204" pitchFamily="34" charset="0"/>
                <a:cs typeface="Calibri" panose="020F0502020204030204" pitchFamily="34" charset="0"/>
              </a:rPr>
              <a:t>4. </a:t>
            </a:r>
            <a:r>
              <a:rPr lang="en-US" sz="2200" dirty="0">
                <a:solidFill>
                  <a:srgbClr val="0D0D0D"/>
                </a:solidFill>
                <a:latin typeface="Calibri" panose="020F0502020204030204" pitchFamily="34" charset="0"/>
                <a:cs typeface="Calibri" panose="020F0502020204030204" pitchFamily="34" charset="0"/>
              </a:rPr>
              <a:t>  </a:t>
            </a:r>
            <a:r>
              <a:rPr lang="en-US" sz="2200" b="1" dirty="0">
                <a:solidFill>
                  <a:srgbClr val="0D0D0D"/>
                </a:solidFill>
                <a:latin typeface="Calibri" panose="020F0502020204030204" pitchFamily="34" charset="0"/>
                <a:cs typeface="Calibri" panose="020F0502020204030204" pitchFamily="34" charset="0"/>
              </a:rPr>
              <a:t>Form Fill-In and Dialog Boxes: </a:t>
            </a:r>
            <a:r>
              <a:rPr lang="en-US" sz="2200" dirty="0">
                <a:solidFill>
                  <a:srgbClr val="0D0D0D"/>
                </a:solidFill>
                <a:latin typeface="Calibri" panose="020F0502020204030204" pitchFamily="34" charset="0"/>
                <a:cs typeface="Calibri" panose="020F0502020204030204" pitchFamily="34" charset="0"/>
              </a:rPr>
              <a:t>The lecture covered how to design forms and dialog boxes to ensure ease of use. It detailed the importance of field grouping, immediate validation of data, and the use of dialog boxes for critical alerts and confirmations.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719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93A5D5-EDE9-3C0F-A1C3-253FD7B25DFB}"/>
              </a:ext>
            </a:extLst>
          </p:cNvPr>
          <p:cNvSpPr txBox="1"/>
          <p:nvPr/>
        </p:nvSpPr>
        <p:spPr>
          <a:xfrm>
            <a:off x="126124" y="359898"/>
            <a:ext cx="11140966" cy="5118196"/>
          </a:xfrm>
          <a:prstGeom prst="rect">
            <a:avLst/>
          </a:prstGeom>
          <a:solidFill>
            <a:schemeClr val="bg1"/>
          </a:solid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Practical Examples)</a:t>
            </a:r>
          </a:p>
          <a:p>
            <a:pPr>
              <a:lnSpc>
                <a:spcPct val="150000"/>
              </a:lnSpc>
            </a:pPr>
            <a:r>
              <a:rPr lang="en-US" sz="2200" b="1" dirty="0">
                <a:latin typeface="Calibri" panose="020F0502020204030204" pitchFamily="34" charset="0"/>
                <a:cs typeface="Calibri" panose="020F0502020204030204" pitchFamily="34" charset="0"/>
              </a:rPr>
              <a:t>1. Navigation by Selection: </a:t>
            </a:r>
            <a:r>
              <a:rPr lang="en-US" sz="2200" dirty="0">
                <a:latin typeface="Calibri" panose="020F0502020204030204" pitchFamily="34" charset="0"/>
                <a:cs typeface="Calibri" panose="020F0502020204030204" pitchFamily="34" charset="0"/>
              </a:rPr>
              <a:t>An example would be the user interface of the Australian Government's </a:t>
            </a:r>
            <a:r>
              <a:rPr lang="en-US" sz="2200" dirty="0" err="1">
                <a:latin typeface="Calibri" panose="020F0502020204030204" pitchFamily="34" charset="0"/>
                <a:cs typeface="Calibri" panose="020F0502020204030204" pitchFamily="34" charset="0"/>
              </a:rPr>
              <a:t>myGov</a:t>
            </a:r>
            <a:r>
              <a:rPr lang="en-US" sz="2200" dirty="0">
                <a:latin typeface="Calibri" panose="020F0502020204030204" pitchFamily="34" charset="0"/>
                <a:cs typeface="Calibri" panose="020F0502020204030204" pitchFamily="34" charset="0"/>
              </a:rPr>
              <a:t> website. It features navigation by selection through menu bars, drop-down menus, and action buttons to help users access various government services. The website is designed to facilitate tasks such as filing taxes, checking Medicare information, or applying for benefits.</a:t>
            </a:r>
          </a:p>
          <a:p>
            <a:pPr>
              <a:lnSpc>
                <a:spcPct val="150000"/>
              </a:lnSpc>
            </a:pPr>
            <a:endParaRPr lang="en-US" sz="2200" dirty="0">
              <a:latin typeface="Calibri" panose="020F0502020204030204" pitchFamily="34" charset="0"/>
              <a:cs typeface="Calibri" panose="020F0502020204030204" pitchFamily="34" charset="0"/>
            </a:endParaRPr>
          </a:p>
          <a:p>
            <a:pPr>
              <a:lnSpc>
                <a:spcPct val="150000"/>
              </a:lnSpc>
            </a:pPr>
            <a:r>
              <a:rPr lang="en-US" sz="2200" b="1" dirty="0">
                <a:latin typeface="Calibri" panose="020F0502020204030204" pitchFamily="34" charset="0"/>
                <a:cs typeface="Calibri" panose="020F0502020204030204" pitchFamily="34" charset="0"/>
              </a:rPr>
              <a:t>2. Small Displays: </a:t>
            </a:r>
            <a:r>
              <a:rPr lang="en-US" sz="2200" dirty="0">
                <a:latin typeface="Calibri" panose="020F0502020204030204" pitchFamily="34" charset="0"/>
                <a:cs typeface="Calibri" panose="020F0502020204030204" pitchFamily="34" charset="0"/>
              </a:rPr>
              <a:t>An Australian example would be the mobile app for CommBank, which is designed to fit banking services on a small screen. The app has a simplified interface with a focus on frequent transactions and easy navigation, considering the limited space.</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77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93A5D5-EDE9-3C0F-A1C3-253FD7B25DFB}"/>
              </a:ext>
            </a:extLst>
          </p:cNvPr>
          <p:cNvSpPr txBox="1"/>
          <p:nvPr/>
        </p:nvSpPr>
        <p:spPr>
          <a:xfrm>
            <a:off x="126124" y="359898"/>
            <a:ext cx="11140966" cy="4610365"/>
          </a:xfrm>
          <a:prstGeom prst="rect">
            <a:avLst/>
          </a:prstGeom>
          <a:solidFill>
            <a:schemeClr val="bg1"/>
          </a:solid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Practical Examples)</a:t>
            </a:r>
          </a:p>
          <a:p>
            <a:pPr>
              <a:lnSpc>
                <a:spcPct val="150000"/>
              </a:lnSpc>
            </a:pPr>
            <a:r>
              <a:rPr lang="en-US" sz="2200" b="1" dirty="0">
                <a:latin typeface="Calibri" panose="020F0502020204030204" pitchFamily="34" charset="0"/>
                <a:cs typeface="Calibri" panose="020F0502020204030204" pitchFamily="34" charset="0"/>
              </a:rPr>
              <a:t>3. Content Organization: </a:t>
            </a:r>
            <a:r>
              <a:rPr lang="en-US" sz="2200" dirty="0">
                <a:latin typeface="Calibri" panose="020F0502020204030204" pitchFamily="34" charset="0"/>
                <a:cs typeface="Calibri" panose="020F0502020204030204" pitchFamily="34" charset="0"/>
              </a:rPr>
              <a:t>The Australian Bureau of Statistics website provides a hierarchical organization of data and reports, enabling users to navigate through various levels of information, from broad categories to specific datasets.</a:t>
            </a:r>
          </a:p>
          <a:p>
            <a:pPr>
              <a:lnSpc>
                <a:spcPct val="150000"/>
              </a:lnSpc>
            </a:pPr>
            <a:endParaRPr lang="en-US" sz="2200" dirty="0">
              <a:latin typeface="Calibri" panose="020F0502020204030204" pitchFamily="34" charset="0"/>
              <a:cs typeface="Calibri" panose="020F0502020204030204" pitchFamily="34" charset="0"/>
            </a:endParaRPr>
          </a:p>
          <a:p>
            <a:pPr>
              <a:lnSpc>
                <a:spcPct val="150000"/>
              </a:lnSpc>
            </a:pPr>
            <a:r>
              <a:rPr lang="en-US" sz="2200" b="1" dirty="0">
                <a:latin typeface="Calibri" panose="020F0502020204030204" pitchFamily="34" charset="0"/>
                <a:cs typeface="Calibri" panose="020F0502020204030204" pitchFamily="34" charset="0"/>
              </a:rPr>
              <a:t>4. Form Fill-In and Dialog Boxes: </a:t>
            </a:r>
            <a:r>
              <a:rPr lang="en-US" sz="2200" dirty="0">
                <a:latin typeface="Calibri" panose="020F0502020204030204" pitchFamily="34" charset="0"/>
                <a:cs typeface="Calibri" panose="020F0502020204030204" pitchFamily="34" charset="0"/>
              </a:rPr>
              <a:t>Many Australian e-commerce sites, such as Woolworths or Coles, use form fill-in and dialog boxes to facilitate online shopping experiences. Forms are used for checkout processes, and dialog boxes may appear for confirmation when adding items to the cart or when checking out.</a:t>
            </a:r>
            <a:endParaRPr lang="en-AU" sz="22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94AAB70-987D-918E-53E8-9A533574798A}"/>
              </a:ext>
            </a:extLst>
          </p:cNvPr>
          <p:cNvSpPr txBox="1"/>
          <p:nvPr/>
        </p:nvSpPr>
        <p:spPr>
          <a:xfrm>
            <a:off x="126124" y="5247208"/>
            <a:ext cx="11140966" cy="1055545"/>
          </a:xfrm>
          <a:prstGeom prst="rect">
            <a:avLst/>
          </a:prstGeom>
          <a:solidFill>
            <a:schemeClr val="bg1"/>
          </a:solid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These examples illustrate how the principles discussed in the lecture are applied in real-world digital interfaces to improve usability and user experience for people in Australia.</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542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4B798-A0EB-B673-F36A-0349EFC1D06B}"/>
              </a:ext>
            </a:extLst>
          </p:cNvPr>
          <p:cNvSpPr txBox="1"/>
          <p:nvPr/>
        </p:nvSpPr>
        <p:spPr>
          <a:xfrm>
            <a:off x="126124" y="359898"/>
            <a:ext cx="11140966" cy="2579039"/>
          </a:xfrm>
          <a:prstGeom prst="rect">
            <a:avLst/>
          </a:prstGeom>
          <a:solidFill>
            <a:schemeClr val="bg1"/>
          </a:solid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Q1) Which gesture is commonly associated with zooming on a touchscreen device?</a:t>
            </a:r>
          </a:p>
          <a:p>
            <a:pPr>
              <a:lnSpc>
                <a:spcPct val="150000"/>
              </a:lnSpc>
            </a:pPr>
            <a:r>
              <a:rPr lang="en-US" sz="2200" dirty="0">
                <a:latin typeface="Calibri" panose="020F0502020204030204" pitchFamily="34" charset="0"/>
                <a:cs typeface="Calibri" panose="020F0502020204030204" pitchFamily="34" charset="0"/>
              </a:rPr>
              <a:t>A) Tap</a:t>
            </a:r>
          </a:p>
          <a:p>
            <a:pPr>
              <a:lnSpc>
                <a:spcPct val="150000"/>
              </a:lnSpc>
            </a:pPr>
            <a:r>
              <a:rPr lang="en-US" sz="2200" dirty="0">
                <a:latin typeface="Calibri" panose="020F0502020204030204" pitchFamily="34" charset="0"/>
                <a:cs typeface="Calibri" panose="020F0502020204030204" pitchFamily="34" charset="0"/>
              </a:rPr>
              <a:t>B) Swipe</a:t>
            </a:r>
          </a:p>
          <a:p>
            <a:pPr>
              <a:lnSpc>
                <a:spcPct val="150000"/>
              </a:lnSpc>
            </a:pPr>
            <a:r>
              <a:rPr lang="en-US" sz="2200" dirty="0">
                <a:latin typeface="Calibri" panose="020F0502020204030204" pitchFamily="34" charset="0"/>
                <a:cs typeface="Calibri" panose="020F0502020204030204" pitchFamily="34" charset="0"/>
              </a:rPr>
              <a:t>C) Pinch</a:t>
            </a:r>
          </a:p>
          <a:p>
            <a:pPr>
              <a:lnSpc>
                <a:spcPct val="150000"/>
              </a:lnSpc>
            </a:pPr>
            <a:r>
              <a:rPr lang="en-US" sz="2200" dirty="0">
                <a:latin typeface="Calibri" panose="020F0502020204030204" pitchFamily="34" charset="0"/>
                <a:cs typeface="Calibri" panose="020F0502020204030204" pitchFamily="34" charset="0"/>
              </a:rPr>
              <a:t>D) Long press</a:t>
            </a:r>
            <a:endParaRPr lang="en-AU" sz="22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C87C509-8146-08EC-F161-1E4685925124}"/>
              </a:ext>
            </a:extLst>
          </p:cNvPr>
          <p:cNvSpPr txBox="1"/>
          <p:nvPr/>
        </p:nvSpPr>
        <p:spPr>
          <a:xfrm>
            <a:off x="126124" y="2938937"/>
            <a:ext cx="11140966" cy="2579039"/>
          </a:xfrm>
          <a:prstGeom prst="rect">
            <a:avLst/>
          </a:prstGeom>
          <a:solidFill>
            <a:schemeClr val="bg1"/>
          </a:solid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Q2) What is a key design consideration for interfaces on small displays?</a:t>
            </a:r>
          </a:p>
          <a:p>
            <a:pPr>
              <a:lnSpc>
                <a:spcPct val="150000"/>
              </a:lnSpc>
            </a:pPr>
            <a:r>
              <a:rPr lang="en-US" sz="2200" dirty="0">
                <a:latin typeface="Calibri" panose="020F0502020204030204" pitchFamily="34" charset="0"/>
                <a:cs typeface="Calibri" panose="020F0502020204030204" pitchFamily="34" charset="0"/>
              </a:rPr>
              <a:t>A) Increase data entry fields</a:t>
            </a:r>
          </a:p>
          <a:p>
            <a:pPr>
              <a:lnSpc>
                <a:spcPct val="150000"/>
              </a:lnSpc>
            </a:pPr>
            <a:r>
              <a:rPr lang="en-US" sz="2200" dirty="0">
                <a:latin typeface="Calibri" panose="020F0502020204030204" pitchFamily="34" charset="0"/>
                <a:cs typeface="Calibri" panose="020F0502020204030204" pitchFamily="34" charset="0"/>
              </a:rPr>
              <a:t>B) Use smaller fonts</a:t>
            </a:r>
          </a:p>
          <a:p>
            <a:pPr>
              <a:lnSpc>
                <a:spcPct val="150000"/>
              </a:lnSpc>
            </a:pPr>
            <a:r>
              <a:rPr lang="en-US" sz="2200" dirty="0">
                <a:latin typeface="Calibri" panose="020F0502020204030204" pitchFamily="34" charset="0"/>
                <a:cs typeface="Calibri" panose="020F0502020204030204" pitchFamily="34" charset="0"/>
              </a:rPr>
              <a:t>C) Simplify the interface</a:t>
            </a:r>
          </a:p>
          <a:p>
            <a:pPr>
              <a:lnSpc>
                <a:spcPct val="150000"/>
              </a:lnSpc>
            </a:pPr>
            <a:r>
              <a:rPr lang="en-US" sz="2200" dirty="0">
                <a:latin typeface="Calibri" panose="020F0502020204030204" pitchFamily="34" charset="0"/>
                <a:cs typeface="Calibri" panose="020F0502020204030204" pitchFamily="34" charset="0"/>
              </a:rPr>
              <a:t>D) Ignore contextual information</a:t>
            </a:r>
            <a:endParaRPr lang="en-AU" sz="2200" dirty="0">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88171611-E37F-70D4-C0E5-44C8552D1412}"/>
              </a:ext>
            </a:extLst>
          </p:cNvPr>
          <p:cNvSpPr/>
          <p:nvPr/>
        </p:nvSpPr>
        <p:spPr>
          <a:xfrm>
            <a:off x="126124" y="1912883"/>
            <a:ext cx="4277710" cy="48347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Rounded Corners 4">
            <a:extLst>
              <a:ext uri="{FF2B5EF4-FFF2-40B4-BE49-F238E27FC236}">
                <a16:creationId xmlns:a16="http://schemas.microsoft.com/office/drawing/2014/main" id="{D81F4240-2FAE-5F5F-84CE-BDF003298DF1}"/>
              </a:ext>
            </a:extLst>
          </p:cNvPr>
          <p:cNvSpPr/>
          <p:nvPr/>
        </p:nvSpPr>
        <p:spPr>
          <a:xfrm>
            <a:off x="126124" y="4491922"/>
            <a:ext cx="4277710" cy="48347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082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4B798-A0EB-B673-F36A-0349EFC1D06B}"/>
              </a:ext>
            </a:extLst>
          </p:cNvPr>
          <p:cNvSpPr txBox="1"/>
          <p:nvPr/>
        </p:nvSpPr>
        <p:spPr>
          <a:xfrm>
            <a:off x="126124" y="359898"/>
            <a:ext cx="11140966" cy="2579039"/>
          </a:xfrm>
          <a:prstGeom prst="rect">
            <a:avLst/>
          </a:prstGeom>
          <a:solidFill>
            <a:schemeClr val="bg1"/>
          </a:solid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Q3) What organizational structure is described by grouping items into a tree-like hierarchy?</a:t>
            </a:r>
          </a:p>
          <a:p>
            <a:pPr>
              <a:lnSpc>
                <a:spcPct val="150000"/>
              </a:lnSpc>
            </a:pPr>
            <a:r>
              <a:rPr lang="en-US" sz="2200" dirty="0">
                <a:latin typeface="Calibri" panose="020F0502020204030204" pitchFamily="34" charset="0"/>
                <a:cs typeface="Calibri" panose="020F0502020204030204" pitchFamily="34" charset="0"/>
              </a:rPr>
              <a:t>A) Linear sequence</a:t>
            </a:r>
          </a:p>
          <a:p>
            <a:pPr>
              <a:lnSpc>
                <a:spcPct val="150000"/>
              </a:lnSpc>
            </a:pPr>
            <a:r>
              <a:rPr lang="en-US" sz="2200" dirty="0">
                <a:latin typeface="Calibri" panose="020F0502020204030204" pitchFamily="34" charset="0"/>
                <a:cs typeface="Calibri" panose="020F0502020204030204" pitchFamily="34" charset="0"/>
              </a:rPr>
              <a:t>B) Network structure</a:t>
            </a:r>
          </a:p>
          <a:p>
            <a:pPr>
              <a:lnSpc>
                <a:spcPct val="150000"/>
              </a:lnSpc>
            </a:pPr>
            <a:r>
              <a:rPr lang="en-US" sz="2200" dirty="0">
                <a:latin typeface="Calibri" panose="020F0502020204030204" pitchFamily="34" charset="0"/>
                <a:cs typeface="Calibri" panose="020F0502020204030204" pitchFamily="34" charset="0"/>
              </a:rPr>
              <a:t>C) Hierarchical structure</a:t>
            </a:r>
          </a:p>
          <a:p>
            <a:pPr>
              <a:lnSpc>
                <a:spcPct val="150000"/>
              </a:lnSpc>
            </a:pPr>
            <a:r>
              <a:rPr lang="en-US" sz="2200" dirty="0">
                <a:latin typeface="Calibri" panose="020F0502020204030204" pitchFamily="34" charset="0"/>
                <a:cs typeface="Calibri" panose="020F0502020204030204" pitchFamily="34" charset="0"/>
              </a:rPr>
              <a:t>D) Random placement</a:t>
            </a:r>
            <a:endParaRPr lang="en-AU" sz="2200" dirty="0">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229C33F7-358D-B92A-05D5-203807172131}"/>
              </a:ext>
            </a:extLst>
          </p:cNvPr>
          <p:cNvSpPr/>
          <p:nvPr/>
        </p:nvSpPr>
        <p:spPr>
          <a:xfrm>
            <a:off x="126124" y="1990460"/>
            <a:ext cx="4277710" cy="48347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9451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D91FD0-B60D-2242-19CD-BF08C6365730}"/>
              </a:ext>
            </a:extLst>
          </p:cNvPr>
          <p:cNvSpPr txBox="1"/>
          <p:nvPr/>
        </p:nvSpPr>
        <p:spPr>
          <a:xfrm>
            <a:off x="126124" y="359898"/>
            <a:ext cx="11140966" cy="568361"/>
          </a:xfrm>
          <a:prstGeom prst="rect">
            <a:avLst/>
          </a:prstGeom>
          <a:solidFill>
            <a:schemeClr val="bg1"/>
          </a:solidFill>
        </p:spPr>
        <p:txBody>
          <a:bodyPr wrap="square" rtlCol="0">
            <a:spAutoFit/>
          </a:bodyPr>
          <a:lstStyle/>
          <a:p>
            <a:pPr>
              <a:lnSpc>
                <a:spcPct val="150000"/>
              </a:lnSpc>
            </a:pPr>
            <a:r>
              <a:rPr lang="en-US" sz="2300" b="1" dirty="0">
                <a:solidFill>
                  <a:srgbClr val="0D0D0D"/>
                </a:solidFill>
                <a:highlight>
                  <a:srgbClr val="FFFFFF"/>
                </a:highlight>
                <a:latin typeface="Calibri" panose="020F0502020204030204" pitchFamily="34" charset="0"/>
                <a:cs typeface="Calibri" panose="020F0502020204030204" pitchFamily="34" charset="0"/>
              </a:rPr>
              <a:t>Tutorial Week 6 (Blackboard)</a:t>
            </a:r>
            <a:endParaRPr lang="en-AU"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3464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2484</TotalTime>
  <Words>579</Words>
  <Application>Microsoft Office PowerPoint</Application>
  <PresentationFormat>Widescreen</PresentationFormat>
  <Paragraphs>42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Farshid Keivanian</dc:creator>
  <cp:lastModifiedBy>Farshid Keivanian</cp:lastModifiedBy>
  <cp:revision>460</cp:revision>
  <dcterms:created xsi:type="dcterms:W3CDTF">2024-04-02T03:16:29Z</dcterms:created>
  <dcterms:modified xsi:type="dcterms:W3CDTF">2024-04-30T03:03:52Z</dcterms:modified>
</cp:coreProperties>
</file>