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566" r:id="rId4"/>
    <p:sldId id="567" r:id="rId5"/>
    <p:sldId id="584" r:id="rId6"/>
    <p:sldId id="568" r:id="rId7"/>
    <p:sldId id="569" r:id="rId8"/>
    <p:sldId id="570"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583" r:id="rId22"/>
    <p:sldId id="585" r:id="rId23"/>
    <p:sldId id="601" r:id="rId24"/>
    <p:sldId id="602" r:id="rId25"/>
    <p:sldId id="603" r:id="rId26"/>
    <p:sldId id="604" r:id="rId27"/>
    <p:sldId id="605" r:id="rId28"/>
    <p:sldId id="606" r:id="rId29"/>
    <p:sldId id="607" r:id="rId30"/>
    <p:sldId id="608" r:id="rId31"/>
    <p:sldId id="609" r:id="rId32"/>
    <p:sldId id="610" r:id="rId33"/>
    <p:sldId id="611"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599" r:id="rId48"/>
    <p:sldId id="6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60"/>
  </p:normalViewPr>
  <p:slideViewPr>
    <p:cSldViewPr snapToGrid="0">
      <p:cViewPr>
        <p:scale>
          <a:sx n="66" d="100"/>
          <a:sy n="66" d="100"/>
        </p:scale>
        <p:origin x="922" y="1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19/09/2024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19/09/2024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19/09/2024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F.Keivanian@aapoly.edu.a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9:</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Breach and Cyber Attacks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Woolworths in Brisbane recently suffered a data breach, exposing customer credit card information. You are tasked with responding to this breach.</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Open-Ended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What immediate steps would you take to address the data breach at Woolworths and secure customer information?</a:t>
            </a:r>
          </a:p>
        </p:txBody>
      </p:sp>
    </p:spTree>
    <p:extLst>
      <p:ext uri="{BB962C8B-B14F-4D97-AF65-F5344CB8AC3E}">
        <p14:creationId xmlns:p14="http://schemas.microsoft.com/office/powerpoint/2010/main" val="414975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Breach and Cyber Attacks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009121"/>
            <a:ext cx="12192000" cy="5196166"/>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Response</a:t>
            </a:r>
            <a:r>
              <a:rPr lang="en-US" altLang="en-US" sz="2800" dirty="0">
                <a:latin typeface="Calibri" panose="020F0502020204030204" pitchFamily="34" charset="0"/>
                <a:cs typeface="Calibri" panose="020F0502020204030204" pitchFamily="34" charset="0"/>
              </a:rPr>
              <a:t>: You should secure the affected systems, notify customers immediately, and conduct an investigation with law enforcement.</a:t>
            </a:r>
          </a:p>
          <a:p>
            <a:pPr marL="457200" lvl="0" indent="-457200" eaLnBrk="0" fontAlgn="base" hangingPunct="0">
              <a:lnSpc>
                <a:spcPct val="150000"/>
              </a:lnSpc>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Multiple-Choice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Which of the following is an effective first step in responding to a data breach?</a:t>
            </a:r>
          </a:p>
          <a:p>
            <a:pPr marL="514350" indent="-514350" eaLnBrk="0" fontAlgn="base" hangingPunct="0">
              <a:lnSpc>
                <a:spcPct val="150000"/>
              </a:lnSpc>
              <a:spcBef>
                <a:spcPct val="0"/>
              </a:spcBef>
              <a:spcAft>
                <a:spcPct val="0"/>
              </a:spcAft>
              <a:buFont typeface="+mj-lt"/>
              <a:buAutoNum type="arabicPeriod"/>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Notify customers immediately</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Ignore the breach</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all files on the breached server</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Post about the breach on social media</a:t>
            </a:r>
          </a:p>
        </p:txBody>
      </p:sp>
      <p:sp>
        <p:nvSpPr>
          <p:cNvPr id="4" name="Rectangle: Rounded Corners 3">
            <a:extLst>
              <a:ext uri="{FF2B5EF4-FFF2-40B4-BE49-F238E27FC236}">
                <a16:creationId xmlns:a16="http://schemas.microsoft.com/office/drawing/2014/main" id="{1F56F5FF-6369-BFEB-AE48-DDB503DC1E3F}"/>
              </a:ext>
            </a:extLst>
          </p:cNvPr>
          <p:cNvSpPr/>
          <p:nvPr/>
        </p:nvSpPr>
        <p:spPr>
          <a:xfrm>
            <a:off x="0" y="3689132"/>
            <a:ext cx="6096000" cy="5990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7746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Insider Threat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Insider threats, both malicious and accidental, can lead to significant data breaches. Employees who have access to sensitive data can misuse or accidentally leak it, with nearly 70% admitting to taking corporate property upon leaving an organization.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17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Insider Threat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 employee at Australia Post in Canberra leaked sensitive customer information by accidentally emailing it to the wrong person. You need to prevent similar incidents in the future.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Open-Ended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What preventive measures can Australia Post take to prevent insider threats, both malicious and accidental?</a:t>
            </a:r>
          </a:p>
        </p:txBody>
      </p:sp>
    </p:spTree>
    <p:extLst>
      <p:ext uri="{BB962C8B-B14F-4D97-AF65-F5344CB8AC3E}">
        <p14:creationId xmlns:p14="http://schemas.microsoft.com/office/powerpoint/2010/main" val="112664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Insider Threat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318181"/>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Response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could implement strict access controls, conduct regular security training, and utilize data loss prevention technologies.</a:t>
            </a:r>
          </a:p>
        </p:txBody>
      </p:sp>
    </p:spTree>
    <p:extLst>
      <p:ext uri="{BB962C8B-B14F-4D97-AF65-F5344CB8AC3E}">
        <p14:creationId xmlns:p14="http://schemas.microsoft.com/office/powerpoint/2010/main" val="20160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Security Awareness Training (SAT)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810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SAT programs train employees on how to recognize and respond to potential security threats. In 2020, companies in Australia reported a rise in phishing attacks, making SAT programs essential.</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778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Security Awareness Training (SAT)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work for Atlassian in Sydney, and you’ve noticed an increase in phishing attacks targeting employees. You’re tasked with developing a SAT program to address these threats.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Open-Ended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What topics would you include in Atlassian’s SAT program to help employees recognize phishing attacks?</a:t>
            </a:r>
          </a:p>
        </p:txBody>
      </p:sp>
    </p:spTree>
    <p:extLst>
      <p:ext uri="{BB962C8B-B14F-4D97-AF65-F5344CB8AC3E}">
        <p14:creationId xmlns:p14="http://schemas.microsoft.com/office/powerpoint/2010/main" val="3229102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Security Awareness Training (SAT)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5196166"/>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Response</a:t>
            </a:r>
            <a:r>
              <a:rPr lang="en-US" altLang="en-US" sz="2800" dirty="0">
                <a:latin typeface="Calibri" panose="020F0502020204030204" pitchFamily="34" charset="0"/>
                <a:cs typeface="Calibri" panose="020F0502020204030204" pitchFamily="34" charset="0"/>
              </a:rPr>
              <a:t>: Topics could include phishing simulations, social engineering tactics, and instructions on handling suspicious emails.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Multiple-Choice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What is a key element of Security Awareness Training Program?</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one-time workshop</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Encouraging employees to share passwords</a:t>
            </a:r>
          </a:p>
          <a:p>
            <a:pPr marL="514350" indent="-514350" eaLnBrk="0" fontAlgn="base" hangingPunct="0">
              <a:lnSpc>
                <a:spcPct val="150000"/>
              </a:lnSpc>
              <a:spcBef>
                <a:spcPct val="0"/>
              </a:spcBef>
              <a:spcAft>
                <a:spcPct val="0"/>
              </a:spcAft>
              <a:buFont typeface="+mj-lt"/>
              <a:buAutoNum type="arabicPeriod"/>
            </a:pPr>
            <a:r>
              <a:rPr lang="en-US" altLang="en-US" sz="2800" dirty="0">
                <a:latin typeface="Calibri" panose="020F0502020204030204" pitchFamily="34" charset="0"/>
                <a:cs typeface="Calibri" panose="020F0502020204030204" pitchFamily="34" charset="0"/>
              </a:rPr>
              <a:t>Continuous, ongoing training</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Keeping security measures secret</a:t>
            </a:r>
          </a:p>
        </p:txBody>
      </p:sp>
      <p:sp>
        <p:nvSpPr>
          <p:cNvPr id="4" name="Rectangle: Rounded Corners 3">
            <a:extLst>
              <a:ext uri="{FF2B5EF4-FFF2-40B4-BE49-F238E27FC236}">
                <a16:creationId xmlns:a16="http://schemas.microsoft.com/office/drawing/2014/main" id="{1A1C58EF-2C61-4E87-94C4-3AD9DA6B4010}"/>
              </a:ext>
            </a:extLst>
          </p:cNvPr>
          <p:cNvSpPr/>
          <p:nvPr/>
        </p:nvSpPr>
        <p:spPr>
          <a:xfrm>
            <a:off x="0" y="5213131"/>
            <a:ext cx="7178566" cy="64113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6489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Data governance ensures that information within an organization is managed securely, with proper access controls. Identity and Access Management (IAM) software plays a critical role in automating access permissions and preventing unauthorized access.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72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549835"/>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work at Rio Tinto in Perth, which is introducing IAM software to manage access to sensitive mining data. You’re responsible for overseeing its implementation.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Open-Ended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How would you ensure that the IAM system is effectively governing access to data without hindering productivity at Rio Tinto?</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Response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 role-based access controls, audit current access permissions, and ensure employees are trained on how to use the new system.</a:t>
            </a:r>
          </a:p>
        </p:txBody>
      </p:sp>
    </p:spTree>
    <p:extLst>
      <p:ext uri="{BB962C8B-B14F-4D97-AF65-F5344CB8AC3E}">
        <p14:creationId xmlns:p14="http://schemas.microsoft.com/office/powerpoint/2010/main" val="416927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Information Privacy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Information privacy is the control over what individuals or organizations allow others to know about them. It's subjective, unlike information security, which is more objective. The GDPR introduced a significant overhaul of privacy regulations in 2018, highlighting the importance of data protection.</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Loss Prevention (DLP)</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DLP technologies prevent sensitive data from leaving an organization’s network, especially through unauthorized channels like personal email accounts or USB drives.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529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Loss Prevention (DLP)</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Qantas in Sydney is concerned that employees are using personal email accounts to send confidential documents. You’re tasked with implementing a DLP solution.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Open-Ended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How would you balance the need for Qantas employees to access and share information while ensuring data security through a DLP system?</a:t>
            </a:r>
          </a:p>
        </p:txBody>
      </p:sp>
    </p:spTree>
    <p:extLst>
      <p:ext uri="{BB962C8B-B14F-4D97-AF65-F5344CB8AC3E}">
        <p14:creationId xmlns:p14="http://schemas.microsoft.com/office/powerpoint/2010/main" val="39359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Loss Prevention (DLP)</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318181"/>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Response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 a DLP system that monitors outgoing emails, prevents unauthorized access, and educates employees on data security practices. </a:t>
            </a:r>
          </a:p>
        </p:txBody>
      </p:sp>
    </p:spTree>
    <p:extLst>
      <p:ext uri="{BB962C8B-B14F-4D97-AF65-F5344CB8AC3E}">
        <p14:creationId xmlns:p14="http://schemas.microsoft.com/office/powerpoint/2010/main" val="207657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366473"/>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Calibri" panose="020F0502020204030204" pitchFamily="34" charset="0"/>
                <a:cs typeface="Calibri" panose="020F0502020204030204" pitchFamily="34" charset="0"/>
              </a:rPr>
              <a:t>Objective: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By the end of this group activity, you will understand the potential cybersecurity issues and recommended solutions in line with Australian standards. Using real-world case scenarios, you will apply this knowledge to improve the security posture of an organization like Teradata Global Consulting Centre (GCC).</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576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36647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Activity Overview:</a:t>
            </a:r>
          </a:p>
          <a:p>
            <a:pPr>
              <a:lnSpc>
                <a:spcPct val="150000"/>
              </a:lnSpc>
            </a:pPr>
            <a:r>
              <a:rPr lang="en-US" sz="2800" dirty="0">
                <a:latin typeface="Calibri" panose="020F0502020204030204" pitchFamily="34" charset="0"/>
                <a:cs typeface="Calibri" panose="020F0502020204030204" pitchFamily="34" charset="0"/>
              </a:rPr>
              <a:t>In groups, you will be assigned a cybersecurity issue and tasked with providing both a problem analysis and solution recommendations based on the Teradata Global Consulting Centre (GCC) case and Australian standards. After discussing in your groups, each group will present their findings to the class.</a:t>
            </a:r>
          </a:p>
        </p:txBody>
      </p:sp>
    </p:spTree>
    <p:extLst>
      <p:ext uri="{BB962C8B-B14F-4D97-AF65-F5344CB8AC3E}">
        <p14:creationId xmlns:p14="http://schemas.microsoft.com/office/powerpoint/2010/main" val="2676912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36647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1: Group Assignment (Choose issues)</a:t>
            </a:r>
          </a:p>
          <a:p>
            <a:pPr>
              <a:lnSpc>
                <a:spcPct val="150000"/>
              </a:lnSpc>
            </a:pPr>
            <a:r>
              <a:rPr lang="en-US" sz="2800" b="1" dirty="0">
                <a:latin typeface="Calibri" panose="020F0502020204030204" pitchFamily="34" charset="0"/>
                <a:cs typeface="Calibri" panose="020F0502020204030204" pitchFamily="34" charset="0"/>
              </a:rPr>
              <a:t>A. Data Breach</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Scenario: Teradata GCC suffered a data breach, exposing client information.</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Task:</a:t>
            </a:r>
            <a:r>
              <a:rPr lang="en-US" sz="2800" dirty="0">
                <a:latin typeface="Calibri" panose="020F0502020204030204" pitchFamily="34" charset="0"/>
                <a:cs typeface="Calibri" panose="020F0502020204030204" pitchFamily="34" charset="0"/>
              </a:rPr>
              <a:t> Identify the immediate actions Teradata should take to address the breach.</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Discussion Question:</a:t>
            </a:r>
            <a:r>
              <a:rPr lang="en-US" sz="2800" dirty="0">
                <a:latin typeface="Calibri" panose="020F0502020204030204" pitchFamily="34" charset="0"/>
                <a:cs typeface="Calibri" panose="020F0502020204030204" pitchFamily="34" charset="0"/>
              </a:rPr>
              <a:t> How would you apply the Australian standards for data breaches to mitigate the impact of this breach?</a:t>
            </a:r>
          </a:p>
        </p:txBody>
      </p:sp>
    </p:spTree>
    <p:extLst>
      <p:ext uri="{BB962C8B-B14F-4D97-AF65-F5344CB8AC3E}">
        <p14:creationId xmlns:p14="http://schemas.microsoft.com/office/powerpoint/2010/main" val="1296195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36647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Insider Threats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Scenario: An employee at Teradata GCC accidentally sent sensitive client information to a third party.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Propose preventive measures to protect Teradata from insider threats.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What strategies would you implement to reduce both accidental and malicious insider threats?</a:t>
            </a:r>
          </a:p>
        </p:txBody>
      </p:sp>
    </p:spTree>
    <p:extLst>
      <p:ext uri="{BB962C8B-B14F-4D97-AF65-F5344CB8AC3E}">
        <p14:creationId xmlns:p14="http://schemas.microsoft.com/office/powerpoint/2010/main" val="463912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36647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 Phishing and Business Email Compromise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Scenario: Teradata is facing an increased number of phishing attacks targeting employee emails.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Develop an anti-phishing strategy to protect Teradata from these threats.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What security measures should Teradata implement to prevent phishing attacks and business email compromise?</a:t>
            </a:r>
          </a:p>
        </p:txBody>
      </p:sp>
    </p:spTree>
    <p:extLst>
      <p:ext uri="{BB962C8B-B14F-4D97-AF65-F5344CB8AC3E}">
        <p14:creationId xmlns:p14="http://schemas.microsoft.com/office/powerpoint/2010/main" val="3678759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36647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 Ransomware and Malware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Scenario: Teradata’s systems are at risk of a ransomware attack due to incomplete software updates.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Recommend a defense strategy to protect Teradata’s systems from ransomware and malware attacks.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Teradata use Australian cybersecurity guidelines to secure its systems from ransomware threats?</a:t>
            </a:r>
          </a:p>
        </p:txBody>
      </p:sp>
    </p:spTree>
    <p:extLst>
      <p:ext uri="{BB962C8B-B14F-4D97-AF65-F5344CB8AC3E}">
        <p14:creationId xmlns:p14="http://schemas.microsoft.com/office/powerpoint/2010/main" val="2460882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36647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2: Group Presentation</a:t>
            </a:r>
          </a:p>
          <a:p>
            <a:pPr>
              <a:lnSpc>
                <a:spcPct val="150000"/>
              </a:lnSpc>
            </a:pPr>
            <a:r>
              <a:rPr lang="en-US" sz="2800" b="1" dirty="0">
                <a:latin typeface="Calibri" panose="020F0502020204030204" pitchFamily="34" charset="0"/>
                <a:cs typeface="Calibri" panose="020F0502020204030204" pitchFamily="34" charset="0"/>
              </a:rPr>
              <a:t>Each group will present:</a:t>
            </a:r>
            <a:endParaRPr lang="en-US" sz="2800" dirty="0">
              <a:latin typeface="Calibri" panose="020F0502020204030204" pitchFamily="34" charset="0"/>
              <a:cs typeface="Calibri" panose="020F0502020204030204" pitchFamily="34" charset="0"/>
            </a:endParaRP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The identified cybersecurity threat at Teradata GCC</a:t>
            </a:r>
            <a:r>
              <a:rPr lang="en-US" sz="2800" dirty="0">
                <a:latin typeface="Calibri" panose="020F0502020204030204" pitchFamily="34" charset="0"/>
                <a:cs typeface="Calibri" panose="020F0502020204030204" pitchFamily="34" charset="0"/>
              </a:rPr>
              <a:t> based on Australian standards.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The potential impact of the threat</a:t>
            </a:r>
            <a:r>
              <a:rPr lang="en-US" sz="2800" dirty="0">
                <a:latin typeface="Calibri" panose="020F0502020204030204" pitchFamily="34" charset="0"/>
                <a:cs typeface="Calibri" panose="020F0502020204030204" pitchFamily="34" charset="0"/>
              </a:rPr>
              <a:t> on the organization (e.g., loss of reputation, financial damage).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Recommended solutions</a:t>
            </a:r>
            <a:r>
              <a:rPr lang="en-US" sz="2800" dirty="0">
                <a:latin typeface="Calibri" panose="020F0502020204030204" pitchFamily="34" charset="0"/>
                <a:cs typeface="Calibri" panose="020F0502020204030204" pitchFamily="34" charset="0"/>
              </a:rPr>
              <a:t> that align with Australian cybersecurity guidelines.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 follow-up question</a:t>
            </a:r>
            <a:r>
              <a:rPr lang="en-US" sz="2800" dirty="0">
                <a:latin typeface="Calibri" panose="020F0502020204030204" pitchFamily="34" charset="0"/>
                <a:cs typeface="Calibri" panose="020F0502020204030204" pitchFamily="34" charset="0"/>
              </a:rPr>
              <a:t> for the class to engage in further discussion</a:t>
            </a:r>
          </a:p>
        </p:txBody>
      </p:sp>
    </p:spTree>
    <p:extLst>
      <p:ext uri="{BB962C8B-B14F-4D97-AF65-F5344CB8AC3E}">
        <p14:creationId xmlns:p14="http://schemas.microsoft.com/office/powerpoint/2010/main" val="368394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Information Privacy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work at Commonwealth Bank in Sydney, which handles sensitive customer data. Your team is developing a mobile app, and you must ensure that user privacy is protected. The app requires access to user passwords, location, and financial information.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Open-Ended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How would you ensure that the Commonwealth Bank app protects user privacy? </a:t>
            </a:r>
          </a:p>
        </p:txBody>
      </p:sp>
    </p:spTree>
    <p:extLst>
      <p:ext uri="{BB962C8B-B14F-4D97-AF65-F5344CB8AC3E}">
        <p14:creationId xmlns:p14="http://schemas.microsoft.com/office/powerpoint/2010/main" val="499735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Example Presentation Outline:</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Group Name:</a:t>
            </a:r>
            <a:r>
              <a:rPr lang="en-US" sz="2800" dirty="0">
                <a:latin typeface="Calibri" panose="020F0502020204030204" pitchFamily="34" charset="0"/>
                <a:cs typeface="Calibri" panose="020F0502020204030204" pitchFamily="34" charset="0"/>
              </a:rPr>
              <a:t> Group A</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Topic:</a:t>
            </a:r>
            <a:r>
              <a:rPr lang="en-US" sz="2800" dirty="0">
                <a:latin typeface="Calibri" panose="020F0502020204030204" pitchFamily="34" charset="0"/>
                <a:cs typeface="Calibri" panose="020F0502020204030204" pitchFamily="34" charset="0"/>
              </a:rPr>
              <a:t> Data Breach</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Problem Identified:</a:t>
            </a:r>
            <a:r>
              <a:rPr lang="en-US" sz="2800" dirty="0">
                <a:latin typeface="Calibri" panose="020F0502020204030204" pitchFamily="34" charset="0"/>
                <a:cs typeface="Calibri" panose="020F0502020204030204" pitchFamily="34" charset="0"/>
              </a:rPr>
              <a:t> Teradata experienced a data breach exposing sensitive client information.</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Australian Standard Guidelines:</a:t>
            </a:r>
            <a:r>
              <a:rPr lang="en-US" sz="2800" dirty="0">
                <a:latin typeface="Calibri" panose="020F0502020204030204" pitchFamily="34" charset="0"/>
                <a:cs typeface="Calibri" panose="020F0502020204030204" pitchFamily="34" charset="0"/>
              </a:rPr>
              <a:t> Follow the Notifiable Data Breaches (NDB) scheme.</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Solution:</a:t>
            </a:r>
            <a:r>
              <a:rPr lang="en-US" sz="2800" dirty="0">
                <a:latin typeface="Calibri" panose="020F0502020204030204" pitchFamily="34" charset="0"/>
                <a:cs typeface="Calibri" panose="020F0502020204030204" pitchFamily="34" charset="0"/>
              </a:rPr>
              <a:t> Immediate notification to affected clients, full investigation, implement stronger encryption, and reinforce access controls.</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can Teradata ensure that future breaches are prevented while maintaining operational efficiency?</a:t>
            </a:r>
          </a:p>
        </p:txBody>
      </p:sp>
    </p:spTree>
    <p:extLst>
      <p:ext uri="{BB962C8B-B14F-4D97-AF65-F5344CB8AC3E}">
        <p14:creationId xmlns:p14="http://schemas.microsoft.com/office/powerpoint/2010/main" val="520544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076835"/>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Assessment Criteria:</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Problem Analysis:</a:t>
            </a:r>
            <a:r>
              <a:rPr lang="en-US" sz="2800" dirty="0">
                <a:latin typeface="Calibri" panose="020F0502020204030204" pitchFamily="34" charset="0"/>
                <a:cs typeface="Calibri" panose="020F0502020204030204" pitchFamily="34" charset="0"/>
              </a:rPr>
              <a:t> Did the group clearly identify the cybersecurity threat and its impact?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Solutions Provided:</a:t>
            </a:r>
            <a:r>
              <a:rPr lang="en-US" sz="2800" dirty="0">
                <a:latin typeface="Calibri" panose="020F0502020204030204" pitchFamily="34" charset="0"/>
                <a:cs typeface="Calibri" panose="020F0502020204030204" pitchFamily="34" charset="0"/>
              </a:rPr>
              <a:t> Were the solutions aligned with Australian standards and practical?</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Engagement:</a:t>
            </a:r>
            <a:r>
              <a:rPr lang="en-US" sz="2800" dirty="0">
                <a:latin typeface="Calibri" panose="020F0502020204030204" pitchFamily="34" charset="0"/>
                <a:cs typeface="Calibri" panose="020F0502020204030204" pitchFamily="34" charset="0"/>
              </a:rPr>
              <a:t> Did the group engage the class in a meaningful follow-up discussion?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Presentation Clarity:</a:t>
            </a:r>
            <a:r>
              <a:rPr lang="en-US" sz="2800" dirty="0">
                <a:latin typeface="Calibri" panose="020F0502020204030204" pitchFamily="34" charset="0"/>
                <a:cs typeface="Calibri" panose="020F0502020204030204" pitchFamily="34" charset="0"/>
              </a:rPr>
              <a:t> Was the presentation clear, well-organized, and informative?</a:t>
            </a:r>
          </a:p>
        </p:txBody>
      </p:sp>
    </p:spTree>
    <p:extLst>
      <p:ext uri="{BB962C8B-B14F-4D97-AF65-F5344CB8AC3E}">
        <p14:creationId xmlns:p14="http://schemas.microsoft.com/office/powerpoint/2010/main" val="334884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Final Notes: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Interactive Approach:</a:t>
            </a:r>
            <a:r>
              <a:rPr lang="en-US" sz="2800" dirty="0">
                <a:latin typeface="Calibri" panose="020F0502020204030204" pitchFamily="34" charset="0"/>
                <a:cs typeface="Calibri" panose="020F0502020204030204" pitchFamily="34" charset="0"/>
              </a:rPr>
              <a:t> Ensure that each presentation involves active class participation, especially through follow-up questions. Use case examples relevant to Australian companies, such as Commonwealth Bank, Woolworths, Telstra, or Qantas.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 of Australian Standards:</a:t>
            </a:r>
            <a:r>
              <a:rPr lang="en-US" sz="2800" dirty="0">
                <a:latin typeface="Calibri" panose="020F0502020204030204" pitchFamily="34" charset="0"/>
                <a:cs typeface="Calibri" panose="020F0502020204030204" pitchFamily="34" charset="0"/>
              </a:rPr>
              <a:t> Emphasize the importance of applying cybersecurity standards like the Australian Privacy Act, Notifiable Data Breach (NDB) scheme, and guidelines from cyber.gov.au.</a:t>
            </a:r>
          </a:p>
        </p:txBody>
      </p:sp>
    </p:spTree>
    <p:extLst>
      <p:ext uri="{BB962C8B-B14F-4D97-AF65-F5344CB8AC3E}">
        <p14:creationId xmlns:p14="http://schemas.microsoft.com/office/powerpoint/2010/main" val="1944748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Group Class Activity – Presentation - Calibri Font 28 – </a:t>
            </a:r>
            <a:r>
              <a:rPr lang="en-US" b="1" dirty="0">
                <a:latin typeface="Calibri" panose="020F0502020204030204" pitchFamily="34" charset="0"/>
                <a:cs typeface="Calibri" panose="020F0502020204030204" pitchFamily="34" charset="0"/>
                <a:hlinkClick r:id="rId2"/>
              </a:rPr>
              <a:t>F.Keivanian@aapoly.edu.au</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810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This group class activity will help you apply theoretical knowledge in real-world contexts, developing both your critical thinking and practical problem-solving skills in the realm of cybersecurity.</a:t>
            </a:r>
          </a:p>
        </p:txBody>
      </p:sp>
    </p:spTree>
    <p:extLst>
      <p:ext uri="{BB962C8B-B14F-4D97-AF65-F5344CB8AC3E}">
        <p14:creationId xmlns:p14="http://schemas.microsoft.com/office/powerpoint/2010/main" val="20221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Tutorial Week 9</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93B3259-32FF-7FE1-1FC5-A746E0CE3C02}"/>
              </a:ext>
            </a:extLst>
          </p:cNvPr>
          <p:cNvPicPr>
            <a:picLocks noChangeAspect="1"/>
          </p:cNvPicPr>
          <p:nvPr/>
        </p:nvPicPr>
        <p:blipFill>
          <a:blip r:embed="rId2"/>
          <a:srcRect l="12378" t="18373" r="12378" b="8618"/>
          <a:stretch/>
        </p:blipFill>
        <p:spPr>
          <a:xfrm>
            <a:off x="951571" y="1067290"/>
            <a:ext cx="10288858" cy="5615516"/>
          </a:xfrm>
          <a:prstGeom prst="rect">
            <a:avLst/>
          </a:prstGeom>
        </p:spPr>
      </p:pic>
    </p:spTree>
    <p:extLst>
      <p:ext uri="{BB962C8B-B14F-4D97-AF65-F5344CB8AC3E}">
        <p14:creationId xmlns:p14="http://schemas.microsoft.com/office/powerpoint/2010/main" val="2187864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Tutorial Week 9</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4BE7288-7646-AF62-E830-AA1FC56FFB7B}"/>
              </a:ext>
            </a:extLst>
          </p:cNvPr>
          <p:cNvSpPr txBox="1"/>
          <p:nvPr/>
        </p:nvSpPr>
        <p:spPr>
          <a:xfrm>
            <a:off x="178420" y="1137424"/>
            <a:ext cx="11820292" cy="196451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 table summarizing potential cybersecurity issues at Teradata Global Consulting Center based on Australian Standards and the threats outlined on the </a:t>
            </a:r>
            <a:r>
              <a:rPr lang="en-US" sz="2800" b="1" dirty="0">
                <a:latin typeface="Calibri" panose="020F0502020204030204" pitchFamily="34" charset="0"/>
                <a:cs typeface="Calibri" panose="020F0502020204030204" pitchFamily="34" charset="0"/>
              </a:rPr>
              <a:t>cyber.gov.au</a:t>
            </a:r>
            <a:r>
              <a:rPr lang="en-US" sz="2800" dirty="0">
                <a:latin typeface="Calibri" panose="020F0502020204030204" pitchFamily="34" charset="0"/>
                <a:cs typeface="Calibri" panose="020F0502020204030204" pitchFamily="34" charset="0"/>
              </a:rPr>
              <a:t> website: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8036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41195"/>
          </a:xfrm>
        </p:spPr>
        <p:txBody>
          <a:bodyPr>
            <a:normAutofit fontScale="90000"/>
          </a:bodyPr>
          <a:lstStyle/>
          <a:p>
            <a:r>
              <a:rPr lang="en-US" b="1" dirty="0">
                <a:latin typeface="Calibri" panose="020F0502020204030204" pitchFamily="34" charset="0"/>
                <a:cs typeface="Calibri" panose="020F0502020204030204" pitchFamily="34" charset="0"/>
              </a:rPr>
              <a:t>Tutorial Week 9</a:t>
            </a:r>
            <a:endParaRPr lang="en-AU" b="1" dirty="0">
              <a:latin typeface="Calibri" panose="020F0502020204030204" pitchFamily="34" charset="0"/>
              <a:cs typeface="Calibri" panose="020F0502020204030204" pitchFamily="34" charset="0"/>
            </a:endParaRPr>
          </a:p>
        </p:txBody>
      </p:sp>
      <p:graphicFrame>
        <p:nvGraphicFramePr>
          <p:cNvPr id="16" name="Table 15">
            <a:extLst>
              <a:ext uri="{FF2B5EF4-FFF2-40B4-BE49-F238E27FC236}">
                <a16:creationId xmlns:a16="http://schemas.microsoft.com/office/drawing/2014/main" id="{DC680E36-01AB-7E9E-88D0-67F45560642E}"/>
              </a:ext>
            </a:extLst>
          </p:cNvPr>
          <p:cNvGraphicFramePr>
            <a:graphicFrameLocks noGrp="1"/>
          </p:cNvGraphicFramePr>
          <p:nvPr>
            <p:extLst>
              <p:ext uri="{D42A27DB-BD31-4B8C-83A1-F6EECF244321}">
                <p14:modId xmlns:p14="http://schemas.microsoft.com/office/powerpoint/2010/main" val="3488463194"/>
              </p:ext>
            </p:extLst>
          </p:nvPr>
        </p:nvGraphicFramePr>
        <p:xfrm>
          <a:off x="189570" y="641195"/>
          <a:ext cx="11812859" cy="3996597"/>
        </p:xfrm>
        <a:graphic>
          <a:graphicData uri="http://schemas.openxmlformats.org/drawingml/2006/table">
            <a:tbl>
              <a:tblPr firstRow="1" bandRow="1">
                <a:tableStyleId>{5C22544A-7EE6-4342-B048-85BDC9FD1C3A}</a:tableStyleId>
              </a:tblPr>
              <a:tblGrid>
                <a:gridCol w="2553630">
                  <a:extLst>
                    <a:ext uri="{9D8B030D-6E8A-4147-A177-3AD203B41FA5}">
                      <a16:colId xmlns:a16="http://schemas.microsoft.com/office/drawing/2014/main" val="707181164"/>
                    </a:ext>
                  </a:extLst>
                </a:gridCol>
                <a:gridCol w="6549896">
                  <a:extLst>
                    <a:ext uri="{9D8B030D-6E8A-4147-A177-3AD203B41FA5}">
                      <a16:colId xmlns:a16="http://schemas.microsoft.com/office/drawing/2014/main" val="904683325"/>
                    </a:ext>
                  </a:extLst>
                </a:gridCol>
                <a:gridCol w="2709333">
                  <a:extLst>
                    <a:ext uri="{9D8B030D-6E8A-4147-A177-3AD203B41FA5}">
                      <a16:colId xmlns:a16="http://schemas.microsoft.com/office/drawing/2014/main" val="2298457868"/>
                    </a:ext>
                  </a:extLst>
                </a:gridCol>
              </a:tblGrid>
              <a:tr h="370840">
                <a:tc>
                  <a:txBody>
                    <a:bodyPr/>
                    <a:lstStyle/>
                    <a:p>
                      <a:r>
                        <a:rPr lang="en-US" sz="2200" b="1" dirty="0">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tc>
                  <a:txBody>
                    <a:bodyPr/>
                    <a:lstStyle/>
                    <a:p>
                      <a:r>
                        <a:rPr lang="en-US" sz="2200" b="1">
                          <a:latin typeface="Calibri" panose="020F0502020204030204" pitchFamily="34" charset="0"/>
                          <a:cs typeface="Calibri" panose="020F0502020204030204" pitchFamily="34" charset="0"/>
                        </a:rPr>
                        <a:t>Cybersecurity Threat</a:t>
                      </a:r>
                      <a:endParaRPr lang="en-US" sz="2200">
                        <a:latin typeface="Calibri" panose="020F0502020204030204" pitchFamily="34" charset="0"/>
                        <a:cs typeface="Calibri" panose="020F0502020204030204" pitchFamily="34" charset="0"/>
                      </a:endParaRPr>
                    </a:p>
                  </a:txBody>
                  <a:tcPr anchor="ctr"/>
                </a:tc>
                <a:tc>
                  <a:txBody>
                    <a:bodyPr/>
                    <a:lstStyle/>
                    <a:p>
                      <a:r>
                        <a:rPr lang="en-US" sz="2200" b="1" dirty="0">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37336040"/>
                  </a:ext>
                </a:extLst>
              </a:tr>
              <a:tr h="370840">
                <a:tc>
                  <a:txBody>
                    <a:bodyPr/>
                    <a:lstStyle/>
                    <a:p>
                      <a:r>
                        <a:rPr lang="en-US" sz="2200" b="1" dirty="0">
                          <a:latin typeface="Calibri" panose="020F0502020204030204" pitchFamily="34" charset="0"/>
                          <a:cs typeface="Calibri" panose="020F0502020204030204" pitchFamily="34" charset="0"/>
                        </a:rPr>
                        <a:t>Data Breach</a:t>
                      </a:r>
                      <a:endParaRPr lang="en-US" sz="2200" dirty="0">
                        <a:latin typeface="Calibri" panose="020F0502020204030204" pitchFamily="34" charset="0"/>
                        <a:cs typeface="Calibri" panose="020F0502020204030204" pitchFamily="34" charset="0"/>
                      </a:endParaRPr>
                    </a:p>
                  </a:txBody>
                  <a:tcPr anchor="ctr"/>
                </a:tc>
                <a:tc>
                  <a:txBody>
                    <a:bodyPr/>
                    <a:lstStyle/>
                    <a:p>
                      <a:r>
                        <a:rPr lang="en-US" sz="2200" dirty="0">
                          <a:latin typeface="Calibri" panose="020F0502020204030204" pitchFamily="34" charset="0"/>
                          <a:cs typeface="Calibri" panose="020F0502020204030204" pitchFamily="34" charset="0"/>
                        </a:rPr>
                        <a:t>Teradata’s clientele was concerned about the security of proprietary data. A data breach could result from gaps in their ISO 27001 implementation, especially given the initial lack of full compliance across departments.</a:t>
                      </a:r>
                    </a:p>
                  </a:txBody>
                  <a:tcPr anchor="ctr"/>
                </a:tc>
                <a:tc>
                  <a:txBody>
                    <a:bodyPr/>
                    <a:lstStyle/>
                    <a:p>
                      <a:r>
                        <a:rPr lang="en-US" sz="2200" dirty="0">
                          <a:latin typeface="Calibri" panose="020F0502020204030204" pitchFamily="34" charset="0"/>
                          <a:cs typeface="Calibri" panose="020F0502020204030204" pitchFamily="34" charset="0"/>
                        </a:rPr>
                        <a:t>Data breaches, Hacking</a:t>
                      </a:r>
                    </a:p>
                  </a:txBody>
                  <a:tcPr anchor="ctr"/>
                </a:tc>
                <a:extLst>
                  <a:ext uri="{0D108BD9-81ED-4DB2-BD59-A6C34878D82A}">
                    <a16:rowId xmlns:a16="http://schemas.microsoft.com/office/drawing/2014/main" val="95273415"/>
                  </a:ext>
                </a:extLst>
              </a:tr>
              <a:tr h="1802037">
                <a:tc>
                  <a:txBody>
                    <a:bodyPr/>
                    <a:lstStyle/>
                    <a:p>
                      <a:r>
                        <a:rPr lang="en-US" sz="2200" dirty="0">
                          <a:latin typeface="Calibri" panose="020F0502020204030204" pitchFamily="34" charset="0"/>
                          <a:cs typeface="Calibri" panose="020F0502020204030204" pitchFamily="34" charset="0"/>
                        </a:rPr>
                        <a:t>Malicious Insiders</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Employees or contractors may intentionally or unintentionally leak or misuse sensitive client data. Given the resistance from Line Managers to comply with ISO standards, there is a risk of non-compliance or sabotage.</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Malicious insiders</a:t>
                      </a:r>
                      <a:endParaRPr lang="en-AU" sz="2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57398705"/>
                  </a:ext>
                </a:extLst>
              </a:tr>
            </a:tbl>
          </a:graphicData>
        </a:graphic>
      </p:graphicFrame>
    </p:spTree>
    <p:extLst>
      <p:ext uri="{BB962C8B-B14F-4D97-AF65-F5344CB8AC3E}">
        <p14:creationId xmlns:p14="http://schemas.microsoft.com/office/powerpoint/2010/main" val="421049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DC680E36-01AB-7E9E-88D0-67F45560642E}"/>
              </a:ext>
            </a:extLst>
          </p:cNvPr>
          <p:cNvGraphicFramePr>
            <a:graphicFrameLocks noGrp="1"/>
          </p:cNvGraphicFramePr>
          <p:nvPr>
            <p:extLst>
              <p:ext uri="{D42A27DB-BD31-4B8C-83A1-F6EECF244321}">
                <p14:modId xmlns:p14="http://schemas.microsoft.com/office/powerpoint/2010/main" val="3087511005"/>
              </p:ext>
            </p:extLst>
          </p:nvPr>
        </p:nvGraphicFramePr>
        <p:xfrm>
          <a:off x="462775" y="338687"/>
          <a:ext cx="11266449" cy="4667157"/>
        </p:xfrm>
        <a:graphic>
          <a:graphicData uri="http://schemas.openxmlformats.org/drawingml/2006/table">
            <a:tbl>
              <a:tblPr firstRow="1" bandRow="1">
                <a:tableStyleId>{5C22544A-7EE6-4342-B048-85BDC9FD1C3A}</a:tableStyleId>
              </a:tblPr>
              <a:tblGrid>
                <a:gridCol w="2397512">
                  <a:extLst>
                    <a:ext uri="{9D8B030D-6E8A-4147-A177-3AD203B41FA5}">
                      <a16:colId xmlns:a16="http://schemas.microsoft.com/office/drawing/2014/main" val="707181164"/>
                    </a:ext>
                  </a:extLst>
                </a:gridCol>
                <a:gridCol w="6159604">
                  <a:extLst>
                    <a:ext uri="{9D8B030D-6E8A-4147-A177-3AD203B41FA5}">
                      <a16:colId xmlns:a16="http://schemas.microsoft.com/office/drawing/2014/main" val="904683325"/>
                    </a:ext>
                  </a:extLst>
                </a:gridCol>
                <a:gridCol w="2709333">
                  <a:extLst>
                    <a:ext uri="{9D8B030D-6E8A-4147-A177-3AD203B41FA5}">
                      <a16:colId xmlns:a16="http://schemas.microsoft.com/office/drawing/2014/main" val="2298457868"/>
                    </a:ext>
                  </a:extLst>
                </a:gridCol>
              </a:tblGrid>
              <a:tr h="370840">
                <a:tc>
                  <a:txBody>
                    <a:bodyPr/>
                    <a:lstStyle/>
                    <a:p>
                      <a:r>
                        <a:rPr lang="en-US" sz="2200" b="1" dirty="0">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tc>
                  <a:txBody>
                    <a:bodyPr/>
                    <a:lstStyle/>
                    <a:p>
                      <a:r>
                        <a:rPr lang="en-US" sz="2200" b="1">
                          <a:latin typeface="Calibri" panose="020F0502020204030204" pitchFamily="34" charset="0"/>
                          <a:cs typeface="Calibri" panose="020F0502020204030204" pitchFamily="34" charset="0"/>
                        </a:rPr>
                        <a:t>Cybersecurity Threat</a:t>
                      </a:r>
                      <a:endParaRPr lang="en-US" sz="2200">
                        <a:latin typeface="Calibri" panose="020F0502020204030204" pitchFamily="34" charset="0"/>
                        <a:cs typeface="Calibri" panose="020F0502020204030204" pitchFamily="34" charset="0"/>
                      </a:endParaRPr>
                    </a:p>
                  </a:txBody>
                  <a:tcPr anchor="ctr"/>
                </a:tc>
                <a:tc>
                  <a:txBody>
                    <a:bodyPr/>
                    <a:lstStyle/>
                    <a:p>
                      <a:r>
                        <a:rPr lang="en-US" sz="2200" b="1">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37336040"/>
                  </a:ext>
                </a:extLst>
              </a:tr>
              <a:tr h="370840">
                <a:tc>
                  <a:txBody>
                    <a:bodyPr/>
                    <a:lstStyle/>
                    <a:p>
                      <a:r>
                        <a:rPr lang="en-US" sz="2200" dirty="0">
                          <a:latin typeface="Calibri" panose="020F0502020204030204" pitchFamily="34" charset="0"/>
                          <a:cs typeface="Calibri" panose="020F0502020204030204" pitchFamily="34" charset="0"/>
                        </a:rPr>
                        <a:t>Phishing &amp; Business Email Compromise</a:t>
                      </a:r>
                    </a:p>
                  </a:txBody>
                  <a:tcPr anchor="ctr"/>
                </a:tc>
                <a:tc>
                  <a:txBody>
                    <a:bodyPr/>
                    <a:lstStyle/>
                    <a:p>
                      <a:r>
                        <a:rPr lang="en-US" sz="2200" dirty="0">
                          <a:latin typeface="Calibri" panose="020F0502020204030204" pitchFamily="34" charset="0"/>
                          <a:cs typeface="Calibri" panose="020F0502020204030204" pitchFamily="34" charset="0"/>
                        </a:rPr>
                        <a:t>Teradata’s reliance on email communication for audits and certifications could make the company vulnerable to phishing attacks aimed at stealing sensitive data or compromising accounts. This could lead to business email compromise and loss of client trust.</a:t>
                      </a:r>
                    </a:p>
                  </a:txBody>
                  <a:tcPr anchor="ctr"/>
                </a:tc>
                <a:tc>
                  <a:txBody>
                    <a:bodyPr/>
                    <a:lstStyle/>
                    <a:p>
                      <a:r>
                        <a:rPr lang="en-US" sz="2200" dirty="0">
                          <a:latin typeface="Calibri" panose="020F0502020204030204" pitchFamily="34" charset="0"/>
                          <a:cs typeface="Calibri" panose="020F0502020204030204" pitchFamily="34" charset="0"/>
                        </a:rPr>
                        <a:t>Phishing, Business email compromise</a:t>
                      </a:r>
                    </a:p>
                  </a:txBody>
                  <a:tcPr anchor="ctr"/>
                </a:tc>
                <a:extLst>
                  <a:ext uri="{0D108BD9-81ED-4DB2-BD59-A6C34878D82A}">
                    <a16:rowId xmlns:a16="http://schemas.microsoft.com/office/drawing/2014/main" val="95273415"/>
                  </a:ext>
                </a:extLst>
              </a:tr>
              <a:tr h="1802037">
                <a:tc>
                  <a:txBody>
                    <a:bodyPr/>
                    <a:lstStyle/>
                    <a:p>
                      <a:r>
                        <a:rPr lang="en-US" sz="2200" dirty="0">
                          <a:latin typeface="Calibri" panose="020F0502020204030204" pitchFamily="34" charset="0"/>
                          <a:cs typeface="Calibri" panose="020F0502020204030204" pitchFamily="34" charset="0"/>
                        </a:rPr>
                        <a:t>Identity Theft</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With international clients relying on Teradata GCC, identity theft could occur if unauthorized access to sensitive client data happens, especially during improper implementation of data access controls.</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Identity theft</a:t>
                      </a:r>
                      <a:endParaRPr lang="en-AU" sz="2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57398705"/>
                  </a:ext>
                </a:extLst>
              </a:tr>
            </a:tbl>
          </a:graphicData>
        </a:graphic>
      </p:graphicFrame>
    </p:spTree>
    <p:extLst>
      <p:ext uri="{BB962C8B-B14F-4D97-AF65-F5344CB8AC3E}">
        <p14:creationId xmlns:p14="http://schemas.microsoft.com/office/powerpoint/2010/main" val="2684941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DC680E36-01AB-7E9E-88D0-67F45560642E}"/>
              </a:ext>
            </a:extLst>
          </p:cNvPr>
          <p:cNvGraphicFramePr>
            <a:graphicFrameLocks noGrp="1"/>
          </p:cNvGraphicFramePr>
          <p:nvPr>
            <p:extLst>
              <p:ext uri="{D42A27DB-BD31-4B8C-83A1-F6EECF244321}">
                <p14:modId xmlns:p14="http://schemas.microsoft.com/office/powerpoint/2010/main" val="1718987901"/>
              </p:ext>
            </p:extLst>
          </p:nvPr>
        </p:nvGraphicFramePr>
        <p:xfrm>
          <a:off x="830766" y="316385"/>
          <a:ext cx="10530468" cy="4331877"/>
        </p:xfrm>
        <a:graphic>
          <a:graphicData uri="http://schemas.openxmlformats.org/drawingml/2006/table">
            <a:tbl>
              <a:tblPr firstRow="1" bandRow="1">
                <a:tableStyleId>{5C22544A-7EE6-4342-B048-85BDC9FD1C3A}</a:tableStyleId>
              </a:tblPr>
              <a:tblGrid>
                <a:gridCol w="2364058">
                  <a:extLst>
                    <a:ext uri="{9D8B030D-6E8A-4147-A177-3AD203B41FA5}">
                      <a16:colId xmlns:a16="http://schemas.microsoft.com/office/drawing/2014/main" val="707181164"/>
                    </a:ext>
                  </a:extLst>
                </a:gridCol>
                <a:gridCol w="5457077">
                  <a:extLst>
                    <a:ext uri="{9D8B030D-6E8A-4147-A177-3AD203B41FA5}">
                      <a16:colId xmlns:a16="http://schemas.microsoft.com/office/drawing/2014/main" val="904683325"/>
                    </a:ext>
                  </a:extLst>
                </a:gridCol>
                <a:gridCol w="2709333">
                  <a:extLst>
                    <a:ext uri="{9D8B030D-6E8A-4147-A177-3AD203B41FA5}">
                      <a16:colId xmlns:a16="http://schemas.microsoft.com/office/drawing/2014/main" val="2298457868"/>
                    </a:ext>
                  </a:extLst>
                </a:gridCol>
              </a:tblGrid>
              <a:tr h="370840">
                <a:tc>
                  <a:txBody>
                    <a:bodyPr/>
                    <a:lstStyle/>
                    <a:p>
                      <a:r>
                        <a:rPr lang="en-US" sz="2200" b="1" dirty="0">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tc>
                  <a:txBody>
                    <a:bodyPr/>
                    <a:lstStyle/>
                    <a:p>
                      <a:r>
                        <a:rPr lang="en-US" sz="2200" b="1">
                          <a:latin typeface="Calibri" panose="020F0502020204030204" pitchFamily="34" charset="0"/>
                          <a:cs typeface="Calibri" panose="020F0502020204030204" pitchFamily="34" charset="0"/>
                        </a:rPr>
                        <a:t>Cybersecurity Threat</a:t>
                      </a:r>
                      <a:endParaRPr lang="en-US" sz="2200">
                        <a:latin typeface="Calibri" panose="020F0502020204030204" pitchFamily="34" charset="0"/>
                        <a:cs typeface="Calibri" panose="020F0502020204030204" pitchFamily="34" charset="0"/>
                      </a:endParaRPr>
                    </a:p>
                  </a:txBody>
                  <a:tcPr anchor="ctr"/>
                </a:tc>
                <a:tc>
                  <a:txBody>
                    <a:bodyPr/>
                    <a:lstStyle/>
                    <a:p>
                      <a:r>
                        <a:rPr lang="en-US" sz="2200" b="1">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37336040"/>
                  </a:ext>
                </a:extLst>
              </a:tr>
              <a:tr h="370840">
                <a:tc>
                  <a:txBody>
                    <a:bodyPr/>
                    <a:lstStyle/>
                    <a:p>
                      <a:r>
                        <a:rPr lang="en-US" sz="2200" dirty="0">
                          <a:latin typeface="Calibri" panose="020F0502020204030204" pitchFamily="34" charset="0"/>
                          <a:cs typeface="Calibri" panose="020F0502020204030204" pitchFamily="34" charset="0"/>
                        </a:rPr>
                        <a:t>Ransomware</a:t>
                      </a:r>
                    </a:p>
                  </a:txBody>
                  <a:tcPr anchor="ctr"/>
                </a:tc>
                <a:tc>
                  <a:txBody>
                    <a:bodyPr/>
                    <a:lstStyle/>
                    <a:p>
                      <a:r>
                        <a:rPr lang="en-US" sz="2200" dirty="0">
                          <a:latin typeface="Calibri" panose="020F0502020204030204" pitchFamily="34" charset="0"/>
                          <a:cs typeface="Calibri" panose="020F0502020204030204" pitchFamily="34" charset="0"/>
                        </a:rPr>
                        <a:t>The risk of ransomware attacks looms if security gaps persist in the data governance framework. This could lead to the encryption of vital client data, crippling operations and damaging the company's reputation.</a:t>
                      </a:r>
                    </a:p>
                  </a:txBody>
                  <a:tcPr anchor="ctr"/>
                </a:tc>
                <a:tc>
                  <a:txBody>
                    <a:bodyPr/>
                    <a:lstStyle/>
                    <a:p>
                      <a:r>
                        <a:rPr lang="en-US" sz="2200" dirty="0">
                          <a:latin typeface="Calibri" panose="020F0502020204030204" pitchFamily="34" charset="0"/>
                          <a:cs typeface="Calibri" panose="020F0502020204030204" pitchFamily="34" charset="0"/>
                        </a:rPr>
                        <a:t>Ransomware</a:t>
                      </a:r>
                    </a:p>
                  </a:txBody>
                  <a:tcPr anchor="ctr"/>
                </a:tc>
                <a:extLst>
                  <a:ext uri="{0D108BD9-81ED-4DB2-BD59-A6C34878D82A}">
                    <a16:rowId xmlns:a16="http://schemas.microsoft.com/office/drawing/2014/main" val="95273415"/>
                  </a:ext>
                </a:extLst>
              </a:tr>
              <a:tr h="1802037">
                <a:tc>
                  <a:txBody>
                    <a:bodyPr/>
                    <a:lstStyle/>
                    <a:p>
                      <a:r>
                        <a:rPr lang="en-US" sz="2200" dirty="0">
                          <a:latin typeface="Calibri" panose="020F0502020204030204" pitchFamily="34" charset="0"/>
                          <a:cs typeface="Calibri" panose="020F0502020204030204" pitchFamily="34" charset="0"/>
                        </a:rPr>
                        <a:t>Hacking &amp; Unauthorized Access</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Incomplete implementation of security protocols and internal resistance to ISO standards could leave the system vulnerable to hacking attempts, risking exposure of sensitive client information.</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Hacking, Malware</a:t>
                      </a:r>
                      <a:endParaRPr lang="en-AU" sz="2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57398705"/>
                  </a:ext>
                </a:extLst>
              </a:tr>
            </a:tbl>
          </a:graphicData>
        </a:graphic>
      </p:graphicFrame>
    </p:spTree>
    <p:extLst>
      <p:ext uri="{BB962C8B-B14F-4D97-AF65-F5344CB8AC3E}">
        <p14:creationId xmlns:p14="http://schemas.microsoft.com/office/powerpoint/2010/main" val="3945736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3189249" cy="1282390"/>
          </a:xfrm>
        </p:spPr>
        <p:txBody>
          <a:bodyPr>
            <a:normAutofit fontScale="90000"/>
          </a:bodyPr>
          <a:lstStyle/>
          <a:p>
            <a:r>
              <a:rPr lang="en-US" b="1" dirty="0">
                <a:latin typeface="Calibri" panose="020F0502020204030204" pitchFamily="34" charset="0"/>
                <a:cs typeface="Calibri" panose="020F0502020204030204" pitchFamily="34" charset="0"/>
              </a:rPr>
              <a:t>Tutorial Week 9</a:t>
            </a:r>
            <a:endParaRPr lang="en-AU" b="1" dirty="0">
              <a:latin typeface="Calibri" panose="020F0502020204030204" pitchFamily="34" charset="0"/>
              <a:cs typeface="Calibri" panose="020F0502020204030204" pitchFamily="34" charset="0"/>
            </a:endParaRPr>
          </a:p>
        </p:txBody>
      </p:sp>
      <p:graphicFrame>
        <p:nvGraphicFramePr>
          <p:cNvPr id="16" name="Table 15">
            <a:extLst>
              <a:ext uri="{FF2B5EF4-FFF2-40B4-BE49-F238E27FC236}">
                <a16:creationId xmlns:a16="http://schemas.microsoft.com/office/drawing/2014/main" id="{DC680E36-01AB-7E9E-88D0-67F45560642E}"/>
              </a:ext>
            </a:extLst>
          </p:cNvPr>
          <p:cNvGraphicFramePr>
            <a:graphicFrameLocks noGrp="1"/>
          </p:cNvGraphicFramePr>
          <p:nvPr>
            <p:extLst>
              <p:ext uri="{D42A27DB-BD31-4B8C-83A1-F6EECF244321}">
                <p14:modId xmlns:p14="http://schemas.microsoft.com/office/powerpoint/2010/main" val="2496927966"/>
              </p:ext>
            </p:extLst>
          </p:nvPr>
        </p:nvGraphicFramePr>
        <p:xfrm>
          <a:off x="3189249" y="271780"/>
          <a:ext cx="9002751" cy="6309360"/>
        </p:xfrm>
        <a:graphic>
          <a:graphicData uri="http://schemas.openxmlformats.org/drawingml/2006/table">
            <a:tbl>
              <a:tblPr firstRow="1" bandRow="1">
                <a:tableStyleId>{5C22544A-7EE6-4342-B048-85BDC9FD1C3A}</a:tableStyleId>
              </a:tblPr>
              <a:tblGrid>
                <a:gridCol w="2453268">
                  <a:extLst>
                    <a:ext uri="{9D8B030D-6E8A-4147-A177-3AD203B41FA5}">
                      <a16:colId xmlns:a16="http://schemas.microsoft.com/office/drawing/2014/main" val="707181164"/>
                    </a:ext>
                  </a:extLst>
                </a:gridCol>
                <a:gridCol w="3840150">
                  <a:extLst>
                    <a:ext uri="{9D8B030D-6E8A-4147-A177-3AD203B41FA5}">
                      <a16:colId xmlns:a16="http://schemas.microsoft.com/office/drawing/2014/main" val="904683325"/>
                    </a:ext>
                  </a:extLst>
                </a:gridCol>
                <a:gridCol w="2709333">
                  <a:extLst>
                    <a:ext uri="{9D8B030D-6E8A-4147-A177-3AD203B41FA5}">
                      <a16:colId xmlns:a16="http://schemas.microsoft.com/office/drawing/2014/main" val="2298457868"/>
                    </a:ext>
                  </a:extLst>
                </a:gridCol>
              </a:tblGrid>
              <a:tr h="370840">
                <a:tc>
                  <a:txBody>
                    <a:bodyPr/>
                    <a:lstStyle/>
                    <a:p>
                      <a:r>
                        <a:rPr lang="en-US" sz="2200" b="1" dirty="0">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tc>
                  <a:txBody>
                    <a:bodyPr/>
                    <a:lstStyle/>
                    <a:p>
                      <a:r>
                        <a:rPr lang="en-US" sz="2200" b="1">
                          <a:latin typeface="Calibri" panose="020F0502020204030204" pitchFamily="34" charset="0"/>
                          <a:cs typeface="Calibri" panose="020F0502020204030204" pitchFamily="34" charset="0"/>
                        </a:rPr>
                        <a:t>Cybersecurity Threat</a:t>
                      </a:r>
                      <a:endParaRPr lang="en-US" sz="2200">
                        <a:latin typeface="Calibri" panose="020F0502020204030204" pitchFamily="34" charset="0"/>
                        <a:cs typeface="Calibri" panose="020F0502020204030204" pitchFamily="34" charset="0"/>
                      </a:endParaRPr>
                    </a:p>
                  </a:txBody>
                  <a:tcPr anchor="ctr"/>
                </a:tc>
                <a:tc>
                  <a:txBody>
                    <a:bodyPr/>
                    <a:lstStyle/>
                    <a:p>
                      <a:r>
                        <a:rPr lang="en-US" sz="2200" b="1">
                          <a:latin typeface="Calibri" panose="020F0502020204030204" pitchFamily="34" charset="0"/>
                          <a:cs typeface="Calibri" panose="020F0502020204030204" pitchFamily="34" charset="0"/>
                        </a:rPr>
                        <a:t>Cybersecurity Threat</a:t>
                      </a:r>
                      <a:endParaRPr lang="en-US" sz="22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237336040"/>
                  </a:ext>
                </a:extLst>
              </a:tr>
              <a:tr h="370840">
                <a:tc>
                  <a:txBody>
                    <a:bodyPr/>
                    <a:lstStyle/>
                    <a:p>
                      <a:r>
                        <a:rPr lang="en-US" sz="2200" dirty="0">
                          <a:latin typeface="Calibri" panose="020F0502020204030204" pitchFamily="34" charset="0"/>
                          <a:cs typeface="Calibri" panose="020F0502020204030204" pitchFamily="34" charset="0"/>
                        </a:rPr>
                        <a:t>Account Compromise</a:t>
                      </a:r>
                    </a:p>
                  </a:txBody>
                  <a:tcPr anchor="ctr"/>
                </a:tc>
                <a:tc>
                  <a:txBody>
                    <a:bodyPr/>
                    <a:lstStyle/>
                    <a:p>
                      <a:r>
                        <a:rPr lang="en-US" sz="2200" dirty="0">
                          <a:latin typeface="Calibri" panose="020F0502020204030204" pitchFamily="34" charset="0"/>
                          <a:cs typeface="Calibri" panose="020F0502020204030204" pitchFamily="34" charset="0"/>
                        </a:rPr>
                        <a:t>Unauthorized access to company accounts could result from poor password management or weak employee awareness of security practices, especially with employees emailing sensitive documents to personal accounts.</a:t>
                      </a:r>
                    </a:p>
                  </a:txBody>
                  <a:tcPr anchor="ctr"/>
                </a:tc>
                <a:tc>
                  <a:txBody>
                    <a:bodyPr/>
                    <a:lstStyle/>
                    <a:p>
                      <a:r>
                        <a:rPr lang="en-US" sz="2200" dirty="0">
                          <a:latin typeface="Calibri" panose="020F0502020204030204" pitchFamily="34" charset="0"/>
                          <a:cs typeface="Calibri" panose="020F0502020204030204" pitchFamily="34" charset="0"/>
                        </a:rPr>
                        <a:t>Account compromise</a:t>
                      </a:r>
                    </a:p>
                  </a:txBody>
                  <a:tcPr anchor="ctr"/>
                </a:tc>
                <a:extLst>
                  <a:ext uri="{0D108BD9-81ED-4DB2-BD59-A6C34878D82A}">
                    <a16:rowId xmlns:a16="http://schemas.microsoft.com/office/drawing/2014/main" val="95273415"/>
                  </a:ext>
                </a:extLst>
              </a:tr>
              <a:tr h="1802037">
                <a:tc>
                  <a:txBody>
                    <a:bodyPr/>
                    <a:lstStyle/>
                    <a:p>
                      <a:r>
                        <a:rPr lang="en-US" sz="2200" dirty="0">
                          <a:latin typeface="Calibri" panose="020F0502020204030204" pitchFamily="34" charset="0"/>
                          <a:cs typeface="Calibri" panose="020F0502020204030204" pitchFamily="34" charset="0"/>
                        </a:rPr>
                        <a:t>Malware</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Without consistent implementation of security software and policies, Teradata’s systems may be exposed to malware, potentially leading to data corruption or theft.</a:t>
                      </a:r>
                      <a:endParaRPr lang="en-AU" sz="2200" dirty="0">
                        <a:latin typeface="Calibri" panose="020F0502020204030204" pitchFamily="34" charset="0"/>
                        <a:cs typeface="Calibri" panose="020F0502020204030204" pitchFamily="34" charset="0"/>
                      </a:endParaRPr>
                    </a:p>
                  </a:txBody>
                  <a:tcPr/>
                </a:tc>
                <a:tc>
                  <a:txBody>
                    <a:bodyPr/>
                    <a:lstStyle/>
                    <a:p>
                      <a:r>
                        <a:rPr lang="en-US" sz="2200" dirty="0">
                          <a:latin typeface="Calibri" panose="020F0502020204030204" pitchFamily="34" charset="0"/>
                          <a:cs typeface="Calibri" panose="020F0502020204030204" pitchFamily="34" charset="0"/>
                        </a:rPr>
                        <a:t>Malware</a:t>
                      </a:r>
                      <a:endParaRPr lang="en-AU" sz="2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57398705"/>
                  </a:ext>
                </a:extLst>
              </a:tr>
            </a:tbl>
          </a:graphicData>
        </a:graphic>
      </p:graphicFrame>
      <p:sp>
        <p:nvSpPr>
          <p:cNvPr id="4" name="TextBox 3">
            <a:extLst>
              <a:ext uri="{FF2B5EF4-FFF2-40B4-BE49-F238E27FC236}">
                <a16:creationId xmlns:a16="http://schemas.microsoft.com/office/drawing/2014/main" id="{3AEC9138-9DC9-336C-1031-094DFB923BE6}"/>
              </a:ext>
            </a:extLst>
          </p:cNvPr>
          <p:cNvSpPr txBox="1"/>
          <p:nvPr/>
        </p:nvSpPr>
        <p:spPr>
          <a:xfrm>
            <a:off x="86421" y="1282390"/>
            <a:ext cx="3016405" cy="4708981"/>
          </a:xfrm>
          <a:prstGeom prst="rect">
            <a:avLst/>
          </a:prstGeom>
          <a:noFill/>
        </p:spPr>
        <p:txBody>
          <a:bodyPr wrap="square">
            <a:spAutoFit/>
          </a:bodyPr>
          <a:lstStyle/>
          <a:p>
            <a:r>
              <a:rPr lang="en-US" sz="2500" dirty="0">
                <a:latin typeface="Calibri" panose="020F0502020204030204" pitchFamily="34" charset="0"/>
                <a:cs typeface="Calibri" panose="020F0502020204030204" pitchFamily="34" charset="0"/>
              </a:rPr>
              <a:t>These threats highlight the need for Teradata GCC to strictly enforce ISO 27001 standards, enhance employee training on cybersecurity risks, and ensure robust data protection measures are in place.</a:t>
            </a:r>
            <a:endParaRPr lang="en-AU"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954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Information Privacy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5842497"/>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Response</a:t>
            </a:r>
            <a:r>
              <a:rPr lang="en-US" altLang="en-US" sz="2800" dirty="0">
                <a:latin typeface="Calibri" panose="020F0502020204030204" pitchFamily="34" charset="0"/>
                <a:cs typeface="Calibri" panose="020F0502020204030204" pitchFamily="34" charset="0"/>
              </a:rPr>
              <a:t>: You could incorporate encryption, request user permission before accessing sensitive data, and implement privacy policies.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lnSpc>
                <a:spcPct val="150000"/>
              </a:lnSpc>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Multiple-Choice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Which legislation introduced the most significant changes to privacy regulations in 2018?</a:t>
            </a:r>
          </a:p>
          <a:p>
            <a:pPr marL="893763" indent="-514350">
              <a:lnSpc>
                <a:spcPct val="150000"/>
              </a:lnSpc>
              <a:buFont typeface="+mj-lt"/>
              <a:buAutoNum type="arabicPeriod"/>
            </a:pPr>
            <a:r>
              <a:rPr lang="en-US" sz="2800" dirty="0">
                <a:latin typeface="Calibri" panose="020F0502020204030204" pitchFamily="34" charset="0"/>
                <a:cs typeface="Calibri" panose="020F0502020204030204" pitchFamily="34" charset="0"/>
              </a:rPr>
              <a:t>GDPR</a:t>
            </a:r>
          </a:p>
          <a:p>
            <a:pPr marL="893763" indent="-514350">
              <a:lnSpc>
                <a:spcPct val="150000"/>
              </a:lnSpc>
              <a:buFont typeface="+mj-lt"/>
              <a:buAutoNum type="arabicPeriod"/>
            </a:pPr>
            <a:r>
              <a:rPr lang="en-US" sz="2800" dirty="0">
                <a:latin typeface="Calibri" panose="020F0502020204030204" pitchFamily="34" charset="0"/>
                <a:cs typeface="Calibri" panose="020F0502020204030204" pitchFamily="34" charset="0"/>
              </a:rPr>
              <a:t>HIPAA</a:t>
            </a:r>
          </a:p>
          <a:p>
            <a:pPr marL="893763" indent="-514350">
              <a:lnSpc>
                <a:spcPct val="150000"/>
              </a:lnSpc>
              <a:buFont typeface="+mj-lt"/>
              <a:buAutoNum type="arabicPeriod"/>
            </a:pPr>
            <a:r>
              <a:rPr lang="en-US" sz="2800" dirty="0">
                <a:latin typeface="Calibri" panose="020F0502020204030204" pitchFamily="34" charset="0"/>
                <a:cs typeface="Calibri" panose="020F0502020204030204" pitchFamily="34" charset="0"/>
              </a:rPr>
              <a:t>CCPA</a:t>
            </a:r>
          </a:p>
          <a:p>
            <a:pPr marL="893763" indent="-514350">
              <a:lnSpc>
                <a:spcPct val="150000"/>
              </a:lnSpc>
              <a:buFont typeface="+mj-lt"/>
              <a:buAutoNum type="arabicPeriod"/>
            </a:pPr>
            <a:r>
              <a:rPr lang="en-US" sz="2800" dirty="0">
                <a:latin typeface="Calibri" panose="020F0502020204030204" pitchFamily="34" charset="0"/>
                <a:cs typeface="Calibri" panose="020F0502020204030204" pitchFamily="34" charset="0"/>
              </a:rPr>
              <a:t>Australian Privacy Act</a:t>
            </a:r>
          </a:p>
          <a:p>
            <a:pPr marL="893763" marR="0" lvl="0" indent="-536575"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4E61BF00-4E20-6577-549E-13BFF8F36A92}"/>
              </a:ext>
            </a:extLst>
          </p:cNvPr>
          <p:cNvSpPr/>
          <p:nvPr/>
        </p:nvSpPr>
        <p:spPr>
          <a:xfrm>
            <a:off x="189186" y="4025463"/>
            <a:ext cx="5580993" cy="52551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3482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4594302" cy="1282390"/>
          </a:xfrm>
        </p:spPr>
        <p:txBody>
          <a:bodyPr>
            <a:normAutofit/>
          </a:bodyPr>
          <a:lstStyle/>
          <a:p>
            <a:r>
              <a:rPr lang="en-US" b="1" dirty="0">
                <a:latin typeface="Calibri" panose="020F0502020204030204" pitchFamily="34" charset="0"/>
                <a:cs typeface="Calibri" panose="020F0502020204030204" pitchFamily="34" charset="0"/>
              </a:rPr>
              <a:t>Tutorial Week 9</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988FD7B-12CB-8314-2FFD-04E91296C251}"/>
              </a:ext>
            </a:extLst>
          </p:cNvPr>
          <p:cNvPicPr>
            <a:picLocks noChangeAspect="1"/>
          </p:cNvPicPr>
          <p:nvPr/>
        </p:nvPicPr>
        <p:blipFill>
          <a:blip r:embed="rId2"/>
          <a:srcRect l="18110" t="41464" r="16402" b="21951"/>
          <a:stretch/>
        </p:blipFill>
        <p:spPr>
          <a:xfrm>
            <a:off x="116663" y="1550019"/>
            <a:ext cx="11958674" cy="3757962"/>
          </a:xfrm>
          <a:prstGeom prst="rect">
            <a:avLst/>
          </a:prstGeom>
        </p:spPr>
      </p:pic>
    </p:spTree>
    <p:extLst>
      <p:ext uri="{BB962C8B-B14F-4D97-AF65-F5344CB8AC3E}">
        <p14:creationId xmlns:p14="http://schemas.microsoft.com/office/powerpoint/2010/main" val="1071596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4594302" cy="1282390"/>
          </a:xfrm>
        </p:spPr>
        <p:txBody>
          <a:bodyPr>
            <a:normAutofit/>
          </a:bodyPr>
          <a:lstStyle/>
          <a:p>
            <a:r>
              <a:rPr lang="en-US" b="1" dirty="0">
                <a:latin typeface="Calibri" panose="020F0502020204030204" pitchFamily="34" charset="0"/>
                <a:cs typeface="Calibri" panose="020F0502020204030204" pitchFamily="34" charset="0"/>
              </a:rPr>
              <a:t>Tutorial Week 9</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B1D4110-CF3F-1F53-F5F1-B8DE46B7084D}"/>
              </a:ext>
            </a:extLst>
          </p:cNvPr>
          <p:cNvSpPr txBox="1"/>
          <p:nvPr/>
        </p:nvSpPr>
        <p:spPr>
          <a:xfrm>
            <a:off x="0" y="947854"/>
            <a:ext cx="12087922"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Here’s a table documenting recommendations on how Teradata Global Consulting Centre (GCC) can improve its security based on Australian standards:</a:t>
            </a:r>
            <a:endParaRPr lang="en-AU" sz="28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3E4F24AF-A927-920A-45CC-B3F6036B0DD8}"/>
              </a:ext>
            </a:extLst>
          </p:cNvPr>
          <p:cNvGraphicFramePr>
            <a:graphicFrameLocks noGrp="1"/>
          </p:cNvGraphicFramePr>
          <p:nvPr>
            <p:extLst>
              <p:ext uri="{D42A27DB-BD31-4B8C-83A1-F6EECF244321}">
                <p14:modId xmlns:p14="http://schemas.microsoft.com/office/powerpoint/2010/main" val="315386030"/>
              </p:ext>
            </p:extLst>
          </p:nvPr>
        </p:nvGraphicFramePr>
        <p:xfrm>
          <a:off x="284356" y="2405026"/>
          <a:ext cx="11519210" cy="4373880"/>
        </p:xfrm>
        <a:graphic>
          <a:graphicData uri="http://schemas.openxmlformats.org/drawingml/2006/table">
            <a:tbl>
              <a:tblPr firstRow="1" bandRow="1">
                <a:tableStyleId>{5C22544A-7EE6-4342-B048-85BDC9FD1C3A}</a:tableStyleId>
              </a:tblPr>
              <a:tblGrid>
                <a:gridCol w="2810107">
                  <a:extLst>
                    <a:ext uri="{9D8B030D-6E8A-4147-A177-3AD203B41FA5}">
                      <a16:colId xmlns:a16="http://schemas.microsoft.com/office/drawing/2014/main" val="1619488947"/>
                    </a:ext>
                  </a:extLst>
                </a:gridCol>
                <a:gridCol w="3178098">
                  <a:extLst>
                    <a:ext uri="{9D8B030D-6E8A-4147-A177-3AD203B41FA5}">
                      <a16:colId xmlns:a16="http://schemas.microsoft.com/office/drawing/2014/main" val="3643142968"/>
                    </a:ext>
                  </a:extLst>
                </a:gridCol>
                <a:gridCol w="5531005">
                  <a:extLst>
                    <a:ext uri="{9D8B030D-6E8A-4147-A177-3AD203B41FA5}">
                      <a16:colId xmlns:a16="http://schemas.microsoft.com/office/drawing/2014/main" val="832602356"/>
                    </a:ext>
                  </a:extLst>
                </a:gridCol>
              </a:tblGrid>
              <a:tr h="370840">
                <a:tc>
                  <a:txBody>
                    <a:bodyPr/>
                    <a:lstStyle/>
                    <a:p>
                      <a:r>
                        <a:rPr lang="en-US" sz="2500" b="1">
                          <a:latin typeface="Calibri" panose="020F0502020204030204" pitchFamily="34" charset="0"/>
                          <a:cs typeface="Calibri" panose="020F0502020204030204" pitchFamily="34" charset="0"/>
                        </a:rPr>
                        <a:t>Area</a:t>
                      </a:r>
                      <a:endParaRPr lang="en-US" sz="2500">
                        <a:latin typeface="Calibri" panose="020F0502020204030204" pitchFamily="34" charset="0"/>
                        <a:cs typeface="Calibri" panose="020F0502020204030204" pitchFamily="34" charset="0"/>
                      </a:endParaRPr>
                    </a:p>
                  </a:txBody>
                  <a:tcPr anchor="ctr"/>
                </a:tc>
                <a:tc>
                  <a:txBody>
                    <a:bodyPr/>
                    <a:lstStyle/>
                    <a:p>
                      <a:r>
                        <a:rPr lang="en-US" sz="2500" dirty="0">
                          <a:latin typeface="Calibri" panose="020F0502020204030204" pitchFamily="34" charset="0"/>
                          <a:cs typeface="Calibri" panose="020F0502020204030204" pitchFamily="34" charset="0"/>
                        </a:rPr>
                        <a:t>Recommendations</a:t>
                      </a:r>
                    </a:p>
                  </a:txBody>
                  <a:tcPr anchor="ctr"/>
                </a:tc>
                <a:tc>
                  <a:txBody>
                    <a:bodyPr/>
                    <a:lstStyle/>
                    <a:p>
                      <a:r>
                        <a:rPr lang="en-US" sz="2500" dirty="0">
                          <a:latin typeface="Calibri" panose="020F0502020204030204" pitchFamily="34" charset="0"/>
                          <a:cs typeface="Calibri" panose="020F0502020204030204" pitchFamily="34" charset="0"/>
                        </a:rPr>
                        <a:t>Details</a:t>
                      </a:r>
                    </a:p>
                  </a:txBody>
                  <a:tcPr anchor="ctr"/>
                </a:tc>
                <a:extLst>
                  <a:ext uri="{0D108BD9-81ED-4DB2-BD59-A6C34878D82A}">
                    <a16:rowId xmlns:a16="http://schemas.microsoft.com/office/drawing/2014/main" val="3889769620"/>
                  </a:ext>
                </a:extLst>
              </a:tr>
              <a:tr h="370840">
                <a:tc>
                  <a:txBody>
                    <a:bodyPr/>
                    <a:lstStyle/>
                    <a:p>
                      <a:r>
                        <a:rPr lang="en-US" sz="2500" dirty="0">
                          <a:latin typeface="Calibri" panose="020F0502020204030204" pitchFamily="34" charset="0"/>
                          <a:cs typeface="Calibri" panose="020F0502020204030204" pitchFamily="34" charset="0"/>
                        </a:rPr>
                        <a:t>Securing Accounts</a:t>
                      </a:r>
                      <a:endParaRPr lang="en-AU" sz="2500" dirty="0">
                        <a:latin typeface="Calibri" panose="020F0502020204030204" pitchFamily="34" charset="0"/>
                        <a:cs typeface="Calibri" panose="020F0502020204030204" pitchFamily="34" charset="0"/>
                      </a:endParaRPr>
                    </a:p>
                  </a:txBody>
                  <a:tcPr/>
                </a:tc>
                <a:tc>
                  <a:txBody>
                    <a:bodyPr/>
                    <a:lstStyle/>
                    <a:p>
                      <a:r>
                        <a:rPr lang="en-US" sz="2500" dirty="0">
                          <a:latin typeface="Calibri" panose="020F0502020204030204" pitchFamily="34" charset="0"/>
                          <a:cs typeface="Calibri" panose="020F0502020204030204" pitchFamily="34" charset="0"/>
                        </a:rPr>
                        <a:t>Implement Multi-Factor Authentication (MFA)</a:t>
                      </a:r>
                      <a:endParaRPr lang="en-AU" sz="2500" dirty="0">
                        <a:latin typeface="Calibri" panose="020F0502020204030204" pitchFamily="34" charset="0"/>
                        <a:cs typeface="Calibri" panose="020F0502020204030204" pitchFamily="34" charset="0"/>
                      </a:endParaRPr>
                    </a:p>
                  </a:txBody>
                  <a:tcPr/>
                </a:tc>
                <a:tc>
                  <a:txBody>
                    <a:bodyPr/>
                    <a:lstStyle/>
                    <a:p>
                      <a:r>
                        <a:rPr lang="en-US" sz="2500" dirty="0">
                          <a:latin typeface="Calibri" panose="020F0502020204030204" pitchFamily="34" charset="0"/>
                          <a:cs typeface="Calibri" panose="020F0502020204030204" pitchFamily="34" charset="0"/>
                        </a:rPr>
                        <a:t>To protect sensitive data, GCC should implement MFA for all employee accounts, ensuring that unauthorized access is minimized even if passwords are compromised. MFA adds an additional layer of security, making it harder for cybercriminals to gain access to accounts using stolen credentials. This aligns with the Australian standard for securing accounts.</a:t>
                      </a:r>
                      <a:endParaRPr lang="en-AU" sz="2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46776"/>
                  </a:ext>
                </a:extLst>
              </a:tr>
            </a:tbl>
          </a:graphicData>
        </a:graphic>
      </p:graphicFrame>
    </p:spTree>
    <p:extLst>
      <p:ext uri="{BB962C8B-B14F-4D97-AF65-F5344CB8AC3E}">
        <p14:creationId xmlns:p14="http://schemas.microsoft.com/office/powerpoint/2010/main" val="2363703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4F24AF-A927-920A-45CC-B3F6036B0DD8}"/>
              </a:ext>
            </a:extLst>
          </p:cNvPr>
          <p:cNvGraphicFramePr>
            <a:graphicFrameLocks noGrp="1"/>
          </p:cNvGraphicFramePr>
          <p:nvPr>
            <p:extLst>
              <p:ext uri="{D42A27DB-BD31-4B8C-83A1-F6EECF244321}">
                <p14:modId xmlns:p14="http://schemas.microsoft.com/office/powerpoint/2010/main" val="282496457"/>
              </p:ext>
            </p:extLst>
          </p:nvPr>
        </p:nvGraphicFramePr>
        <p:xfrm>
          <a:off x="336395" y="139803"/>
          <a:ext cx="11519210" cy="4754880"/>
        </p:xfrm>
        <a:graphic>
          <a:graphicData uri="http://schemas.openxmlformats.org/drawingml/2006/table">
            <a:tbl>
              <a:tblPr firstRow="1" bandRow="1">
                <a:tableStyleId>{5C22544A-7EE6-4342-B048-85BDC9FD1C3A}</a:tableStyleId>
              </a:tblPr>
              <a:tblGrid>
                <a:gridCol w="2810107">
                  <a:extLst>
                    <a:ext uri="{9D8B030D-6E8A-4147-A177-3AD203B41FA5}">
                      <a16:colId xmlns:a16="http://schemas.microsoft.com/office/drawing/2014/main" val="1619488947"/>
                    </a:ext>
                  </a:extLst>
                </a:gridCol>
                <a:gridCol w="3178098">
                  <a:extLst>
                    <a:ext uri="{9D8B030D-6E8A-4147-A177-3AD203B41FA5}">
                      <a16:colId xmlns:a16="http://schemas.microsoft.com/office/drawing/2014/main" val="3643142968"/>
                    </a:ext>
                  </a:extLst>
                </a:gridCol>
                <a:gridCol w="5531005">
                  <a:extLst>
                    <a:ext uri="{9D8B030D-6E8A-4147-A177-3AD203B41FA5}">
                      <a16:colId xmlns:a16="http://schemas.microsoft.com/office/drawing/2014/main" val="832602356"/>
                    </a:ext>
                  </a:extLst>
                </a:gridCol>
              </a:tblGrid>
              <a:tr h="370840">
                <a:tc>
                  <a:txBody>
                    <a:bodyPr/>
                    <a:lstStyle/>
                    <a:p>
                      <a:r>
                        <a:rPr lang="en-US" sz="2500" b="1">
                          <a:latin typeface="Calibri" panose="020F0502020204030204" pitchFamily="34" charset="0"/>
                          <a:cs typeface="Calibri" panose="020F0502020204030204" pitchFamily="34" charset="0"/>
                        </a:rPr>
                        <a:t>Area</a:t>
                      </a:r>
                      <a:endParaRPr lang="en-US" sz="2500">
                        <a:latin typeface="Calibri" panose="020F0502020204030204" pitchFamily="34" charset="0"/>
                        <a:cs typeface="Calibri" panose="020F0502020204030204" pitchFamily="34" charset="0"/>
                      </a:endParaRPr>
                    </a:p>
                  </a:txBody>
                  <a:tcPr anchor="ctr"/>
                </a:tc>
                <a:tc>
                  <a:txBody>
                    <a:bodyPr/>
                    <a:lstStyle/>
                    <a:p>
                      <a:r>
                        <a:rPr lang="en-US" sz="2500" dirty="0">
                          <a:latin typeface="Calibri" panose="020F0502020204030204" pitchFamily="34" charset="0"/>
                          <a:cs typeface="Calibri" panose="020F0502020204030204" pitchFamily="34" charset="0"/>
                        </a:rPr>
                        <a:t>Recommendations</a:t>
                      </a:r>
                    </a:p>
                  </a:txBody>
                  <a:tcPr anchor="ctr"/>
                </a:tc>
                <a:tc>
                  <a:txBody>
                    <a:bodyPr/>
                    <a:lstStyle/>
                    <a:p>
                      <a:r>
                        <a:rPr lang="en-US" sz="2500" dirty="0">
                          <a:latin typeface="Calibri" panose="020F0502020204030204" pitchFamily="34" charset="0"/>
                          <a:cs typeface="Calibri" panose="020F0502020204030204" pitchFamily="34" charset="0"/>
                        </a:rPr>
                        <a:t>Details</a:t>
                      </a:r>
                    </a:p>
                  </a:txBody>
                  <a:tcPr anchor="ctr"/>
                </a:tc>
                <a:extLst>
                  <a:ext uri="{0D108BD9-81ED-4DB2-BD59-A6C34878D82A}">
                    <a16:rowId xmlns:a16="http://schemas.microsoft.com/office/drawing/2014/main" val="3889769620"/>
                  </a:ext>
                </a:extLst>
              </a:tr>
              <a:tr h="370840">
                <a:tc>
                  <a:txBody>
                    <a:bodyPr/>
                    <a:lstStyle/>
                    <a:p>
                      <a:r>
                        <a:rPr lang="en-US" sz="2500" dirty="0">
                          <a:latin typeface="Calibri" panose="020F0502020204030204" pitchFamily="34" charset="0"/>
                          <a:cs typeface="Calibri" panose="020F0502020204030204" pitchFamily="34" charset="0"/>
                        </a:rPr>
                        <a:t>Passphrases and Passwords</a:t>
                      </a:r>
                      <a:endParaRPr lang="en-AU" sz="2500" dirty="0">
                        <a:latin typeface="Calibri" panose="020F0502020204030204" pitchFamily="34" charset="0"/>
                        <a:cs typeface="Calibri" panose="020F0502020204030204" pitchFamily="34" charset="0"/>
                      </a:endParaRPr>
                    </a:p>
                  </a:txBody>
                  <a:tcPr/>
                </a:tc>
                <a:tc>
                  <a:txBody>
                    <a:bodyPr/>
                    <a:lstStyle/>
                    <a:p>
                      <a:r>
                        <a:rPr lang="en-US" sz="2500" dirty="0">
                          <a:latin typeface="Calibri" panose="020F0502020204030204" pitchFamily="34" charset="0"/>
                          <a:cs typeface="Calibri" panose="020F0502020204030204" pitchFamily="34" charset="0"/>
                        </a:rPr>
                        <a:t>Use Secure Passphrases and Regular Updates</a:t>
                      </a:r>
                      <a:endParaRPr lang="en-AU" sz="2500" dirty="0">
                        <a:latin typeface="Calibri" panose="020F0502020204030204" pitchFamily="34" charset="0"/>
                        <a:cs typeface="Calibri" panose="020F0502020204030204" pitchFamily="34" charset="0"/>
                      </a:endParaRPr>
                    </a:p>
                  </a:txBody>
                  <a:tcPr/>
                </a:tc>
                <a:tc>
                  <a:txBody>
                    <a:bodyPr/>
                    <a:lstStyle/>
                    <a:p>
                      <a:r>
                        <a:rPr lang="en-US" sz="2500" dirty="0">
                          <a:latin typeface="Calibri" panose="020F0502020204030204" pitchFamily="34" charset="0"/>
                          <a:cs typeface="Calibri" panose="020F0502020204030204" pitchFamily="34" charset="0"/>
                        </a:rPr>
                        <a:t>Encourage employees to use strong, unique passphrases for each account. Implement policies for regular password updates and ensure that employees are not reusing passwords. GCC should also educate its staff about the importance of passphrase security to minimize risks of account breaches. These actions reduce the likelihood of attacks by improving credential security, as suggested by the Australian guidelines.</a:t>
                      </a:r>
                      <a:endParaRPr lang="en-AU" sz="2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46776"/>
                  </a:ext>
                </a:extLst>
              </a:tr>
            </a:tbl>
          </a:graphicData>
        </a:graphic>
      </p:graphicFrame>
    </p:spTree>
    <p:extLst>
      <p:ext uri="{BB962C8B-B14F-4D97-AF65-F5344CB8AC3E}">
        <p14:creationId xmlns:p14="http://schemas.microsoft.com/office/powerpoint/2010/main" val="3701611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4F24AF-A927-920A-45CC-B3F6036B0DD8}"/>
              </a:ext>
            </a:extLst>
          </p:cNvPr>
          <p:cNvGraphicFramePr>
            <a:graphicFrameLocks noGrp="1"/>
          </p:cNvGraphicFramePr>
          <p:nvPr>
            <p:extLst>
              <p:ext uri="{D42A27DB-BD31-4B8C-83A1-F6EECF244321}">
                <p14:modId xmlns:p14="http://schemas.microsoft.com/office/powerpoint/2010/main" val="4070890333"/>
              </p:ext>
            </p:extLst>
          </p:nvPr>
        </p:nvGraphicFramePr>
        <p:xfrm>
          <a:off x="336395" y="139803"/>
          <a:ext cx="11519210" cy="4373880"/>
        </p:xfrm>
        <a:graphic>
          <a:graphicData uri="http://schemas.openxmlformats.org/drawingml/2006/table">
            <a:tbl>
              <a:tblPr firstRow="1" bandRow="1">
                <a:tableStyleId>{5C22544A-7EE6-4342-B048-85BDC9FD1C3A}</a:tableStyleId>
              </a:tblPr>
              <a:tblGrid>
                <a:gridCol w="2810107">
                  <a:extLst>
                    <a:ext uri="{9D8B030D-6E8A-4147-A177-3AD203B41FA5}">
                      <a16:colId xmlns:a16="http://schemas.microsoft.com/office/drawing/2014/main" val="1619488947"/>
                    </a:ext>
                  </a:extLst>
                </a:gridCol>
                <a:gridCol w="3178098">
                  <a:extLst>
                    <a:ext uri="{9D8B030D-6E8A-4147-A177-3AD203B41FA5}">
                      <a16:colId xmlns:a16="http://schemas.microsoft.com/office/drawing/2014/main" val="3643142968"/>
                    </a:ext>
                  </a:extLst>
                </a:gridCol>
                <a:gridCol w="5531005">
                  <a:extLst>
                    <a:ext uri="{9D8B030D-6E8A-4147-A177-3AD203B41FA5}">
                      <a16:colId xmlns:a16="http://schemas.microsoft.com/office/drawing/2014/main" val="832602356"/>
                    </a:ext>
                  </a:extLst>
                </a:gridCol>
              </a:tblGrid>
              <a:tr h="370840">
                <a:tc>
                  <a:txBody>
                    <a:bodyPr/>
                    <a:lstStyle/>
                    <a:p>
                      <a:r>
                        <a:rPr lang="en-US" sz="2500" b="1" dirty="0">
                          <a:latin typeface="Calibri" panose="020F0502020204030204" pitchFamily="34" charset="0"/>
                          <a:cs typeface="Calibri" panose="020F0502020204030204" pitchFamily="34" charset="0"/>
                        </a:rPr>
                        <a:t>Area</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dirty="0">
                          <a:latin typeface="Calibri" panose="020F0502020204030204" pitchFamily="34" charset="0"/>
                          <a:cs typeface="Calibri" panose="020F0502020204030204" pitchFamily="34" charset="0"/>
                        </a:rPr>
                        <a:t>Recommendations</a:t>
                      </a:r>
                    </a:p>
                  </a:txBody>
                  <a:tcPr anchor="ctr"/>
                </a:tc>
                <a:tc>
                  <a:txBody>
                    <a:bodyPr/>
                    <a:lstStyle/>
                    <a:p>
                      <a:r>
                        <a:rPr lang="en-US" sz="2500" dirty="0">
                          <a:latin typeface="Calibri" panose="020F0502020204030204" pitchFamily="34" charset="0"/>
                          <a:cs typeface="Calibri" panose="020F0502020204030204" pitchFamily="34" charset="0"/>
                        </a:rPr>
                        <a:t>Details</a:t>
                      </a:r>
                    </a:p>
                  </a:txBody>
                  <a:tcPr anchor="ctr"/>
                </a:tc>
                <a:extLst>
                  <a:ext uri="{0D108BD9-81ED-4DB2-BD59-A6C34878D82A}">
                    <a16:rowId xmlns:a16="http://schemas.microsoft.com/office/drawing/2014/main" val="3889769620"/>
                  </a:ext>
                </a:extLst>
              </a:tr>
              <a:tr h="370840">
                <a:tc>
                  <a:txBody>
                    <a:bodyPr/>
                    <a:lstStyle/>
                    <a:p>
                      <a:r>
                        <a:rPr lang="en-US" sz="2500" dirty="0">
                          <a:latin typeface="Calibri" panose="020F0502020204030204" pitchFamily="34" charset="0"/>
                          <a:cs typeface="Calibri" panose="020F0502020204030204" pitchFamily="34" charset="0"/>
                        </a:rPr>
                        <a:t>Device and Software Security</a:t>
                      </a:r>
                      <a:endParaRPr lang="en-AU" sz="2500" dirty="0">
                        <a:latin typeface="Calibri" panose="020F0502020204030204" pitchFamily="34" charset="0"/>
                        <a:cs typeface="Calibri" panose="020F0502020204030204" pitchFamily="34" charset="0"/>
                      </a:endParaRPr>
                    </a:p>
                  </a:txBody>
                  <a:tcPr/>
                </a:tc>
                <a:tc>
                  <a:txBody>
                    <a:bodyPr/>
                    <a:lstStyle/>
                    <a:p>
                      <a:r>
                        <a:rPr lang="en-US" sz="2500" dirty="0">
                          <a:latin typeface="Calibri" panose="020F0502020204030204" pitchFamily="34" charset="0"/>
                          <a:cs typeface="Calibri" panose="020F0502020204030204" pitchFamily="34" charset="0"/>
                        </a:rPr>
                        <a:t>Regular Software Updates and Patching</a:t>
                      </a:r>
                      <a:endParaRPr lang="en-AU" sz="2500" dirty="0">
                        <a:latin typeface="Calibri" panose="020F0502020204030204" pitchFamily="34" charset="0"/>
                        <a:cs typeface="Calibri" panose="020F0502020204030204" pitchFamily="34" charset="0"/>
                      </a:endParaRPr>
                    </a:p>
                  </a:txBody>
                  <a:tcPr/>
                </a:tc>
                <a:tc>
                  <a:txBody>
                    <a:bodyPr/>
                    <a:lstStyle/>
                    <a:p>
                      <a:r>
                        <a:rPr lang="en-US" sz="2500" dirty="0">
                          <a:latin typeface="Calibri" panose="020F0502020204030204" pitchFamily="34" charset="0"/>
                          <a:cs typeface="Calibri" panose="020F0502020204030204" pitchFamily="34" charset="0"/>
                        </a:rPr>
                        <a:t>Cybercriminals often exploit outdated software to gain access to systems. GCC should establish strict policies for regular updates and patch management for all devices and software used across the organization. This includes implementing automated updates and ensuring all systems are running the latest security patches, a crucial step recommended by Australian cyber security standards.</a:t>
                      </a:r>
                      <a:endParaRPr lang="en-AU" sz="2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46776"/>
                  </a:ext>
                </a:extLst>
              </a:tr>
            </a:tbl>
          </a:graphicData>
        </a:graphic>
      </p:graphicFrame>
    </p:spTree>
    <p:extLst>
      <p:ext uri="{BB962C8B-B14F-4D97-AF65-F5344CB8AC3E}">
        <p14:creationId xmlns:p14="http://schemas.microsoft.com/office/powerpoint/2010/main" val="1412474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4F24AF-A927-920A-45CC-B3F6036B0DD8}"/>
              </a:ext>
            </a:extLst>
          </p:cNvPr>
          <p:cNvGraphicFramePr>
            <a:graphicFrameLocks noGrp="1"/>
          </p:cNvGraphicFramePr>
          <p:nvPr>
            <p:extLst>
              <p:ext uri="{D42A27DB-BD31-4B8C-83A1-F6EECF244321}">
                <p14:modId xmlns:p14="http://schemas.microsoft.com/office/powerpoint/2010/main" val="1882725381"/>
              </p:ext>
            </p:extLst>
          </p:nvPr>
        </p:nvGraphicFramePr>
        <p:xfrm>
          <a:off x="336395" y="139803"/>
          <a:ext cx="11519210" cy="4373880"/>
        </p:xfrm>
        <a:graphic>
          <a:graphicData uri="http://schemas.openxmlformats.org/drawingml/2006/table">
            <a:tbl>
              <a:tblPr firstRow="1" bandRow="1">
                <a:tableStyleId>{5C22544A-7EE6-4342-B048-85BDC9FD1C3A}</a:tableStyleId>
              </a:tblPr>
              <a:tblGrid>
                <a:gridCol w="2810107">
                  <a:extLst>
                    <a:ext uri="{9D8B030D-6E8A-4147-A177-3AD203B41FA5}">
                      <a16:colId xmlns:a16="http://schemas.microsoft.com/office/drawing/2014/main" val="1619488947"/>
                    </a:ext>
                  </a:extLst>
                </a:gridCol>
                <a:gridCol w="3178098">
                  <a:extLst>
                    <a:ext uri="{9D8B030D-6E8A-4147-A177-3AD203B41FA5}">
                      <a16:colId xmlns:a16="http://schemas.microsoft.com/office/drawing/2014/main" val="3643142968"/>
                    </a:ext>
                  </a:extLst>
                </a:gridCol>
                <a:gridCol w="5531005">
                  <a:extLst>
                    <a:ext uri="{9D8B030D-6E8A-4147-A177-3AD203B41FA5}">
                      <a16:colId xmlns:a16="http://schemas.microsoft.com/office/drawing/2014/main" val="832602356"/>
                    </a:ext>
                  </a:extLst>
                </a:gridCol>
              </a:tblGrid>
              <a:tr h="370840">
                <a:tc>
                  <a:txBody>
                    <a:bodyPr/>
                    <a:lstStyle/>
                    <a:p>
                      <a:r>
                        <a:rPr lang="en-US" sz="2500" b="1">
                          <a:latin typeface="Calibri" panose="020F0502020204030204" pitchFamily="34" charset="0"/>
                          <a:cs typeface="Calibri" panose="020F0502020204030204" pitchFamily="34" charset="0"/>
                        </a:rPr>
                        <a:t>Area</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Recommendations</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Details</a:t>
                      </a:r>
                      <a:endParaRPr lang="en-US" sz="25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89769620"/>
                  </a:ext>
                </a:extLst>
              </a:tr>
              <a:tr h="370840">
                <a:tc>
                  <a:txBody>
                    <a:bodyPr/>
                    <a:lstStyle/>
                    <a:p>
                      <a:r>
                        <a:rPr lang="en-US" sz="2500">
                          <a:latin typeface="Calibri" panose="020F0502020204030204" pitchFamily="34" charset="0"/>
                          <a:cs typeface="Calibri" panose="020F0502020204030204" pitchFamily="34" charset="0"/>
                        </a:rPr>
                        <a:t>Backing Up Critical Data</a:t>
                      </a:r>
                      <a:endParaRPr lang="en-AU" sz="2500" dirty="0">
                        <a:latin typeface="Calibri" panose="020F0502020204030204" pitchFamily="34" charset="0"/>
                        <a:cs typeface="Calibri" panose="020F0502020204030204" pitchFamily="34" charset="0"/>
                      </a:endParaRPr>
                    </a:p>
                  </a:txBody>
                  <a:tcPr/>
                </a:tc>
                <a:tc>
                  <a:txBody>
                    <a:bodyPr/>
                    <a:lstStyle/>
                    <a:p>
                      <a:r>
                        <a:rPr lang="en-US" sz="2500">
                          <a:latin typeface="Calibri" panose="020F0502020204030204" pitchFamily="34" charset="0"/>
                          <a:cs typeface="Calibri" panose="020F0502020204030204" pitchFamily="34" charset="0"/>
                        </a:rPr>
                        <a:t>Implement Regular and Secure Backups</a:t>
                      </a:r>
                      <a:endParaRPr lang="en-AU" sz="2500" dirty="0">
                        <a:latin typeface="Calibri" panose="020F0502020204030204" pitchFamily="34" charset="0"/>
                        <a:cs typeface="Calibri" panose="020F0502020204030204" pitchFamily="34" charset="0"/>
                      </a:endParaRPr>
                    </a:p>
                  </a:txBody>
                  <a:tcPr/>
                </a:tc>
                <a:tc>
                  <a:txBody>
                    <a:bodyPr/>
                    <a:lstStyle/>
                    <a:p>
                      <a:r>
                        <a:rPr lang="en-US" sz="2500" dirty="0">
                          <a:latin typeface="Calibri" panose="020F0502020204030204" pitchFamily="34" charset="0"/>
                          <a:cs typeface="Calibri" panose="020F0502020204030204" pitchFamily="34" charset="0"/>
                        </a:rPr>
                        <a:t>GCC should set up automatic backups for critical data to ensure that information can be restored in case of a cyber attack or data loss. Backups should be stored securely and off-site to avoid ransomware attacks compromising both original data and backups. This aligns with Australian guidelines emphasizing the importance of backing up files to mitigate the impact of cyber incidents.</a:t>
                      </a:r>
                      <a:endParaRPr lang="en-AU" sz="2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46776"/>
                  </a:ext>
                </a:extLst>
              </a:tr>
            </a:tbl>
          </a:graphicData>
        </a:graphic>
      </p:graphicFrame>
    </p:spTree>
    <p:extLst>
      <p:ext uri="{BB962C8B-B14F-4D97-AF65-F5344CB8AC3E}">
        <p14:creationId xmlns:p14="http://schemas.microsoft.com/office/powerpoint/2010/main" val="156641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4F24AF-A927-920A-45CC-B3F6036B0DD8}"/>
              </a:ext>
            </a:extLst>
          </p:cNvPr>
          <p:cNvGraphicFramePr>
            <a:graphicFrameLocks noGrp="1"/>
          </p:cNvGraphicFramePr>
          <p:nvPr>
            <p:extLst>
              <p:ext uri="{D42A27DB-BD31-4B8C-83A1-F6EECF244321}">
                <p14:modId xmlns:p14="http://schemas.microsoft.com/office/powerpoint/2010/main" val="3147074344"/>
              </p:ext>
            </p:extLst>
          </p:nvPr>
        </p:nvGraphicFramePr>
        <p:xfrm>
          <a:off x="336395" y="139803"/>
          <a:ext cx="11519210" cy="6111240"/>
        </p:xfrm>
        <a:graphic>
          <a:graphicData uri="http://schemas.openxmlformats.org/drawingml/2006/table">
            <a:tbl>
              <a:tblPr firstRow="1" bandRow="1">
                <a:tableStyleId>{5C22544A-7EE6-4342-B048-85BDC9FD1C3A}</a:tableStyleId>
              </a:tblPr>
              <a:tblGrid>
                <a:gridCol w="2810107">
                  <a:extLst>
                    <a:ext uri="{9D8B030D-6E8A-4147-A177-3AD203B41FA5}">
                      <a16:colId xmlns:a16="http://schemas.microsoft.com/office/drawing/2014/main" val="1619488947"/>
                    </a:ext>
                  </a:extLst>
                </a:gridCol>
                <a:gridCol w="3178098">
                  <a:extLst>
                    <a:ext uri="{9D8B030D-6E8A-4147-A177-3AD203B41FA5}">
                      <a16:colId xmlns:a16="http://schemas.microsoft.com/office/drawing/2014/main" val="3643142968"/>
                    </a:ext>
                  </a:extLst>
                </a:gridCol>
                <a:gridCol w="5531005">
                  <a:extLst>
                    <a:ext uri="{9D8B030D-6E8A-4147-A177-3AD203B41FA5}">
                      <a16:colId xmlns:a16="http://schemas.microsoft.com/office/drawing/2014/main" val="832602356"/>
                    </a:ext>
                  </a:extLst>
                </a:gridCol>
              </a:tblGrid>
              <a:tr h="370840">
                <a:tc>
                  <a:txBody>
                    <a:bodyPr/>
                    <a:lstStyle/>
                    <a:p>
                      <a:r>
                        <a:rPr lang="en-US" sz="2500" b="1">
                          <a:latin typeface="Calibri" panose="020F0502020204030204" pitchFamily="34" charset="0"/>
                          <a:cs typeface="Calibri" panose="020F0502020204030204" pitchFamily="34" charset="0"/>
                        </a:rPr>
                        <a:t>Area</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Recommendations</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Details</a:t>
                      </a:r>
                      <a:endParaRPr lang="en-US" sz="25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89769620"/>
                  </a:ext>
                </a:extLst>
              </a:tr>
              <a:tr h="370840">
                <a:tc>
                  <a:txBody>
                    <a:bodyPr/>
                    <a:lstStyle/>
                    <a:p>
                      <a:r>
                        <a:rPr lang="en-US" sz="2800" dirty="0">
                          <a:latin typeface="Calibri" panose="020F0502020204030204" pitchFamily="34" charset="0"/>
                          <a:cs typeface="Calibri" panose="020F0502020204030204" pitchFamily="34" charset="0"/>
                        </a:rPr>
                        <a:t>Email Security</a:t>
                      </a:r>
                      <a:endParaRPr lang="en-AU" sz="25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Train Employees on Email Security and Phishing Scams</a:t>
                      </a:r>
                      <a:endParaRPr lang="en-AU" sz="25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Educate employees to recognize phishing attempts by checking for mismatched email addresses and suspicious links. GCC should implement spam filters and block known malicious domains. Employees should also report phishing incidents to the IT department. This is aligned with Australian cyber security recommendations to secure email communication, as email remains a primary vector for cyber attacks.</a:t>
                      </a:r>
                      <a:endParaRPr lang="en-AU" sz="2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46776"/>
                  </a:ext>
                </a:extLst>
              </a:tr>
            </a:tbl>
          </a:graphicData>
        </a:graphic>
      </p:graphicFrame>
    </p:spTree>
    <p:extLst>
      <p:ext uri="{BB962C8B-B14F-4D97-AF65-F5344CB8AC3E}">
        <p14:creationId xmlns:p14="http://schemas.microsoft.com/office/powerpoint/2010/main" val="3022015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4F24AF-A927-920A-45CC-B3F6036B0DD8}"/>
              </a:ext>
            </a:extLst>
          </p:cNvPr>
          <p:cNvGraphicFramePr>
            <a:graphicFrameLocks noGrp="1"/>
          </p:cNvGraphicFramePr>
          <p:nvPr>
            <p:extLst>
              <p:ext uri="{D42A27DB-BD31-4B8C-83A1-F6EECF244321}">
                <p14:modId xmlns:p14="http://schemas.microsoft.com/office/powerpoint/2010/main" val="3571923551"/>
              </p:ext>
            </p:extLst>
          </p:nvPr>
        </p:nvGraphicFramePr>
        <p:xfrm>
          <a:off x="336395" y="139803"/>
          <a:ext cx="11519210" cy="5684520"/>
        </p:xfrm>
        <a:graphic>
          <a:graphicData uri="http://schemas.openxmlformats.org/drawingml/2006/table">
            <a:tbl>
              <a:tblPr firstRow="1" bandRow="1">
                <a:tableStyleId>{5C22544A-7EE6-4342-B048-85BDC9FD1C3A}</a:tableStyleId>
              </a:tblPr>
              <a:tblGrid>
                <a:gridCol w="2810107">
                  <a:extLst>
                    <a:ext uri="{9D8B030D-6E8A-4147-A177-3AD203B41FA5}">
                      <a16:colId xmlns:a16="http://schemas.microsoft.com/office/drawing/2014/main" val="1619488947"/>
                    </a:ext>
                  </a:extLst>
                </a:gridCol>
                <a:gridCol w="3178098">
                  <a:extLst>
                    <a:ext uri="{9D8B030D-6E8A-4147-A177-3AD203B41FA5}">
                      <a16:colId xmlns:a16="http://schemas.microsoft.com/office/drawing/2014/main" val="3643142968"/>
                    </a:ext>
                  </a:extLst>
                </a:gridCol>
                <a:gridCol w="5531005">
                  <a:extLst>
                    <a:ext uri="{9D8B030D-6E8A-4147-A177-3AD203B41FA5}">
                      <a16:colId xmlns:a16="http://schemas.microsoft.com/office/drawing/2014/main" val="832602356"/>
                    </a:ext>
                  </a:extLst>
                </a:gridCol>
              </a:tblGrid>
              <a:tr h="370840">
                <a:tc>
                  <a:txBody>
                    <a:bodyPr/>
                    <a:lstStyle/>
                    <a:p>
                      <a:r>
                        <a:rPr lang="en-US" sz="2500" b="1">
                          <a:latin typeface="Calibri" panose="020F0502020204030204" pitchFamily="34" charset="0"/>
                          <a:cs typeface="Calibri" panose="020F0502020204030204" pitchFamily="34" charset="0"/>
                        </a:rPr>
                        <a:t>Area</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Recommendations</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Details</a:t>
                      </a:r>
                      <a:endParaRPr lang="en-US" sz="25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89769620"/>
                  </a:ext>
                </a:extLst>
              </a:tr>
              <a:tr h="370840">
                <a:tc>
                  <a:txBody>
                    <a:bodyPr/>
                    <a:lstStyle/>
                    <a:p>
                      <a:r>
                        <a:rPr lang="en-US" sz="2800" dirty="0">
                          <a:latin typeface="Calibri" panose="020F0502020204030204" pitchFamily="34" charset="0"/>
                          <a:cs typeface="Calibri" panose="020F0502020204030204" pitchFamily="34" charset="0"/>
                        </a:rPr>
                        <a:t>Wi-Fi and Network Security</a:t>
                      </a:r>
                      <a:endParaRPr lang="en-AU" sz="25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Secure Wi-Fi and Network Connections</a:t>
                      </a:r>
                      <a:endParaRPr lang="en-AU" sz="25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GCC should implement secure Wi-Fi protocols and avoid using public Wi-Fi for sensitive business communications. Where necessary, employees should connect through VPNs when accessing sensitive data remotely. Secure routers and networks by changing default settings and using strong passwords, in accordance with Australian standards for Wi-Fi and network security.</a:t>
                      </a:r>
                      <a:endParaRPr lang="en-AU" sz="2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46776"/>
                  </a:ext>
                </a:extLst>
              </a:tr>
            </a:tbl>
          </a:graphicData>
        </a:graphic>
      </p:graphicFrame>
    </p:spTree>
    <p:extLst>
      <p:ext uri="{BB962C8B-B14F-4D97-AF65-F5344CB8AC3E}">
        <p14:creationId xmlns:p14="http://schemas.microsoft.com/office/powerpoint/2010/main" val="2685124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4F24AF-A927-920A-45CC-B3F6036B0DD8}"/>
              </a:ext>
            </a:extLst>
          </p:cNvPr>
          <p:cNvGraphicFramePr>
            <a:graphicFrameLocks noGrp="1"/>
          </p:cNvGraphicFramePr>
          <p:nvPr>
            <p:extLst>
              <p:ext uri="{D42A27DB-BD31-4B8C-83A1-F6EECF244321}">
                <p14:modId xmlns:p14="http://schemas.microsoft.com/office/powerpoint/2010/main" val="1257926466"/>
              </p:ext>
            </p:extLst>
          </p:nvPr>
        </p:nvGraphicFramePr>
        <p:xfrm>
          <a:off x="336395" y="139803"/>
          <a:ext cx="11519210" cy="5684520"/>
        </p:xfrm>
        <a:graphic>
          <a:graphicData uri="http://schemas.openxmlformats.org/drawingml/2006/table">
            <a:tbl>
              <a:tblPr firstRow="1" bandRow="1">
                <a:tableStyleId>{5C22544A-7EE6-4342-B048-85BDC9FD1C3A}</a:tableStyleId>
              </a:tblPr>
              <a:tblGrid>
                <a:gridCol w="2810107">
                  <a:extLst>
                    <a:ext uri="{9D8B030D-6E8A-4147-A177-3AD203B41FA5}">
                      <a16:colId xmlns:a16="http://schemas.microsoft.com/office/drawing/2014/main" val="1619488947"/>
                    </a:ext>
                  </a:extLst>
                </a:gridCol>
                <a:gridCol w="3178098">
                  <a:extLst>
                    <a:ext uri="{9D8B030D-6E8A-4147-A177-3AD203B41FA5}">
                      <a16:colId xmlns:a16="http://schemas.microsoft.com/office/drawing/2014/main" val="3643142968"/>
                    </a:ext>
                  </a:extLst>
                </a:gridCol>
                <a:gridCol w="5531005">
                  <a:extLst>
                    <a:ext uri="{9D8B030D-6E8A-4147-A177-3AD203B41FA5}">
                      <a16:colId xmlns:a16="http://schemas.microsoft.com/office/drawing/2014/main" val="832602356"/>
                    </a:ext>
                  </a:extLst>
                </a:gridCol>
              </a:tblGrid>
              <a:tr h="370840">
                <a:tc>
                  <a:txBody>
                    <a:bodyPr/>
                    <a:lstStyle/>
                    <a:p>
                      <a:r>
                        <a:rPr lang="en-US" sz="2500" b="1">
                          <a:latin typeface="Calibri" panose="020F0502020204030204" pitchFamily="34" charset="0"/>
                          <a:cs typeface="Calibri" panose="020F0502020204030204" pitchFamily="34" charset="0"/>
                        </a:rPr>
                        <a:t>Area</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Recommendations</a:t>
                      </a:r>
                      <a:endParaRPr lang="en-US" sz="2500" dirty="0">
                        <a:latin typeface="Calibri" panose="020F0502020204030204" pitchFamily="34" charset="0"/>
                        <a:cs typeface="Calibri" panose="020F0502020204030204" pitchFamily="34" charset="0"/>
                      </a:endParaRPr>
                    </a:p>
                  </a:txBody>
                  <a:tcPr anchor="ctr"/>
                </a:tc>
                <a:tc>
                  <a:txBody>
                    <a:bodyPr/>
                    <a:lstStyle/>
                    <a:p>
                      <a:r>
                        <a:rPr lang="en-US" sz="2500">
                          <a:latin typeface="Calibri" panose="020F0502020204030204" pitchFamily="34" charset="0"/>
                          <a:cs typeface="Calibri" panose="020F0502020204030204" pitchFamily="34" charset="0"/>
                        </a:rPr>
                        <a:t>Details</a:t>
                      </a:r>
                      <a:endParaRPr lang="en-US" sz="25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89769620"/>
                  </a:ext>
                </a:extLst>
              </a:tr>
              <a:tr h="370840">
                <a:tc>
                  <a:txBody>
                    <a:bodyPr/>
                    <a:lstStyle/>
                    <a:p>
                      <a:r>
                        <a:rPr lang="en-US" sz="2800" dirty="0">
                          <a:latin typeface="Calibri" panose="020F0502020204030204" pitchFamily="34" charset="0"/>
                          <a:cs typeface="Calibri" panose="020F0502020204030204" pitchFamily="34" charset="0"/>
                        </a:rPr>
                        <a:t>Cyber Awareness Training</a:t>
                      </a:r>
                      <a:endParaRPr lang="en-AU" sz="25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Conduct Regular Cyber Security Awareness Training</a:t>
                      </a:r>
                      <a:endParaRPr lang="en-AU" sz="2500" dirty="0">
                        <a:latin typeface="Calibri" panose="020F0502020204030204" pitchFamily="34" charset="0"/>
                        <a:cs typeface="Calibri" panose="020F0502020204030204" pitchFamily="34" charset="0"/>
                      </a:endParaRPr>
                    </a:p>
                  </a:txBody>
                  <a:tcPr/>
                </a:tc>
                <a:tc>
                  <a:txBody>
                    <a:bodyPr/>
                    <a:lstStyle/>
                    <a:p>
                      <a:r>
                        <a:rPr lang="en-US" sz="2800" dirty="0">
                          <a:latin typeface="Calibri" panose="020F0502020204030204" pitchFamily="34" charset="0"/>
                          <a:cs typeface="Calibri" panose="020F0502020204030204" pitchFamily="34" charset="0"/>
                        </a:rPr>
                        <a:t>GCC should run regular training sessions on cyber security best practices for all employees, ensuring they stay updated on the latest threats and how to prevent them. Training should cover topics such as social engineering, phishing attacks, and safe online behavior. This will align with Australian standards promoting continuous cyber security education to protect both individuals and organizations.</a:t>
                      </a:r>
                      <a:endParaRPr lang="en-AU" sz="2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46776"/>
                  </a:ext>
                </a:extLst>
              </a:tr>
            </a:tbl>
          </a:graphicData>
        </a:graphic>
      </p:graphicFrame>
    </p:spTree>
    <p:extLst>
      <p:ext uri="{BB962C8B-B14F-4D97-AF65-F5344CB8AC3E}">
        <p14:creationId xmlns:p14="http://schemas.microsoft.com/office/powerpoint/2010/main" val="2187204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372ABE-4E52-06CC-D41C-F906B2B99AB0}"/>
              </a:ext>
            </a:extLst>
          </p:cNvPr>
          <p:cNvSpPr>
            <a:spLocks noChangeArrowheads="1"/>
          </p:cNvSpPr>
          <p:nvPr/>
        </p:nvSpPr>
        <p:spPr bwMode="auto">
          <a:xfrm>
            <a:off x="0" y="766922"/>
            <a:ext cx="12192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recommendations align with Australian standards and focus on improving the security posture of the Teradata Global Consulting Centre by addressing key areas like account security, email protection, and cyber awareness.</a:t>
            </a:r>
          </a:p>
        </p:txBody>
      </p:sp>
    </p:spTree>
    <p:extLst>
      <p:ext uri="{BB962C8B-B14F-4D97-AF65-F5344CB8AC3E}">
        <p14:creationId xmlns:p14="http://schemas.microsoft.com/office/powerpoint/2010/main" val="108264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Information Privacy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Multiple-Choice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Which of the following is a key feature of the GDPR?</a:t>
            </a:r>
          </a:p>
          <a:p>
            <a:pPr marL="893763" marR="0" lvl="0" indent="-536575"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Unlimited data storage</a:t>
            </a:r>
          </a:p>
          <a:p>
            <a:pPr marL="893763" marR="0" lvl="0" indent="-536575"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Unrestricted data sharing</a:t>
            </a:r>
          </a:p>
          <a:p>
            <a:pPr marL="893763" indent="-536575" eaLnBrk="0" fontAlgn="base" hangingPunct="0">
              <a:lnSpc>
                <a:spcPct val="150000"/>
              </a:lnSpc>
              <a:spcBef>
                <a:spcPct val="0"/>
              </a:spcBef>
              <a:spcAft>
                <a:spcPct val="0"/>
              </a:spcAft>
              <a:buFont typeface="+mj-lt"/>
              <a:buAutoNum type="arabicPeriod"/>
            </a:pPr>
            <a:r>
              <a:rPr lang="en-US" altLang="en-US" sz="2800" dirty="0">
                <a:latin typeface="Calibri" panose="020F0502020204030204" pitchFamily="34" charset="0"/>
                <a:cs typeface="Calibri" panose="020F0502020204030204" pitchFamily="34" charset="0"/>
              </a:rPr>
              <a:t>Data minimization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93763" marR="0" lvl="0" indent="-536575"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Lack of transparency</a:t>
            </a:r>
          </a:p>
        </p:txBody>
      </p:sp>
      <p:sp>
        <p:nvSpPr>
          <p:cNvPr id="4" name="Rectangle: Rounded Corners 3">
            <a:extLst>
              <a:ext uri="{FF2B5EF4-FFF2-40B4-BE49-F238E27FC236}">
                <a16:creationId xmlns:a16="http://schemas.microsoft.com/office/drawing/2014/main" id="{4E61BF00-4E20-6577-549E-13BFF8F36A92}"/>
              </a:ext>
            </a:extLst>
          </p:cNvPr>
          <p:cNvSpPr/>
          <p:nvPr/>
        </p:nvSpPr>
        <p:spPr>
          <a:xfrm>
            <a:off x="0" y="3273584"/>
            <a:ext cx="5444359" cy="64113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687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Privacy Policies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Privacy policies outline how organizations manage personal information and ensure compliance with legal regulations. In Australia, the Privacy Act 1988 governs these responsibilities, which became even more critical with GDPR and CCPA's enactment.</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681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Privacy Policies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Practical Scenario</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are the Chief Privacy Officer at Telstra in Melbourne. You’re tasked with drafting a privacy policy for a new service that collects customer data like phone numbers and addresses.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Open-Ended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What elements would you include in Telstra’s privacy policy to ensure compliance with data protection laws?</a:t>
            </a:r>
          </a:p>
        </p:txBody>
      </p:sp>
    </p:spTree>
    <p:extLst>
      <p:ext uri="{BB962C8B-B14F-4D97-AF65-F5344CB8AC3E}">
        <p14:creationId xmlns:p14="http://schemas.microsoft.com/office/powerpoint/2010/main" val="152184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Privacy Policies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Response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Key elements include explaining the scope of the policy, data protection risks, data use, and how users can control or edit their information.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Follow-Up Question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How would you communicate any changes in the privacy policy to Telstra’s customers?</a:t>
            </a:r>
          </a:p>
        </p:txBody>
      </p:sp>
    </p:spTree>
    <p:extLst>
      <p:ext uri="{BB962C8B-B14F-4D97-AF65-F5344CB8AC3E}">
        <p14:creationId xmlns:p14="http://schemas.microsoft.com/office/powerpoint/2010/main" val="363122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Breach and Cyber Attacks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Data breaches pose a serious financial and reputational risk to organizations. In 2018, the average cost of a data breach was $4 million. Cyber-attacks can often go undetected for months, sometimes years, leaving organizations vulnerable.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12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1437</TotalTime>
  <Words>2856</Words>
  <Application>Microsoft Office PowerPoint</Application>
  <PresentationFormat>Widescreen</PresentationFormat>
  <Paragraphs>210</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Aptos</vt:lpstr>
      <vt:lpstr>Aptos Display</vt:lpstr>
      <vt:lpstr>Arial</vt:lpstr>
      <vt:lpstr>Calibri</vt:lpstr>
      <vt:lpstr>Office Theme</vt:lpstr>
      <vt:lpstr>ICT407: IT Governance in Organisations</vt:lpstr>
      <vt:lpstr>Information Privacy</vt:lpstr>
      <vt:lpstr>Information Privacy</vt:lpstr>
      <vt:lpstr>Information Privacy</vt:lpstr>
      <vt:lpstr>Information Privacy</vt:lpstr>
      <vt:lpstr>Privacy Policies</vt:lpstr>
      <vt:lpstr>Privacy Policies</vt:lpstr>
      <vt:lpstr>Privacy Policies</vt:lpstr>
      <vt:lpstr>Data Breach and Cyber Attacks</vt:lpstr>
      <vt:lpstr>Data Breach and Cyber Attacks</vt:lpstr>
      <vt:lpstr>Data Breach and Cyber Attacks</vt:lpstr>
      <vt:lpstr>Insider Threat</vt:lpstr>
      <vt:lpstr>Insider Threat</vt:lpstr>
      <vt:lpstr>Insider Threat</vt:lpstr>
      <vt:lpstr>Security Awareness Training (SAT)</vt:lpstr>
      <vt:lpstr>Security Awareness Training (SAT)</vt:lpstr>
      <vt:lpstr>Security Awareness Training (SAT)</vt:lpstr>
      <vt:lpstr>Data Governance</vt:lpstr>
      <vt:lpstr>Data Governance</vt:lpstr>
      <vt:lpstr>Data Loss Prevention (DLP)</vt:lpstr>
      <vt:lpstr>Data Loss Prevention (DLP)</vt:lpstr>
      <vt:lpstr>Data Loss Prevention (DLP)</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Group Class Activity – Presentation - Calibri Font 28 – F.Keivanian@aapoly.edu.au</vt:lpstr>
      <vt:lpstr>Tutorial Week 9</vt:lpstr>
      <vt:lpstr>Tutorial Week 9</vt:lpstr>
      <vt:lpstr>Tutorial Week 9</vt:lpstr>
      <vt:lpstr>PowerPoint Presentation</vt:lpstr>
      <vt:lpstr>PowerPoint Presentation</vt:lpstr>
      <vt:lpstr>Tutorial Week 9</vt:lpstr>
      <vt:lpstr>Tutorial Week 9</vt:lpstr>
      <vt:lpstr>Tutorial Week 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333</cp:revision>
  <dcterms:created xsi:type="dcterms:W3CDTF">2024-08-07T00:37:24Z</dcterms:created>
  <dcterms:modified xsi:type="dcterms:W3CDTF">2024-09-18T18:09:05Z</dcterms:modified>
</cp:coreProperties>
</file>