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68" r:id="rId7"/>
    <p:sldId id="269" r:id="rId8"/>
    <p:sldId id="270" r:id="rId9"/>
    <p:sldId id="265" r:id="rId10"/>
    <p:sldId id="271" r:id="rId11"/>
    <p:sldId id="272" r:id="rId12"/>
    <p:sldId id="273" r:id="rId13"/>
    <p:sldId id="274" r:id="rId14"/>
    <p:sldId id="275" r:id="rId15"/>
    <p:sldId id="276" r:id="rId16"/>
    <p:sldId id="311"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325" r:id="rId33"/>
    <p:sldId id="294" r:id="rId34"/>
    <p:sldId id="322" r:id="rId35"/>
    <p:sldId id="295" r:id="rId36"/>
    <p:sldId id="323" r:id="rId37"/>
    <p:sldId id="296" r:id="rId38"/>
    <p:sldId id="324" r:id="rId39"/>
    <p:sldId id="299" r:id="rId40"/>
    <p:sldId id="300" r:id="rId41"/>
    <p:sldId id="301" r:id="rId42"/>
    <p:sldId id="302" r:id="rId43"/>
    <p:sldId id="303" r:id="rId44"/>
    <p:sldId id="304" r:id="rId45"/>
    <p:sldId id="305" r:id="rId46"/>
    <p:sldId id="306" r:id="rId47"/>
    <p:sldId id="307" r:id="rId48"/>
    <p:sldId id="326" r:id="rId49"/>
    <p:sldId id="308" r:id="rId50"/>
    <p:sldId id="327" r:id="rId51"/>
    <p:sldId id="309" r:id="rId52"/>
    <p:sldId id="310" r:id="rId53"/>
    <p:sldId id="312" r:id="rId54"/>
    <p:sldId id="313" r:id="rId55"/>
    <p:sldId id="315" r:id="rId56"/>
    <p:sldId id="316" r:id="rId57"/>
    <p:sldId id="317" r:id="rId58"/>
    <p:sldId id="318" r:id="rId59"/>
    <p:sldId id="319" r:id="rId60"/>
    <p:sldId id="320" r:id="rId61"/>
    <p:sldId id="32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954"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8/08/2024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8/08/2024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Lecture </a:t>
            </a:r>
            <a:r>
              <a:rPr lang="en-AU"/>
              <a:t>and Tutorial Week </a:t>
            </a:r>
            <a:r>
              <a:rPr lang="en-AU" dirty="0"/>
              <a:t>3:</a:t>
            </a:r>
          </a:p>
          <a:p>
            <a:r>
              <a:rPr lang="en-AU" dirty="0"/>
              <a:t>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How does the COBIT framework support organizations in meeting regulatory compliance and managing risks?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131818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Australian financial institutions like ANZ Bank use the COBIT framework to ensure compliance with financial regulations and mitigate operational risks.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556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How does the COBIT framework support organizations in meeting regulatory compliance and managing risks?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p>
          <a:p>
            <a:pPr>
              <a:lnSpc>
                <a:spcPct val="150000"/>
              </a:lnSpc>
            </a:pPr>
            <a:r>
              <a:rPr lang="en-US" sz="2800" b="1" dirty="0">
                <a:latin typeface="Calibri" panose="020F0502020204030204" pitchFamily="34" charset="0"/>
                <a:cs typeface="Calibri" panose="020F0502020204030204" pitchFamily="34" charset="0"/>
              </a:rPr>
              <a:t>1. Regulatory Compliance: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ANZ Bank </a:t>
            </a:r>
            <a:r>
              <a:rPr lang="en-US" sz="2800" dirty="0">
                <a:latin typeface="Calibri" panose="020F0502020204030204" pitchFamily="34" charset="0"/>
                <a:cs typeface="Calibri" panose="020F0502020204030204" pitchFamily="34" charset="0"/>
              </a:rPr>
              <a:t>applies the COBIT framework to align its IT processes with regulatory requirements set by entities such as the Australian Prudential Regulation Authority (APRA) and the Australian Securities and Investments Commission (ASIC). COBIT provides a comprehensive set of control objectives and best practices that help ANZ Bank maintain compliance with stringent financial regulations, including data protection laws and reporting standards.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593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How does the COBIT framework support organizations in meeting regulatory compliance and managing risks?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p>
          <a:p>
            <a:pPr>
              <a:lnSpc>
                <a:spcPct val="150000"/>
              </a:lnSpc>
            </a:pPr>
            <a:r>
              <a:rPr lang="en-US" sz="2800" b="1" dirty="0">
                <a:latin typeface="Calibri" panose="020F0502020204030204" pitchFamily="34" charset="0"/>
                <a:cs typeface="Calibri" panose="020F0502020204030204" pitchFamily="34" charset="0"/>
              </a:rPr>
              <a:t>2. Risk Management: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By implementing COBIT, </a:t>
            </a:r>
            <a:r>
              <a:rPr lang="en-US" sz="2800" b="1" dirty="0">
                <a:latin typeface="Calibri" panose="020F0502020204030204" pitchFamily="34" charset="0"/>
                <a:cs typeface="Calibri" panose="020F0502020204030204" pitchFamily="34" charset="0"/>
              </a:rPr>
              <a:t>ANZ Bank</a:t>
            </a:r>
            <a:r>
              <a:rPr lang="en-US" sz="2800" dirty="0">
                <a:latin typeface="Calibri" panose="020F0502020204030204" pitchFamily="34" charset="0"/>
                <a:cs typeface="Calibri" panose="020F0502020204030204" pitchFamily="34" charset="0"/>
              </a:rPr>
              <a:t> can effectively identify, assess, and manage IT-related risks. The framework offers a structured approach to risk management, ensuring that all potential IT risks, such as cyber threats, data breaches, and system failures, are addressed proactively. COBIT’s risk management guidelines help ANZ Bank in developing robust risk mitigation strategies, thus safeguarding its operations and customer data.</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86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How does the COBIT framework support organizations in meeting regulatory compliance and managing risks?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p>
          <a:p>
            <a:pPr>
              <a:lnSpc>
                <a:spcPct val="150000"/>
              </a:lnSpc>
            </a:pPr>
            <a:r>
              <a:rPr lang="en-US" sz="2800" b="1" dirty="0">
                <a:latin typeface="Calibri" panose="020F0502020204030204" pitchFamily="34" charset="0"/>
                <a:cs typeface="Calibri" panose="020F0502020204030204" pitchFamily="34" charset="0"/>
              </a:rPr>
              <a:t>3. Improved Governance: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ANZ Bank</a:t>
            </a:r>
            <a:r>
              <a:rPr lang="en-US" sz="2800" dirty="0">
                <a:latin typeface="Calibri" panose="020F0502020204030204" pitchFamily="34" charset="0"/>
                <a:cs typeface="Calibri" panose="020F0502020204030204" pitchFamily="34" charset="0"/>
              </a:rPr>
              <a:t> uses COBIT to enhance its IT governance structure, ensuring that IT initiatives align with the bank’s strategic objectives. This alignment ensures that IT investments deliver value and support business goals, such as improving customer service through digital banking platforms and enhancing operational efficiency.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020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How does the COBIT framework support organizations in meeting regulatory compliance and managing risks?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p>
          <a:p>
            <a:pPr>
              <a:lnSpc>
                <a:spcPct val="150000"/>
              </a:lnSpc>
            </a:pPr>
            <a:r>
              <a:rPr lang="en-US" sz="2800" b="1" dirty="0">
                <a:latin typeface="Calibri" panose="020F0502020204030204" pitchFamily="34" charset="0"/>
                <a:cs typeface="Calibri" panose="020F0502020204030204" pitchFamily="34" charset="0"/>
              </a:rPr>
              <a:t>4. Performance Measurement: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COBIT framework enables </a:t>
            </a:r>
            <a:r>
              <a:rPr lang="en-US" sz="2800" b="1" dirty="0">
                <a:latin typeface="Calibri" panose="020F0502020204030204" pitchFamily="34" charset="0"/>
                <a:cs typeface="Calibri" panose="020F0502020204030204" pitchFamily="34" charset="0"/>
              </a:rPr>
              <a:t>ANZ Bank</a:t>
            </a:r>
            <a:r>
              <a:rPr lang="en-US" sz="2800" dirty="0">
                <a:latin typeface="Calibri" panose="020F0502020204030204" pitchFamily="34" charset="0"/>
                <a:cs typeface="Calibri" panose="020F0502020204030204" pitchFamily="34" charset="0"/>
              </a:rPr>
              <a:t> to establish key performance indicators (KPIs) and metrics to monitor and evaluate the effectiveness of its IT processes. This continuous monitoring helps the bank to identify areas for improvement, ensuring that IT services remain reliable and effective.</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35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How does the COBIT framework support organizations in meeting regulatory compliance and managing risks?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 summary, the COBIT framework supports organizations like ANZ Bank in meeting regulatory compliance and managing risks by providing a structured approach to aligning IT processes with regulatory requirements, enhancing risk management strategies, improving IT governance, and measuring IT performance. This ensures that ANZ Bank operates securely and efficiently in a highly regulated financial environment.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241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7AEA-D0C4-155B-49FF-A729263F19B5}"/>
              </a:ext>
            </a:extLst>
          </p:cNvPr>
          <p:cNvSpPr>
            <a:spLocks noGrp="1"/>
          </p:cNvSpPr>
          <p:nvPr>
            <p:ph type="title"/>
          </p:nvPr>
        </p:nvSpPr>
        <p:spPr>
          <a:xfrm>
            <a:off x="0" y="365125"/>
            <a:ext cx="11353800" cy="1325563"/>
          </a:xfrm>
        </p:spPr>
        <p:txBody>
          <a:bodyPr/>
          <a:lstStyle/>
          <a:p>
            <a:r>
              <a:rPr lang="en-AU" dirty="0">
                <a:latin typeface="Calibri" panose="020F0502020204030204" pitchFamily="34" charset="0"/>
                <a:cs typeface="Calibri" panose="020F0502020204030204" pitchFamily="34" charset="0"/>
              </a:rPr>
              <a:t>Discussion Question</a:t>
            </a:r>
          </a:p>
        </p:txBody>
      </p:sp>
      <p:sp>
        <p:nvSpPr>
          <p:cNvPr id="3" name="Content Placeholder 2">
            <a:extLst>
              <a:ext uri="{FF2B5EF4-FFF2-40B4-BE49-F238E27FC236}">
                <a16:creationId xmlns:a16="http://schemas.microsoft.com/office/drawing/2014/main" id="{342075F8-4AD3-FCD0-790C-FD0C4A0338C0}"/>
              </a:ext>
            </a:extLst>
          </p:cNvPr>
          <p:cNvSpPr>
            <a:spLocks noGrp="1"/>
          </p:cNvSpPr>
          <p:nvPr>
            <p:ph idx="1"/>
          </p:nvPr>
        </p:nvSpPr>
        <p:spPr>
          <a:xfrm>
            <a:off x="0" y="1825625"/>
            <a:ext cx="12192000" cy="4351338"/>
          </a:xfrm>
        </p:spPr>
        <p:txBody>
          <a:bodyPr/>
          <a:lstStyle/>
          <a:p>
            <a:pPr>
              <a:lnSpc>
                <a:spcPct val="150000"/>
              </a:lnSpc>
            </a:pPr>
            <a:r>
              <a:rPr lang="en-US" b="1" dirty="0">
                <a:latin typeface="Calibri" panose="020F0502020204030204" pitchFamily="34" charset="0"/>
                <a:cs typeface="Calibri" panose="020F0502020204030204" pitchFamily="34" charset="0"/>
              </a:rPr>
              <a:t>Can you find an example of a company that uses the COBIT framework for regulatory compliance and risk management? How has the framework benefited the company, and what challenges did they face during implementation?</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948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What are the key benefits and challenges of implementing IT governance frameworks in different regions?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5021055"/>
          </a:xfrm>
          <a:prstGeom prst="rect">
            <a:avLst/>
          </a:prstGeom>
          <a:noFill/>
        </p:spPr>
        <p:txBody>
          <a:bodyPr wrap="square">
            <a:spAutoFit/>
          </a:bodyPr>
          <a:lstStyle/>
          <a:p>
            <a:pPr>
              <a:lnSpc>
                <a:spcPct val="150000"/>
              </a:lnSpc>
            </a:pPr>
            <a:r>
              <a:rPr lang="en-US" sz="2400" b="1" dirty="0">
                <a:latin typeface="Calibri" panose="020F0502020204030204" pitchFamily="34" charset="0"/>
                <a:cs typeface="Calibri" panose="020F0502020204030204" pitchFamily="34" charset="0"/>
              </a:rPr>
              <a:t>Example:</a:t>
            </a:r>
            <a:endParaRPr lang="en-US" sz="2400" dirty="0">
              <a:latin typeface="Calibri" panose="020F0502020204030204" pitchFamily="34" charset="0"/>
              <a:cs typeface="Calibri" panose="020F0502020204030204" pitchFamily="34" charset="0"/>
            </a:endParaRPr>
          </a:p>
          <a:p>
            <a:pPr>
              <a:lnSpc>
                <a:spcPct val="150000"/>
              </a:lnSpc>
            </a:pPr>
            <a:r>
              <a:rPr lang="en-US" sz="2400" b="1" dirty="0">
                <a:latin typeface="Calibri" panose="020F0502020204030204" pitchFamily="34" charset="0"/>
                <a:cs typeface="Calibri" panose="020F0502020204030204" pitchFamily="34" charset="0"/>
              </a:rPr>
              <a:t>Adoption of IT governance frameworks in European healthcare organizations</a:t>
            </a:r>
            <a:endParaRPr lang="en-US" sz="2400" dirty="0">
              <a:latin typeface="Calibri" panose="020F0502020204030204" pitchFamily="34" charset="0"/>
              <a:cs typeface="Calibri" panose="020F0502020204030204" pitchFamily="34" charset="0"/>
            </a:endParaRPr>
          </a:p>
          <a:p>
            <a:pPr>
              <a:lnSpc>
                <a:spcPct val="150000"/>
              </a:lnSpc>
            </a:pPr>
            <a:r>
              <a:rPr lang="en-US" sz="2400" b="1" dirty="0">
                <a:latin typeface="Calibri" panose="020F0502020204030204" pitchFamily="34" charset="0"/>
                <a:cs typeface="Calibri" panose="020F0502020204030204" pitchFamily="34" charset="0"/>
              </a:rPr>
              <a:t>Key Benefits:</a:t>
            </a:r>
            <a:endParaRPr lang="en-US" sz="2400" dirty="0">
              <a:latin typeface="Calibri" panose="020F0502020204030204" pitchFamily="34" charset="0"/>
              <a:cs typeface="Calibri" panose="020F0502020204030204" pitchFamily="34" charset="0"/>
            </a:endParaRP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Streamlined Operations:</a:t>
            </a:r>
            <a:endParaRPr lang="en-US" sz="2400" dirty="0">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Example:</a:t>
            </a:r>
            <a:r>
              <a:rPr lang="en-US" sz="2400" dirty="0">
                <a:latin typeface="Calibri" panose="020F0502020204030204" pitchFamily="34" charset="0"/>
                <a:cs typeface="Calibri" panose="020F0502020204030204" pitchFamily="34" charset="0"/>
              </a:rPr>
              <a:t> In the United Kingdom, the National Health Service (NHS) has implemented IT governance frameworks like ITIL (Information Technology Infrastructure Library) to streamline its operations. This has led to improved patient care through efficient management of IT services and resources, reducing downtime and ensuring the availability of critical health systems.</a:t>
            </a:r>
          </a:p>
        </p:txBody>
      </p:sp>
    </p:spTree>
    <p:extLst>
      <p:ext uri="{BB962C8B-B14F-4D97-AF65-F5344CB8AC3E}">
        <p14:creationId xmlns:p14="http://schemas.microsoft.com/office/powerpoint/2010/main" val="23505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1000"/>
                                        <p:tgtEl>
                                          <p:spTgt spid="7">
                                            <p:txEl>
                                              <p:pRg st="4" end="4"/>
                                            </p:txEl>
                                          </p:spTgt>
                                        </p:tgtEl>
                                      </p:cBhvr>
                                    </p:animEffect>
                                    <p:anim calcmode="lin" valueType="num">
                                      <p:cBhvr>
                                        <p:cTn id="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What are the key benefits and challenges of implementing IT governance frameworks in different regions?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Enhanced Data Security:</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In Germany, healthcare organizations adhere to IT governance frameworks to comply with the General Data Protection Regulation (GDPR). This ensures robust data protection measures, safeguarding patient information from breaches and cyber threats.</a:t>
            </a:r>
          </a:p>
        </p:txBody>
      </p:sp>
    </p:spTree>
    <p:extLst>
      <p:ext uri="{BB962C8B-B14F-4D97-AF65-F5344CB8AC3E}">
        <p14:creationId xmlns:p14="http://schemas.microsoft.com/office/powerpoint/2010/main" val="428592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What are the key benefits and challenges of implementing IT governance frameworks in different regions?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Improved Decision-Making:</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In France, hospitals have adopted IT governance frameworks to facilitate better decision-making processes. By standardizing IT practices and integrating data from various sources, these organizations can make informed decisions to improve healthcare delivery and resource management.</a:t>
            </a:r>
          </a:p>
        </p:txBody>
      </p:sp>
    </p:spTree>
    <p:extLst>
      <p:ext uri="{BB962C8B-B14F-4D97-AF65-F5344CB8AC3E}">
        <p14:creationId xmlns:p14="http://schemas.microsoft.com/office/powerpoint/2010/main" val="63946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is Effective IT Governance?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4120054"/>
          </a:xfrm>
          <a:ln>
            <a:solidFill>
              <a:srgbClr val="FF0000"/>
            </a:solidFill>
          </a:ln>
        </p:spPr>
        <p:txBody>
          <a:bodyPr>
            <a:noAutofit/>
          </a:bodyPr>
          <a:lstStyle/>
          <a:p>
            <a:pPr marL="0" indent="0">
              <a:lnSpc>
                <a:spcPct val="150000"/>
              </a:lnSpc>
              <a:buNone/>
            </a:pPr>
            <a:r>
              <a:rPr lang="en-US" dirty="0">
                <a:latin typeface="Calibri" panose="020F0502020204030204" pitchFamily="34" charset="0"/>
                <a:cs typeface="Calibri" panose="020F0502020204030204" pitchFamily="34" charset="0"/>
              </a:rPr>
              <a:t>Effective IT governance refers to a systematic framework that ensures the alignment of IT strategy with business goals. It involves the establishment of processes, roles, and responsibilities to ensure that IT investments support the organization’s objectives. Effective IT governance optimizes resource use, mitigates risks, ensures regulatory compliance, and enhances the value delivered by IT projects.</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82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What are the key benefits and challenges of implementing IT governance frameworks in different regions?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Key Challenges:</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1. Cultural and Organizational Resistance:</a:t>
            </a:r>
            <a:endParaRPr lang="en-US" sz="2800" dirty="0">
              <a:latin typeface="Calibri" panose="020F0502020204030204" pitchFamily="34" charset="0"/>
              <a:cs typeface="Calibri" panose="020F0502020204030204" pitchFamily="34" charset="0"/>
            </a:endParaRPr>
          </a:p>
          <a:p>
            <a:pPr lvl="1">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In Spain, the adoption of IT governance frameworks in healthcare organizations has faced resistance due to established cultural practices and organizational structures. Overcoming this resistance requires effective change management strategies and stakeholder engagement.</a:t>
            </a:r>
          </a:p>
        </p:txBody>
      </p:sp>
    </p:spTree>
    <p:extLst>
      <p:ext uri="{BB962C8B-B14F-4D97-AF65-F5344CB8AC3E}">
        <p14:creationId xmlns:p14="http://schemas.microsoft.com/office/powerpoint/2010/main" val="104602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What are the key benefits and challenges of implementing IT governance frameworks in different regions?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Key Challenges:</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2. Resource Constraints:</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Smaller healthcare facilities in Eastern European countries, such as Romania, often struggle with limited financial and human resources to implement comprehensive IT governance frameworks. This can hinder the adoption process and the ability to maintain such frameworks effectively.</a:t>
            </a:r>
          </a:p>
        </p:txBody>
      </p:sp>
    </p:spTree>
    <p:extLst>
      <p:ext uri="{BB962C8B-B14F-4D97-AF65-F5344CB8AC3E}">
        <p14:creationId xmlns:p14="http://schemas.microsoft.com/office/powerpoint/2010/main" val="174249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What are the key benefits and challenges of implementing IT governance frameworks in different regions?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Key Challenges:</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3. Regulatory Compliance:</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In Italy, healthcare organizations must navigate complex regulatory requirements when implementing IT governance frameworks. Ensuring compliance with both national and European regulations can be challenging and requires significant effort and expertise.</a:t>
            </a:r>
          </a:p>
        </p:txBody>
      </p:sp>
    </p:spTree>
    <p:extLst>
      <p:ext uri="{BB962C8B-B14F-4D97-AF65-F5344CB8AC3E}">
        <p14:creationId xmlns:p14="http://schemas.microsoft.com/office/powerpoint/2010/main" val="92441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fontScale="90000"/>
          </a:bodyPr>
          <a:lstStyle/>
          <a:p>
            <a:r>
              <a:rPr lang="en-US" b="1" dirty="0">
                <a:latin typeface="Calibri" panose="020F0502020204030204" pitchFamily="34" charset="0"/>
                <a:cs typeface="Calibri" panose="020F0502020204030204" pitchFamily="34" charset="0"/>
              </a:rPr>
              <a:t>What are the key benefits and challenges of implementing IT governance frameworks in different regions?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 summary, the adoption of IT governance frameworks in European healthcare organizations provides significant benefits such as streamlined operations, enhanced data security, and improved decision-making. However, challenges such as cultural resistance, resource constraints, and regulatory compliance need to be addressed to fully realize these benefits.</a:t>
            </a:r>
          </a:p>
        </p:txBody>
      </p:sp>
    </p:spTree>
    <p:extLst>
      <p:ext uri="{BB962C8B-B14F-4D97-AF65-F5344CB8AC3E}">
        <p14:creationId xmlns:p14="http://schemas.microsoft.com/office/powerpoint/2010/main" val="1009851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21021" y="0"/>
            <a:ext cx="12192000" cy="2319444"/>
          </a:xfrm>
        </p:spPr>
        <p:txBody>
          <a:bodyPr>
            <a:normAutofit fontScale="90000"/>
          </a:bodyPr>
          <a:lstStyle/>
          <a:p>
            <a:r>
              <a:rPr lang="en-US" b="1" dirty="0">
                <a:latin typeface="Calibri" panose="020F0502020204030204" pitchFamily="34" charset="0"/>
                <a:cs typeface="Calibri" panose="020F0502020204030204" pitchFamily="34" charset="0"/>
              </a:rPr>
              <a:t>Aligning IT and business strategies enhances organizational performance, can you provide an example of a company that has successfully implemented this alignment?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2319444"/>
            <a:ext cx="12170979"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Aligning IT and business strategies is crucial for enhancing organizational performance because it ensures that IT initiatives directly support and drive business objectives. Here’s how this alignment can enhance performance:</a:t>
            </a:r>
          </a:p>
          <a:p>
            <a:pPr>
              <a:lnSpc>
                <a:spcPct val="150000"/>
              </a:lnSpc>
            </a:pPr>
            <a:endParaRPr lang="en-US" sz="2800" b="1"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Example:</a:t>
            </a:r>
          </a:p>
          <a:p>
            <a:pPr>
              <a:lnSpc>
                <a:spcPct val="150000"/>
              </a:lnSpc>
            </a:pPr>
            <a:r>
              <a:rPr lang="en-US" sz="2800" dirty="0">
                <a:latin typeface="Calibri" panose="020F0502020204030204" pitchFamily="34" charset="0"/>
                <a:cs typeface="Calibri" panose="020F0502020204030204" pitchFamily="34" charset="0"/>
              </a:rPr>
              <a:t>Telstra’s alignment of IT initiatives with business goals has resulted in innovative service offerings and improved customer satisfaction.</a:t>
            </a:r>
          </a:p>
        </p:txBody>
      </p:sp>
    </p:spTree>
    <p:extLst>
      <p:ext uri="{BB962C8B-B14F-4D97-AF65-F5344CB8AC3E}">
        <p14:creationId xmlns:p14="http://schemas.microsoft.com/office/powerpoint/2010/main" val="99955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293540"/>
          </a:xfrm>
        </p:spPr>
        <p:txBody>
          <a:bodyPr>
            <a:normAutofit fontScale="90000"/>
          </a:bodyPr>
          <a:lstStyle/>
          <a:p>
            <a:r>
              <a:rPr lang="en-US" b="1" dirty="0">
                <a:latin typeface="Calibri" panose="020F0502020204030204" pitchFamily="34" charset="0"/>
                <a:cs typeface="Calibri" panose="020F0502020204030204" pitchFamily="34" charset="0"/>
              </a:rPr>
              <a:t>How does aligning IT and business strategies enhance organizational performance?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444687"/>
            <a:ext cx="12170979"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1. Innovation in Service Offerings:</a:t>
            </a:r>
            <a:endParaRPr lang="en-US" sz="2800" dirty="0">
              <a:latin typeface="Calibri" panose="020F0502020204030204" pitchFamily="34" charset="0"/>
              <a:cs typeface="Calibri" panose="020F0502020204030204" pitchFamily="34" charset="0"/>
            </a:endParaRPr>
          </a:p>
          <a:p>
            <a:pPr lvl="1">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Telstra, Australia’s largest telecommunications provider, aligns its IT initiatives with business strategies to develop and launch innovative services such as 5G connectivity and IoT solutions. By prioritizing IT projects that support strategic goals, Telstra stays ahead in the competitive telecom market, offering cutting-edge technology and services that meet evolving customer needs.</a:t>
            </a:r>
          </a:p>
        </p:txBody>
      </p:sp>
    </p:spTree>
    <p:extLst>
      <p:ext uri="{BB962C8B-B14F-4D97-AF65-F5344CB8AC3E}">
        <p14:creationId xmlns:p14="http://schemas.microsoft.com/office/powerpoint/2010/main" val="19160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293540"/>
          </a:xfrm>
        </p:spPr>
        <p:txBody>
          <a:bodyPr>
            <a:normAutofit fontScale="90000"/>
          </a:bodyPr>
          <a:lstStyle/>
          <a:p>
            <a:r>
              <a:rPr lang="en-US" b="1" dirty="0">
                <a:latin typeface="Calibri" panose="020F0502020204030204" pitchFamily="34" charset="0"/>
                <a:cs typeface="Calibri" panose="020F0502020204030204" pitchFamily="34" charset="0"/>
              </a:rPr>
              <a:t>How does aligning IT and business strategies enhance organizational performance?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444687"/>
            <a:ext cx="1217097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Improved Customer Satisfaction:</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By integrating customer feedback into their IT strategy, Telstra has been able to enhance customer service platforms, such as the My Telstra app, which offers users seamless account management, troubleshooting support, and service customization. This alignment of IT with customer service goals has significantly improved customer satisfaction and loyalty.</a:t>
            </a:r>
          </a:p>
        </p:txBody>
      </p:sp>
    </p:spTree>
    <p:extLst>
      <p:ext uri="{BB962C8B-B14F-4D97-AF65-F5344CB8AC3E}">
        <p14:creationId xmlns:p14="http://schemas.microsoft.com/office/powerpoint/2010/main" val="322472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293540"/>
          </a:xfrm>
        </p:spPr>
        <p:txBody>
          <a:bodyPr>
            <a:normAutofit fontScale="90000"/>
          </a:bodyPr>
          <a:lstStyle/>
          <a:p>
            <a:r>
              <a:rPr lang="en-US" b="1" dirty="0">
                <a:latin typeface="Calibri" panose="020F0502020204030204" pitchFamily="34" charset="0"/>
                <a:cs typeface="Calibri" panose="020F0502020204030204" pitchFamily="34" charset="0"/>
              </a:rPr>
              <a:t>How does aligning IT and business strategies enhance organizational performance?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444687"/>
            <a:ext cx="1217097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Operational Efficiency:</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Telstra leverages IT governance to streamline its internal processes, ensuring that IT resources are used efficiently. For instance, by adopting automated network management tools, Telstra can quickly identify and resolve network issues, reducing downtime and maintaining high service quality for customers.</a:t>
            </a:r>
          </a:p>
        </p:txBody>
      </p:sp>
    </p:spTree>
    <p:extLst>
      <p:ext uri="{BB962C8B-B14F-4D97-AF65-F5344CB8AC3E}">
        <p14:creationId xmlns:p14="http://schemas.microsoft.com/office/powerpoint/2010/main" val="319391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293540"/>
          </a:xfrm>
        </p:spPr>
        <p:txBody>
          <a:bodyPr>
            <a:normAutofit fontScale="90000"/>
          </a:bodyPr>
          <a:lstStyle/>
          <a:p>
            <a:r>
              <a:rPr lang="en-US" b="1" dirty="0">
                <a:latin typeface="Calibri" panose="020F0502020204030204" pitchFamily="34" charset="0"/>
                <a:cs typeface="Calibri" panose="020F0502020204030204" pitchFamily="34" charset="0"/>
              </a:rPr>
              <a:t>How does aligning IT and business strategies enhance organizational performance?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444687"/>
            <a:ext cx="1217097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Strategic Planning and Execution:</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Telstra’s strategic IT planning involves cross-functional collaboration, ensuring that IT projects support broader business objectives like market expansion and digital transformation. This holistic approach allows Telstra to execute its business strategy effectively, aligning technological advancements with growth opportunities.</a:t>
            </a:r>
          </a:p>
        </p:txBody>
      </p:sp>
    </p:spTree>
    <p:extLst>
      <p:ext uri="{BB962C8B-B14F-4D97-AF65-F5344CB8AC3E}">
        <p14:creationId xmlns:p14="http://schemas.microsoft.com/office/powerpoint/2010/main" val="309123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293540"/>
          </a:xfrm>
        </p:spPr>
        <p:txBody>
          <a:bodyPr>
            <a:normAutofit fontScale="90000"/>
          </a:bodyPr>
          <a:lstStyle/>
          <a:p>
            <a:r>
              <a:rPr lang="en-US" b="1" dirty="0">
                <a:latin typeface="Calibri" panose="020F0502020204030204" pitchFamily="34" charset="0"/>
                <a:cs typeface="Calibri" panose="020F0502020204030204" pitchFamily="34" charset="0"/>
              </a:rPr>
              <a:t>How does aligning IT and business strategies enhance organizational performance?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444687"/>
            <a:ext cx="1217097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Risk Management and Compliance:</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Aligning IT and business strategies also helps Telstra in managing risks and ensuring compliance with industry regulations. By embedding regulatory requirements into IT governance frameworks, Telstra mitigates potential legal risks and maintains its reputation as a reliable and compliant service provider.</a:t>
            </a:r>
          </a:p>
        </p:txBody>
      </p:sp>
    </p:spTree>
    <p:extLst>
      <p:ext uri="{BB962C8B-B14F-4D97-AF65-F5344CB8AC3E}">
        <p14:creationId xmlns:p14="http://schemas.microsoft.com/office/powerpoint/2010/main" val="139418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a:bodyPr>
          <a:lstStyle/>
          <a:p>
            <a:r>
              <a:rPr lang="en-US" b="1" dirty="0">
                <a:latin typeface="Calibri" panose="020F0502020204030204" pitchFamily="34" charset="0"/>
                <a:cs typeface="Calibri" panose="020F0502020204030204" pitchFamily="34" charset="0"/>
              </a:rPr>
              <a:t>Why is IT governance critical for organizational success in the digital age?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5196166"/>
          </a:xfrm>
          <a:prstGeom prst="rect">
            <a:avLst/>
          </a:prstGeom>
          <a:noFill/>
        </p:spPr>
        <p:txBody>
          <a:bodyPr wrap="square">
            <a:spAutoFit/>
          </a:bodyPr>
          <a:lstStyle/>
          <a:p>
            <a:pPr>
              <a:lnSpc>
                <a:spcPct val="150000"/>
              </a:lnSpc>
            </a:pPr>
            <a:r>
              <a:rPr lang="en-AU" sz="2800" dirty="0">
                <a:latin typeface="Calibri" panose="020F0502020204030204" pitchFamily="34" charset="0"/>
                <a:cs typeface="Calibri" panose="020F0502020204030204" pitchFamily="34" charset="0"/>
              </a:rPr>
              <a:t>In the digital age, effective IT governance is vital for organizational success due to several key reasons:</a:t>
            </a:r>
          </a:p>
          <a:p>
            <a:pPr>
              <a:lnSpc>
                <a:spcPct val="150000"/>
              </a:lnSpc>
            </a:pPr>
            <a:r>
              <a:rPr lang="en-AU" sz="2800" b="1" dirty="0">
                <a:latin typeface="Calibri" panose="020F0502020204030204" pitchFamily="34" charset="0"/>
                <a:cs typeface="Calibri" panose="020F0502020204030204" pitchFamily="34" charset="0"/>
              </a:rPr>
              <a:t>1. Alignment of IT with Business Goals:</a:t>
            </a:r>
          </a:p>
          <a:p>
            <a:pPr>
              <a:lnSpc>
                <a:spcPct val="150000"/>
              </a:lnSpc>
            </a:pPr>
            <a:r>
              <a:rPr lang="en-AU" sz="2800" b="1" dirty="0">
                <a:latin typeface="Calibri" panose="020F0502020204030204" pitchFamily="34" charset="0"/>
                <a:cs typeface="Calibri" panose="020F0502020204030204" pitchFamily="34" charset="0"/>
              </a:rPr>
              <a:t>Example: </a:t>
            </a:r>
            <a:r>
              <a:rPr lang="en-AU" sz="2800" dirty="0">
                <a:latin typeface="Calibri" panose="020F0502020204030204" pitchFamily="34" charset="0"/>
                <a:cs typeface="Calibri" panose="020F0502020204030204" pitchFamily="34" charset="0"/>
              </a:rPr>
              <a:t>Commonwealth Bank of Australia (CBA)</a:t>
            </a:r>
          </a:p>
          <a:p>
            <a:pPr>
              <a:lnSpc>
                <a:spcPct val="150000"/>
              </a:lnSpc>
            </a:pPr>
            <a:r>
              <a:rPr lang="en-AU" sz="2800" b="1" dirty="0">
                <a:latin typeface="Calibri" panose="020F0502020204030204" pitchFamily="34" charset="0"/>
                <a:cs typeface="Calibri" panose="020F0502020204030204" pitchFamily="34" charset="0"/>
              </a:rPr>
              <a:t>Details: </a:t>
            </a:r>
            <a:r>
              <a:rPr lang="en-AU" sz="2800" dirty="0">
                <a:latin typeface="Calibri" panose="020F0502020204030204" pitchFamily="34" charset="0"/>
                <a:cs typeface="Calibri" panose="020F0502020204030204" pitchFamily="34" charset="0"/>
              </a:rPr>
              <a:t>CBA utilizes IT governance to align its IT investments with its strategic objectives, such as enhancing customer experience through digital banking platforms. By ensuring IT projects support business goals like improving online services and mobile banking, CBA maximizes the value of its IT investments.</a:t>
            </a:r>
          </a:p>
        </p:txBody>
      </p:sp>
    </p:spTree>
    <p:extLst>
      <p:ext uri="{BB962C8B-B14F-4D97-AF65-F5344CB8AC3E}">
        <p14:creationId xmlns:p14="http://schemas.microsoft.com/office/powerpoint/2010/main" val="156541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293540"/>
          </a:xfrm>
        </p:spPr>
        <p:txBody>
          <a:bodyPr>
            <a:normAutofit fontScale="90000"/>
          </a:bodyPr>
          <a:lstStyle/>
          <a:p>
            <a:r>
              <a:rPr lang="en-US" b="1" dirty="0">
                <a:latin typeface="Calibri" panose="020F0502020204030204" pitchFamily="34" charset="0"/>
                <a:cs typeface="Calibri" panose="020F0502020204030204" pitchFamily="34" charset="0"/>
              </a:rPr>
              <a:t>How does aligning IT and business strategies enhance organizational performance?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444687"/>
            <a:ext cx="12170979"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 summary, aligning IT and business strategies at Telstra has enhanced organizational performance by driving innovation in service offerings, improving customer satisfaction, increasing operational efficiency, ensuring effective strategic planning, and managing risks and compliance. This alignment has been crucial in maintaining Telstra’s competitive edge and achieving its business objectives.</a:t>
            </a:r>
          </a:p>
        </p:txBody>
      </p:sp>
    </p:spTree>
    <p:extLst>
      <p:ext uri="{BB962C8B-B14F-4D97-AF65-F5344CB8AC3E}">
        <p14:creationId xmlns:p14="http://schemas.microsoft.com/office/powerpoint/2010/main" val="1024622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250730"/>
          </a:xfrm>
        </p:spPr>
        <p:txBody>
          <a:bodyPr>
            <a:normAutofit fontScale="90000"/>
          </a:bodyPr>
          <a:lstStyle/>
          <a:p>
            <a:pPr>
              <a:lnSpc>
                <a:spcPct val="100000"/>
              </a:lnSpc>
            </a:pPr>
            <a:r>
              <a:rPr lang="en-US" sz="4400" b="1" dirty="0">
                <a:latin typeface="Calibri" panose="020F0502020204030204" pitchFamily="34" charset="0"/>
                <a:cs typeface="Calibri" panose="020F0502020204030204" pitchFamily="34" charset="0"/>
              </a:rPr>
              <a:t>Overcoming Challenges in Information System Governance</a:t>
            </a: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2656911"/>
            <a:ext cx="12170979"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Organizations can adopt agile methodologies to address dynamic challenges in IT governance, ensuring flexibility and responsiveness in a fast-paced business environment.</a:t>
            </a: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Companies in Melbourne are adopting agile methodologies to address the dynamic challenges of IT governance in a fast-paced business environment.</a:t>
            </a:r>
          </a:p>
        </p:txBody>
      </p:sp>
      <p:sp>
        <p:nvSpPr>
          <p:cNvPr id="4" name="TextBox 3">
            <a:extLst>
              <a:ext uri="{FF2B5EF4-FFF2-40B4-BE49-F238E27FC236}">
                <a16:creationId xmlns:a16="http://schemas.microsoft.com/office/drawing/2014/main" id="{B2F428D1-3BAB-309E-483E-51E03C6DBA8B}"/>
              </a:ext>
            </a:extLst>
          </p:cNvPr>
          <p:cNvSpPr txBox="1"/>
          <p:nvPr/>
        </p:nvSpPr>
        <p:spPr>
          <a:xfrm>
            <a:off x="21021" y="1250731"/>
            <a:ext cx="11929240" cy="132177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strategies can organizations adopt to overcome common challenges in IT governance?</a:t>
            </a:r>
            <a:endParaRPr lang="en-AU" sz="2800" dirty="0"/>
          </a:p>
        </p:txBody>
      </p:sp>
    </p:spTree>
    <p:extLst>
      <p:ext uri="{BB962C8B-B14F-4D97-AF65-F5344CB8AC3E}">
        <p14:creationId xmlns:p14="http://schemas.microsoft.com/office/powerpoint/2010/main" val="103876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250730"/>
          </a:xfrm>
        </p:spPr>
        <p:txBody>
          <a:bodyPr>
            <a:normAutofit fontScale="90000"/>
          </a:bodyPr>
          <a:lstStyle/>
          <a:p>
            <a:pPr>
              <a:lnSpc>
                <a:spcPct val="100000"/>
              </a:lnSpc>
            </a:pPr>
            <a:r>
              <a:rPr lang="en-US" sz="4400" b="1" dirty="0">
                <a:latin typeface="Calibri" panose="020F0502020204030204" pitchFamily="34" charset="0"/>
                <a:cs typeface="Calibri" panose="020F0502020204030204" pitchFamily="34" charset="0"/>
              </a:rPr>
              <a:t>Overcoming Challenges in Information System Governance</a:t>
            </a:r>
          </a:p>
        </p:txBody>
      </p:sp>
      <p:sp>
        <p:nvSpPr>
          <p:cNvPr id="7" name="TextBox 6">
            <a:extLst>
              <a:ext uri="{FF2B5EF4-FFF2-40B4-BE49-F238E27FC236}">
                <a16:creationId xmlns:a16="http://schemas.microsoft.com/office/drawing/2014/main" id="{E600B9DE-135F-85EC-1B19-BB27425BE3A4}"/>
              </a:ext>
            </a:extLst>
          </p:cNvPr>
          <p:cNvSpPr txBox="1"/>
          <p:nvPr/>
        </p:nvSpPr>
        <p:spPr>
          <a:xfrm>
            <a:off x="10510" y="2120884"/>
            <a:ext cx="12170979"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Could you discuss or research another example of how organizations adopt strategies to overcome IT governance challenges. For instance, you can investigate how Telstra employs DevOps practices to enhance its IT governance framework and improve operational efficiency. You can present you findings and compare them with the Melbourne companies' example, discussing the similarities and differences in the strategies used to address IT governance challenges.</a:t>
            </a:r>
          </a:p>
        </p:txBody>
      </p:sp>
      <p:sp>
        <p:nvSpPr>
          <p:cNvPr id="4" name="TextBox 3">
            <a:extLst>
              <a:ext uri="{FF2B5EF4-FFF2-40B4-BE49-F238E27FC236}">
                <a16:creationId xmlns:a16="http://schemas.microsoft.com/office/drawing/2014/main" id="{B2F428D1-3BAB-309E-483E-51E03C6DBA8B}"/>
              </a:ext>
            </a:extLst>
          </p:cNvPr>
          <p:cNvSpPr txBox="1"/>
          <p:nvPr/>
        </p:nvSpPr>
        <p:spPr>
          <a:xfrm>
            <a:off x="21021" y="1250731"/>
            <a:ext cx="11929240" cy="67544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Class Activity</a:t>
            </a:r>
            <a:endParaRPr lang="en-AU" sz="2800" dirty="0"/>
          </a:p>
        </p:txBody>
      </p:sp>
    </p:spTree>
    <p:extLst>
      <p:ext uri="{BB962C8B-B14F-4D97-AF65-F5344CB8AC3E}">
        <p14:creationId xmlns:p14="http://schemas.microsoft.com/office/powerpoint/2010/main" val="2446239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sz="4400" b="1" dirty="0">
                <a:latin typeface="Calibri" panose="020F0502020204030204" pitchFamily="34" charset="0"/>
                <a:cs typeface="Calibri" panose="020F0502020204030204" pitchFamily="34" charset="0"/>
              </a:rPr>
              <a:t>Key Functions and Importance of IT Governance</a:t>
            </a: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3429000"/>
            <a:ext cx="12170979"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IT governance frameworks translate board-level strategies into operational actions by providing structured processes and guidelines that ensure IT initiatives align with and support strategic goals.</a:t>
            </a: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The use of IT governance at Woolworths has helped translate strategic goals into effective IT service delivery and process improvements.</a:t>
            </a:r>
          </a:p>
        </p:txBody>
      </p:sp>
      <p:sp>
        <p:nvSpPr>
          <p:cNvPr id="4" name="TextBox 3">
            <a:extLst>
              <a:ext uri="{FF2B5EF4-FFF2-40B4-BE49-F238E27FC236}">
                <a16:creationId xmlns:a16="http://schemas.microsoft.com/office/drawing/2014/main" id="{6086CB8A-39E8-1465-6A0C-F3D6EDBBFC14}"/>
              </a:ext>
            </a:extLst>
          </p:cNvPr>
          <p:cNvSpPr txBox="1"/>
          <p:nvPr/>
        </p:nvSpPr>
        <p:spPr>
          <a:xfrm>
            <a:off x="21021" y="1993802"/>
            <a:ext cx="12170978" cy="132177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do IT governance frameworks translate board-level strategies into operational actions?</a:t>
            </a:r>
            <a:endParaRPr lang="en-AU" sz="2800" dirty="0"/>
          </a:p>
        </p:txBody>
      </p:sp>
    </p:spTree>
    <p:extLst>
      <p:ext uri="{BB962C8B-B14F-4D97-AF65-F5344CB8AC3E}">
        <p14:creationId xmlns:p14="http://schemas.microsoft.com/office/powerpoint/2010/main" val="394787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sz="4400" b="1" dirty="0">
                <a:latin typeface="Calibri" panose="020F0502020204030204" pitchFamily="34" charset="0"/>
                <a:cs typeface="Calibri" panose="020F0502020204030204" pitchFamily="34" charset="0"/>
              </a:rPr>
              <a:t>Key Functions and Importance of IT Governance</a:t>
            </a:r>
          </a:p>
        </p:txBody>
      </p:sp>
      <p:sp>
        <p:nvSpPr>
          <p:cNvPr id="7" name="TextBox 6">
            <a:extLst>
              <a:ext uri="{FF2B5EF4-FFF2-40B4-BE49-F238E27FC236}">
                <a16:creationId xmlns:a16="http://schemas.microsoft.com/office/drawing/2014/main" id="{E600B9DE-135F-85EC-1B19-BB27425BE3A4}"/>
              </a:ext>
            </a:extLst>
          </p:cNvPr>
          <p:cNvSpPr txBox="1"/>
          <p:nvPr/>
        </p:nvSpPr>
        <p:spPr>
          <a:xfrm>
            <a:off x="10510" y="2669243"/>
            <a:ext cx="12170979"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Could you discuss or research another example of how IT governance frameworks have helped an organization translate strategic goals into operational actions. For instance, you could look into companies like BHP or Telstra and explore how they use IT governance to align their IT initiatives with business objectives. You can present your findings and discuss the similarities and differences with the Woolworths example.</a:t>
            </a:r>
          </a:p>
        </p:txBody>
      </p:sp>
      <p:sp>
        <p:nvSpPr>
          <p:cNvPr id="4" name="TextBox 3">
            <a:extLst>
              <a:ext uri="{FF2B5EF4-FFF2-40B4-BE49-F238E27FC236}">
                <a16:creationId xmlns:a16="http://schemas.microsoft.com/office/drawing/2014/main" id="{6086CB8A-39E8-1465-6A0C-F3D6EDBBFC14}"/>
              </a:ext>
            </a:extLst>
          </p:cNvPr>
          <p:cNvSpPr txBox="1"/>
          <p:nvPr/>
        </p:nvSpPr>
        <p:spPr>
          <a:xfrm>
            <a:off x="21021" y="1993802"/>
            <a:ext cx="12170978" cy="67544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Class Activity</a:t>
            </a:r>
            <a:endParaRPr lang="en-AU" sz="2800" dirty="0"/>
          </a:p>
        </p:txBody>
      </p:sp>
    </p:spTree>
    <p:extLst>
      <p:ext uri="{BB962C8B-B14F-4D97-AF65-F5344CB8AC3E}">
        <p14:creationId xmlns:p14="http://schemas.microsoft.com/office/powerpoint/2010/main" val="2405479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sz="4400" b="1" dirty="0">
                <a:latin typeface="Calibri" panose="020F0502020204030204" pitchFamily="34" charset="0"/>
                <a:cs typeface="Calibri" panose="020F0502020204030204" pitchFamily="34" charset="0"/>
              </a:rPr>
              <a:t>Adopting IT Governance Frameworks, Best Practices, and Standards</a:t>
            </a:r>
          </a:p>
        </p:txBody>
      </p:sp>
      <p:sp>
        <p:nvSpPr>
          <p:cNvPr id="7" name="TextBox 6">
            <a:extLst>
              <a:ext uri="{FF2B5EF4-FFF2-40B4-BE49-F238E27FC236}">
                <a16:creationId xmlns:a16="http://schemas.microsoft.com/office/drawing/2014/main" id="{E600B9DE-135F-85EC-1B19-BB27425BE3A4}"/>
              </a:ext>
            </a:extLst>
          </p:cNvPr>
          <p:cNvSpPr txBox="1"/>
          <p:nvPr/>
        </p:nvSpPr>
        <p:spPr>
          <a:xfrm>
            <a:off x="21022" y="2935014"/>
            <a:ext cx="12170979"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Best practices for adopting and implementing IT governance frameworks include aligning IT initiatives with business goals, involving key stakeholders in the decision-making process, and continuously monitoring and improving IT processes.</a:t>
            </a: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Brisbane City Council has successfully adopted ITIL best practices to improve its IT service management and governance.</a:t>
            </a:r>
          </a:p>
        </p:txBody>
      </p:sp>
      <p:sp>
        <p:nvSpPr>
          <p:cNvPr id="4" name="TextBox 3">
            <a:extLst>
              <a:ext uri="{FF2B5EF4-FFF2-40B4-BE49-F238E27FC236}">
                <a16:creationId xmlns:a16="http://schemas.microsoft.com/office/drawing/2014/main" id="{6086CB8A-39E8-1465-6A0C-F3D6EDBBFC14}"/>
              </a:ext>
            </a:extLst>
          </p:cNvPr>
          <p:cNvSpPr txBox="1"/>
          <p:nvPr/>
        </p:nvSpPr>
        <p:spPr>
          <a:xfrm>
            <a:off x="21022" y="1505415"/>
            <a:ext cx="12170978" cy="132177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best practices for adopting and implementing IT governance frameworks?</a:t>
            </a:r>
            <a:endParaRPr lang="en-AU" sz="2800" dirty="0"/>
          </a:p>
        </p:txBody>
      </p:sp>
    </p:spTree>
    <p:extLst>
      <p:ext uri="{BB962C8B-B14F-4D97-AF65-F5344CB8AC3E}">
        <p14:creationId xmlns:p14="http://schemas.microsoft.com/office/powerpoint/2010/main" val="62197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sz="4400" b="1" dirty="0">
                <a:latin typeface="Calibri" panose="020F0502020204030204" pitchFamily="34" charset="0"/>
                <a:cs typeface="Calibri" panose="020F0502020204030204" pitchFamily="34" charset="0"/>
              </a:rPr>
              <a:t>Adopting IT Governance Frameworks, Best Practices, and Standards</a:t>
            </a:r>
          </a:p>
        </p:txBody>
      </p:sp>
      <p:sp>
        <p:nvSpPr>
          <p:cNvPr id="7" name="TextBox 6">
            <a:extLst>
              <a:ext uri="{FF2B5EF4-FFF2-40B4-BE49-F238E27FC236}">
                <a16:creationId xmlns:a16="http://schemas.microsoft.com/office/drawing/2014/main" id="{E600B9DE-135F-85EC-1B19-BB27425BE3A4}"/>
              </a:ext>
            </a:extLst>
          </p:cNvPr>
          <p:cNvSpPr txBox="1"/>
          <p:nvPr/>
        </p:nvSpPr>
        <p:spPr>
          <a:xfrm>
            <a:off x="10510" y="2180856"/>
            <a:ext cx="12170979"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Could you investigate how the Australian Taxation Office (ATO) implements COBIT for IT governance and the benefits it has achieved. Please present your findings and compare them with the Brisbane City Council example, discussing the similarities and differences in the adoption and implementation of IT governance frameworks.</a:t>
            </a:r>
          </a:p>
        </p:txBody>
      </p:sp>
      <p:sp>
        <p:nvSpPr>
          <p:cNvPr id="4" name="TextBox 3">
            <a:extLst>
              <a:ext uri="{FF2B5EF4-FFF2-40B4-BE49-F238E27FC236}">
                <a16:creationId xmlns:a16="http://schemas.microsoft.com/office/drawing/2014/main" id="{6086CB8A-39E8-1465-6A0C-F3D6EDBBFC14}"/>
              </a:ext>
            </a:extLst>
          </p:cNvPr>
          <p:cNvSpPr txBox="1"/>
          <p:nvPr/>
        </p:nvSpPr>
        <p:spPr>
          <a:xfrm>
            <a:off x="21022" y="1505415"/>
            <a:ext cx="12170978" cy="67544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Class Activity</a:t>
            </a:r>
            <a:endParaRPr lang="en-AU" sz="2800" dirty="0"/>
          </a:p>
        </p:txBody>
      </p:sp>
    </p:spTree>
    <p:extLst>
      <p:ext uri="{BB962C8B-B14F-4D97-AF65-F5344CB8AC3E}">
        <p14:creationId xmlns:p14="http://schemas.microsoft.com/office/powerpoint/2010/main" val="2970896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sz="4400" b="1" dirty="0">
                <a:latin typeface="Calibri" panose="020F0502020204030204" pitchFamily="34" charset="0"/>
                <a:cs typeface="Calibri" panose="020F0502020204030204" pitchFamily="34" charset="0"/>
              </a:rPr>
              <a:t>Research Gaps and Challenges in IT Governance</a:t>
            </a: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2650849"/>
            <a:ext cx="12170979"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Academic research on IT governance is still limited due to the rapidly evolving nature of technology and the complexity of IT governance frameworks. However, organizations can benefit from professional guidelines by leveraging established best practices to improve their IT governance and achieve strategic objectives.</a:t>
            </a: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Universities in Canberra are collaborating with industry partners to bridge the research gap in IT governance and develop practical solutions.</a:t>
            </a:r>
          </a:p>
        </p:txBody>
      </p:sp>
      <p:sp>
        <p:nvSpPr>
          <p:cNvPr id="4" name="TextBox 3">
            <a:extLst>
              <a:ext uri="{FF2B5EF4-FFF2-40B4-BE49-F238E27FC236}">
                <a16:creationId xmlns:a16="http://schemas.microsoft.com/office/drawing/2014/main" id="{6086CB8A-39E8-1465-6A0C-F3D6EDBBFC14}"/>
              </a:ext>
            </a:extLst>
          </p:cNvPr>
          <p:cNvSpPr txBox="1"/>
          <p:nvPr/>
        </p:nvSpPr>
        <p:spPr>
          <a:xfrm>
            <a:off x="0" y="1145435"/>
            <a:ext cx="12170978" cy="132177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Why is academic research on IT governance still limited, and how can organizations benefit from professional guidelines?</a:t>
            </a:r>
            <a:endParaRPr lang="en-AU" sz="2800" dirty="0"/>
          </a:p>
        </p:txBody>
      </p:sp>
    </p:spTree>
    <p:extLst>
      <p:ext uri="{BB962C8B-B14F-4D97-AF65-F5344CB8AC3E}">
        <p14:creationId xmlns:p14="http://schemas.microsoft.com/office/powerpoint/2010/main" val="410149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sz="4400" b="1" dirty="0">
                <a:latin typeface="Calibri" panose="020F0502020204030204" pitchFamily="34" charset="0"/>
                <a:cs typeface="Calibri" panose="020F0502020204030204" pitchFamily="34" charset="0"/>
              </a:rPr>
              <a:t>Research Gaps and Challenges in IT Governance</a:t>
            </a: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967676"/>
            <a:ext cx="12170979"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Could you discuss or research another example of how academic research and professional guidelines intersect in the field of IT governance. For instance, you can explore how the University of Sydney partners with local businesses to enhance IT governance practices and generate new research insights. You can present your findings and compare them with the Canberra universities' example, discussing the impact of such collaborations on both academic research and practical IT governance solutions.</a:t>
            </a:r>
          </a:p>
        </p:txBody>
      </p:sp>
      <p:sp>
        <p:nvSpPr>
          <p:cNvPr id="4" name="TextBox 3">
            <a:extLst>
              <a:ext uri="{FF2B5EF4-FFF2-40B4-BE49-F238E27FC236}">
                <a16:creationId xmlns:a16="http://schemas.microsoft.com/office/drawing/2014/main" id="{6086CB8A-39E8-1465-6A0C-F3D6EDBBFC14}"/>
              </a:ext>
            </a:extLst>
          </p:cNvPr>
          <p:cNvSpPr txBox="1"/>
          <p:nvPr/>
        </p:nvSpPr>
        <p:spPr>
          <a:xfrm>
            <a:off x="0" y="1145435"/>
            <a:ext cx="12170978" cy="67544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Class Activity</a:t>
            </a:r>
            <a:endParaRPr lang="en-AU" sz="2800" dirty="0"/>
          </a:p>
        </p:txBody>
      </p:sp>
    </p:spTree>
    <p:extLst>
      <p:ext uri="{BB962C8B-B14F-4D97-AF65-F5344CB8AC3E}">
        <p14:creationId xmlns:p14="http://schemas.microsoft.com/office/powerpoint/2010/main" val="347796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a:latin typeface="Calibri" panose="020F0502020204030204" pitchFamily="34" charset="0"/>
                <a:cs typeface="Calibri" panose="020F0502020204030204" pitchFamily="34" charset="0"/>
              </a:rPr>
              <a:t>Implementing Best Practice IT Governance Frameworks</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critical success factors for implementing IT governance frameworks like COBIT?</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2" y="2915830"/>
            <a:ext cx="12191999" cy="2918107"/>
          </a:xfrm>
          <a:prstGeom prst="rect">
            <a:avLst/>
          </a:prstGeom>
          <a:noFill/>
        </p:spPr>
        <p:txBody>
          <a:bodyPr wrap="square">
            <a:spAutoFit/>
          </a:bodyPr>
          <a:lstStyle/>
          <a:p>
            <a:pPr>
              <a:lnSpc>
                <a:spcPct val="150000"/>
              </a:lnSpc>
            </a:pPr>
            <a:r>
              <a:rPr lang="en-US" sz="2500" b="1" dirty="0">
                <a:latin typeface="Calibri" panose="020F0502020204030204" pitchFamily="34" charset="0"/>
                <a:cs typeface="Calibri" panose="020F0502020204030204" pitchFamily="34" charset="0"/>
              </a:rPr>
              <a:t>1. Top Management Support:</a:t>
            </a:r>
            <a:endParaRPr lang="en-US" sz="2500" dirty="0">
              <a:latin typeface="Calibri" panose="020F0502020204030204" pitchFamily="34" charset="0"/>
              <a:cs typeface="Calibri" panose="020F0502020204030204" pitchFamily="34" charset="0"/>
            </a:endParaRPr>
          </a:p>
          <a:p>
            <a:pPr lvl="1">
              <a:lnSpc>
                <a:spcPct val="150000"/>
              </a:lnSpc>
            </a:pPr>
            <a:r>
              <a:rPr lang="en-US" sz="2500" b="1" dirty="0">
                <a:latin typeface="Calibri" panose="020F0502020204030204" pitchFamily="34" charset="0"/>
                <a:cs typeface="Calibri" panose="020F0502020204030204" pitchFamily="34" charset="0"/>
              </a:rPr>
              <a:t>Example:</a:t>
            </a:r>
            <a:r>
              <a:rPr lang="en-US" sz="2500" dirty="0">
                <a:latin typeface="Calibri" panose="020F0502020204030204" pitchFamily="34" charset="0"/>
                <a:cs typeface="Calibri" panose="020F0502020204030204" pitchFamily="34" charset="0"/>
              </a:rPr>
              <a:t> The ATO’s successful implementation of COBIT is largely due to the strong support from top management. Senior executives at the ATO prioritize IT governance as a key component of their organizational strategy, ensuring that adequate resources and attention are allocated to the COBIT framework.</a:t>
            </a:r>
          </a:p>
        </p:txBody>
      </p:sp>
    </p:spTree>
    <p:extLst>
      <p:ext uri="{BB962C8B-B14F-4D97-AF65-F5344CB8AC3E}">
        <p14:creationId xmlns:p14="http://schemas.microsoft.com/office/powerpoint/2010/main" val="133629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a:bodyPr>
          <a:lstStyle/>
          <a:p>
            <a:r>
              <a:rPr lang="en-US" b="1" dirty="0">
                <a:latin typeface="Calibri" panose="020F0502020204030204" pitchFamily="34" charset="0"/>
                <a:cs typeface="Calibri" panose="020F0502020204030204" pitchFamily="34" charset="0"/>
              </a:rPr>
              <a:t>Why is IT governance critical for organizational success in the digital age?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Risk Management:</a:t>
            </a:r>
          </a:p>
          <a:p>
            <a:pPr>
              <a:lnSpc>
                <a:spcPct val="150000"/>
              </a:lnSpc>
            </a:pPr>
            <a:r>
              <a:rPr lang="en-US" sz="2800" b="1" dirty="0">
                <a:latin typeface="Calibri" panose="020F0502020204030204" pitchFamily="34" charset="0"/>
                <a:cs typeface="Calibri" panose="020F0502020204030204" pitchFamily="34" charset="0"/>
              </a:rPr>
              <a:t>Example: </a:t>
            </a:r>
            <a:r>
              <a:rPr lang="en-US" sz="2800" dirty="0">
                <a:latin typeface="Calibri" panose="020F0502020204030204" pitchFamily="34" charset="0"/>
                <a:cs typeface="Calibri" panose="020F0502020204030204" pitchFamily="34" charset="0"/>
              </a:rPr>
              <a:t>Telstra</a:t>
            </a:r>
          </a:p>
          <a:p>
            <a:pPr>
              <a:lnSpc>
                <a:spcPct val="150000"/>
              </a:lnSpc>
            </a:pPr>
            <a:r>
              <a:rPr lang="en-US" sz="2800" b="1" dirty="0">
                <a:latin typeface="Calibri" panose="020F0502020204030204" pitchFamily="34" charset="0"/>
                <a:cs typeface="Calibri" panose="020F0502020204030204" pitchFamily="34" charset="0"/>
              </a:rPr>
              <a:t>Details: </a:t>
            </a:r>
            <a:r>
              <a:rPr lang="en-US" sz="2800" dirty="0">
                <a:latin typeface="Calibri" panose="020F0502020204030204" pitchFamily="34" charset="0"/>
                <a:cs typeface="Calibri" panose="020F0502020204030204" pitchFamily="34" charset="0"/>
              </a:rPr>
              <a:t>Telstra, a leading telecommunications company, implements IT governance to manage risks associated with cybersecurity and data privacy. By establishing robust IT risk management frameworks, Telstra can protect its network infrastructure and customer data from cyber threats, ensuring reliable and secure communication services.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16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a:latin typeface="Calibri" panose="020F0502020204030204" pitchFamily="34" charset="0"/>
                <a:cs typeface="Calibri" panose="020F0502020204030204" pitchFamily="34" charset="0"/>
              </a:rPr>
              <a:t>Implementing Best Practice IT Governance Frameworks</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critical success factors for implementing IT governance frameworks like COBIT?</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2" y="2915830"/>
            <a:ext cx="1219199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Clear Objectives and Goals: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The ATO defined clear objectives for its COBIT implementation, such as enhancing data security, improving service delivery to taxpayers, and ensuring compliance with regulatory requirements. These clear goals provided a roadmap for the effective adoption and integration of the COBIT framework.</a:t>
            </a:r>
          </a:p>
        </p:txBody>
      </p:sp>
    </p:spTree>
    <p:extLst>
      <p:ext uri="{BB962C8B-B14F-4D97-AF65-F5344CB8AC3E}">
        <p14:creationId xmlns:p14="http://schemas.microsoft.com/office/powerpoint/2010/main" val="4253628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a:latin typeface="Calibri" panose="020F0502020204030204" pitchFamily="34" charset="0"/>
                <a:cs typeface="Calibri" panose="020F0502020204030204" pitchFamily="34" charset="0"/>
              </a:rPr>
              <a:t>Implementing Best Practice IT Governance Frameworks</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critical success factors for implementing IT governance frameworks like COBIT?</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2" y="2915830"/>
            <a:ext cx="1219199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Stakeholder Engagement:</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The ATO actively involved various stakeholders, including IT staff, business units, and external partners, in the COBIT implementation process. This inclusive approach ensured that the needs and expectations of all stakeholders were considered, facilitating smoother adoption and collaboration.</a:t>
            </a:r>
          </a:p>
        </p:txBody>
      </p:sp>
    </p:spTree>
    <p:extLst>
      <p:ext uri="{BB962C8B-B14F-4D97-AF65-F5344CB8AC3E}">
        <p14:creationId xmlns:p14="http://schemas.microsoft.com/office/powerpoint/2010/main" val="3450507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a:latin typeface="Calibri" panose="020F0502020204030204" pitchFamily="34" charset="0"/>
                <a:cs typeface="Calibri" panose="020F0502020204030204" pitchFamily="34" charset="0"/>
              </a:rPr>
              <a:t>Implementing Best Practice IT Governance Frameworks</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critical success factors for implementing IT governance frameworks like COBIT?</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2" y="2915830"/>
            <a:ext cx="1219199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Training and Awareness: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The ATO invested in comprehensive training programs to educate its employees about the COBIT framework and its benefits. By building awareness and expertise among staff, the ATO ensured that everyone understood their roles and responsibilities in maintaining effective IT governance.</a:t>
            </a:r>
          </a:p>
        </p:txBody>
      </p:sp>
    </p:spTree>
    <p:extLst>
      <p:ext uri="{BB962C8B-B14F-4D97-AF65-F5344CB8AC3E}">
        <p14:creationId xmlns:p14="http://schemas.microsoft.com/office/powerpoint/2010/main" val="1201053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a:latin typeface="Calibri" panose="020F0502020204030204" pitchFamily="34" charset="0"/>
                <a:cs typeface="Calibri" panose="020F0502020204030204" pitchFamily="34" charset="0"/>
              </a:rPr>
              <a:t>Implementing Best Practice IT Governance Frameworks</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critical success factors for implementing IT governance frameworks like COBIT?</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2" y="2915830"/>
            <a:ext cx="1219199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Regular Monitoring and Evaluation:</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The ATO established mechanisms for continuous monitoring and evaluation of the COBIT implementation. Regular audits, performance reviews, and feedback loops enabled the ATO to identify areas for improvement and ensure that the framework was delivering the desired outcomes.</a:t>
            </a:r>
          </a:p>
        </p:txBody>
      </p:sp>
    </p:spTree>
    <p:extLst>
      <p:ext uri="{BB962C8B-B14F-4D97-AF65-F5344CB8AC3E}">
        <p14:creationId xmlns:p14="http://schemas.microsoft.com/office/powerpoint/2010/main" val="1766065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a:latin typeface="Calibri" panose="020F0502020204030204" pitchFamily="34" charset="0"/>
                <a:cs typeface="Calibri" panose="020F0502020204030204" pitchFamily="34" charset="0"/>
              </a:rPr>
              <a:t>Implementing Best Practice IT Governance Frameworks</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critical success factors for implementing IT governance frameworks like COBIT?</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2" y="2915830"/>
            <a:ext cx="1219199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6. Adaptability and Flexibility:</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The ATO demonstrated adaptability by customizing the COBIT framework to fit its specific organizational context and requirements. This flexibility allowed the ATO to address unique challenges and leverage the framework effectively to meet its governance objectives.</a:t>
            </a:r>
          </a:p>
        </p:txBody>
      </p:sp>
    </p:spTree>
    <p:extLst>
      <p:ext uri="{BB962C8B-B14F-4D97-AF65-F5344CB8AC3E}">
        <p14:creationId xmlns:p14="http://schemas.microsoft.com/office/powerpoint/2010/main" val="3640267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a:latin typeface="Calibri" panose="020F0502020204030204" pitchFamily="34" charset="0"/>
                <a:cs typeface="Calibri" panose="020F0502020204030204" pitchFamily="34" charset="0"/>
              </a:rPr>
              <a:t>Implementing Best Practice IT Governance Frameworks</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critical success factors for implementing IT governance frameworks like COBIT?</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2" y="2915830"/>
            <a:ext cx="1219199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7. Effective Communication:</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Clear and transparent communication channels were established within the ATO to facilitate the flow of information regarding COBIT implementation. Regular updates, progress reports, and open discussions helped maintain alignment and address any issues promptly.</a:t>
            </a:r>
          </a:p>
        </p:txBody>
      </p:sp>
    </p:spTree>
    <p:extLst>
      <p:ext uri="{BB962C8B-B14F-4D97-AF65-F5344CB8AC3E}">
        <p14:creationId xmlns:p14="http://schemas.microsoft.com/office/powerpoint/2010/main" val="3413144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a:latin typeface="Calibri" panose="020F0502020204030204" pitchFamily="34" charset="0"/>
                <a:cs typeface="Calibri" panose="020F0502020204030204" pitchFamily="34" charset="0"/>
              </a:rPr>
              <a:t>Implementing Best Practice IT Governance Frameworks</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critical success factors for implementing IT governance frameworks like COBIT?</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1" y="2830420"/>
            <a:ext cx="12191999"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 summary, the critical success factors for implementing IT governance frameworks like COBIT at the Australian Taxation Office include top management support, clear objectives, stakeholder engagement, training and awareness, regular monitoring and evaluation, adaptability, and effective communication. These factors have enabled the ATO to enhance its IT governance and improve services for taxpayers.</a:t>
            </a:r>
          </a:p>
        </p:txBody>
      </p:sp>
    </p:spTree>
    <p:extLst>
      <p:ext uri="{BB962C8B-B14F-4D97-AF65-F5344CB8AC3E}">
        <p14:creationId xmlns:p14="http://schemas.microsoft.com/office/powerpoint/2010/main" val="4230982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Methods for Effective IT Governance Assessment</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can organizations assess the effectiveness of their IT governance frameworks?</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1" y="2830420"/>
            <a:ext cx="12191999"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Organizations can assess the effectiveness of their IT governance frameworks by using tools such as balanced scorecards to measure how well IT governance practices are achieving business goals.</a:t>
            </a:r>
          </a:p>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Using balanced scorecards, organizations like Qantas assess the effectiveness of their IT governance practices in achieving business goals.</a:t>
            </a:r>
          </a:p>
        </p:txBody>
      </p:sp>
    </p:spTree>
    <p:extLst>
      <p:ext uri="{BB962C8B-B14F-4D97-AF65-F5344CB8AC3E}">
        <p14:creationId xmlns:p14="http://schemas.microsoft.com/office/powerpoint/2010/main" val="305743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505414"/>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Methods for Effective IT Governance Assessment</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1505415"/>
            <a:ext cx="12191999"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Class Activity</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1" y="2830420"/>
            <a:ext cx="12191999" cy="196451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Could you discuss or research another example of an organization that uses balanced scorecards or other tools to assess the effectiveness of their IT governance frameworks.</a:t>
            </a:r>
          </a:p>
        </p:txBody>
      </p:sp>
    </p:spTree>
    <p:extLst>
      <p:ext uri="{BB962C8B-B14F-4D97-AF65-F5344CB8AC3E}">
        <p14:creationId xmlns:p14="http://schemas.microsoft.com/office/powerpoint/2010/main" val="225443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767254"/>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Detailed Analysis of the COBIT Framework</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767255"/>
            <a:ext cx="12191999"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the key components of the COBIT framework, and how do they support IT governance?</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1" y="2157758"/>
            <a:ext cx="12191999"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The key components of the COBIT framework include governance and management objectives, principles, processes, organizational structures, and information flows. These components support IT governance by providing a structured approach to managing IT risks, ensuring compliance with regulations, and aligning IT initiatives with business goals.</a:t>
            </a:r>
          </a:p>
          <a:p>
            <a:pPr>
              <a:lnSpc>
                <a:spcPct val="150000"/>
              </a:lnSpc>
            </a:pPr>
            <a:r>
              <a:rPr lang="en-US" sz="2800" b="1" dirty="0">
                <a:latin typeface="Calibri" panose="020F0502020204030204" pitchFamily="34" charset="0"/>
                <a:cs typeface="Calibri" panose="020F0502020204030204" pitchFamily="34" charset="0"/>
              </a:rPr>
              <a:t>Example: </a:t>
            </a:r>
            <a:r>
              <a:rPr lang="en-US" sz="2800" dirty="0">
                <a:latin typeface="Calibri" panose="020F0502020204030204" pitchFamily="34" charset="0"/>
                <a:cs typeface="Calibri" panose="020F0502020204030204" pitchFamily="34" charset="0"/>
              </a:rPr>
              <a:t>Insurance companies in Australia use COBIT components to manage IT risks and ensure compliance with industry regulations.</a:t>
            </a:r>
          </a:p>
        </p:txBody>
      </p:sp>
    </p:spTree>
    <p:extLst>
      <p:ext uri="{BB962C8B-B14F-4D97-AF65-F5344CB8AC3E}">
        <p14:creationId xmlns:p14="http://schemas.microsoft.com/office/powerpoint/2010/main" val="240339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a:bodyPr>
          <a:lstStyle/>
          <a:p>
            <a:r>
              <a:rPr lang="en-US" b="1" dirty="0">
                <a:latin typeface="Calibri" panose="020F0502020204030204" pitchFamily="34" charset="0"/>
                <a:cs typeface="Calibri" panose="020F0502020204030204" pitchFamily="34" charset="0"/>
              </a:rPr>
              <a:t>Why is IT governance critical for organizational success in the digital age?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Resource Optimization:</a:t>
            </a:r>
          </a:p>
          <a:p>
            <a:pPr>
              <a:lnSpc>
                <a:spcPct val="150000"/>
              </a:lnSpc>
            </a:pPr>
            <a:r>
              <a:rPr lang="en-US" sz="2800" b="1" dirty="0">
                <a:latin typeface="Calibri" panose="020F0502020204030204" pitchFamily="34" charset="0"/>
                <a:cs typeface="Calibri" panose="020F0502020204030204" pitchFamily="34" charset="0"/>
              </a:rPr>
              <a:t>Example: </a:t>
            </a:r>
            <a:r>
              <a:rPr lang="en-US" sz="2800" dirty="0">
                <a:latin typeface="Calibri" panose="020F0502020204030204" pitchFamily="34" charset="0"/>
                <a:cs typeface="Calibri" panose="020F0502020204030204" pitchFamily="34" charset="0"/>
              </a:rPr>
              <a:t>BHP</a:t>
            </a:r>
          </a:p>
          <a:p>
            <a:pPr>
              <a:lnSpc>
                <a:spcPct val="150000"/>
              </a:lnSpc>
            </a:pPr>
            <a:r>
              <a:rPr lang="en-US" sz="2800" b="1" dirty="0">
                <a:latin typeface="Calibri" panose="020F0502020204030204" pitchFamily="34" charset="0"/>
                <a:cs typeface="Calibri" panose="020F0502020204030204" pitchFamily="34" charset="0"/>
              </a:rPr>
              <a:t>Details: </a:t>
            </a:r>
            <a:r>
              <a:rPr lang="en-US" sz="2800" dirty="0">
                <a:latin typeface="Calibri" panose="020F0502020204030204" pitchFamily="34" charset="0"/>
                <a:cs typeface="Calibri" panose="020F0502020204030204" pitchFamily="34" charset="0"/>
              </a:rPr>
              <a:t>BHP, a global resources company, uses IT governance to optimize its IT resources, including hardware, software, and personnel. By prioritizing IT projects that align with business priorities, BHP ensures efficient allocation of resources, reducing costs and improving operational efficiency in its mining operations.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148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767254"/>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Detailed Analysis of the COBIT Framework</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1" y="767255"/>
            <a:ext cx="12191999"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Class Activity</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1" y="2157758"/>
            <a:ext cx="12191999" cy="131818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Could you discuss or research another example of an organization that uses COBIT components to manage IT risks and ensure compliance with industry regulations.</a:t>
            </a:r>
          </a:p>
        </p:txBody>
      </p:sp>
    </p:spTree>
    <p:extLst>
      <p:ext uri="{BB962C8B-B14F-4D97-AF65-F5344CB8AC3E}">
        <p14:creationId xmlns:p14="http://schemas.microsoft.com/office/powerpoint/2010/main" val="286856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061544"/>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Understanding COBIT’s Components and Benefits</a:t>
            </a:r>
            <a:endParaRPr lang="en-US" sz="4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3772A2-9C37-B996-E4AF-EF14B7713827}"/>
              </a:ext>
            </a:extLst>
          </p:cNvPr>
          <p:cNvSpPr txBox="1"/>
          <p:nvPr/>
        </p:nvSpPr>
        <p:spPr>
          <a:xfrm>
            <a:off x="0" y="1187385"/>
            <a:ext cx="12191999"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does COBIT help organizations optimize their IT resources and processes?</a:t>
            </a:r>
            <a:endParaRPr lang="en-AU" sz="2800" b="1"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E7C007BD-B051-DA61-A2F6-8D7DEB87BDB1}"/>
              </a:ext>
            </a:extLst>
          </p:cNvPr>
          <p:cNvSpPr>
            <a:spLocks noChangeArrowheads="1"/>
          </p:cNvSpPr>
          <p:nvPr/>
        </p:nvSpPr>
        <p:spPr bwMode="auto">
          <a:xfrm>
            <a:off x="0" y="2182040"/>
            <a:ext cx="12192000" cy="45498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Optimized IT Processes: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Streamlining and improving the efficiency of IT operations.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Better Alignment with Business Objectives: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Ensuring that IT efforts support and enhance the bank's strategic goals, ultimately leading to improved service delivery and competitive advantage.</a:t>
            </a:r>
          </a:p>
          <a:p>
            <a:pPr eaLnBrk="0" fontAlgn="base" hangingPunct="0">
              <a:lnSpc>
                <a:spcPct val="150000"/>
              </a:lnSpc>
              <a:spcBef>
                <a:spcPct val="0"/>
              </a:spcBef>
              <a:spcAft>
                <a:spcPct val="0"/>
              </a:spcAft>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The implementation of COBIT at Westpac has led to optimized IT processes and better alignment with business objectives.</a:t>
            </a:r>
          </a:p>
        </p:txBody>
      </p:sp>
    </p:spTree>
    <p:extLst>
      <p:ext uri="{BB962C8B-B14F-4D97-AF65-F5344CB8AC3E}">
        <p14:creationId xmlns:p14="http://schemas.microsoft.com/office/powerpoint/2010/main" val="295075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3772A2-9C37-B996-E4AF-EF14B7713827}"/>
              </a:ext>
            </a:extLst>
          </p:cNvPr>
          <p:cNvSpPr txBox="1"/>
          <p:nvPr/>
        </p:nvSpPr>
        <p:spPr>
          <a:xfrm>
            <a:off x="0" y="1187385"/>
            <a:ext cx="12191999"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Class Activity</a:t>
            </a:r>
            <a:endParaRPr lang="en-AU" sz="2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5CD78F5-0F88-C20D-68E1-4F74CC61E5E8}"/>
              </a:ext>
            </a:extLst>
          </p:cNvPr>
          <p:cNvSpPr txBox="1"/>
          <p:nvPr/>
        </p:nvSpPr>
        <p:spPr>
          <a:xfrm>
            <a:off x="1" y="2056111"/>
            <a:ext cx="12191999"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Could you discuss or research another example of how the implementation of COBIT has optimized IT processes and aligned IT efforts with business objectives in an organization.</a:t>
            </a:r>
          </a:p>
          <a:p>
            <a:pPr>
              <a:lnSpc>
                <a:spcPct val="150000"/>
              </a:lnSpc>
            </a:pPr>
            <a:r>
              <a:rPr lang="en-US" sz="2800" dirty="0">
                <a:latin typeface="Calibri" panose="020F0502020204030204" pitchFamily="34" charset="0"/>
                <a:cs typeface="Calibri" panose="020F0502020204030204" pitchFamily="34" charset="0"/>
              </a:rPr>
              <a:t>For instance, you could explore how a technology company like Atlassian uses COBIT to streamline their IT operations and ensure that their IT strategy supports and enhances their overall business goals.</a:t>
            </a:r>
          </a:p>
        </p:txBody>
      </p:sp>
      <p:sp>
        <p:nvSpPr>
          <p:cNvPr id="6" name="Title 1">
            <a:extLst>
              <a:ext uri="{FF2B5EF4-FFF2-40B4-BE49-F238E27FC236}">
                <a16:creationId xmlns:a16="http://schemas.microsoft.com/office/drawing/2014/main" id="{C026892C-A10D-E9F5-941B-1948A198CFE1}"/>
              </a:ext>
            </a:extLst>
          </p:cNvPr>
          <p:cNvSpPr>
            <a:spLocks noGrp="1"/>
          </p:cNvSpPr>
          <p:nvPr>
            <p:ph type="title"/>
          </p:nvPr>
        </p:nvSpPr>
        <p:spPr>
          <a:xfrm>
            <a:off x="0" y="1"/>
            <a:ext cx="12192000" cy="1061544"/>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Understanding COBIT’s Components and Benefits</a:t>
            </a:r>
            <a:endParaRPr lang="en-US" sz="4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58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0" y="1"/>
            <a:ext cx="12192000" cy="1505414"/>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Tutorial Week 3</a:t>
            </a:r>
            <a:endParaRPr lang="en-US" sz="4400"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9CD00FA-C19D-7BC6-D070-2FDE4035CE7B}"/>
              </a:ext>
            </a:extLst>
          </p:cNvPr>
          <p:cNvPicPr>
            <a:picLocks noChangeAspect="1"/>
          </p:cNvPicPr>
          <p:nvPr/>
        </p:nvPicPr>
        <p:blipFill rotWithShape="1">
          <a:blip r:embed="rId2"/>
          <a:srcRect l="33567" t="28943" r="18597" b="17886"/>
          <a:stretch/>
        </p:blipFill>
        <p:spPr>
          <a:xfrm>
            <a:off x="1931018" y="1237484"/>
            <a:ext cx="8329964" cy="5208220"/>
          </a:xfrm>
          <a:prstGeom prst="rect">
            <a:avLst/>
          </a:prstGeom>
        </p:spPr>
      </p:pic>
    </p:spTree>
    <p:extLst>
      <p:ext uri="{BB962C8B-B14F-4D97-AF65-F5344CB8AC3E}">
        <p14:creationId xmlns:p14="http://schemas.microsoft.com/office/powerpoint/2010/main" val="3328858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5262F-3D70-E7FB-8E8C-20E6718745D7}"/>
              </a:ext>
            </a:extLst>
          </p:cNvPr>
          <p:cNvPicPr>
            <a:picLocks noChangeAspect="1"/>
          </p:cNvPicPr>
          <p:nvPr/>
        </p:nvPicPr>
        <p:blipFill rotWithShape="1">
          <a:blip r:embed="rId2"/>
          <a:srcRect l="33933" t="38862" r="8262" b="25203"/>
          <a:stretch/>
        </p:blipFill>
        <p:spPr>
          <a:xfrm>
            <a:off x="159834" y="1264010"/>
            <a:ext cx="11872332" cy="4151560"/>
          </a:xfrm>
          <a:prstGeom prst="rect">
            <a:avLst/>
          </a:prstGeom>
        </p:spPr>
      </p:pic>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0" y="1"/>
            <a:ext cx="12192000" cy="1505414"/>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Tutorial Week 3</a:t>
            </a:r>
            <a:endParaRPr lang="en-US" sz="4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0684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0" y="1"/>
            <a:ext cx="12192000" cy="758282"/>
          </a:xfrm>
        </p:spPr>
        <p:txBody>
          <a:bodyPr>
            <a:normAutofit fontScale="90000"/>
          </a:bodyPr>
          <a:lstStyle/>
          <a:p>
            <a:pPr>
              <a:lnSpc>
                <a:spcPct val="100000"/>
              </a:lnSpc>
            </a:pPr>
            <a:r>
              <a:rPr lang="en-US" b="1" dirty="0">
                <a:latin typeface="Calibri" panose="020F0502020204030204" pitchFamily="34" charset="0"/>
                <a:cs typeface="Calibri" panose="020F0502020204030204" pitchFamily="34" charset="0"/>
              </a:rPr>
              <a:t>Tutorial Week 3</a:t>
            </a:r>
            <a:endParaRPr lang="en-US" sz="4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17BCBC5-408D-4FAB-F832-2749B65C94C1}"/>
              </a:ext>
            </a:extLst>
          </p:cNvPr>
          <p:cNvSpPr txBox="1"/>
          <p:nvPr/>
        </p:nvSpPr>
        <p:spPr>
          <a:xfrm>
            <a:off x="0" y="758283"/>
            <a:ext cx="12192000"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Tutorial Activities:</a:t>
            </a:r>
            <a:endParaRPr lang="en-US" sz="2800" dirty="0">
              <a:latin typeface="Calibri" panose="020F0502020204030204" pitchFamily="34" charset="0"/>
              <a:cs typeface="Calibri" panose="020F0502020204030204" pitchFamily="34" charset="0"/>
            </a:endParaRPr>
          </a:p>
          <a:p>
            <a:pPr>
              <a:buFont typeface="+mj-lt"/>
              <a:buAutoNum type="arabicPeriod"/>
            </a:pPr>
            <a:r>
              <a:rPr lang="en-US" sz="2800" b="1" dirty="0">
                <a:latin typeface="Calibri" panose="020F0502020204030204" pitchFamily="34" charset="0"/>
                <a:cs typeface="Calibri" panose="020F0502020204030204" pitchFamily="34" charset="0"/>
              </a:rPr>
              <a:t> Case Study Discussion:</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Read the case study "Improving Enterprise Governance of IT in a Major Airline: A Teaching Case."</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Work in a small group to discuss how KLM embarked on the journey towards improved enterprise governance of IT. If you were a business consultant, what approach would you take to launch such an improvement program?</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Answer Requirement:</a:t>
            </a:r>
            <a:r>
              <a:rPr lang="en-US" sz="2800" dirty="0">
                <a:latin typeface="Calibri" panose="020F0502020204030204" pitchFamily="34" charset="0"/>
                <a:cs typeface="Calibri" panose="020F0502020204030204" pitchFamily="34" charset="0"/>
              </a:rPr>
              <a:t> Write your answers in detail in the provided text field (minimum 300 words).</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Time allocated:</a:t>
            </a:r>
            <a:r>
              <a:rPr lang="en-US" sz="2800" dirty="0">
                <a:latin typeface="Calibri" panose="020F0502020204030204" pitchFamily="34" charset="0"/>
                <a:cs typeface="Calibri" panose="020F0502020204030204" pitchFamily="34" charset="0"/>
              </a:rPr>
              <a:t> 25 minutes</a:t>
            </a:r>
          </a:p>
        </p:txBody>
      </p:sp>
      <p:sp>
        <p:nvSpPr>
          <p:cNvPr id="2" name="TextBox 1">
            <a:extLst>
              <a:ext uri="{FF2B5EF4-FFF2-40B4-BE49-F238E27FC236}">
                <a16:creationId xmlns:a16="http://schemas.microsoft.com/office/drawing/2014/main" id="{F2E9B4A1-219E-4A6C-114F-77ED017E67C5}"/>
              </a:ext>
            </a:extLst>
          </p:cNvPr>
          <p:cNvSpPr txBox="1"/>
          <p:nvPr/>
        </p:nvSpPr>
        <p:spPr>
          <a:xfrm>
            <a:off x="7181384" y="5288339"/>
            <a:ext cx="5010615" cy="1569660"/>
          </a:xfrm>
          <a:prstGeom prst="rect">
            <a:avLst/>
          </a:prstGeom>
          <a:noFill/>
        </p:spPr>
        <p:txBody>
          <a:bodyPr wrap="square">
            <a:spAutoFit/>
          </a:bodyPr>
          <a:lstStyle/>
          <a:p>
            <a:r>
              <a:rPr lang="en-US" sz="1600" b="1" dirty="0"/>
              <a:t>Note:</a:t>
            </a:r>
            <a:r>
              <a:rPr lang="en-US" sz="1600" dirty="0"/>
              <a:t> Ensure you create a discussion thread and get your answers responded to by at least two other students (minimum 150 words) before the lecture and tutorial. Also, please add the source(s) of your case study and refrain from using generative AI tools like ChatGPT, Gemini, or CoPilot to answer your questions.</a:t>
            </a:r>
            <a:endParaRPr lang="en-AU" sz="1600" dirty="0"/>
          </a:p>
        </p:txBody>
      </p:sp>
    </p:spTree>
    <p:extLst>
      <p:ext uri="{BB962C8B-B14F-4D97-AF65-F5344CB8AC3E}">
        <p14:creationId xmlns:p14="http://schemas.microsoft.com/office/powerpoint/2010/main" val="160384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0" y="1"/>
            <a:ext cx="12192000" cy="669072"/>
          </a:xfrm>
        </p:spPr>
        <p:txBody>
          <a:bodyPr>
            <a:normAutofit fontScale="90000"/>
          </a:bodyPr>
          <a:lstStyle/>
          <a:p>
            <a:pPr>
              <a:lnSpc>
                <a:spcPct val="100000"/>
              </a:lnSpc>
            </a:pPr>
            <a:r>
              <a:rPr lang="en-US" b="1" dirty="0">
                <a:latin typeface="Calibri" panose="020F0502020204030204" pitchFamily="34" charset="0"/>
                <a:cs typeface="Calibri" panose="020F0502020204030204" pitchFamily="34" charset="0"/>
              </a:rPr>
              <a:t>Tutorial Week 3</a:t>
            </a:r>
            <a:endParaRPr lang="en-US" sz="4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17BCBC5-408D-4FAB-F832-2749B65C94C1}"/>
              </a:ext>
            </a:extLst>
          </p:cNvPr>
          <p:cNvSpPr txBox="1"/>
          <p:nvPr/>
        </p:nvSpPr>
        <p:spPr>
          <a:xfrm>
            <a:off x="0" y="512956"/>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Identification of Structures, Processes, and Relational Mechanisms: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Revisit the case and identify the structures, processes, and relational mechanisms applied in this case.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Clearly explain each of these practices and its role in the context of enterprise governance of IT.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Answer Requirement:</a:t>
            </a:r>
            <a:r>
              <a:rPr lang="en-US" sz="2800" dirty="0">
                <a:latin typeface="Calibri" panose="020F0502020204030204" pitchFamily="34" charset="0"/>
                <a:cs typeface="Calibri" panose="020F0502020204030204" pitchFamily="34" charset="0"/>
              </a:rPr>
              <a:t> Discuss in a small group and write your answers in detail in the provided text field (minimum 500 words).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Time allocated:</a:t>
            </a:r>
            <a:r>
              <a:rPr lang="en-US" sz="2800" dirty="0">
                <a:latin typeface="Calibri" panose="020F0502020204030204" pitchFamily="34" charset="0"/>
                <a:cs typeface="Calibri" panose="020F0502020204030204" pitchFamily="34" charset="0"/>
              </a:rPr>
              <a:t> 30 minutes</a:t>
            </a:r>
          </a:p>
        </p:txBody>
      </p:sp>
      <p:sp>
        <p:nvSpPr>
          <p:cNvPr id="2" name="TextBox 1">
            <a:extLst>
              <a:ext uri="{FF2B5EF4-FFF2-40B4-BE49-F238E27FC236}">
                <a16:creationId xmlns:a16="http://schemas.microsoft.com/office/drawing/2014/main" id="{A496B0D3-B038-EAA2-C152-A129915CF8E6}"/>
              </a:ext>
            </a:extLst>
          </p:cNvPr>
          <p:cNvSpPr txBox="1"/>
          <p:nvPr/>
        </p:nvSpPr>
        <p:spPr>
          <a:xfrm>
            <a:off x="7181384" y="5288339"/>
            <a:ext cx="5010615" cy="1569660"/>
          </a:xfrm>
          <a:prstGeom prst="rect">
            <a:avLst/>
          </a:prstGeom>
          <a:noFill/>
        </p:spPr>
        <p:txBody>
          <a:bodyPr wrap="square">
            <a:spAutoFit/>
          </a:bodyPr>
          <a:lstStyle/>
          <a:p>
            <a:r>
              <a:rPr lang="en-US" sz="1600" b="1" dirty="0"/>
              <a:t>Note:</a:t>
            </a:r>
            <a:r>
              <a:rPr lang="en-US" sz="1600" dirty="0"/>
              <a:t> Ensure you create a discussion thread and get your answers responded to by at least two other students (minimum 150 words) before the lecture and tutorial. Also, please add the source(s) of your case study and refrain from using generative AI tools like ChatGPT, Gemini, or CoPilot to answer your questions.</a:t>
            </a:r>
            <a:endParaRPr lang="en-AU" sz="1600" dirty="0"/>
          </a:p>
        </p:txBody>
      </p:sp>
    </p:spTree>
    <p:extLst>
      <p:ext uri="{BB962C8B-B14F-4D97-AF65-F5344CB8AC3E}">
        <p14:creationId xmlns:p14="http://schemas.microsoft.com/office/powerpoint/2010/main" val="261546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0" y="1"/>
            <a:ext cx="12192000" cy="724828"/>
          </a:xfrm>
        </p:spPr>
        <p:txBody>
          <a:bodyPr>
            <a:normAutofit fontScale="90000"/>
          </a:bodyPr>
          <a:lstStyle/>
          <a:p>
            <a:pPr>
              <a:lnSpc>
                <a:spcPct val="100000"/>
              </a:lnSpc>
            </a:pPr>
            <a:r>
              <a:rPr lang="en-US" b="1" dirty="0">
                <a:latin typeface="Calibri" panose="020F0502020204030204" pitchFamily="34" charset="0"/>
                <a:cs typeface="Calibri" panose="020F0502020204030204" pitchFamily="34" charset="0"/>
              </a:rPr>
              <a:t>Tutorial Week 3</a:t>
            </a:r>
            <a:endParaRPr lang="en-US" sz="4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17BCBC5-408D-4FAB-F832-2749B65C94C1}"/>
              </a:ext>
            </a:extLst>
          </p:cNvPr>
          <p:cNvSpPr txBox="1"/>
          <p:nvPr/>
        </p:nvSpPr>
        <p:spPr>
          <a:xfrm>
            <a:off x="0" y="568712"/>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Staying on the Surfboard Principle: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Discuss the motivation and criteria behind the "staying on the surfboard principle."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Explain how you think this framework could/should evolve over time.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Answer Requirement:</a:t>
            </a:r>
            <a:r>
              <a:rPr lang="en-US" sz="2800" dirty="0">
                <a:latin typeface="Calibri" panose="020F0502020204030204" pitchFamily="34" charset="0"/>
                <a:cs typeface="Calibri" panose="020F0502020204030204" pitchFamily="34" charset="0"/>
              </a:rPr>
              <a:t> Discuss in a small group and write your answers in detail in the provided text field (minimum 300 words).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Time allocated:</a:t>
            </a:r>
            <a:r>
              <a:rPr lang="en-US" sz="2800" dirty="0">
                <a:latin typeface="Calibri" panose="020F0502020204030204" pitchFamily="34" charset="0"/>
                <a:cs typeface="Calibri" panose="020F0502020204030204" pitchFamily="34" charset="0"/>
              </a:rPr>
              <a:t> 10 minutes</a:t>
            </a:r>
          </a:p>
        </p:txBody>
      </p:sp>
      <p:sp>
        <p:nvSpPr>
          <p:cNvPr id="2" name="TextBox 1">
            <a:extLst>
              <a:ext uri="{FF2B5EF4-FFF2-40B4-BE49-F238E27FC236}">
                <a16:creationId xmlns:a16="http://schemas.microsoft.com/office/drawing/2014/main" id="{C4DBDC06-3D4C-5F6C-04A4-8D55FC763862}"/>
              </a:ext>
            </a:extLst>
          </p:cNvPr>
          <p:cNvSpPr txBox="1"/>
          <p:nvPr/>
        </p:nvSpPr>
        <p:spPr>
          <a:xfrm>
            <a:off x="7181384" y="5288339"/>
            <a:ext cx="5010615" cy="1569660"/>
          </a:xfrm>
          <a:prstGeom prst="rect">
            <a:avLst/>
          </a:prstGeom>
          <a:noFill/>
        </p:spPr>
        <p:txBody>
          <a:bodyPr wrap="square">
            <a:spAutoFit/>
          </a:bodyPr>
          <a:lstStyle/>
          <a:p>
            <a:r>
              <a:rPr lang="en-US" sz="1600" b="1" dirty="0"/>
              <a:t>Note:</a:t>
            </a:r>
            <a:r>
              <a:rPr lang="en-US" sz="1600" dirty="0"/>
              <a:t> Ensure you create a discussion thread and get your answers responded to by at least two other students (minimum 150 words) before the lecture and tutorial. Also, please add the source(s) of your case study and refrain from using generative AI tools like ChatGPT, Gemini, or CoPilot to answer your questions.</a:t>
            </a:r>
            <a:endParaRPr lang="en-AU" sz="1600" dirty="0"/>
          </a:p>
        </p:txBody>
      </p:sp>
    </p:spTree>
    <p:extLst>
      <p:ext uri="{BB962C8B-B14F-4D97-AF65-F5344CB8AC3E}">
        <p14:creationId xmlns:p14="http://schemas.microsoft.com/office/powerpoint/2010/main" val="365429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0" y="1"/>
            <a:ext cx="12192000" cy="657921"/>
          </a:xfrm>
        </p:spPr>
        <p:txBody>
          <a:bodyPr>
            <a:normAutofit fontScale="90000"/>
          </a:bodyPr>
          <a:lstStyle/>
          <a:p>
            <a:pPr>
              <a:lnSpc>
                <a:spcPct val="100000"/>
              </a:lnSpc>
            </a:pPr>
            <a:r>
              <a:rPr lang="en-US" b="1" dirty="0">
                <a:latin typeface="Calibri" panose="020F0502020204030204" pitchFamily="34" charset="0"/>
                <a:cs typeface="Calibri" panose="020F0502020204030204" pitchFamily="34" charset="0"/>
              </a:rPr>
              <a:t>Tutorial Week 3</a:t>
            </a:r>
            <a:endParaRPr lang="en-US" sz="4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17BCBC5-408D-4FAB-F832-2749B65C94C1}"/>
              </a:ext>
            </a:extLst>
          </p:cNvPr>
          <p:cNvSpPr txBox="1"/>
          <p:nvPr/>
        </p:nvSpPr>
        <p:spPr>
          <a:xfrm>
            <a:off x="0" y="657922"/>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Portfolio Management Process: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The case describes the portfolio management process which begins with an identification of the business drivers.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Explain why KLM developed a specific approach for capturing business drivers. What could be a point of critique in this process?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Answer Requirement:</a:t>
            </a:r>
            <a:r>
              <a:rPr lang="en-US" sz="2800" dirty="0">
                <a:latin typeface="Calibri" panose="020F0502020204030204" pitchFamily="34" charset="0"/>
                <a:cs typeface="Calibri" panose="020F0502020204030204" pitchFamily="34" charset="0"/>
              </a:rPr>
              <a:t> Discuss in a small group and write your answers in detail in the provided text field (minimum 300 words).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Time allocated:</a:t>
            </a:r>
            <a:r>
              <a:rPr lang="en-US" sz="2800" dirty="0">
                <a:latin typeface="Calibri" panose="020F0502020204030204" pitchFamily="34" charset="0"/>
                <a:cs typeface="Calibri" panose="020F0502020204030204" pitchFamily="34" charset="0"/>
              </a:rPr>
              <a:t> 10 minutes</a:t>
            </a:r>
          </a:p>
        </p:txBody>
      </p:sp>
      <p:sp>
        <p:nvSpPr>
          <p:cNvPr id="2" name="TextBox 1">
            <a:extLst>
              <a:ext uri="{FF2B5EF4-FFF2-40B4-BE49-F238E27FC236}">
                <a16:creationId xmlns:a16="http://schemas.microsoft.com/office/drawing/2014/main" id="{8ABA477B-8F57-A5B3-4F77-DAE4E0AE2035}"/>
              </a:ext>
            </a:extLst>
          </p:cNvPr>
          <p:cNvSpPr txBox="1"/>
          <p:nvPr/>
        </p:nvSpPr>
        <p:spPr>
          <a:xfrm>
            <a:off x="7181384" y="5288339"/>
            <a:ext cx="5010615" cy="1569660"/>
          </a:xfrm>
          <a:prstGeom prst="rect">
            <a:avLst/>
          </a:prstGeom>
          <a:noFill/>
        </p:spPr>
        <p:txBody>
          <a:bodyPr wrap="square">
            <a:spAutoFit/>
          </a:bodyPr>
          <a:lstStyle/>
          <a:p>
            <a:r>
              <a:rPr lang="en-US" sz="1600" b="1" dirty="0"/>
              <a:t>Note:</a:t>
            </a:r>
            <a:r>
              <a:rPr lang="en-US" sz="1600" dirty="0"/>
              <a:t> Ensure you create a discussion thread and get your answers responded to by at least two other students (minimum 150 words) before the lecture and tutorial. Also, please add the source(s) of your case study and refrain from using generative AI tools like ChatGPT, Gemini, or CoPilot to answer your questions.</a:t>
            </a:r>
            <a:endParaRPr lang="en-AU" sz="1600" dirty="0"/>
          </a:p>
        </p:txBody>
      </p:sp>
    </p:spTree>
    <p:extLst>
      <p:ext uri="{BB962C8B-B14F-4D97-AF65-F5344CB8AC3E}">
        <p14:creationId xmlns:p14="http://schemas.microsoft.com/office/powerpoint/2010/main" val="553087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0" y="1"/>
            <a:ext cx="12192000" cy="680223"/>
          </a:xfrm>
        </p:spPr>
        <p:txBody>
          <a:bodyPr>
            <a:normAutofit fontScale="90000"/>
          </a:bodyPr>
          <a:lstStyle/>
          <a:p>
            <a:pPr>
              <a:lnSpc>
                <a:spcPct val="100000"/>
              </a:lnSpc>
            </a:pPr>
            <a:r>
              <a:rPr lang="en-US" b="1" dirty="0">
                <a:latin typeface="Calibri" panose="020F0502020204030204" pitchFamily="34" charset="0"/>
                <a:cs typeface="Calibri" panose="020F0502020204030204" pitchFamily="34" charset="0"/>
              </a:rPr>
              <a:t>Tutorial Week 3</a:t>
            </a:r>
            <a:endParaRPr lang="en-US" sz="4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17BCBC5-408D-4FAB-F832-2749B65C94C1}"/>
              </a:ext>
            </a:extLst>
          </p:cNvPr>
          <p:cNvSpPr txBox="1"/>
          <p:nvPr/>
        </p:nvSpPr>
        <p:spPr>
          <a:xfrm>
            <a:off x="0" y="373939"/>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Challenges Ahead for KLM:</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The journey towards better enterprise governance of IT has been and continues to be an enriching one for KLM, and many challenges have been overcome.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Identify important areas that need to be improved in the coming period to ensure the journey continues positively.</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Answer Requirement:</a:t>
            </a:r>
            <a:r>
              <a:rPr lang="en-US" sz="2800" dirty="0">
                <a:latin typeface="Calibri" panose="020F0502020204030204" pitchFamily="34" charset="0"/>
                <a:cs typeface="Calibri" panose="020F0502020204030204" pitchFamily="34" charset="0"/>
              </a:rPr>
              <a:t> Discuss in a small group and write your answers in detail in the provided text field (minimum 300 words).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Time allocated:</a:t>
            </a:r>
            <a:r>
              <a:rPr lang="en-US" sz="2800" dirty="0">
                <a:latin typeface="Calibri" panose="020F0502020204030204" pitchFamily="34" charset="0"/>
                <a:cs typeface="Calibri" panose="020F0502020204030204" pitchFamily="34" charset="0"/>
              </a:rPr>
              <a:t> 15 minutes</a:t>
            </a:r>
          </a:p>
        </p:txBody>
      </p:sp>
      <p:sp>
        <p:nvSpPr>
          <p:cNvPr id="2" name="TextBox 1">
            <a:extLst>
              <a:ext uri="{FF2B5EF4-FFF2-40B4-BE49-F238E27FC236}">
                <a16:creationId xmlns:a16="http://schemas.microsoft.com/office/drawing/2014/main" id="{DBBEEA01-E16E-C399-9760-4C27354F3144}"/>
              </a:ext>
            </a:extLst>
          </p:cNvPr>
          <p:cNvSpPr txBox="1"/>
          <p:nvPr/>
        </p:nvSpPr>
        <p:spPr>
          <a:xfrm>
            <a:off x="7181384" y="5288339"/>
            <a:ext cx="5010615" cy="1569660"/>
          </a:xfrm>
          <a:prstGeom prst="rect">
            <a:avLst/>
          </a:prstGeom>
          <a:noFill/>
        </p:spPr>
        <p:txBody>
          <a:bodyPr wrap="square">
            <a:spAutoFit/>
          </a:bodyPr>
          <a:lstStyle/>
          <a:p>
            <a:r>
              <a:rPr lang="en-US" sz="1600" b="1" dirty="0"/>
              <a:t>Note:</a:t>
            </a:r>
            <a:r>
              <a:rPr lang="en-US" sz="1600" dirty="0"/>
              <a:t> Ensure you create a discussion thread and get your answers responded to by at least two other students (minimum 150 words) before the lecture and tutorial. Also, please add the source(s) of your case study and refrain from using generative AI tools like ChatGPT, Gemini, or CoPilot to answer your questions.</a:t>
            </a:r>
            <a:endParaRPr lang="en-AU" sz="1600" dirty="0"/>
          </a:p>
        </p:txBody>
      </p:sp>
    </p:spTree>
    <p:extLst>
      <p:ext uri="{BB962C8B-B14F-4D97-AF65-F5344CB8AC3E}">
        <p14:creationId xmlns:p14="http://schemas.microsoft.com/office/powerpoint/2010/main" val="77281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a:bodyPr>
          <a:lstStyle/>
          <a:p>
            <a:r>
              <a:rPr lang="en-US" b="1" dirty="0">
                <a:latin typeface="Calibri" panose="020F0502020204030204" pitchFamily="34" charset="0"/>
                <a:cs typeface="Calibri" panose="020F0502020204030204" pitchFamily="34" charset="0"/>
              </a:rPr>
              <a:t>Why is IT governance critical for organizational success in the digital age?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Performance Measurement:</a:t>
            </a:r>
          </a:p>
          <a:p>
            <a:pPr>
              <a:lnSpc>
                <a:spcPct val="150000"/>
              </a:lnSpc>
            </a:pPr>
            <a:r>
              <a:rPr lang="en-US" sz="2800" b="1" dirty="0">
                <a:latin typeface="Calibri" panose="020F0502020204030204" pitchFamily="34" charset="0"/>
                <a:cs typeface="Calibri" panose="020F0502020204030204" pitchFamily="34" charset="0"/>
              </a:rPr>
              <a:t>Example: </a:t>
            </a:r>
            <a:r>
              <a:rPr lang="en-US" sz="2800" dirty="0">
                <a:latin typeface="Calibri" panose="020F0502020204030204" pitchFamily="34" charset="0"/>
                <a:cs typeface="Calibri" panose="020F0502020204030204" pitchFamily="34" charset="0"/>
              </a:rPr>
              <a:t>Woolworths Group</a:t>
            </a:r>
          </a:p>
          <a:p>
            <a:pPr>
              <a:lnSpc>
                <a:spcPct val="150000"/>
              </a:lnSpc>
            </a:pPr>
            <a:r>
              <a:rPr lang="en-US" sz="2800" b="1" dirty="0">
                <a:latin typeface="Calibri" panose="020F0502020204030204" pitchFamily="34" charset="0"/>
                <a:cs typeface="Calibri" panose="020F0502020204030204" pitchFamily="34" charset="0"/>
              </a:rPr>
              <a:t>Details: </a:t>
            </a:r>
            <a:r>
              <a:rPr lang="en-US" sz="2800" dirty="0">
                <a:latin typeface="Calibri" panose="020F0502020204030204" pitchFamily="34" charset="0"/>
                <a:cs typeface="Calibri" panose="020F0502020204030204" pitchFamily="34" charset="0"/>
              </a:rPr>
              <a:t>Woolworths Group, a major Australian retailer, employs IT governance to measure the performance of its IT initiatives. By tracking key performance indicators (KPIs) such as system uptime and transaction processing speed, Woolworths can continuously improve its IT services, enhancing the overall shopping experience for customers.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728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0" y="1"/>
            <a:ext cx="12192000" cy="1059365"/>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Tutorial Week 3</a:t>
            </a:r>
            <a:endParaRPr lang="en-US" sz="4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17BCBC5-408D-4FAB-F832-2749B65C94C1}"/>
              </a:ext>
            </a:extLst>
          </p:cNvPr>
          <p:cNvSpPr txBox="1"/>
          <p:nvPr/>
        </p:nvSpPr>
        <p:spPr>
          <a:xfrm>
            <a:off x="0" y="87700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6. Lessons Learned and Recommendations: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Reflect on the factors that have been key to KLM’s success and could be recommended to other </a:t>
            </a:r>
            <a:r>
              <a:rPr lang="en-US" sz="2800" dirty="0" err="1">
                <a:latin typeface="Calibri" panose="020F0502020204030204" pitchFamily="34" charset="0"/>
                <a:cs typeface="Calibri" panose="020F0502020204030204" pitchFamily="34" charset="0"/>
              </a:rPr>
              <a:t>organisations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Discuss the experiences and lessons learned by KLM that can benefit other </a:t>
            </a:r>
            <a:r>
              <a:rPr lang="en-US" sz="2800" dirty="0" err="1">
                <a:latin typeface="Calibri" panose="020F0502020204030204" pitchFamily="34" charset="0"/>
                <a:cs typeface="Calibri" panose="020F0502020204030204" pitchFamily="34" charset="0"/>
              </a:rPr>
              <a:t>organisations</a:t>
            </a:r>
            <a:r>
              <a:rPr lang="en-US" sz="2800" dirty="0">
                <a:latin typeface="Calibri" panose="020F0502020204030204" pitchFamily="34" charset="0"/>
                <a:cs typeface="Calibri" panose="020F0502020204030204" pitchFamily="34" charset="0"/>
              </a:rPr>
              <a:t> in improving their governance of IT.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Answer Requirement:</a:t>
            </a:r>
            <a:r>
              <a:rPr lang="en-US" sz="2800" dirty="0">
                <a:latin typeface="Calibri" panose="020F0502020204030204" pitchFamily="34" charset="0"/>
                <a:cs typeface="Calibri" panose="020F0502020204030204" pitchFamily="34" charset="0"/>
              </a:rPr>
              <a:t> Discuss in a small group and write your answers in detail in the provided text field (minimum 300 words).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Time allocated:</a:t>
            </a:r>
            <a:r>
              <a:rPr lang="en-US" sz="2800" dirty="0">
                <a:latin typeface="Calibri" panose="020F0502020204030204" pitchFamily="34" charset="0"/>
                <a:cs typeface="Calibri" panose="020F0502020204030204" pitchFamily="34" charset="0"/>
              </a:rPr>
              <a:t> 15 minutes</a:t>
            </a:r>
          </a:p>
        </p:txBody>
      </p:sp>
      <p:sp>
        <p:nvSpPr>
          <p:cNvPr id="4" name="TextBox 3">
            <a:extLst>
              <a:ext uri="{FF2B5EF4-FFF2-40B4-BE49-F238E27FC236}">
                <a16:creationId xmlns:a16="http://schemas.microsoft.com/office/drawing/2014/main" id="{D7ACCFC3-8AB6-CD78-79C8-D5AC595D1326}"/>
              </a:ext>
            </a:extLst>
          </p:cNvPr>
          <p:cNvSpPr txBox="1"/>
          <p:nvPr/>
        </p:nvSpPr>
        <p:spPr>
          <a:xfrm>
            <a:off x="7181384" y="5288339"/>
            <a:ext cx="5010615" cy="1569660"/>
          </a:xfrm>
          <a:prstGeom prst="rect">
            <a:avLst/>
          </a:prstGeom>
          <a:noFill/>
        </p:spPr>
        <p:txBody>
          <a:bodyPr wrap="square">
            <a:spAutoFit/>
          </a:bodyPr>
          <a:lstStyle/>
          <a:p>
            <a:r>
              <a:rPr lang="en-US" sz="1600" b="1" dirty="0"/>
              <a:t>Note:</a:t>
            </a:r>
            <a:r>
              <a:rPr lang="en-US" sz="1600" dirty="0"/>
              <a:t> Ensure you create a discussion thread and get your answers responded to by at least two other students (minimum 150 words) before the lecture and tutorial. Also, please add the source(s) of your case study and refrain from using generative AI tools like ChatGPT, Gemini, or CoPilot to answer your questions.</a:t>
            </a:r>
            <a:endParaRPr lang="en-AU" sz="1600" dirty="0"/>
          </a:p>
        </p:txBody>
      </p:sp>
    </p:spTree>
    <p:extLst>
      <p:ext uri="{BB962C8B-B14F-4D97-AF65-F5344CB8AC3E}">
        <p14:creationId xmlns:p14="http://schemas.microsoft.com/office/powerpoint/2010/main" val="7821898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0" y="1"/>
            <a:ext cx="12192000" cy="1505414"/>
          </a:xfrm>
        </p:spPr>
        <p:txBody>
          <a:bodyPr>
            <a:normAutofit/>
          </a:bodyPr>
          <a:lstStyle/>
          <a:p>
            <a:pPr>
              <a:lnSpc>
                <a:spcPct val="100000"/>
              </a:lnSpc>
            </a:pPr>
            <a:r>
              <a:rPr lang="en-US" b="1" dirty="0">
                <a:latin typeface="Calibri" panose="020F0502020204030204" pitchFamily="34" charset="0"/>
                <a:cs typeface="Calibri" panose="020F0502020204030204" pitchFamily="34" charset="0"/>
              </a:rPr>
              <a:t>Tutorial Week 3</a:t>
            </a:r>
            <a:endParaRPr lang="en-US" sz="4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17BCBC5-408D-4FAB-F832-2749B65C94C1}"/>
              </a:ext>
            </a:extLst>
          </p:cNvPr>
          <p:cNvSpPr txBox="1"/>
          <p:nvPr/>
        </p:nvSpPr>
        <p:spPr>
          <a:xfrm>
            <a:off x="0" y="1249678"/>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7. Wrap-Up:</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Conclude the lecture and tutorial.</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Reflect on the learnings from Week 3.</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Time allocated:</a:t>
            </a:r>
            <a:r>
              <a:rPr lang="en-US" sz="2800" dirty="0">
                <a:latin typeface="Calibri" panose="020F0502020204030204" pitchFamily="34" charset="0"/>
                <a:cs typeface="Calibri" panose="020F0502020204030204" pitchFamily="34" charset="0"/>
              </a:rPr>
              <a:t> 15 minutes</a:t>
            </a:r>
          </a:p>
        </p:txBody>
      </p:sp>
      <p:sp>
        <p:nvSpPr>
          <p:cNvPr id="4" name="TextBox 3">
            <a:extLst>
              <a:ext uri="{FF2B5EF4-FFF2-40B4-BE49-F238E27FC236}">
                <a16:creationId xmlns:a16="http://schemas.microsoft.com/office/drawing/2014/main" id="{7A07DBCF-B41E-D3FC-704F-43E6998D77F2}"/>
              </a:ext>
            </a:extLst>
          </p:cNvPr>
          <p:cNvSpPr txBox="1"/>
          <p:nvPr/>
        </p:nvSpPr>
        <p:spPr>
          <a:xfrm>
            <a:off x="0" y="5288339"/>
            <a:ext cx="12192000" cy="830997"/>
          </a:xfrm>
          <a:prstGeom prst="rect">
            <a:avLst/>
          </a:prstGeom>
          <a:noFill/>
        </p:spPr>
        <p:txBody>
          <a:bodyPr wrap="square">
            <a:spAutoFit/>
          </a:bodyPr>
          <a:lstStyle/>
          <a:p>
            <a:r>
              <a:rPr lang="en-US" sz="1600" b="1" dirty="0"/>
              <a:t>Note:</a:t>
            </a:r>
            <a:r>
              <a:rPr lang="en-US" sz="1600" dirty="0"/>
              <a:t> Ensure you create a discussion thread and get your answers responded to by at least two other students (minimum 150 words) before the lecture and tutorial. Also, please add the source(s) of your case study and refrain from using generative AI tools like ChatGPT, Gemini, or CoPilot to answer your questions.</a:t>
            </a:r>
            <a:endParaRPr lang="en-AU" sz="1600" dirty="0"/>
          </a:p>
        </p:txBody>
      </p:sp>
    </p:spTree>
    <p:extLst>
      <p:ext uri="{BB962C8B-B14F-4D97-AF65-F5344CB8AC3E}">
        <p14:creationId xmlns:p14="http://schemas.microsoft.com/office/powerpoint/2010/main" val="60042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a:bodyPr>
          <a:lstStyle/>
          <a:p>
            <a:r>
              <a:rPr lang="en-US" b="1" dirty="0">
                <a:latin typeface="Calibri" panose="020F0502020204030204" pitchFamily="34" charset="0"/>
                <a:cs typeface="Calibri" panose="020F0502020204030204" pitchFamily="34" charset="0"/>
              </a:rPr>
              <a:t>Why is IT governance critical for organizational success in the digital age?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Compliance and Legal Requirements:</a:t>
            </a:r>
          </a:p>
          <a:p>
            <a:pPr>
              <a:lnSpc>
                <a:spcPct val="150000"/>
              </a:lnSpc>
            </a:pPr>
            <a:r>
              <a:rPr lang="en-US" sz="2800" b="1" dirty="0">
                <a:latin typeface="Calibri" panose="020F0502020204030204" pitchFamily="34" charset="0"/>
                <a:cs typeface="Calibri" panose="020F0502020204030204" pitchFamily="34" charset="0"/>
              </a:rPr>
              <a:t>Example: </a:t>
            </a:r>
            <a:r>
              <a:rPr lang="en-US" sz="2800" dirty="0">
                <a:latin typeface="Calibri" panose="020F0502020204030204" pitchFamily="34" charset="0"/>
                <a:cs typeface="Calibri" panose="020F0502020204030204" pitchFamily="34" charset="0"/>
              </a:rPr>
              <a:t>ANZ</a:t>
            </a:r>
          </a:p>
          <a:p>
            <a:pPr>
              <a:lnSpc>
                <a:spcPct val="150000"/>
              </a:lnSpc>
            </a:pPr>
            <a:r>
              <a:rPr lang="en-US" sz="2800" b="1" dirty="0">
                <a:latin typeface="Calibri" panose="020F0502020204030204" pitchFamily="34" charset="0"/>
                <a:cs typeface="Calibri" panose="020F0502020204030204" pitchFamily="34" charset="0"/>
              </a:rPr>
              <a:t>Details: </a:t>
            </a:r>
            <a:r>
              <a:rPr lang="en-US" sz="2800" dirty="0">
                <a:latin typeface="Calibri" panose="020F0502020204030204" pitchFamily="34" charset="0"/>
                <a:cs typeface="Calibri" panose="020F0502020204030204" pitchFamily="34" charset="0"/>
              </a:rPr>
              <a:t>ANZ, a multinational banking and financial services company, leverages IT governance to ensure compliance with regulatory requirements such as data protection and privacy laws. IT governance frameworks help ANZ maintain compliance with regulations like the Australian Prudential Regulation Authority (APRA) standards, minimizing legal risks and protecting its reputation.</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591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692166"/>
          </a:xfrm>
        </p:spPr>
        <p:txBody>
          <a:bodyPr>
            <a:normAutofit/>
          </a:bodyPr>
          <a:lstStyle/>
          <a:p>
            <a:r>
              <a:rPr lang="en-US" b="1" dirty="0">
                <a:latin typeface="Calibri" panose="020F0502020204030204" pitchFamily="34" charset="0"/>
                <a:cs typeface="Calibri" panose="020F0502020204030204" pitchFamily="34" charset="0"/>
              </a:rPr>
              <a:t>Why is IT governance critical for organizational success in the digital age?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00B9DE-135F-85EC-1B19-BB27425BE3A4}"/>
              </a:ext>
            </a:extLst>
          </p:cNvPr>
          <p:cNvSpPr txBox="1"/>
          <p:nvPr/>
        </p:nvSpPr>
        <p:spPr>
          <a:xfrm>
            <a:off x="21021" y="1723467"/>
            <a:ext cx="12170979"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6. Innovation and Competitive Advantage:</a:t>
            </a:r>
          </a:p>
          <a:p>
            <a:pPr>
              <a:lnSpc>
                <a:spcPct val="150000"/>
              </a:lnSpc>
            </a:pPr>
            <a:r>
              <a:rPr lang="en-US" sz="2800" b="1" dirty="0">
                <a:latin typeface="Calibri" panose="020F0502020204030204" pitchFamily="34" charset="0"/>
                <a:cs typeface="Calibri" panose="020F0502020204030204" pitchFamily="34" charset="0"/>
              </a:rPr>
              <a:t>Example: </a:t>
            </a:r>
            <a:r>
              <a:rPr lang="en-US" sz="2800" dirty="0">
                <a:latin typeface="Calibri" panose="020F0502020204030204" pitchFamily="34" charset="0"/>
                <a:cs typeface="Calibri" panose="020F0502020204030204" pitchFamily="34" charset="0"/>
              </a:rPr>
              <a:t>Qantas</a:t>
            </a:r>
          </a:p>
          <a:p>
            <a:pPr>
              <a:lnSpc>
                <a:spcPct val="150000"/>
              </a:lnSpc>
            </a:pPr>
            <a:r>
              <a:rPr lang="en-US" sz="2800" b="1" dirty="0">
                <a:latin typeface="Calibri" panose="020F0502020204030204" pitchFamily="34" charset="0"/>
                <a:cs typeface="Calibri" panose="020F0502020204030204" pitchFamily="34" charset="0"/>
              </a:rPr>
              <a:t>Details: </a:t>
            </a:r>
            <a:r>
              <a:rPr lang="en-US" sz="2800" dirty="0">
                <a:latin typeface="Calibri" panose="020F0502020204030204" pitchFamily="34" charset="0"/>
                <a:cs typeface="Calibri" panose="020F0502020204030204" pitchFamily="34" charset="0"/>
              </a:rPr>
              <a:t>Qantas, Australia's largest airline, uses IT governance to foster innovation and maintain a competitive edge. By investing in advanced IT solutions like artificial intelligence for predictive maintenance and customer service chatbots, Qantas enhances operational efficiency and improves passenger experiences, staying ahead in the competitive airline industry.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333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213F0-C0F0-08BB-6725-412FDB47FBBC}"/>
              </a:ext>
            </a:extLst>
          </p:cNvPr>
          <p:cNvSpPr>
            <a:spLocks noGrp="1"/>
          </p:cNvSpPr>
          <p:nvPr>
            <p:ph idx="1"/>
          </p:nvPr>
        </p:nvSpPr>
        <p:spPr>
          <a:xfrm>
            <a:off x="0" y="1825625"/>
            <a:ext cx="12192000" cy="4351338"/>
          </a:xfrm>
        </p:spPr>
        <p:txBody>
          <a:bodyPr>
            <a:normAutofit/>
          </a:bodyPr>
          <a:lstStyle/>
          <a:p>
            <a:pPr marL="0" indent="0">
              <a:lnSpc>
                <a:spcPct val="150000"/>
              </a:lnSpc>
              <a:buNone/>
            </a:pPr>
            <a:r>
              <a:rPr lang="en-US" dirty="0">
                <a:latin typeface="Calibri" panose="020F0502020204030204" pitchFamily="34" charset="0"/>
                <a:cs typeface="Calibri" panose="020F0502020204030204" pitchFamily="34" charset="0"/>
              </a:rPr>
              <a:t>In summary, IT governance is critical for organizational success in the digital age as it ensures alignment with business goals, manages risks, optimizes resources, measures performance, ensures compliance, and fosters innovation. Organizations like Commonwealth Bank of Australia, Telstra, BHP, Woolworths Group, ANZ, and Qantas benefit significantly from robust IT governance frameworks, driving their growth and success in the digital era.</a:t>
            </a:r>
            <a:endParaRPr lang="en-AU"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7EFC63C1-A752-E1EE-456C-605C6BE3EA2F}"/>
              </a:ext>
            </a:extLst>
          </p:cNvPr>
          <p:cNvSpPr>
            <a:spLocks noGrp="1"/>
          </p:cNvSpPr>
          <p:nvPr>
            <p:ph type="title"/>
          </p:nvPr>
        </p:nvSpPr>
        <p:spPr>
          <a:xfrm>
            <a:off x="0" y="1"/>
            <a:ext cx="12192000" cy="1692166"/>
          </a:xfrm>
        </p:spPr>
        <p:txBody>
          <a:bodyPr>
            <a:normAutofit/>
          </a:bodyPr>
          <a:lstStyle/>
          <a:p>
            <a:r>
              <a:rPr lang="en-US" b="1" dirty="0">
                <a:latin typeface="Calibri" panose="020F0502020204030204" pitchFamily="34" charset="0"/>
                <a:cs typeface="Calibri" panose="020F0502020204030204" pitchFamily="34" charset="0"/>
              </a:rPr>
              <a:t>Why is IT governance critical for organizational success in the digital age?</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963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306</TotalTime>
  <Words>4650</Words>
  <Application>Microsoft Office PowerPoint</Application>
  <PresentationFormat>Widescreen</PresentationFormat>
  <Paragraphs>236</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Aptos</vt:lpstr>
      <vt:lpstr>Aptos Display</vt:lpstr>
      <vt:lpstr>Arial</vt:lpstr>
      <vt:lpstr>Calibri</vt:lpstr>
      <vt:lpstr>Office Theme</vt:lpstr>
      <vt:lpstr>ICT407: IT Governance in Organisations</vt:lpstr>
      <vt:lpstr>What is Effective IT Governance?</vt:lpstr>
      <vt:lpstr>Why is IT governance critical for organizational success in the digital age?</vt:lpstr>
      <vt:lpstr>Why is IT governance critical for organizational success in the digital age?</vt:lpstr>
      <vt:lpstr>Why is IT governance critical for organizational success in the digital age?</vt:lpstr>
      <vt:lpstr>Why is IT governance critical for organizational success in the digital age?</vt:lpstr>
      <vt:lpstr>Why is IT governance critical for organizational success in the digital age?</vt:lpstr>
      <vt:lpstr>Why is IT governance critical for organizational success in the digital age?</vt:lpstr>
      <vt:lpstr>Why is IT governance critical for organizational success in the digital age?</vt:lpstr>
      <vt:lpstr>How does the COBIT framework support organizations in meeting regulatory compliance and managing risks?</vt:lpstr>
      <vt:lpstr>How does the COBIT framework support organizations in meeting regulatory compliance and managing risks?</vt:lpstr>
      <vt:lpstr>How does the COBIT framework support organizations in meeting regulatory compliance and managing risks?</vt:lpstr>
      <vt:lpstr>How does the COBIT framework support organizations in meeting regulatory compliance and managing risks?</vt:lpstr>
      <vt:lpstr>How does the COBIT framework support organizations in meeting regulatory compliance and managing risks?</vt:lpstr>
      <vt:lpstr>How does the COBIT framework support organizations in meeting regulatory compliance and managing risks?</vt:lpstr>
      <vt:lpstr>Discussion Question</vt:lpstr>
      <vt:lpstr>What are the key benefits and challenges of implementing IT governance frameworks in different regions?</vt:lpstr>
      <vt:lpstr>What are the key benefits and challenges of implementing IT governance frameworks in different regions?</vt:lpstr>
      <vt:lpstr>What are the key benefits and challenges of implementing IT governance frameworks in different regions?</vt:lpstr>
      <vt:lpstr>What are the key benefits and challenges of implementing IT governance frameworks in different regions?</vt:lpstr>
      <vt:lpstr>What are the key benefits and challenges of implementing IT governance frameworks in different regions?</vt:lpstr>
      <vt:lpstr>What are the key benefits and challenges of implementing IT governance frameworks in different regions?</vt:lpstr>
      <vt:lpstr>What are the key benefits and challenges of implementing IT governance frameworks in different regions?</vt:lpstr>
      <vt:lpstr>Aligning IT and business strategies enhances organizational performance, can you provide an example of a company that has successfully implemented this alignment?</vt:lpstr>
      <vt:lpstr>How does aligning IT and business strategies enhance organizational performance?</vt:lpstr>
      <vt:lpstr>How does aligning IT and business strategies enhance organizational performance?</vt:lpstr>
      <vt:lpstr>How does aligning IT and business strategies enhance organizational performance?</vt:lpstr>
      <vt:lpstr>How does aligning IT and business strategies enhance organizational performance?</vt:lpstr>
      <vt:lpstr>How does aligning IT and business strategies enhance organizational performance?</vt:lpstr>
      <vt:lpstr>How does aligning IT and business strategies enhance organizational performance?</vt:lpstr>
      <vt:lpstr>Overcoming Challenges in Information System Governance</vt:lpstr>
      <vt:lpstr>Overcoming Challenges in Information System Governance</vt:lpstr>
      <vt:lpstr>Key Functions and Importance of IT Governance</vt:lpstr>
      <vt:lpstr>Key Functions and Importance of IT Governance</vt:lpstr>
      <vt:lpstr>Adopting IT Governance Frameworks, Best Practices, and Standards</vt:lpstr>
      <vt:lpstr>Adopting IT Governance Frameworks, Best Practices, and Standards</vt:lpstr>
      <vt:lpstr>Research Gaps and Challenges in IT Governance</vt:lpstr>
      <vt:lpstr>Research Gaps and Challenges in IT Governance</vt:lpstr>
      <vt:lpstr>Implementing Best Practice IT Governance Frameworks</vt:lpstr>
      <vt:lpstr>Implementing Best Practice IT Governance Frameworks</vt:lpstr>
      <vt:lpstr>Implementing Best Practice IT Governance Frameworks</vt:lpstr>
      <vt:lpstr>Implementing Best Practice IT Governance Frameworks</vt:lpstr>
      <vt:lpstr>Implementing Best Practice IT Governance Frameworks</vt:lpstr>
      <vt:lpstr>Implementing Best Practice IT Governance Frameworks</vt:lpstr>
      <vt:lpstr>Implementing Best Practice IT Governance Frameworks</vt:lpstr>
      <vt:lpstr>Implementing Best Practice IT Governance Frameworks</vt:lpstr>
      <vt:lpstr>Methods for Effective IT Governance Assessment</vt:lpstr>
      <vt:lpstr>Methods for Effective IT Governance Assessment</vt:lpstr>
      <vt:lpstr>Detailed Analysis of the COBIT Framework</vt:lpstr>
      <vt:lpstr>Detailed Analysis of the COBIT Framework</vt:lpstr>
      <vt:lpstr>Understanding COBIT’s Components and Benefits</vt:lpstr>
      <vt:lpstr>Understanding COBIT’s Components and Benefits</vt:lpstr>
      <vt:lpstr>Tutorial Week 3</vt:lpstr>
      <vt:lpstr>Tutorial Week 3</vt:lpstr>
      <vt:lpstr>Tutorial Week 3</vt:lpstr>
      <vt:lpstr>Tutorial Week 3</vt:lpstr>
      <vt:lpstr>Tutorial Week 3</vt:lpstr>
      <vt:lpstr>Tutorial Week 3</vt:lpstr>
      <vt:lpstr>Tutorial Week 3</vt:lpstr>
      <vt:lpstr>Tutorial Week 3</vt:lpstr>
      <vt:lpstr>Tutorial Week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76</cp:revision>
  <dcterms:created xsi:type="dcterms:W3CDTF">2024-08-07T00:37:24Z</dcterms:created>
  <dcterms:modified xsi:type="dcterms:W3CDTF">2024-08-08T00:03:55Z</dcterms:modified>
</cp:coreProperties>
</file>