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660" r:id="rId4"/>
    <p:sldId id="1564" r:id="rId5"/>
    <p:sldId id="1565" r:id="rId6"/>
    <p:sldId id="1566" r:id="rId7"/>
    <p:sldId id="1567" r:id="rId8"/>
    <p:sldId id="1568" r:id="rId9"/>
    <p:sldId id="1569" r:id="rId10"/>
    <p:sldId id="1570" r:id="rId11"/>
    <p:sldId id="1571" r:id="rId12"/>
    <p:sldId id="1572" r:id="rId13"/>
    <p:sldId id="1573" r:id="rId14"/>
    <p:sldId id="1574" r:id="rId15"/>
    <p:sldId id="1575" r:id="rId16"/>
    <p:sldId id="1576" r:id="rId17"/>
    <p:sldId id="1577" r:id="rId18"/>
    <p:sldId id="1578" r:id="rId19"/>
    <p:sldId id="1579" r:id="rId20"/>
    <p:sldId id="1580" r:id="rId21"/>
    <p:sldId id="1581" r:id="rId22"/>
    <p:sldId id="1582" r:id="rId23"/>
    <p:sldId id="1583" r:id="rId24"/>
    <p:sldId id="1584" r:id="rId25"/>
    <p:sldId id="1585" r:id="rId26"/>
    <p:sldId id="1586" r:id="rId27"/>
    <p:sldId id="1587" r:id="rId28"/>
    <p:sldId id="1588" r:id="rId29"/>
    <p:sldId id="1589" r:id="rId30"/>
    <p:sldId id="1590" r:id="rId31"/>
    <p:sldId id="1591" r:id="rId32"/>
    <p:sldId id="1592" r:id="rId33"/>
    <p:sldId id="1593" r:id="rId34"/>
    <p:sldId id="1594" r:id="rId35"/>
    <p:sldId id="1595" r:id="rId36"/>
    <p:sldId id="1596" r:id="rId37"/>
    <p:sldId id="1597" r:id="rId38"/>
    <p:sldId id="1598" r:id="rId39"/>
    <p:sldId id="1599" r:id="rId40"/>
    <p:sldId id="1600" r:id="rId41"/>
    <p:sldId id="1601" r:id="rId42"/>
    <p:sldId id="1602" r:id="rId43"/>
    <p:sldId id="1603" r:id="rId44"/>
    <p:sldId id="1604" r:id="rId45"/>
    <p:sldId id="1605" r:id="rId46"/>
    <p:sldId id="1606" r:id="rId47"/>
    <p:sldId id="1607" r:id="rId48"/>
    <p:sldId id="1608" r:id="rId49"/>
    <p:sldId id="1609" r:id="rId50"/>
    <p:sldId id="1610" r:id="rId51"/>
    <p:sldId id="1611" r:id="rId52"/>
    <p:sldId id="1612" r:id="rId53"/>
    <p:sldId id="1613" r:id="rId54"/>
    <p:sldId id="65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snapToGrid="0">
      <p:cViewPr>
        <p:scale>
          <a:sx n="66" d="100"/>
          <a:sy n="66" d="100"/>
        </p:scale>
        <p:origin x="922" y="1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39F2-021A-499B-802E-D7CC94B7F1F0}" type="datetimeFigureOut">
              <a:rPr lang="en-AU" smtClean="0"/>
              <a:t>10/10/2024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8BF2E-5A51-48BC-AF35-12331A3046C3}" type="slidenum">
              <a:rPr lang="en-AU" smtClean="0"/>
              <a:t>‹#›</a:t>
            </a:fld>
            <a:endParaRPr lang="en-AU"/>
          </a:p>
        </p:txBody>
      </p:sp>
    </p:spTree>
    <p:extLst>
      <p:ext uri="{BB962C8B-B14F-4D97-AF65-F5344CB8AC3E}">
        <p14:creationId xmlns:p14="http://schemas.microsoft.com/office/powerpoint/2010/main" val="34253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10/10/2024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10/10/2024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12:</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48323-A775-688F-EE95-BDCF5751A8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E2C2D3-3837-7C46-CC37-3EB6BDA3217C}"/>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Security and Privacy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947BC91-3FCD-BCDB-7C6A-7D4135A69879}"/>
              </a:ext>
            </a:extLst>
          </p:cNvPr>
          <p:cNvSpPr txBox="1"/>
          <p:nvPr/>
        </p:nvSpPr>
        <p:spPr>
          <a:xfrm>
            <a:off x="0" y="1282390"/>
            <a:ext cx="12192000" cy="132177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Security and privacy are critical aspects of IT Governance, ensuring that data is protected and used responsibly.</a:t>
            </a:r>
          </a:p>
        </p:txBody>
      </p:sp>
    </p:spTree>
    <p:extLst>
      <p:ext uri="{BB962C8B-B14F-4D97-AF65-F5344CB8AC3E}">
        <p14:creationId xmlns:p14="http://schemas.microsoft.com/office/powerpoint/2010/main" val="367656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A8558-5E59-6EC1-9256-B49721C0F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FD493-3E8C-AAB0-524C-908A5DBC6290}"/>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Practical Scenario: Implementing IT Governance in a Healthcare Organization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BFC6A8F-635A-9A29-3E09-5DF8C52DB3E4}"/>
              </a:ext>
            </a:extLst>
          </p:cNvPr>
          <p:cNvSpPr txBox="1"/>
          <p:nvPr/>
        </p:nvSpPr>
        <p:spPr>
          <a:xfrm>
            <a:off x="0" y="1282390"/>
            <a:ext cx="12192000"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You're tasked with implementing IT Governance in a large Melbourne-based hospital. Your focus is on securing patient data and aligning IT operations with hospital policies.</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challenges might you face in ensuring data privacy while also integrating new IT systems?"</a:t>
            </a:r>
          </a:p>
        </p:txBody>
      </p:sp>
    </p:spTree>
    <p:extLst>
      <p:ext uri="{BB962C8B-B14F-4D97-AF65-F5344CB8AC3E}">
        <p14:creationId xmlns:p14="http://schemas.microsoft.com/office/powerpoint/2010/main" val="96768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878F8-70D8-02AF-B519-D56A317999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FCD5E9-E3EC-FC73-C7CB-377AA7E64ABE}"/>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Practical Scenario: Implementing IT Governance in a Healthcare Organization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DB9D818-2C4B-552D-78B2-93B654064247}"/>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Ensuring compliance with healthcare regulations.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Training staff on data privacy protocols.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Balancing security with usability.</a:t>
            </a:r>
          </a:p>
        </p:txBody>
      </p:sp>
    </p:spTree>
    <p:extLst>
      <p:ext uri="{BB962C8B-B14F-4D97-AF65-F5344CB8AC3E}">
        <p14:creationId xmlns:p14="http://schemas.microsoft.com/office/powerpoint/2010/main" val="14578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C913C-8FF3-1CDE-D54D-036526FA4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6105D-F245-D592-5580-855E60461135}"/>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3BD607C-079B-5657-F441-5BF49AF13C2F}"/>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Key Terms: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COBIT</a:t>
            </a:r>
            <a:r>
              <a:rPr lang="en-US" sz="2800" dirty="0">
                <a:latin typeface="Calibri" panose="020F0502020204030204" pitchFamily="34" charset="0"/>
                <a:cs typeface="Calibri" panose="020F0502020204030204" pitchFamily="34" charset="0"/>
              </a:rPr>
              <a:t>: A popular framework for IT Governance.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Compliance</a:t>
            </a:r>
            <a:r>
              <a:rPr lang="en-US" sz="2800" dirty="0">
                <a:latin typeface="Calibri" panose="020F0502020204030204" pitchFamily="34" charset="0"/>
                <a:cs typeface="Calibri" panose="020F0502020204030204" pitchFamily="34" charset="0"/>
              </a:rPr>
              <a:t>: Following laws and regulations that apply to IT practices.</a:t>
            </a:r>
          </a:p>
        </p:txBody>
      </p:sp>
    </p:spTree>
    <p:extLst>
      <p:ext uri="{BB962C8B-B14F-4D97-AF65-F5344CB8AC3E}">
        <p14:creationId xmlns:p14="http://schemas.microsoft.com/office/powerpoint/2010/main" val="42625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C47C2-45F0-BD53-5309-C47A7AA52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75867-3CC8-5D82-539B-CD7B1121C459}"/>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for Business Alignment</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CFD49BA-E4AB-8808-83C2-A732E12E8B79}"/>
              </a:ext>
            </a:extLst>
          </p:cNvPr>
          <p:cNvSpPr txBox="1"/>
          <p:nvPr/>
        </p:nvSpPr>
        <p:spPr>
          <a:xfrm>
            <a:off x="0" y="1282390"/>
            <a:ext cx="12192000" cy="132177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Aligning IT Governance with business strategy enhances efficiency and ensures that IT investments contribute directly to business goals.</a:t>
            </a:r>
          </a:p>
        </p:txBody>
      </p:sp>
    </p:spTree>
    <p:extLst>
      <p:ext uri="{BB962C8B-B14F-4D97-AF65-F5344CB8AC3E}">
        <p14:creationId xmlns:p14="http://schemas.microsoft.com/office/powerpoint/2010/main" val="4198493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3C93B-7199-BF7C-F9E0-146F6D4B4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9936D-932C-D902-64A2-E3FA00DBF9DB}"/>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Understanding COBIT Framework</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87BD3EA-4B07-72EA-57A4-C241849644A2}"/>
              </a:ext>
            </a:extLst>
          </p:cNvPr>
          <p:cNvSpPr txBox="1"/>
          <p:nvPr/>
        </p:nvSpPr>
        <p:spPr>
          <a:xfrm>
            <a:off x="0" y="1282390"/>
            <a:ext cx="12192000" cy="132177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The COBIT Framework helps manage IT risks and ensures that IT aligns with business goals, especially in industries like finance or government in Canberra.</a:t>
            </a:r>
          </a:p>
        </p:txBody>
      </p:sp>
    </p:spTree>
    <p:extLst>
      <p:ext uri="{BB962C8B-B14F-4D97-AF65-F5344CB8AC3E}">
        <p14:creationId xmlns:p14="http://schemas.microsoft.com/office/powerpoint/2010/main" val="1979347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EBE25-F4FC-A245-2B64-9BB88AC95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C4DBEB-ACBC-0BF2-91DA-165FE91FD3B7}"/>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Practical Scenario: COBIT Implementation in a Government Agency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0D6A018-1AB1-A1F5-5ADC-37A5090CD74F}"/>
              </a:ext>
            </a:extLst>
          </p:cNvPr>
          <p:cNvSpPr txBox="1"/>
          <p:nvPr/>
        </p:nvSpPr>
        <p:spPr>
          <a:xfrm>
            <a:off x="0" y="1282390"/>
            <a:ext cx="12192000"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You are implementing the COBIT framework in a government agency in Canberra. The goal is to improve the security of IT systems and ensure compliance with national data protection laws.</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would you justify the cost of COBIT implementation to upper management?"</a:t>
            </a:r>
          </a:p>
        </p:txBody>
      </p:sp>
    </p:spTree>
    <p:extLst>
      <p:ext uri="{BB962C8B-B14F-4D97-AF65-F5344CB8AC3E}">
        <p14:creationId xmlns:p14="http://schemas.microsoft.com/office/powerpoint/2010/main" val="1559665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ABC80-4B62-F3F7-C914-D7B4091B1F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0CD523-4F22-8D9C-872B-26C86294220A}"/>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Practical Scenario: COBIT Implementation in a Government Agency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5FDDD18-D93A-7E4D-BC30-41D7F678CA8E}"/>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Improved compliance with regulations.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Reduced risk of data breaches.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Streamlined IT processes.</a:t>
            </a:r>
          </a:p>
        </p:txBody>
      </p:sp>
    </p:spTree>
    <p:extLst>
      <p:ext uri="{BB962C8B-B14F-4D97-AF65-F5344CB8AC3E}">
        <p14:creationId xmlns:p14="http://schemas.microsoft.com/office/powerpoint/2010/main" val="3352110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8B8CC-A1E8-EB76-98E1-EDD392CA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017A6-A855-9F7A-29BE-919CEDDF5761}"/>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and Emerging Technologies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F368CDE-BD18-34D1-327F-CD9339D6832B}"/>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Key Terms: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Data Analytics</a:t>
            </a:r>
            <a:r>
              <a:rPr lang="en-US" sz="2800" dirty="0">
                <a:latin typeface="Calibri" panose="020F0502020204030204" pitchFamily="34" charset="0"/>
                <a:cs typeface="Calibri" panose="020F0502020204030204" pitchFamily="34" charset="0"/>
              </a:rPr>
              <a:t>: Using data to make informed business decisions.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AI</a:t>
            </a:r>
            <a:r>
              <a:rPr lang="en-US" sz="2800" dirty="0">
                <a:latin typeface="Calibri" panose="020F0502020204030204" pitchFamily="34" charset="0"/>
                <a:cs typeface="Calibri" panose="020F0502020204030204" pitchFamily="34" charset="0"/>
              </a:rPr>
              <a:t>: Artificial Intelligence, enabling machines to perform tasks that typically require human intelligence.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Blockchain</a:t>
            </a:r>
            <a:r>
              <a:rPr lang="en-US" sz="2800" dirty="0">
                <a:latin typeface="Calibri" panose="020F0502020204030204" pitchFamily="34" charset="0"/>
                <a:cs typeface="Calibri" panose="020F0502020204030204" pitchFamily="34" charset="0"/>
              </a:rPr>
              <a:t>: A decentralized digital ledger technology.</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IoT</a:t>
            </a:r>
            <a:r>
              <a:rPr lang="en-US" sz="2800" dirty="0">
                <a:latin typeface="Calibri" panose="020F0502020204030204" pitchFamily="34" charset="0"/>
                <a:cs typeface="Calibri" panose="020F0502020204030204" pitchFamily="34" charset="0"/>
              </a:rPr>
              <a:t>: Internet of Things, the interconnection of devices over the internet.</a:t>
            </a:r>
          </a:p>
        </p:txBody>
      </p:sp>
    </p:spTree>
    <p:extLst>
      <p:ext uri="{BB962C8B-B14F-4D97-AF65-F5344CB8AC3E}">
        <p14:creationId xmlns:p14="http://schemas.microsoft.com/office/powerpoint/2010/main" val="95296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6BE4B-96E7-2F82-DA21-958333F06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D2415C-3051-F547-A48A-67BBCF7BAF19}"/>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Emerging Technologies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F32093C-2294-73D9-7DB6-B51A111876BB}"/>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As businesses adopt AI, blockchain, and IoT, IT Governance must evolve to manage new risks and opportunities. These technologies are transforming industries from finance in Sydney to healthcare in Melbourne.</a:t>
            </a:r>
          </a:p>
        </p:txBody>
      </p:sp>
    </p:spTree>
    <p:extLst>
      <p:ext uri="{BB962C8B-B14F-4D97-AF65-F5344CB8AC3E}">
        <p14:creationId xmlns:p14="http://schemas.microsoft.com/office/powerpoint/2010/main" val="169149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Week Overview: Building the Business Case for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By the end of this week, you will have learned how to build a strong business case for IT Governance, understand the value it brings to an organization, and review key lectures covered during the semester. Let's break this into bite-sized, easy-to-understand slides, with introductions, practical scenarios, and interactive discussions to keep the class engaged.</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4FAD6-CE35-FDC2-CD73-8492555C7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94B9E6-A1B1-587D-A948-CB5BF85AC4DC}"/>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Practical Scenario: Integrating AI in a Retail Chain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B9AFC33-6666-33F8-3F15-52A71DB292D9}"/>
              </a:ext>
            </a:extLst>
          </p:cNvPr>
          <p:cNvSpPr txBox="1"/>
          <p:nvPr/>
        </p:nvSpPr>
        <p:spPr>
          <a:xfrm>
            <a:off x="0" y="1282390"/>
            <a:ext cx="12192000"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Your company, a large retail chain in Brisbane, wants to integrate AI for personalized marketing. As part of the IT Governance team, you need to assess the governance challenges.</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IT Governance policies would you prioritize when adopting AI in a retail environment?"</a:t>
            </a:r>
          </a:p>
        </p:txBody>
      </p:sp>
    </p:spTree>
    <p:extLst>
      <p:ext uri="{BB962C8B-B14F-4D97-AF65-F5344CB8AC3E}">
        <p14:creationId xmlns:p14="http://schemas.microsoft.com/office/powerpoint/2010/main" val="2671466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5783D-81CF-DDFA-107D-BC9DBBE0D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2512F-A5B5-F168-AD43-62242814D6B5}"/>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Practical Scenario: Integrating AI in a Retail Chain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39884E0-F472-17A4-69E8-566C4745DC16}"/>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Data privacy concerns.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Ethical use of AI.</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Compliance with advertising standards.</a:t>
            </a:r>
          </a:p>
        </p:txBody>
      </p:sp>
    </p:spTree>
    <p:extLst>
      <p:ext uri="{BB962C8B-B14F-4D97-AF65-F5344CB8AC3E}">
        <p14:creationId xmlns:p14="http://schemas.microsoft.com/office/powerpoint/2010/main" val="81760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FD39C-06E7-0E84-7E9C-3DBD95D68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F7AF5-3F8A-2C88-C9B7-B4645773031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Practical Scenario: Integrating AI in a Retail Chain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F235B4D-8CC8-0E24-B5DB-48BA5A1ECF8A}"/>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p>
          <a:p>
            <a:pPr>
              <a:lnSpc>
                <a:spcPct val="150000"/>
              </a:lnSpc>
            </a:pPr>
            <a:r>
              <a:rPr lang="en-US" sz="2800" dirty="0">
                <a:latin typeface="Calibri" panose="020F0502020204030204" pitchFamily="34" charset="0"/>
                <a:cs typeface="Calibri" panose="020F0502020204030204" pitchFamily="34" charset="0"/>
              </a:rPr>
              <a:t>Which of the following is NOT a component of a business case?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Business problem</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 Risk factors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 Personal opinions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 Cost involved</a:t>
            </a:r>
          </a:p>
        </p:txBody>
      </p:sp>
      <p:sp>
        <p:nvSpPr>
          <p:cNvPr id="3" name="Rectangle: Rounded Corners 2">
            <a:extLst>
              <a:ext uri="{FF2B5EF4-FFF2-40B4-BE49-F238E27FC236}">
                <a16:creationId xmlns:a16="http://schemas.microsoft.com/office/drawing/2014/main" id="{B43806E6-1AFE-070B-7FEB-1E65AC9CC8FB}"/>
              </a:ext>
            </a:extLst>
          </p:cNvPr>
          <p:cNvSpPr/>
          <p:nvPr/>
        </p:nvSpPr>
        <p:spPr>
          <a:xfrm>
            <a:off x="0" y="4025462"/>
            <a:ext cx="5108028" cy="53602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363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AC863-9ACE-A3D1-B689-B7CB2C2FF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BCB88-C26C-4ADF-3797-B0B21FAACD54}"/>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Final Thoughts on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FAB638D-AFD0-F566-7F82-5C36C5DAD732}"/>
              </a:ext>
            </a:extLst>
          </p:cNvPr>
          <p:cNvSpPr txBox="1"/>
          <p:nvPr/>
        </p:nvSpPr>
        <p:spPr>
          <a:xfrm>
            <a:off x="0" y="1282390"/>
            <a:ext cx="12192000" cy="131818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IT Governance ensures that IT investments contribute to overall business success while managing risks like data security and regulatory compliance.</a:t>
            </a:r>
          </a:p>
        </p:txBody>
      </p:sp>
    </p:spTree>
    <p:extLst>
      <p:ext uri="{BB962C8B-B14F-4D97-AF65-F5344CB8AC3E}">
        <p14:creationId xmlns:p14="http://schemas.microsoft.com/office/powerpoint/2010/main" val="911066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DD444-A76C-3A61-E7C2-F8CF620C69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B95485-47CF-3BA9-A00F-4A50201DD57E}"/>
              </a:ext>
            </a:extLst>
          </p:cNvPr>
          <p:cNvSpPr>
            <a:spLocks noGrp="1"/>
          </p:cNvSpPr>
          <p:nvPr>
            <p:ph type="title"/>
          </p:nvPr>
        </p:nvSpPr>
        <p:spPr>
          <a:xfrm>
            <a:off x="0" y="0"/>
            <a:ext cx="12192000" cy="1282390"/>
          </a:xfrm>
        </p:spPr>
        <p:txBody>
          <a:bodyPr>
            <a:normAutofit fontScale="90000"/>
          </a:bodyPr>
          <a:lstStyle/>
          <a:p>
            <a:r>
              <a:rPr lang="en-US" b="1" dirty="0"/>
              <a:t>Group Class Activity 1: Developing a Business Case for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F037271-2F5A-08C5-719E-F86845216DFA}"/>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 this group activity, you will work together to build a strong business case for an IT Governance project in various industries. Each group should select a topic, research and discuss key aspects of the business case, and present your findings to the class.</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dirty="0">
                <a:latin typeface="Calibri" panose="020F0502020204030204" pitchFamily="34" charset="0"/>
                <a:cs typeface="Calibri" panose="020F0502020204030204" pitchFamily="34" charset="0"/>
              </a:rPr>
              <a:t>Each group will present their business case to the class. Be prepared to discuss: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key risks and benefits of your chosen IT Governance project.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How your business case aligns IT with the organization's goals.</a:t>
            </a:r>
          </a:p>
        </p:txBody>
      </p:sp>
    </p:spTree>
    <p:extLst>
      <p:ext uri="{BB962C8B-B14F-4D97-AF65-F5344CB8AC3E}">
        <p14:creationId xmlns:p14="http://schemas.microsoft.com/office/powerpoint/2010/main" val="3180212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DE9C3-488E-7DE9-C9B1-3C694F208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4B113-1BA7-D932-EA66-E77D7B5FACAF}"/>
              </a:ext>
            </a:extLst>
          </p:cNvPr>
          <p:cNvSpPr>
            <a:spLocks noGrp="1"/>
          </p:cNvSpPr>
          <p:nvPr>
            <p:ph type="title"/>
          </p:nvPr>
        </p:nvSpPr>
        <p:spPr>
          <a:xfrm>
            <a:off x="0" y="0"/>
            <a:ext cx="12192000" cy="1282390"/>
          </a:xfrm>
        </p:spPr>
        <p:txBody>
          <a:bodyPr>
            <a:normAutofit fontScale="90000"/>
          </a:bodyPr>
          <a:lstStyle/>
          <a:p>
            <a:r>
              <a:rPr lang="en-US" b="1" dirty="0"/>
              <a:t>Group Class Activity 1: Developing a Business Case for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CA276DB-BEC6-0AD1-F82B-D86AF968E0B4}"/>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Choose one of the following topics: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Cloud Migration for a Retail Company in Sydney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Your group is the IT team for a Sydney-based retail chain considering moving its data infrastructure to the cloud. Build a business case that outlines: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key risks (e.g., data security, cost) and benefits (e.g., scalability, cost reduction) of cloud migration.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required technology and resources.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expected return on investment (ROI) and timelines for the project.</a:t>
            </a:r>
          </a:p>
        </p:txBody>
      </p:sp>
    </p:spTree>
    <p:extLst>
      <p:ext uri="{BB962C8B-B14F-4D97-AF65-F5344CB8AC3E}">
        <p14:creationId xmlns:p14="http://schemas.microsoft.com/office/powerpoint/2010/main" val="3299184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FB1D3-26A4-C499-89F4-C293C9CB4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C6622B-8A24-B0C1-2142-DAE54620AAE9}"/>
              </a:ext>
            </a:extLst>
          </p:cNvPr>
          <p:cNvSpPr>
            <a:spLocks noGrp="1"/>
          </p:cNvSpPr>
          <p:nvPr>
            <p:ph type="title"/>
          </p:nvPr>
        </p:nvSpPr>
        <p:spPr>
          <a:xfrm>
            <a:off x="0" y="0"/>
            <a:ext cx="12192000" cy="1282390"/>
          </a:xfrm>
        </p:spPr>
        <p:txBody>
          <a:bodyPr>
            <a:normAutofit fontScale="90000"/>
          </a:bodyPr>
          <a:lstStyle/>
          <a:p>
            <a:r>
              <a:rPr lang="en-US" b="1" dirty="0"/>
              <a:t>Group Class Activity 1: Developing a Business Case for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F70E089-63DA-BFA7-516A-7D00E02AE4BA}"/>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Implementing IT Governance in a Healthcare Organization in Melbourne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Your group is tasked with implementing IT Governance for a large Melbourne-based hospital. Focus 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Securing patient data and complying with healthcare regulations.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Balancing security with usability for hospital staff.</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cost and benefit of aligning IT systems with hospital policies.</a:t>
            </a:r>
          </a:p>
        </p:txBody>
      </p:sp>
    </p:spTree>
    <p:extLst>
      <p:ext uri="{BB962C8B-B14F-4D97-AF65-F5344CB8AC3E}">
        <p14:creationId xmlns:p14="http://schemas.microsoft.com/office/powerpoint/2010/main" val="4094895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B2187-ED20-4CB0-E7E5-6BE5BC0850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A8E18D-B50D-D5E0-EC26-5D00A5F04DA3}"/>
              </a:ext>
            </a:extLst>
          </p:cNvPr>
          <p:cNvSpPr>
            <a:spLocks noGrp="1"/>
          </p:cNvSpPr>
          <p:nvPr>
            <p:ph type="title"/>
          </p:nvPr>
        </p:nvSpPr>
        <p:spPr>
          <a:xfrm>
            <a:off x="0" y="0"/>
            <a:ext cx="12192000" cy="1282390"/>
          </a:xfrm>
        </p:spPr>
        <p:txBody>
          <a:bodyPr>
            <a:normAutofit fontScale="90000"/>
          </a:bodyPr>
          <a:lstStyle/>
          <a:p>
            <a:r>
              <a:rPr lang="en-US" b="1" dirty="0"/>
              <a:t>Group Class Activity 1: Developing a Business Case for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02C7965-D790-28B0-A6DE-5386F0202EDB}"/>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Integrating AI for Personalized Marketing in a Retail Chain in Brisbane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Your group works for a retail chain in Brisbane that wants to adopt AI for personalized marketing. Build a business case by:</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Highlighting data privacy concerns and the ethical use of AI.</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Justifying the investment required to integrate AI with the company’s IT systems.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Assessing the governance policies required for compliance with advertising regulations.</a:t>
            </a:r>
          </a:p>
        </p:txBody>
      </p:sp>
    </p:spTree>
    <p:extLst>
      <p:ext uri="{BB962C8B-B14F-4D97-AF65-F5344CB8AC3E}">
        <p14:creationId xmlns:p14="http://schemas.microsoft.com/office/powerpoint/2010/main" val="2537117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8CC59-EC17-79E5-B440-8B9D8A4E6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BD610-A5AB-23BF-044B-B40F1EF785BA}"/>
              </a:ext>
            </a:extLst>
          </p:cNvPr>
          <p:cNvSpPr>
            <a:spLocks noGrp="1"/>
          </p:cNvSpPr>
          <p:nvPr>
            <p:ph type="title"/>
          </p:nvPr>
        </p:nvSpPr>
        <p:spPr>
          <a:xfrm>
            <a:off x="0" y="0"/>
            <a:ext cx="12192000" cy="1282390"/>
          </a:xfrm>
        </p:spPr>
        <p:txBody>
          <a:bodyPr>
            <a:normAutofit fontScale="90000"/>
          </a:bodyPr>
          <a:lstStyle/>
          <a:p>
            <a:r>
              <a:rPr lang="en-US" b="1" dirty="0"/>
              <a:t>Group Class Activity 2: Evaluating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0785A47-D12C-AF14-8989-76858F74EB6D}"/>
              </a:ext>
            </a:extLst>
          </p:cNvPr>
          <p:cNvSpPr txBox="1"/>
          <p:nvPr/>
        </p:nvSpPr>
        <p:spPr>
          <a:xfrm>
            <a:off x="0" y="1015503"/>
            <a:ext cx="12192000" cy="5842497"/>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 this activity, your group will evaluate and choose an IT Governance framework (such as COBIT) for a specific organization. You will identify challenges and justify the costs of implementing the framework.</a:t>
            </a:r>
          </a:p>
          <a:p>
            <a:pPr>
              <a:lnSpc>
                <a:spcPct val="150000"/>
              </a:lnSpc>
            </a:pPr>
            <a:r>
              <a:rPr lang="en-US" sz="2800" b="1" dirty="0">
                <a:latin typeface="Calibri" panose="020F0502020204030204" pitchFamily="34" charset="0"/>
                <a:cs typeface="Calibri" panose="020F0502020204030204" pitchFamily="34" charset="0"/>
              </a:rPr>
              <a:t>Class Discussion:</a:t>
            </a:r>
          </a:p>
          <a:p>
            <a:pPr>
              <a:lnSpc>
                <a:spcPct val="150000"/>
              </a:lnSpc>
            </a:pPr>
            <a:r>
              <a:rPr lang="en-US" sz="2800" dirty="0">
                <a:latin typeface="Calibri" panose="020F0502020204030204" pitchFamily="34" charset="0"/>
                <a:cs typeface="Calibri" panose="020F0502020204030204" pitchFamily="34" charset="0"/>
              </a:rPr>
              <a:t>Each group will present their IT Governance framework evaluation to the class. Be prepared to explain: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framework your group chose and why it is best suited for the organization.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key governance challenges you anticipate and how you would address them.</a:t>
            </a:r>
          </a:p>
        </p:txBody>
      </p:sp>
    </p:spTree>
    <p:extLst>
      <p:ext uri="{BB962C8B-B14F-4D97-AF65-F5344CB8AC3E}">
        <p14:creationId xmlns:p14="http://schemas.microsoft.com/office/powerpoint/2010/main" val="3195197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A840D-09DC-DFBB-3139-5637E17BF1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D778B-ECF3-8C1B-4D24-6B7631C27CF2}"/>
              </a:ext>
            </a:extLst>
          </p:cNvPr>
          <p:cNvSpPr>
            <a:spLocks noGrp="1"/>
          </p:cNvSpPr>
          <p:nvPr>
            <p:ph type="title"/>
          </p:nvPr>
        </p:nvSpPr>
        <p:spPr>
          <a:xfrm>
            <a:off x="0" y="0"/>
            <a:ext cx="12192000" cy="1282390"/>
          </a:xfrm>
        </p:spPr>
        <p:txBody>
          <a:bodyPr>
            <a:normAutofit fontScale="90000"/>
          </a:bodyPr>
          <a:lstStyle/>
          <a:p>
            <a:r>
              <a:rPr lang="en-US" b="1" dirty="0"/>
              <a:t>Group Class Activity 2: Evaluating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7AB894B-9740-F6DA-28AF-259D36655F4C}"/>
              </a:ext>
            </a:extLst>
          </p:cNvPr>
          <p:cNvSpPr txBox="1"/>
          <p:nvPr/>
        </p:nvSpPr>
        <p:spPr>
          <a:xfrm>
            <a:off x="0" y="128239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Choose one of the following topics: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COBIT Implementation in a Government Agency in Canberra</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Your group is implementing the COBIT framework for a government agency in Canberra. Discuss: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costs and benefits of using COBIT to improve IT security.</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How COBIT helps ensure compliance with national data protection laws.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long-term value COBIT brings in managing IT risks.</a:t>
            </a:r>
          </a:p>
        </p:txBody>
      </p:sp>
    </p:spTree>
    <p:extLst>
      <p:ext uri="{BB962C8B-B14F-4D97-AF65-F5344CB8AC3E}">
        <p14:creationId xmlns:p14="http://schemas.microsoft.com/office/powerpoint/2010/main" val="163862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Introduction to Business Case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Key Terms: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Business Case</a:t>
            </a:r>
            <a:r>
              <a:rPr lang="en-US" sz="2800" dirty="0">
                <a:latin typeface="Calibri" panose="020F0502020204030204" pitchFamily="34" charset="0"/>
                <a:cs typeface="Calibri" panose="020F0502020204030204" pitchFamily="34" charset="0"/>
              </a:rPr>
              <a:t>: A document that outlines the justification for a project.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Business Problem</a:t>
            </a:r>
            <a:r>
              <a:rPr lang="en-US" sz="2800" dirty="0">
                <a:latin typeface="Calibri" panose="020F0502020204030204" pitchFamily="34" charset="0"/>
                <a:cs typeface="Calibri" panose="020F0502020204030204" pitchFamily="34" charset="0"/>
              </a:rPr>
              <a:t>: The issue that needs solving within the organization.</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Return on Investment (ROI)</a:t>
            </a:r>
            <a:r>
              <a:rPr lang="en-US" sz="2800" dirty="0">
                <a:latin typeface="Calibri" panose="020F0502020204030204" pitchFamily="34" charset="0"/>
                <a:cs typeface="Calibri" panose="020F0502020204030204" pitchFamily="34" charset="0"/>
              </a:rPr>
              <a:t>: The benefit gained from the project in relation to the cost.</a:t>
            </a:r>
          </a:p>
        </p:txBody>
      </p:sp>
    </p:spTree>
    <p:extLst>
      <p:ext uri="{BB962C8B-B14F-4D97-AF65-F5344CB8AC3E}">
        <p14:creationId xmlns:p14="http://schemas.microsoft.com/office/powerpoint/2010/main" val="180989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10308-85DB-9737-0734-E160E844C0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5996A-AB50-8858-5F59-F9FD03FFD37F}"/>
              </a:ext>
            </a:extLst>
          </p:cNvPr>
          <p:cNvSpPr>
            <a:spLocks noGrp="1"/>
          </p:cNvSpPr>
          <p:nvPr>
            <p:ph type="title"/>
          </p:nvPr>
        </p:nvSpPr>
        <p:spPr>
          <a:xfrm>
            <a:off x="0" y="0"/>
            <a:ext cx="12192000" cy="1282390"/>
          </a:xfrm>
        </p:spPr>
        <p:txBody>
          <a:bodyPr>
            <a:normAutofit fontScale="90000"/>
          </a:bodyPr>
          <a:lstStyle/>
          <a:p>
            <a:r>
              <a:rPr lang="en-US" b="1" dirty="0"/>
              <a:t>Group Class Activity 2: Evaluating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C043D0B-D5BF-C7EB-B7AE-F835DE55071E}"/>
              </a:ext>
            </a:extLst>
          </p:cNvPr>
          <p:cNvSpPr txBox="1"/>
          <p:nvPr/>
        </p:nvSpPr>
        <p:spPr>
          <a:xfrm>
            <a:off x="0" y="128239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IT Governance for a Non-Profit Organization in Sydney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Your group works for a non-profit organization in Sydney and must implement IT Governance. Discuss: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importance of compliance with local regulations.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challenges non-profits face when balancing budget constraints with IT needs.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How IT Governance can help align technology with the organization's mission</a:t>
            </a:r>
          </a:p>
        </p:txBody>
      </p:sp>
    </p:spTree>
    <p:extLst>
      <p:ext uri="{BB962C8B-B14F-4D97-AF65-F5344CB8AC3E}">
        <p14:creationId xmlns:p14="http://schemas.microsoft.com/office/powerpoint/2010/main" val="3801765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80AE8-A7C3-9F5C-2628-2EDAE193A5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0373BB-6180-B30F-58B6-69EC27E75E4A}"/>
              </a:ext>
            </a:extLst>
          </p:cNvPr>
          <p:cNvSpPr>
            <a:spLocks noGrp="1"/>
          </p:cNvSpPr>
          <p:nvPr>
            <p:ph type="title"/>
          </p:nvPr>
        </p:nvSpPr>
        <p:spPr>
          <a:xfrm>
            <a:off x="0" y="0"/>
            <a:ext cx="12192000" cy="1282390"/>
          </a:xfrm>
        </p:spPr>
        <p:txBody>
          <a:bodyPr>
            <a:normAutofit fontScale="90000"/>
          </a:bodyPr>
          <a:lstStyle/>
          <a:p>
            <a:r>
              <a:rPr lang="en-US" b="1" dirty="0"/>
              <a:t>Group Class Activity 2: Evaluating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4D31685-A07E-1EDC-2988-C8F7A73C45FC}"/>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Cloud Governance for a Company in Melbourne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Your group is responsible for implementing cloud governance for a company in Melbourne that is adopting a multi-cloud strategy. Discuss: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challenges of managing security, compliance, and cloud resources across multiple platforms.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How cloud governance frameworks can be applied to mitigate risks.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cost and benefit of enforcing cloud governance policies, especially in terms of cloud spending and compliance.</a:t>
            </a:r>
          </a:p>
        </p:txBody>
      </p:sp>
    </p:spTree>
    <p:extLst>
      <p:ext uri="{BB962C8B-B14F-4D97-AF65-F5344CB8AC3E}">
        <p14:creationId xmlns:p14="http://schemas.microsoft.com/office/powerpoint/2010/main" val="20647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0D1B9-6043-0D22-052E-AC21A8013E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8E89BE-4C9B-4809-8866-FA4C1904DF8F}"/>
              </a:ext>
            </a:extLst>
          </p:cNvPr>
          <p:cNvSpPr>
            <a:spLocks noGrp="1"/>
          </p:cNvSpPr>
          <p:nvPr>
            <p:ph type="title"/>
          </p:nvPr>
        </p:nvSpPr>
        <p:spPr>
          <a:xfrm>
            <a:off x="0" y="0"/>
            <a:ext cx="12192000" cy="1282390"/>
          </a:xfrm>
        </p:spPr>
        <p:txBody>
          <a:bodyPr>
            <a:normAutofit fontScale="90000"/>
          </a:bodyPr>
          <a:lstStyle/>
          <a:p>
            <a:r>
              <a:rPr lang="en-US" b="1" dirty="0"/>
              <a:t>Group Class Activity 2: Evaluating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C4BF71A-D32A-B854-9456-2D7236FA0383}"/>
              </a:ext>
            </a:extLst>
          </p:cNvPr>
          <p:cNvSpPr txBox="1"/>
          <p:nvPr/>
        </p:nvSpPr>
        <p:spPr>
          <a:xfrm>
            <a:off x="0" y="1282390"/>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Expected Learning Outcomes for Both Activities: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You will learn how to build a comprehensive business case for IT Governance projects.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You will understand the importance of aligning IT Governance with organizational strategy.</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You will gain experience evaluating and choosing IT Governance frameworks to suit different types of organizations.</a:t>
            </a:r>
          </a:p>
          <a:p>
            <a:r>
              <a:rPr lang="en-US" sz="2800" dirty="0">
                <a:latin typeface="Calibri" panose="020F0502020204030204" pitchFamily="34" charset="0"/>
                <a:cs typeface="Calibri" panose="020F0502020204030204" pitchFamily="34" charset="0"/>
              </a:rPr>
              <a:t>Both activities will give you hands-on experience in applying IT Governance concepts to real-world scenarios, enhancing your understanding of the subject matter.</a:t>
            </a:r>
          </a:p>
        </p:txBody>
      </p:sp>
    </p:spTree>
    <p:extLst>
      <p:ext uri="{BB962C8B-B14F-4D97-AF65-F5344CB8AC3E}">
        <p14:creationId xmlns:p14="http://schemas.microsoft.com/office/powerpoint/2010/main" val="2623794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4A469-7C5E-367C-4D3C-F0F650535D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D575C-33E4-74E6-4663-823901120579}"/>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871B34-CD3F-2666-4925-B17E57A9BB33}"/>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This guide will help you navigate through the process of completing Assessment 4 for ICT407. You will develop a 2,000-word Business Proposal Report aimed at improving IT Governance at a university with multiple campuses. Below are step-by-step instructions, including a similar example and explanation, to guide you through each section of the business proposal. The guide will also provide a sample scenario similar to the payroll system scenario in the assignment.</a:t>
            </a:r>
          </a:p>
        </p:txBody>
      </p:sp>
    </p:spTree>
    <p:extLst>
      <p:ext uri="{BB962C8B-B14F-4D97-AF65-F5344CB8AC3E}">
        <p14:creationId xmlns:p14="http://schemas.microsoft.com/office/powerpoint/2010/main" val="1945731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76209-7846-7711-5F04-191002208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7C086-1834-1432-E8DA-CEFDE79480C1}"/>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7304306-38F5-C3D5-F695-607753870068}"/>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1: Executive Summary</a:t>
            </a:r>
          </a:p>
          <a:p>
            <a:pPr>
              <a:lnSpc>
                <a:spcPct val="150000"/>
              </a:lnSpc>
            </a:pPr>
            <a:r>
              <a:rPr lang="en-US" sz="2800" dirty="0">
                <a:latin typeface="Calibri" panose="020F0502020204030204" pitchFamily="34" charset="0"/>
                <a:cs typeface="Calibri" panose="020F0502020204030204" pitchFamily="34" charset="0"/>
              </a:rPr>
              <a:t>The </a:t>
            </a:r>
            <a:r>
              <a:rPr lang="en-US" sz="2800" b="1" dirty="0">
                <a:latin typeface="Calibri" panose="020F0502020204030204" pitchFamily="34" charset="0"/>
                <a:cs typeface="Calibri" panose="020F0502020204030204" pitchFamily="34" charset="0"/>
              </a:rPr>
              <a:t>Executive Summary</a:t>
            </a:r>
            <a:r>
              <a:rPr lang="en-US" sz="2800" dirty="0">
                <a:latin typeface="Calibri" panose="020F0502020204030204" pitchFamily="34" charset="0"/>
                <a:cs typeface="Calibri" panose="020F0502020204030204" pitchFamily="34" charset="0"/>
              </a:rPr>
              <a:t> provides a concise overview of the business proposal. It should include a summary of the business context, the main objectives, the proposed IT governance improvements, and the expected benefits.</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Start with a short introduction to the problem.</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Summarize the key areas you will cover in the report.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Be concise but make it engaging.</a:t>
            </a:r>
          </a:p>
        </p:txBody>
      </p:sp>
    </p:spTree>
    <p:extLst>
      <p:ext uri="{BB962C8B-B14F-4D97-AF65-F5344CB8AC3E}">
        <p14:creationId xmlns:p14="http://schemas.microsoft.com/office/powerpoint/2010/main" val="4114853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1A617-85F6-481D-B71E-74C60BB30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8E6DB-53AE-F5B7-E00C-CD262724CAF1}"/>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D551732-E1FC-07EF-F55B-389F3FE6A702}"/>
              </a:ext>
            </a:extLst>
          </p:cNvPr>
          <p:cNvSpPr txBox="1"/>
          <p:nvPr/>
        </p:nvSpPr>
        <p:spPr>
          <a:xfrm>
            <a:off x="0" y="1282390"/>
            <a:ext cx="12192000" cy="326076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"This business proposal outlines the steps for improving the IT governance framework at a university with multiple campuses. The proposed changes aim to enhance security, streamline payroll processing, and align IT infrastructure with strategic business goals. This will ensure efficient payroll management across campuses and reduce risks related to data breaches."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3301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DB923-85B2-8C82-EB6F-C3E9C2EA30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B55F2C-627F-BD35-A458-AABAB1A0AA5C}"/>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D8E48C1-2FB2-D859-3204-D052E63602AC}"/>
              </a:ext>
            </a:extLst>
          </p:cNvPr>
          <p:cNvSpPr txBox="1"/>
          <p:nvPr/>
        </p:nvSpPr>
        <p:spPr>
          <a:xfrm>
            <a:off x="0" y="1037805"/>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2: Business Context and Objective</a:t>
            </a:r>
          </a:p>
          <a:p>
            <a:pPr>
              <a:lnSpc>
                <a:spcPct val="150000"/>
              </a:lnSpc>
            </a:pPr>
            <a:r>
              <a:rPr lang="en-US" sz="2800" dirty="0">
                <a:latin typeface="Calibri" panose="020F0502020204030204" pitchFamily="34" charset="0"/>
                <a:cs typeface="Calibri" panose="020F0502020204030204" pitchFamily="34" charset="0"/>
              </a:rPr>
              <a:t>In this section, you will describe the current situation and explain why IT governance needs improvement. Identify the business objectives and how they align with the university's goals.</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Explain the current challenges the university is facing.</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Describe the overall goals, such as improving payroll management, reducing risks, and increasing efficiency.</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Align IT governance improvements with business strategy.</a:t>
            </a:r>
          </a:p>
        </p:txBody>
      </p:sp>
    </p:spTree>
    <p:extLst>
      <p:ext uri="{BB962C8B-B14F-4D97-AF65-F5344CB8AC3E}">
        <p14:creationId xmlns:p14="http://schemas.microsoft.com/office/powerpoint/2010/main" val="3974070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1326B-188A-6C9A-C62F-F363270782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FAB36-8C94-AB76-88DA-1C0C824F460F}"/>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F2A384E-CDBA-992C-E569-30D808D6CD85}"/>
              </a:ext>
            </a:extLst>
          </p:cNvPr>
          <p:cNvSpPr txBox="1"/>
          <p:nvPr/>
        </p:nvSpPr>
        <p:spPr>
          <a:xfrm>
            <a:off x="0" y="2123578"/>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"The university recently centralized its payroll system, creating challenges such as inconsistent data handling across campuses and lack of data security protocols. The objective of this business proposal is to implement a robust IT governance framework to mitigate risks and ensure smooth payroll operations."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263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F4EF9-B935-A203-05E8-1B2C49A98F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44AC4-6392-A6C3-26B6-068E82198E3B}"/>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5801185-4352-08ED-EBEE-66206F19A573}"/>
              </a:ext>
            </a:extLst>
          </p:cNvPr>
          <p:cNvSpPr txBox="1"/>
          <p:nvPr/>
        </p:nvSpPr>
        <p:spPr>
          <a:xfrm>
            <a:off x="0" y="116457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3: Current State Assessment</a:t>
            </a:r>
          </a:p>
          <a:p>
            <a:pPr>
              <a:lnSpc>
                <a:spcPct val="150000"/>
              </a:lnSpc>
            </a:pPr>
            <a:r>
              <a:rPr lang="en-US" sz="2800" dirty="0">
                <a:latin typeface="Calibri" panose="020F0502020204030204" pitchFamily="34" charset="0"/>
                <a:cs typeface="Calibri" panose="020F0502020204030204" pitchFamily="34" charset="0"/>
              </a:rPr>
              <a:t>Evaluate the current IT governance framework. This involves identifying any gaps, risks, and issues within the IT infrastructure related to payroll.</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Perform a gap analysis to identify weaknesses in the current IT governance framework.</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key issues such as lack of standardized processes or inadequate risk management strategies.</a:t>
            </a:r>
          </a:p>
        </p:txBody>
      </p:sp>
    </p:spTree>
    <p:extLst>
      <p:ext uri="{BB962C8B-B14F-4D97-AF65-F5344CB8AC3E}">
        <p14:creationId xmlns:p14="http://schemas.microsoft.com/office/powerpoint/2010/main" val="522437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E3B52-5F02-16B1-CF85-1DAAA1F4A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DE230D-0ADD-7CCA-BD9F-11B007A6332D}"/>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2C897A4-D2E6-2A4A-89CE-DC4B72B0C0E2}"/>
              </a:ext>
            </a:extLst>
          </p:cNvPr>
          <p:cNvSpPr txBox="1"/>
          <p:nvPr/>
        </p:nvSpPr>
        <p:spPr>
          <a:xfrm>
            <a:off x="0" y="2121783"/>
            <a:ext cx="12192000" cy="261443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Similar 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"In a similar case, a hospital centralized its patient data system but failed to implement a strong data governance framework. This led to frequent data breaches. The current state assessment identified gaps in cybersecurity and lack of compliance with privacy regulations."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671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25BB1-ACE4-A781-D00A-516C52F34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B4A4C-78D8-61C7-675F-1EBD2F5E16F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Why Build a Business Case?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35A0BB4-7DF9-EAD4-34EA-CA8D065CE7E8}"/>
              </a:ext>
            </a:extLst>
          </p:cNvPr>
          <p:cNvSpPr txBox="1"/>
          <p:nvPr/>
        </p:nvSpPr>
        <p:spPr>
          <a:xfrm>
            <a:off x="0" y="1282390"/>
            <a:ext cx="12192000" cy="1968103"/>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Building a business case helps decision-makers understand the value and risks associated with IT projects. It ensures resources are allocated efficiently and aligns IT initiatives with business objectives.</a:t>
            </a:r>
          </a:p>
        </p:txBody>
      </p:sp>
    </p:spTree>
    <p:extLst>
      <p:ext uri="{BB962C8B-B14F-4D97-AF65-F5344CB8AC3E}">
        <p14:creationId xmlns:p14="http://schemas.microsoft.com/office/powerpoint/2010/main" val="1020753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55457-FCB6-3A78-1FAB-3A81983B36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5FD8F-88CA-2DDD-97AB-C738B1C06709}"/>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AD3A847-A227-FACA-B984-4F027D9652E2}"/>
              </a:ext>
            </a:extLst>
          </p:cNvPr>
          <p:cNvSpPr txBox="1"/>
          <p:nvPr/>
        </p:nvSpPr>
        <p:spPr>
          <a:xfrm>
            <a:off x="0" y="1073570"/>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4: Proposed IT Governance</a:t>
            </a:r>
          </a:p>
          <a:p>
            <a:pPr>
              <a:lnSpc>
                <a:spcPct val="150000"/>
              </a:lnSpc>
            </a:pPr>
            <a:r>
              <a:rPr lang="en-US" sz="2800" dirty="0">
                <a:latin typeface="Calibri" panose="020F0502020204030204" pitchFamily="34" charset="0"/>
                <a:cs typeface="Calibri" panose="020F0502020204030204" pitchFamily="34" charset="0"/>
              </a:rPr>
              <a:t>Propose an IT governance framework to address the current issues. Discuss why this framework is suitable for the university and explain how it will improve payroll management.</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Select a relevant IT governance framework (such as COBIT or ISO/IEC 38500).</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a rationale for selecting this framework.</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how it aligns with the university’s goals and improves the payroll system.</a:t>
            </a:r>
          </a:p>
        </p:txBody>
      </p:sp>
    </p:spTree>
    <p:extLst>
      <p:ext uri="{BB962C8B-B14F-4D97-AF65-F5344CB8AC3E}">
        <p14:creationId xmlns:p14="http://schemas.microsoft.com/office/powerpoint/2010/main" val="4283635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857F8-BB06-036B-1F10-FEEF4E424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A4C655-1E0D-D0BC-4FA2-06956BD3F8B1}"/>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F8A7AD4-C025-1164-A1B1-0D256373A3DB}"/>
              </a:ext>
            </a:extLst>
          </p:cNvPr>
          <p:cNvSpPr txBox="1"/>
          <p:nvPr/>
        </p:nvSpPr>
        <p:spPr>
          <a:xfrm>
            <a:off x="0" y="2121783"/>
            <a:ext cx="12192000" cy="261443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"We propose implementing the COBIT 5 framework to ensure proper governance and alignment with the university’s business goals. COBIT will help standardize payroll processes across all campuses, manage risks effectively, and ensure compliance with data privacy regulations."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4342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2769C-40BB-D71A-346C-FF6B09882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BB62E-B1E9-C2FF-E97F-F7FA6998B795}"/>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F5BEFBA-F801-163B-F448-B571FA85F929}"/>
              </a:ext>
            </a:extLst>
          </p:cNvPr>
          <p:cNvSpPr txBox="1"/>
          <p:nvPr/>
        </p:nvSpPr>
        <p:spPr>
          <a:xfrm>
            <a:off x="0" y="128239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5: Governance Structure</a:t>
            </a:r>
          </a:p>
          <a:p>
            <a:pPr>
              <a:lnSpc>
                <a:spcPct val="150000"/>
              </a:lnSpc>
            </a:pPr>
            <a:r>
              <a:rPr lang="en-US" sz="2800" dirty="0">
                <a:latin typeface="Calibri" panose="020F0502020204030204" pitchFamily="34" charset="0"/>
                <a:cs typeface="Calibri" panose="020F0502020204030204" pitchFamily="34" charset="0"/>
              </a:rPr>
              <a:t>Define the governance structure, including roles and responsibilities. Specify the decision-making hierarchy and reporting lines.</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key stakeholders (e.g., IT managers, HR, finance, etc.).</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Describe the roles, responsibilities, and reporting lines in the IT governance structure.</a:t>
            </a:r>
          </a:p>
        </p:txBody>
      </p:sp>
    </p:spTree>
    <p:extLst>
      <p:ext uri="{BB962C8B-B14F-4D97-AF65-F5344CB8AC3E}">
        <p14:creationId xmlns:p14="http://schemas.microsoft.com/office/powerpoint/2010/main" val="3942329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0C1FC-9FFB-69F4-FD1B-F382FB47D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4CFE4-9F4B-0D80-6CC8-49757F9863A1}"/>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0ADAFDB-53B0-A7B9-E02F-23C727B0BCF4}"/>
              </a:ext>
            </a:extLst>
          </p:cNvPr>
          <p:cNvSpPr txBox="1"/>
          <p:nvPr/>
        </p:nvSpPr>
        <p:spPr>
          <a:xfrm>
            <a:off x="0" y="2121783"/>
            <a:ext cx="12192000" cy="261443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"The governance structure will include a cross-functional IT committee comprising representatives from the HR, finance, and IT departments. The IT governance officer will report directly to the Chief Information Officer (CIO) and ensure compliance with COBIT 5 standards."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4283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CD50F-F381-9925-4A3B-79DEA7086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4EA352-7567-41A6-F9A5-4FA444F1A843}"/>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5CD47A4-A9A7-E322-3DB3-A642B57B1D4F}"/>
              </a:ext>
            </a:extLst>
          </p:cNvPr>
          <p:cNvSpPr txBox="1"/>
          <p:nvPr/>
        </p:nvSpPr>
        <p:spPr>
          <a:xfrm>
            <a:off x="0" y="1477248"/>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6: Risk Management</a:t>
            </a:r>
          </a:p>
          <a:p>
            <a:pPr>
              <a:lnSpc>
                <a:spcPct val="150000"/>
              </a:lnSpc>
            </a:pPr>
            <a:r>
              <a:rPr lang="en-US" sz="2800" dirty="0">
                <a:latin typeface="Calibri" panose="020F0502020204030204" pitchFamily="34" charset="0"/>
                <a:cs typeface="Calibri" panose="020F0502020204030204" pitchFamily="34" charset="0"/>
              </a:rPr>
              <a:t>Identify potential risks associated with the proposed changes and outline mitigation strategies.</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List key risks (e.g., data breaches, system downtime).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proactive risk management strategies to address these risks.</a:t>
            </a:r>
          </a:p>
        </p:txBody>
      </p:sp>
    </p:spTree>
    <p:extLst>
      <p:ext uri="{BB962C8B-B14F-4D97-AF65-F5344CB8AC3E}">
        <p14:creationId xmlns:p14="http://schemas.microsoft.com/office/powerpoint/2010/main" val="2023676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86E26-C5E0-9565-DACF-2D5C237FF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8A886-6237-518A-D7EC-BB4E3775AC49}"/>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3F2446C-3AE6-51AD-B383-8F0C7AA7F316}"/>
              </a:ext>
            </a:extLst>
          </p:cNvPr>
          <p:cNvSpPr txBox="1"/>
          <p:nvPr/>
        </p:nvSpPr>
        <p:spPr>
          <a:xfrm>
            <a:off x="0" y="1477248"/>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"Key risks include system outages and data breaches. To mitigate these, we will implement regular security audits, system redundancy protocols, and staff training programs on data security practices."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9786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C7C72-0735-A458-02DA-7F47B06E7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266D4-F4AB-42BF-A2DA-5E761EDA9EA5}"/>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C435631-E773-5A15-BB28-05C31A6D3BBC}"/>
              </a:ext>
            </a:extLst>
          </p:cNvPr>
          <p:cNvSpPr txBox="1"/>
          <p:nvPr/>
        </p:nvSpPr>
        <p:spPr>
          <a:xfrm>
            <a:off x="0" y="1477248"/>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7: Performance Metrics</a:t>
            </a:r>
          </a:p>
          <a:p>
            <a:pPr>
              <a:lnSpc>
                <a:spcPct val="150000"/>
              </a:lnSpc>
            </a:pPr>
            <a:r>
              <a:rPr lang="en-US" sz="2800" dirty="0">
                <a:latin typeface="Calibri" panose="020F0502020204030204" pitchFamily="34" charset="0"/>
                <a:cs typeface="Calibri" panose="020F0502020204030204" pitchFamily="34" charset="0"/>
              </a:rPr>
              <a:t>Define Key Performance Indicators (KPIs) to measure the success of the IT governance implementation.</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Choose KPIs that align with the business objectives (e.g., payroll accuracy, data breach reduction).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Ensure the KPIs are specific, measurable, achievable, relevant, and time-bound (SMART).</a:t>
            </a:r>
          </a:p>
        </p:txBody>
      </p:sp>
    </p:spTree>
    <p:extLst>
      <p:ext uri="{BB962C8B-B14F-4D97-AF65-F5344CB8AC3E}">
        <p14:creationId xmlns:p14="http://schemas.microsoft.com/office/powerpoint/2010/main" val="3027029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F2A54-A973-9F2C-59EA-F4D78CD1C9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24701-41F8-B3C7-323F-7FF407AF580E}"/>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5919D3A-93D7-EDA7-7218-871E700396B4}"/>
              </a:ext>
            </a:extLst>
          </p:cNvPr>
          <p:cNvSpPr txBox="1"/>
          <p:nvPr/>
        </p:nvSpPr>
        <p:spPr>
          <a:xfrm>
            <a:off x="0" y="1477248"/>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"KPIs include a 95% accuracy rate in payroll processing, a 50% reduction in data breach incidents, and 100% compliance with data privacy regulations."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4485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F8BF0-86FC-9270-F921-A119621192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E64FA-D8D5-DDC9-D8F0-9527A9959458}"/>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0A2CAC7-2DB0-55B4-8B9C-4D19AE6322C9}"/>
              </a:ext>
            </a:extLst>
          </p:cNvPr>
          <p:cNvSpPr txBox="1"/>
          <p:nvPr/>
        </p:nvSpPr>
        <p:spPr>
          <a:xfrm>
            <a:off x="0" y="1477248"/>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8: Implementation Plan</a:t>
            </a:r>
          </a:p>
          <a:p>
            <a:pPr>
              <a:lnSpc>
                <a:spcPct val="150000"/>
              </a:lnSpc>
            </a:pPr>
            <a:r>
              <a:rPr lang="en-US" sz="2800" dirty="0">
                <a:latin typeface="Calibri" panose="020F0502020204030204" pitchFamily="34" charset="0"/>
                <a:cs typeface="Calibri" panose="020F0502020204030204" pitchFamily="34" charset="0"/>
              </a:rPr>
              <a:t>Develop an actionable plan with timelines and resources required for implementing the IT governance framework.</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Outline the steps for implementation, such as setting up committees, training staff, and integrating IT systems.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a timeline for each phase of implementation.</a:t>
            </a:r>
          </a:p>
        </p:txBody>
      </p:sp>
    </p:spTree>
    <p:extLst>
      <p:ext uri="{BB962C8B-B14F-4D97-AF65-F5344CB8AC3E}">
        <p14:creationId xmlns:p14="http://schemas.microsoft.com/office/powerpoint/2010/main" val="962430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CED5C-B1EE-4C23-6C65-A7BA587539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9E893-1118-6C3F-5189-E7183638A5CA}"/>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FA391E1-3BC3-5D31-EB4B-F6BA0D09646F}"/>
              </a:ext>
            </a:extLst>
          </p:cNvPr>
          <p:cNvSpPr txBox="1"/>
          <p:nvPr/>
        </p:nvSpPr>
        <p:spPr>
          <a:xfrm>
            <a:off x="0" y="2446744"/>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"The implementation will begin with setting up the governance committee in the first month, followed by system integration and staff training over the next three months. Full deployment is expected within six months."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153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3EE1-4701-B81F-E272-FD8AAC5DBC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9445A-227C-C4BC-CB2E-B81FAF8418C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Components of a Business Case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6517DA-87FA-5242-F0FA-4BF474594851}"/>
              </a:ext>
            </a:extLst>
          </p:cNvPr>
          <p:cNvSpPr txBox="1"/>
          <p:nvPr/>
        </p:nvSpPr>
        <p:spPr>
          <a:xfrm>
            <a:off x="0" y="1282390"/>
            <a:ext cx="12192000"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 solid business case must include:</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The problem you're solving.</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Why change is needed now.</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Risks and challenges.</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Technology and resources required.</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Cost and timelines.</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Expected benefits (ROI).</a:t>
            </a:r>
          </a:p>
        </p:txBody>
      </p:sp>
    </p:spTree>
    <p:extLst>
      <p:ext uri="{BB962C8B-B14F-4D97-AF65-F5344CB8AC3E}">
        <p14:creationId xmlns:p14="http://schemas.microsoft.com/office/powerpoint/2010/main" val="3384935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370B3-B4B3-F445-DEF9-9FF3D479CA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F3F695-86F0-D85F-7FB5-88E70BABC063}"/>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C68D678-28F3-4464-2D11-2B9EFB82AE8F}"/>
              </a:ext>
            </a:extLst>
          </p:cNvPr>
          <p:cNvSpPr txBox="1"/>
          <p:nvPr/>
        </p:nvSpPr>
        <p:spPr>
          <a:xfrm>
            <a:off x="0" y="1420832"/>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9: Change Management Strategy</a:t>
            </a:r>
          </a:p>
          <a:p>
            <a:pPr>
              <a:lnSpc>
                <a:spcPct val="150000"/>
              </a:lnSpc>
            </a:pPr>
            <a:r>
              <a:rPr lang="en-US" sz="2800" dirty="0">
                <a:latin typeface="Calibri" panose="020F0502020204030204" pitchFamily="34" charset="0"/>
                <a:cs typeface="Calibri" panose="020F0502020204030204" pitchFamily="34" charset="0"/>
              </a:rPr>
              <a:t>Describe how you will manage the change process, including communication and training strategies.</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Include a communication plan to inform all stakeholders.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how you will address resistance to change (e.g., staff training, regular updates).</a:t>
            </a:r>
          </a:p>
        </p:txBody>
      </p:sp>
    </p:spTree>
    <p:extLst>
      <p:ext uri="{BB962C8B-B14F-4D97-AF65-F5344CB8AC3E}">
        <p14:creationId xmlns:p14="http://schemas.microsoft.com/office/powerpoint/2010/main" val="932374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F1568-6C95-10A5-57D5-AF38FC85A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86C38-15F2-161D-1C15-38AE27FA1C3C}"/>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3C3DDC3-C742-4914-921F-AA699FFD3EBB}"/>
              </a:ext>
            </a:extLst>
          </p:cNvPr>
          <p:cNvSpPr txBox="1"/>
          <p:nvPr/>
        </p:nvSpPr>
        <p:spPr>
          <a:xfrm>
            <a:off x="0" y="1420832"/>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"We will conduct training sessions for all HR and IT staff to ensure they are comfortable with the new payroll system. Regular updates will be communicated via email and in-person meetings."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6791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6D2B4-0BCB-4CBD-7CD5-62E9D6EB2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2D883-8216-F356-E301-34B6C26FE77E}"/>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C216B8D-32AE-9E0D-1F40-E99466E8F05D}"/>
              </a:ext>
            </a:extLst>
          </p:cNvPr>
          <p:cNvSpPr txBox="1"/>
          <p:nvPr/>
        </p:nvSpPr>
        <p:spPr>
          <a:xfrm>
            <a:off x="0" y="1420832"/>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10: Budget and ROI</a:t>
            </a:r>
          </a:p>
          <a:p>
            <a:pPr>
              <a:lnSpc>
                <a:spcPct val="150000"/>
              </a:lnSpc>
            </a:pPr>
            <a:r>
              <a:rPr lang="en-US" sz="2800" dirty="0">
                <a:latin typeface="Calibri" panose="020F0502020204030204" pitchFamily="34" charset="0"/>
                <a:cs typeface="Calibri" panose="020F0502020204030204" pitchFamily="34" charset="0"/>
              </a:rPr>
              <a:t>Provide a budget estimate and calculate the Return on Investment (ROI).</a:t>
            </a:r>
          </a:p>
          <a:p>
            <a:pPr>
              <a:lnSpc>
                <a:spcPct val="150000"/>
              </a:lnSpc>
            </a:pPr>
            <a:r>
              <a:rPr lang="en-US" sz="2800" b="1" dirty="0">
                <a:latin typeface="Calibri" panose="020F0502020204030204" pitchFamily="34" charset="0"/>
                <a:cs typeface="Calibri" panose="020F0502020204030204" pitchFamily="34" charset="0"/>
              </a:rPr>
              <a:t>Guidance: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Break down the costs (e.g., software, training, IT infrastructure).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Calculate the ROI by comparing the expected benefits with the costs.</a:t>
            </a:r>
          </a:p>
        </p:txBody>
      </p:sp>
    </p:spTree>
    <p:extLst>
      <p:ext uri="{BB962C8B-B14F-4D97-AF65-F5344CB8AC3E}">
        <p14:creationId xmlns:p14="http://schemas.microsoft.com/office/powerpoint/2010/main" val="2386339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E0BF9-9746-F903-E874-E5E7391FB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981B4-6587-E802-1A1F-E7B32EA719C8}"/>
              </a:ext>
            </a:extLst>
          </p:cNvPr>
          <p:cNvSpPr>
            <a:spLocks noGrp="1"/>
          </p:cNvSpPr>
          <p:nvPr>
            <p:ph type="title"/>
          </p:nvPr>
        </p:nvSpPr>
        <p:spPr>
          <a:xfrm>
            <a:off x="0" y="0"/>
            <a:ext cx="12192000" cy="1282390"/>
          </a:xfrm>
        </p:spPr>
        <p:txBody>
          <a:bodyPr>
            <a:normAutofit fontScale="90000"/>
          </a:bodyPr>
          <a:lstStyle/>
          <a:p>
            <a:r>
              <a:rPr lang="en-US" b="1" dirty="0"/>
              <a:t>Step-by-Step Guide for IT Governance Business Proposal Report (ICT407)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A60B141-A2A5-AFAF-E68B-7CCFEE478253}"/>
              </a:ext>
            </a:extLst>
          </p:cNvPr>
          <p:cNvSpPr txBox="1"/>
          <p:nvPr/>
        </p:nvSpPr>
        <p:spPr>
          <a:xfrm>
            <a:off x="0" y="1420832"/>
            <a:ext cx="12192000" cy="261443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"The total budget for implementing the IT governance framework is $150,000, which includes training, software upgrades, and consulting fees. The ROI is expected to be 30% within the first year, driven by reduced payroll errors and system downtime."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436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rawings on colourful paper">
            <a:extLst>
              <a:ext uri="{FF2B5EF4-FFF2-40B4-BE49-F238E27FC236}">
                <a16:creationId xmlns:a16="http://schemas.microsoft.com/office/drawing/2014/main" id="{2173C23E-BCE7-5BED-F394-40BCFCF7FE84}"/>
              </a:ext>
            </a:extLst>
          </p:cNvPr>
          <p:cNvPicPr>
            <a:picLocks noChangeAspect="1"/>
          </p:cNvPicPr>
          <p:nvPr/>
        </p:nvPicPr>
        <p:blipFill>
          <a:blip r:embed="rId2"/>
          <a:srcRect r="23298" b="9091"/>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F1E9141-DBCF-640F-15BC-0E8E1936A940}"/>
              </a:ext>
            </a:extLst>
          </p:cNvPr>
          <p:cNvSpPr txBox="1"/>
          <p:nvPr/>
        </p:nvSpPr>
        <p:spPr>
          <a:xfrm>
            <a:off x="477980" y="1122363"/>
            <a:ext cx="612354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mj-lt"/>
                <a:ea typeface="+mj-ea"/>
                <a:cs typeface="+mj-cs"/>
              </a:rPr>
              <a:t>Happy A Learning Day!</a:t>
            </a:r>
          </a:p>
          <a:p>
            <a:pPr>
              <a:lnSpc>
                <a:spcPct val="90000"/>
              </a:lnSpc>
              <a:spcBef>
                <a:spcPct val="0"/>
              </a:spcBef>
              <a:spcAft>
                <a:spcPts val="600"/>
              </a:spcAft>
            </a:pPr>
            <a:r>
              <a:rPr lang="en-US" sz="4800" b="1">
                <a:latin typeface="+mj-lt"/>
                <a:ea typeface="+mj-ea"/>
                <a:cs typeface="+mj-cs"/>
              </a:rPr>
              <a:t>Thank You!</a:t>
            </a:r>
          </a:p>
          <a:p>
            <a:pPr>
              <a:lnSpc>
                <a:spcPct val="90000"/>
              </a:lnSpc>
              <a:spcBef>
                <a:spcPct val="0"/>
              </a:spcBef>
              <a:spcAft>
                <a:spcPts val="600"/>
              </a:spcAft>
            </a:pPr>
            <a:r>
              <a:rPr lang="en-US" sz="4800" b="1">
                <a:latin typeface="+mj-lt"/>
                <a:ea typeface="+mj-ea"/>
                <a:cs typeface="+mj-cs"/>
              </a:rPr>
              <a:t>Dr. Farshid Keivanian</a:t>
            </a:r>
            <a:endParaRPr lang="en-US" sz="4800" b="1" dirty="0">
              <a:latin typeface="+mj-lt"/>
              <a:ea typeface="+mj-ea"/>
              <a:cs typeface="+mj-cs"/>
            </a:endParaRP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26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5EC5B-1DDF-54E1-38ED-A4DA8FB6D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DFCA2-9F8C-D6B1-ECC1-9B0E3EA2E12F}"/>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Practical Scenario: Building a Business Case for Cloud Migration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116A41A-50C8-2B85-8713-34F038C72ECF}"/>
              </a:ext>
            </a:extLst>
          </p:cNvPr>
          <p:cNvSpPr txBox="1"/>
          <p:nvPr/>
        </p:nvSpPr>
        <p:spPr>
          <a:xfrm>
            <a:off x="0" y="1282390"/>
            <a:ext cx="12192000"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Imagine you're the IT manager at a Sydney-based retail company. Your company is looking to migrate its data infrastructure to the cloud. You need to build a business case for this transition.</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would be the key risks and benefits you would include in your business case for cloud migration?"</a:t>
            </a:r>
          </a:p>
        </p:txBody>
      </p:sp>
    </p:spTree>
    <p:extLst>
      <p:ext uri="{BB962C8B-B14F-4D97-AF65-F5344CB8AC3E}">
        <p14:creationId xmlns:p14="http://schemas.microsoft.com/office/powerpoint/2010/main" val="291624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08A98-9267-14F5-5BBB-ABA0D7B24F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D3537A-4DB8-1F77-9374-7524464917F6}"/>
              </a:ext>
            </a:extLst>
          </p:cNvPr>
          <p:cNvSpPr>
            <a:spLocks noGrp="1"/>
          </p:cNvSpPr>
          <p:nvPr>
            <p:ph type="title"/>
          </p:nvPr>
        </p:nvSpPr>
        <p:spPr>
          <a:xfrm>
            <a:off x="0" y="0"/>
            <a:ext cx="12192000" cy="1282390"/>
          </a:xfrm>
        </p:spPr>
        <p:txBody>
          <a:bodyPr>
            <a:normAutofit fontScale="90000"/>
          </a:bodyPr>
          <a:lstStyle/>
          <a:p>
            <a:r>
              <a:rPr lang="en-US" b="1" dirty="0">
                <a:latin typeface="Calibri" panose="020F0502020204030204" pitchFamily="34" charset="0"/>
                <a:cs typeface="Calibri" panose="020F0502020204030204" pitchFamily="34" charset="0"/>
              </a:rPr>
              <a:t>Practical Scenario: Building a Business Case for Cloud Migration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D38A484-F69E-5621-07A5-49821411FBF8}"/>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Risks</a:t>
            </a:r>
            <a:r>
              <a:rPr lang="en-US" sz="2800" dirty="0">
                <a:latin typeface="Calibri" panose="020F0502020204030204" pitchFamily="34" charset="0"/>
                <a:cs typeface="Calibri" panose="020F0502020204030204" pitchFamily="34" charset="0"/>
              </a:rPr>
              <a:t>: Cloud security, cost overruns, data privacy issues.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Benefits</a:t>
            </a:r>
            <a:r>
              <a:rPr lang="en-US" sz="2800" dirty="0">
                <a:latin typeface="Calibri" panose="020F0502020204030204" pitchFamily="34" charset="0"/>
                <a:cs typeface="Calibri" panose="020F0502020204030204" pitchFamily="34" charset="0"/>
              </a:rPr>
              <a:t>: Increased scalability, lower infrastructure costs, flexibility.</a:t>
            </a:r>
          </a:p>
        </p:txBody>
      </p:sp>
    </p:spTree>
    <p:extLst>
      <p:ext uri="{BB962C8B-B14F-4D97-AF65-F5344CB8AC3E}">
        <p14:creationId xmlns:p14="http://schemas.microsoft.com/office/powerpoint/2010/main" val="202380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99CF5-07F6-6328-82CB-FDEBF721B4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A7362-E592-696F-CB05-E048297F873D}"/>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The Value Proposition of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480117C-E579-5CF9-30DD-DC4E1C0D5662}"/>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Key Terms: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IT Governance</a:t>
            </a:r>
            <a:r>
              <a:rPr lang="en-US" sz="2800" dirty="0">
                <a:latin typeface="Calibri" panose="020F0502020204030204" pitchFamily="34" charset="0"/>
                <a:cs typeface="Calibri" panose="020F0502020204030204" pitchFamily="34" charset="0"/>
              </a:rPr>
              <a:t>: Ensuring IT resources are used effectively to meet business goals.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Business Value</a:t>
            </a:r>
            <a:r>
              <a:rPr lang="en-US" sz="2800" dirty="0">
                <a:latin typeface="Calibri" panose="020F0502020204030204" pitchFamily="34" charset="0"/>
                <a:cs typeface="Calibri" panose="020F0502020204030204" pitchFamily="34" charset="0"/>
              </a:rPr>
              <a:t>: The benefit that IT Governance brings to an organization.</a:t>
            </a:r>
          </a:p>
        </p:txBody>
      </p:sp>
    </p:spTree>
    <p:extLst>
      <p:ext uri="{BB962C8B-B14F-4D97-AF65-F5344CB8AC3E}">
        <p14:creationId xmlns:p14="http://schemas.microsoft.com/office/powerpoint/2010/main" val="355487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CF2B6-1532-46DA-23A5-63C9F9A73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FACB8-1DAD-5DBC-00C9-DBB5C6D15248}"/>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and Business Success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AA2A014-6C62-70F1-62EF-3D61A640AE04}"/>
              </a:ext>
            </a:extLst>
          </p:cNvPr>
          <p:cNvSpPr txBox="1"/>
          <p:nvPr/>
        </p:nvSpPr>
        <p:spPr>
          <a:xfrm>
            <a:off x="0" y="1282390"/>
            <a:ext cx="12192000" cy="132177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IT Governance aligns IT initiatives with the broader business strategy, ensuring efficient use of resources and compliance with regulations.</a:t>
            </a:r>
          </a:p>
        </p:txBody>
      </p:sp>
    </p:spTree>
    <p:extLst>
      <p:ext uri="{BB962C8B-B14F-4D97-AF65-F5344CB8AC3E}">
        <p14:creationId xmlns:p14="http://schemas.microsoft.com/office/powerpoint/2010/main" val="6609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1698</TotalTime>
  <Words>3053</Words>
  <Application>Microsoft Office PowerPoint</Application>
  <PresentationFormat>Widescreen</PresentationFormat>
  <Paragraphs>222</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Aptos</vt:lpstr>
      <vt:lpstr>Aptos Display</vt:lpstr>
      <vt:lpstr>Arial</vt:lpstr>
      <vt:lpstr>Calibri</vt:lpstr>
      <vt:lpstr>Office Theme</vt:lpstr>
      <vt:lpstr>ICT407: IT Governance in Organisations</vt:lpstr>
      <vt:lpstr>Week Overview: Building the Business Case for IT Governance</vt:lpstr>
      <vt:lpstr>Introduction to Business Case in IT Governance</vt:lpstr>
      <vt:lpstr>Why Build a Business Case?</vt:lpstr>
      <vt:lpstr>Components of a Business Case</vt:lpstr>
      <vt:lpstr>Practical Scenario: Building a Business Case for Cloud Migration</vt:lpstr>
      <vt:lpstr>Practical Scenario: Building a Business Case for Cloud Migration</vt:lpstr>
      <vt:lpstr>The Value Proposition of IT Governance</vt:lpstr>
      <vt:lpstr>IT Governance and Business Success</vt:lpstr>
      <vt:lpstr>Security and Privacy in IT Governance</vt:lpstr>
      <vt:lpstr>Practical Scenario: Implementing IT Governance in a Healthcare Organization</vt:lpstr>
      <vt:lpstr>Practical Scenario: Implementing IT Governance in a Healthcare Organization</vt:lpstr>
      <vt:lpstr>IT Governance Frameworks</vt:lpstr>
      <vt:lpstr>IT Governance for Business Alignment</vt:lpstr>
      <vt:lpstr>Understanding COBIT Framework</vt:lpstr>
      <vt:lpstr>Practical Scenario: COBIT Implementation in a Government Agency</vt:lpstr>
      <vt:lpstr>Practical Scenario: COBIT Implementation in a Government Agency</vt:lpstr>
      <vt:lpstr>IT Governance and Emerging Technologies</vt:lpstr>
      <vt:lpstr>Emerging Technologies in IT Governance</vt:lpstr>
      <vt:lpstr>Practical Scenario: Integrating AI in a Retail Chain</vt:lpstr>
      <vt:lpstr>Practical Scenario: Integrating AI in a Retail Chain</vt:lpstr>
      <vt:lpstr>Practical Scenario: Integrating AI in a Retail Chain</vt:lpstr>
      <vt:lpstr>Final Thoughts on IT Governance</vt:lpstr>
      <vt:lpstr>Group Class Activity 1: Developing a Business Case for IT Governance</vt:lpstr>
      <vt:lpstr>Group Class Activity 1: Developing a Business Case for IT Governance</vt:lpstr>
      <vt:lpstr>Group Class Activity 1: Developing a Business Case for IT Governance</vt:lpstr>
      <vt:lpstr>Group Class Activity 1: Developing a Business Case for IT Governance</vt:lpstr>
      <vt:lpstr>Group Class Activity 2: Evaluating IT Governance Frameworks</vt:lpstr>
      <vt:lpstr>Group Class Activity 2: Evaluating IT Governance Frameworks</vt:lpstr>
      <vt:lpstr>Group Class Activity 2: Evaluating IT Governance Frameworks</vt:lpstr>
      <vt:lpstr>Group Class Activity 2: Evaluating IT Governance Frameworks</vt:lpstr>
      <vt:lpstr>Group Class Activity 2: Evaluating IT Governance Frameworks</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Step-by-Step Guide for IT Governance Business Proposal Report (ICT407)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386</cp:revision>
  <dcterms:created xsi:type="dcterms:W3CDTF">2024-08-07T00:37:24Z</dcterms:created>
  <dcterms:modified xsi:type="dcterms:W3CDTF">2024-10-09T20:31:50Z</dcterms:modified>
</cp:coreProperties>
</file>