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3" r:id="rId4"/>
    <p:sldId id="344" r:id="rId5"/>
    <p:sldId id="345" r:id="rId6"/>
    <p:sldId id="346" r:id="rId7"/>
    <p:sldId id="347" r:id="rId8"/>
    <p:sldId id="348" r:id="rId9"/>
    <p:sldId id="349" r:id="rId10"/>
    <p:sldId id="342" r:id="rId11"/>
    <p:sldId id="366" r:id="rId12"/>
    <p:sldId id="329" r:id="rId13"/>
    <p:sldId id="330" r:id="rId14"/>
    <p:sldId id="367" r:id="rId15"/>
    <p:sldId id="331" r:id="rId16"/>
    <p:sldId id="368" r:id="rId17"/>
    <p:sldId id="333" r:id="rId18"/>
    <p:sldId id="334" r:id="rId19"/>
    <p:sldId id="335" r:id="rId20"/>
    <p:sldId id="336" r:id="rId21"/>
    <p:sldId id="339" r:id="rId22"/>
    <p:sldId id="340" r:id="rId23"/>
    <p:sldId id="341" r:id="rId24"/>
    <p:sldId id="337" r:id="rId25"/>
    <p:sldId id="312"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38" r:id="rId40"/>
    <p:sldId id="363" r:id="rId41"/>
    <p:sldId id="364" r:id="rId42"/>
    <p:sldId id="36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54" y="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iview.abc.net.au/show/utop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Lecture and Tutorial Week 4:</a:t>
            </a:r>
          </a:p>
          <a:p>
            <a:r>
              <a:rPr lang="en-AU" dirty="0"/>
              <a:t>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Major Drivers of IT Governance in the Information Age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711263"/>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Imagine you are a board member at a large financial institution in Sydney. The CEO has tasked you with identifying the key drivers that should inform the company’s IT governance strategy. What factors would you consider most critical, and why?</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809323"/>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Consider Westpac, a leading bank in Australia, which implemented a robust IT governance framework to ensure compliance with evolving regulations, protect customer data, and maintain competitive advantage in the digital age.</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724782"/>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Design a list of major IT governance drivers that could apply to a retail company in Melbourne. Discuss how these drivers would impact the company's strategic decisions.</a:t>
            </a:r>
          </a:p>
        </p:txBody>
      </p:sp>
    </p:spTree>
    <p:extLst>
      <p:ext uri="{BB962C8B-B14F-4D97-AF65-F5344CB8AC3E}">
        <p14:creationId xmlns:p14="http://schemas.microsoft.com/office/powerpoint/2010/main" val="222858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Major Drivers of IT Governance in the Information Age</a:t>
            </a:r>
            <a:endParaRPr lang="en-AU"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D068C24-F835-738A-0AB9-C3458E772CB6}"/>
              </a:ext>
            </a:extLst>
          </p:cNvPr>
          <p:cNvSpPr txBox="1"/>
          <p:nvPr/>
        </p:nvSpPr>
        <p:spPr>
          <a:xfrm>
            <a:off x="-10511" y="1329669"/>
            <a:ext cx="12202511" cy="4549835"/>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You might discuss that major IT governance drivers for a retail company in Melbourne might include data security and privacy regulations, customer experience and satisfaction, technology advancements, risk management, and compliance with industry standards. These drivers impact the company's strategic decisions by shaping investment in technology, prioritizing customer data protection, ensuring regulatory compliance, and guiding decisions on adopting new technologies to remain competitive in the market.</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468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Major Drivers of IT Governance in the Information Age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064171"/>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Question:</a:t>
            </a:r>
            <a:r>
              <a:rPr lang="en-US" dirty="0">
                <a:latin typeface="Calibri" panose="020F0502020204030204" pitchFamily="34" charset="0"/>
                <a:cs typeface="Calibri" panose="020F0502020204030204" pitchFamily="34" charset="0"/>
              </a:rPr>
              <a:t> What is one of the key drivers for IT governance in the information age?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 Reduced operational costs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B) Compliance with information and privacy legislation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 Increased manual labor</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 Minimizing IT investments</a:t>
            </a: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88888"/>
            <a:ext cx="9835376" cy="55756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5307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Detection of IT Governance Inadequacy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711263"/>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As the IT Director at a logistics company in Brisbane, you’ve noticed inefficiencies in IT operations. How would you assess the adequacy of your IT governance framework to ensure it supports business competitiveness?</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809323"/>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Australia Post faced challenges in aligning its IT investments with strategic goals. By reassessing its IT governance, the company identified areas of improvement, leading to better alignment with business objectives.</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724782"/>
            <a:ext cx="12192000" cy="1384995"/>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Discuss how you would approach identifying IT governance inadequacies at a healthcare provider in Canberra. What specific indicators would you look for?</a:t>
            </a:r>
          </a:p>
        </p:txBody>
      </p:sp>
    </p:spTree>
    <p:extLst>
      <p:ext uri="{BB962C8B-B14F-4D97-AF65-F5344CB8AC3E}">
        <p14:creationId xmlns:p14="http://schemas.microsoft.com/office/powerpoint/2010/main" val="42876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Detection of IT Governance Inadequacy</a:t>
            </a:r>
            <a:endParaRPr lang="en-AU" b="1"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1141F47E-890F-FEAD-B52B-CD5174275D5D}"/>
              </a:ext>
            </a:extLst>
          </p:cNvPr>
          <p:cNvSpPr>
            <a:spLocks noGrp="1"/>
          </p:cNvSpPr>
          <p:nvPr>
            <p:ph idx="1"/>
          </p:nvPr>
        </p:nvSpPr>
        <p:spPr>
          <a:xfrm>
            <a:off x="0" y="1253331"/>
            <a:ext cx="12192000" cy="4351338"/>
          </a:xfrm>
        </p:spPr>
        <p:txBody>
          <a:bodyPr>
            <a:normAutofit fontScale="92500" lnSpcReduction="20000"/>
          </a:bodyPr>
          <a:lstStyle/>
          <a:p>
            <a:pPr marL="0" indent="0">
              <a:lnSpc>
                <a:spcPct val="150000"/>
              </a:lnSpc>
              <a:buNone/>
            </a:pPr>
            <a:r>
              <a:rPr lang="en-US" dirty="0">
                <a:latin typeface="Calibri" panose="020F0502020204030204" pitchFamily="34" charset="0"/>
                <a:cs typeface="Calibri" panose="020F0502020204030204" pitchFamily="34" charset="0"/>
              </a:rPr>
              <a:t>You might discuss that ...</a:t>
            </a:r>
          </a:p>
          <a:p>
            <a:pPr marL="0" indent="0">
              <a:lnSpc>
                <a:spcPct val="150000"/>
              </a:lnSpc>
              <a:buNone/>
            </a:pPr>
            <a:r>
              <a:rPr lang="en-US" dirty="0">
                <a:latin typeface="Calibri" panose="020F0502020204030204" pitchFamily="34" charset="0"/>
                <a:cs typeface="Calibri" panose="020F0502020204030204" pitchFamily="34" charset="0"/>
              </a:rPr>
              <a:t>To identify IT governance inadequacies at a healthcare provider in Canberra, I would start by conducting a thorough audit of current IT processes, policies, and systems. Key indicators to look for include gaps in data security and privacy protocols, inconsistent compliance with healthcare regulations, lack of clear accountability in IT roles, inadequate risk management practices, and outdated or poorly integrated IT systems. I would also review the effectiveness of incident response plans and employee training programs on IT governance.</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950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Detection of IT Governance Inadequacy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t>Question:</a:t>
            </a:r>
            <a:r>
              <a:rPr lang="en-US" dirty="0"/>
              <a:t> Which of the following is an indicator of IT governance inadequacy?</a:t>
            </a:r>
            <a:br>
              <a:rPr lang="en-US" dirty="0"/>
            </a:br>
            <a:r>
              <a:rPr lang="en-US" dirty="0"/>
              <a:t>A) All IT projects are completed on time</a:t>
            </a:r>
            <a:br>
              <a:rPr lang="en-US" dirty="0"/>
            </a:br>
            <a:r>
              <a:rPr lang="en-US" dirty="0"/>
              <a:t>B) High divergence between IT management and operational management views</a:t>
            </a:r>
            <a:br>
              <a:rPr lang="en-US" dirty="0"/>
            </a:br>
            <a:r>
              <a:rPr lang="en-US" dirty="0"/>
              <a:t>C) Consistent alignment of IT investments with business goals</a:t>
            </a:r>
            <a:br>
              <a:rPr lang="en-US" dirty="0"/>
            </a:br>
            <a:r>
              <a:rPr lang="en-US" dirty="0"/>
              <a:t>D) High employee satisfaction with IT systems</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88888"/>
            <a:ext cx="12192000" cy="113742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735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Decision Areas of IT Governance Framework</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77117"/>
            <a:ext cx="12192000" cy="2337449"/>
          </a:xfrm>
          <a:ln>
            <a:solidFill>
              <a:srgbClr val="FF0000"/>
            </a:solidFill>
          </a:ln>
        </p:spPr>
        <p:txBody>
          <a:bodyPr>
            <a:noAutofit/>
          </a:bodyPr>
          <a:lstStyle/>
          <a:p>
            <a:pPr marL="0" indent="0">
              <a:buNone/>
            </a:pPr>
            <a:r>
              <a:rPr lang="en-US" sz="2400" b="1" dirty="0">
                <a:latin typeface="Calibri" panose="020F0502020204030204" pitchFamily="34" charset="0"/>
                <a:cs typeface="Calibri" panose="020F0502020204030204" pitchFamily="34" charset="0"/>
              </a:rPr>
              <a:t>1. Practical Scenario:</a:t>
            </a:r>
            <a:br>
              <a:rPr lang="en-US" sz="2400" b="1"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You are a CIO (Chief Information Officer) at a tech startup in Melbourne. The company is growing rapidly, and you need to ensure your IT governance framework supports this growth. What key decision areas would you focus on? (A CIO is a senior executive responsible for managing and implementing information and computer technologies in an organization. The CIO's role is to ensure that the company's technology strategy aligns with its overall business objectives, supporting growth, and efficiency.)</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3231546"/>
            <a:ext cx="12192000" cy="1569660"/>
          </a:xfrm>
          <a:prstGeom prst="rect">
            <a:avLst/>
          </a:prstGeom>
          <a:noFill/>
          <a:ln>
            <a:solidFill>
              <a:srgbClr val="FF0000"/>
            </a:solidFill>
          </a:ln>
        </p:spPr>
        <p:txBody>
          <a:bodyPr wrap="square">
            <a:spAutoFit/>
          </a:bodyPr>
          <a:lstStyle/>
          <a:p>
            <a:r>
              <a:rPr lang="en-US" sz="2400" b="1" dirty="0">
                <a:latin typeface="Calibri" panose="020F0502020204030204" pitchFamily="34" charset="0"/>
                <a:cs typeface="Calibri" panose="020F0502020204030204" pitchFamily="34" charset="0"/>
              </a:rPr>
              <a:t>2. Practical Example:</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Consider Atlassian, an Australian software company, which structured its IT governance framework around critical decision areas like ICT architecture and risk management to support its rapid global expansion.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809695"/>
            <a:ext cx="12192000" cy="1200329"/>
          </a:xfrm>
          <a:prstGeom prst="rect">
            <a:avLst/>
          </a:prstGeom>
          <a:noFill/>
          <a:ln>
            <a:solidFill>
              <a:srgbClr val="FF0000"/>
            </a:solidFill>
          </a:ln>
        </p:spPr>
        <p:txBody>
          <a:bodyPr wrap="square">
            <a:spAutoFit/>
          </a:bodyPr>
          <a:lstStyle/>
          <a:p>
            <a:r>
              <a:rPr lang="en-US" sz="2400" b="1" dirty="0">
                <a:latin typeface="Calibri" panose="020F0502020204030204" pitchFamily="34" charset="0"/>
                <a:cs typeface="Calibri" panose="020F0502020204030204" pitchFamily="34" charset="0"/>
              </a:rPr>
              <a:t>3. Class Discussion Question:</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How would decisions in areas such as ICT architecture and risk management affect the company’s growth?</a:t>
            </a:r>
          </a:p>
        </p:txBody>
      </p:sp>
      <p:sp>
        <p:nvSpPr>
          <p:cNvPr id="6" name="TextBox 5">
            <a:extLst>
              <a:ext uri="{FF2B5EF4-FFF2-40B4-BE49-F238E27FC236}">
                <a16:creationId xmlns:a16="http://schemas.microsoft.com/office/drawing/2014/main" id="{D9E9E99F-D42A-ACDB-034A-C816C9DAAC1F}"/>
              </a:ext>
            </a:extLst>
          </p:cNvPr>
          <p:cNvSpPr txBox="1"/>
          <p:nvPr/>
        </p:nvSpPr>
        <p:spPr>
          <a:xfrm>
            <a:off x="0" y="6027003"/>
            <a:ext cx="12192000" cy="830997"/>
          </a:xfrm>
          <a:prstGeom prst="rect">
            <a:avLst/>
          </a:prstGeom>
          <a:noFill/>
          <a:ln>
            <a:solidFill>
              <a:srgbClr val="FF0000"/>
            </a:solidFill>
          </a:ln>
        </p:spPr>
        <p:txBody>
          <a:bodyPr wrap="square">
            <a:spAutoFit/>
          </a:bodyPr>
          <a:lstStyle/>
          <a:p>
            <a:r>
              <a:rPr lang="en-US" sz="2400" b="1" dirty="0">
                <a:latin typeface="Calibri" panose="020F0502020204030204" pitchFamily="34" charset="0"/>
                <a:cs typeface="Calibri" panose="020F0502020204030204" pitchFamily="34" charset="0"/>
              </a:rPr>
              <a:t>4. Responses:</a:t>
            </a:r>
            <a:r>
              <a:rPr lang="en-US" sz="2400" dirty="0">
                <a:latin typeface="Calibri" panose="020F0502020204030204" pitchFamily="34" charset="0"/>
                <a:cs typeface="Calibri" panose="020F0502020204030204" pitchFamily="34" charset="0"/>
              </a:rPr>
              <a:t> You might suggest prioritizing scalable ICT solutions and proactive risk management to align with the startup’s expansion goals.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1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Decision Areas of IT Governance Framework</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t>Question:</a:t>
            </a:r>
            <a:r>
              <a:rPr lang="en-US" dirty="0"/>
              <a:t> Which of the following is a key decision area in an IT governance framework?</a:t>
            </a:r>
            <a:br>
              <a:rPr lang="en-US" dirty="0"/>
            </a:br>
            <a:r>
              <a:rPr lang="en-US" dirty="0"/>
              <a:t>A) Employee training schedules</a:t>
            </a:r>
            <a:br>
              <a:rPr lang="en-US" dirty="0"/>
            </a:br>
            <a:r>
              <a:rPr lang="en-US" dirty="0"/>
              <a:t>B) ICT Architecture</a:t>
            </a:r>
            <a:br>
              <a:rPr lang="en-US" dirty="0"/>
            </a:br>
            <a:r>
              <a:rPr lang="en-US" dirty="0"/>
              <a:t>C) Office layout planning</a:t>
            </a:r>
            <a:br>
              <a:rPr lang="en-US" dirty="0"/>
            </a:br>
            <a:r>
              <a:rPr lang="en-US" dirty="0"/>
              <a:t>D) Marketing campaign design</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624146"/>
            <a:ext cx="12192000" cy="63562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3690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Understanding IT Governance Frameworks in Organizations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090684"/>
            <a:ext cx="12192000" cy="1692771"/>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Imagine you are evaluating the IT governance framework of a utility company in Canberra. What criteria would you use to determine if the framework effectively supports the organization’s strategic goals?</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885519"/>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Energy Australia implemented a comprehensive IT governance framework that aligns IT projects with the company’s strategic objectives, ensuring all technology investments deliver measurable business value.</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803465"/>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Immerse yourself in research and discuss another example of a successful IT governance framework in an Australian organization. How does it compare to Energy Australia’s approach?</a:t>
            </a:r>
          </a:p>
        </p:txBody>
      </p:sp>
    </p:spTree>
    <p:extLst>
      <p:ext uri="{BB962C8B-B14F-4D97-AF65-F5344CB8AC3E}">
        <p14:creationId xmlns:p14="http://schemas.microsoft.com/office/powerpoint/2010/main" val="342462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Decision Areas of IT Governance Framework</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t>Question:</a:t>
            </a:r>
            <a:r>
              <a:rPr lang="en-US" dirty="0"/>
              <a:t> What is the primary purpose of an IT governance framework?</a:t>
            </a:r>
            <a:br>
              <a:rPr lang="en-US" dirty="0"/>
            </a:br>
            <a:r>
              <a:rPr lang="en-US" dirty="0"/>
              <a:t>A) To reduce employee workload</a:t>
            </a:r>
            <a:br>
              <a:rPr lang="en-US" dirty="0"/>
            </a:br>
            <a:r>
              <a:rPr lang="en-US" dirty="0"/>
              <a:t>B) To align IT strategies with business goals</a:t>
            </a:r>
            <a:br>
              <a:rPr lang="en-US" dirty="0"/>
            </a:br>
            <a:r>
              <a:rPr lang="en-US" dirty="0"/>
              <a:t>C) To create more manual processes</a:t>
            </a:r>
            <a:br>
              <a:rPr lang="en-US" dirty="0"/>
            </a:br>
            <a:r>
              <a:rPr lang="en-US" dirty="0"/>
              <a:t>D) To minimize technological innovation</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13841"/>
            <a:ext cx="12192000" cy="63562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1632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2045800"/>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As a board member at a major Sydney-based financial institution, how would you prioritize IT governance drivers to ensure the company remains competitive in the digital age?</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6301994-97E0-DAA3-7274-AAD49A3534F3}"/>
              </a:ext>
            </a:extLst>
          </p:cNvPr>
          <p:cNvSpPr txBox="1"/>
          <p:nvPr/>
        </p:nvSpPr>
        <p:spPr>
          <a:xfrm>
            <a:off x="0" y="3429000"/>
            <a:ext cx="12192000" cy="1964512"/>
          </a:xfrm>
          <a:prstGeom prst="rect">
            <a:avLst/>
          </a:prstGeom>
          <a:noFill/>
          <a:ln>
            <a:solidFill>
              <a:srgbClr val="FF0000"/>
            </a:solidFill>
          </a:ln>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Prioritizing IT governance drivers such as compliance, risk management, and strategic alignment with business goals ensures that IT supports the company’s growth while safeguarding against potential risks.</a:t>
            </a:r>
          </a:p>
        </p:txBody>
      </p:sp>
    </p:spTree>
    <p:extLst>
      <p:ext uri="{BB962C8B-B14F-4D97-AF65-F5344CB8AC3E}">
        <p14:creationId xmlns:p14="http://schemas.microsoft.com/office/powerpoint/2010/main" val="27282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090685"/>
            <a:ext cx="12192000" cy="998484"/>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Why is it crucial for a retail chain like Coles Group in Sydney to have a strong IT governance framework?</a:t>
            </a:r>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465885E-9EBF-7FD3-9D40-399A99E2FBD7}"/>
              </a:ext>
            </a:extLst>
          </p:cNvPr>
          <p:cNvSpPr txBox="1"/>
          <p:nvPr/>
        </p:nvSpPr>
        <p:spPr>
          <a:xfrm>
            <a:off x="0" y="2543247"/>
            <a:ext cx="12192000" cy="954107"/>
          </a:xfrm>
          <a:prstGeom prst="rect">
            <a:avLst/>
          </a:prstGeom>
          <a:noFill/>
          <a:ln>
            <a:solidFill>
              <a:srgbClr val="FF0000"/>
            </a:solidFill>
          </a:ln>
        </p:spPr>
        <p:txBody>
          <a:bodyPr wrap="square">
            <a:spAutoFit/>
          </a:bodyPr>
          <a:lstStyle/>
          <a:p>
            <a:r>
              <a:rPr lang="en-US" sz="2800" dirty="0">
                <a:latin typeface="Calibri" panose="020F0502020204030204" pitchFamily="34" charset="0"/>
                <a:cs typeface="Calibri" panose="020F0502020204030204" pitchFamily="34" charset="0"/>
              </a:rPr>
              <a:t>A strong IT governance framework ensures that all IT initiatives are aligned with business outcomes, enhancing the company's competitiveness.</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3951433"/>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Consider how Coles Group strengthened its IT governance to directly link IT initiatives with business objectives, resulting in improved performance and customer satisfaction.</a:t>
            </a:r>
          </a:p>
        </p:txBody>
      </p:sp>
    </p:spTree>
    <p:extLst>
      <p:ext uri="{BB962C8B-B14F-4D97-AF65-F5344CB8AC3E}">
        <p14:creationId xmlns:p14="http://schemas.microsoft.com/office/powerpoint/2010/main" val="283872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090684"/>
            <a:ext cx="12192000" cy="1692771"/>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As a consultant, you’ve been asked to assess the IT governance framework of a retail chain in Sydney. Why is it important for this organization to have a strong IT governance framework in place?</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994801"/>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Coles Group, a major Australian retailer, strengthened its IT governance framework to ensure that all IT initiatives are directly linked to business outcomes, enhancing overall competitiveness.</a:t>
            </a:r>
          </a:p>
        </p:txBody>
      </p:sp>
    </p:spTree>
    <p:extLst>
      <p:ext uri="{BB962C8B-B14F-4D97-AF65-F5344CB8AC3E}">
        <p14:creationId xmlns:p14="http://schemas.microsoft.com/office/powerpoint/2010/main" val="91427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650797"/>
          </a:xfrm>
        </p:spPr>
        <p:txBody>
          <a:bodyPr>
            <a:normAutofit fontScale="90000"/>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6301994-97E0-DAA3-7274-AAD49A3534F3}"/>
              </a:ext>
            </a:extLst>
          </p:cNvPr>
          <p:cNvSpPr txBox="1"/>
          <p:nvPr/>
        </p:nvSpPr>
        <p:spPr>
          <a:xfrm>
            <a:off x="0" y="628495"/>
            <a:ext cx="12192000" cy="1384995"/>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For a small business in Melbourne, how Different Elements of the IT Governance Framework Impact the Business’s Ability to Achieve its Goals</a:t>
            </a:r>
          </a:p>
        </p:txBody>
      </p:sp>
      <p:sp>
        <p:nvSpPr>
          <p:cNvPr id="8" name="Rectangle 1">
            <a:extLst>
              <a:ext uri="{FF2B5EF4-FFF2-40B4-BE49-F238E27FC236}">
                <a16:creationId xmlns:a16="http://schemas.microsoft.com/office/drawing/2014/main" id="{7610DA1E-5DD1-83CF-5645-22696F03DE8E}"/>
              </a:ext>
            </a:extLst>
          </p:cNvPr>
          <p:cNvSpPr>
            <a:spLocks noChangeArrowheads="1"/>
          </p:cNvSpPr>
          <p:nvPr/>
        </p:nvSpPr>
        <p:spPr bwMode="auto">
          <a:xfrm>
            <a:off x="0" y="2179797"/>
            <a:ext cx="12192000" cy="4524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Calibri" panose="020F0502020204030204" pitchFamily="34" charset="0"/>
                <a:cs typeface="Calibri" panose="020F0502020204030204" pitchFamily="34" charset="0"/>
              </a:rPr>
              <a:t>In a small business in Melbourne, elements like </a:t>
            </a:r>
            <a:r>
              <a:rPr lang="en-US" sz="2400" b="1" dirty="0">
                <a:latin typeface="Calibri" panose="020F0502020204030204" pitchFamily="34" charset="0"/>
                <a:cs typeface="Calibri" panose="020F0502020204030204" pitchFamily="34" charset="0"/>
              </a:rPr>
              <a:t>ICT architecture</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risk management</a:t>
            </a:r>
            <a:r>
              <a:rPr lang="en-US" sz="2400" dirty="0">
                <a:latin typeface="Calibri" panose="020F0502020204030204" pitchFamily="34" charset="0"/>
                <a:cs typeface="Calibri" panose="020F0502020204030204" pitchFamily="34" charset="0"/>
              </a:rPr>
              <a:t> play a crucial role in determining how effectively the business can achieve its strategic goals.</a:t>
            </a:r>
          </a:p>
          <a:p>
            <a:r>
              <a:rPr lang="en-US" sz="2400" b="1" dirty="0">
                <a:latin typeface="Calibri" panose="020F0502020204030204" pitchFamily="34" charset="0"/>
                <a:cs typeface="Calibri" panose="020F0502020204030204" pitchFamily="34" charset="0"/>
              </a:rPr>
              <a:t>1. ICT Architecture:</a:t>
            </a:r>
            <a:r>
              <a:rPr lang="en-US" sz="2400" dirty="0">
                <a:latin typeface="Calibri" panose="020F0502020204030204" pitchFamily="34" charset="0"/>
                <a:cs typeface="Calibri" panose="020F0502020204030204" pitchFamily="34" charset="0"/>
              </a:rPr>
              <a:t> This defines the structure of IT systems, ensuring that all technology components work together efficiently. A well-designed ICT architecture supports seamless operations, reduces costs, and enables scalability. For example, implementing a cloud-based infrastructure can allow the business to scale quickly as it grows, without the need for significant upfront investments in physical infrastructure.</a:t>
            </a:r>
          </a:p>
          <a:p>
            <a:r>
              <a:rPr lang="en-US" sz="2400" b="1" dirty="0">
                <a:latin typeface="Calibri" panose="020F0502020204030204" pitchFamily="34" charset="0"/>
                <a:cs typeface="Calibri" panose="020F0502020204030204" pitchFamily="34" charset="0"/>
              </a:rPr>
              <a:t>2. Risk Management:</a:t>
            </a:r>
            <a:r>
              <a:rPr lang="en-US" sz="2400" dirty="0">
                <a:latin typeface="Calibri" panose="020F0502020204030204" pitchFamily="34" charset="0"/>
                <a:cs typeface="Calibri" panose="020F0502020204030204" pitchFamily="34" charset="0"/>
              </a:rPr>
              <a:t> Effective risk management helps the business identify and mitigate potential IT risks before they become significant issues. This might involve implementing robust cybersecurity measures to protect sensitive customer data, which is essential for maintaining trust and compliance with regulations. By managing risks proactively, the business can avoid costly disruptions and focus on achieving its strategic objectives.</a:t>
            </a:r>
          </a:p>
        </p:txBody>
      </p:sp>
    </p:spTree>
    <p:extLst>
      <p:ext uri="{BB962C8B-B14F-4D97-AF65-F5344CB8AC3E}">
        <p14:creationId xmlns:p14="http://schemas.microsoft.com/office/powerpoint/2010/main" val="9170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650797"/>
          </a:xfrm>
        </p:spPr>
        <p:txBody>
          <a:bodyPr>
            <a:normAutofit fontScale="90000"/>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6301994-97E0-DAA3-7274-AAD49A3534F3}"/>
              </a:ext>
            </a:extLst>
          </p:cNvPr>
          <p:cNvSpPr txBox="1"/>
          <p:nvPr/>
        </p:nvSpPr>
        <p:spPr>
          <a:xfrm>
            <a:off x="0" y="628495"/>
            <a:ext cx="12192000" cy="2246769"/>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4. Class Discussion:</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Think about how these elements can be tailored to support the unique needs of a small business. For instance, how would focusing on scalable ICT solutions and robust risk management practices enable a small business to compete with larger firms in the same industry?</a:t>
            </a:r>
          </a:p>
        </p:txBody>
      </p:sp>
      <p:sp>
        <p:nvSpPr>
          <p:cNvPr id="8" name="Rectangle 1">
            <a:extLst>
              <a:ext uri="{FF2B5EF4-FFF2-40B4-BE49-F238E27FC236}">
                <a16:creationId xmlns:a16="http://schemas.microsoft.com/office/drawing/2014/main" id="{7610DA1E-5DD1-83CF-5645-22696F03DE8E}"/>
              </a:ext>
            </a:extLst>
          </p:cNvPr>
          <p:cNvSpPr>
            <a:spLocks noChangeArrowheads="1"/>
          </p:cNvSpPr>
          <p:nvPr/>
        </p:nvSpPr>
        <p:spPr bwMode="auto">
          <a:xfrm>
            <a:off x="14868" y="3503759"/>
            <a:ext cx="12192000" cy="310854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dirty="0">
                <a:latin typeface="Calibri" panose="020F0502020204030204" pitchFamily="34" charset="0"/>
                <a:cs typeface="Calibri" panose="020F0502020204030204" pitchFamily="34" charset="0"/>
              </a:rPr>
              <a:t>You might suggest that prioritizing scalable ICT solutions and proactive risk management enables the business to grow efficiently while minimizing risks. Discuss how similar decisions in ICT architecture and risk management could be applied to another type of business, like a retail store or a financial services firm, and what the outcomes might be. This will encourage students to apply the concepts to various industries and understand the broader implications of IT governance.</a:t>
            </a:r>
          </a:p>
        </p:txBody>
      </p:sp>
    </p:spTree>
    <p:extLst>
      <p:ext uri="{BB962C8B-B14F-4D97-AF65-F5344CB8AC3E}">
        <p14:creationId xmlns:p14="http://schemas.microsoft.com/office/powerpoint/2010/main" val="160978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Question:</a:t>
            </a:r>
            <a:r>
              <a:rPr lang="en-US" dirty="0">
                <a:latin typeface="Calibri" panose="020F0502020204030204" pitchFamily="34" charset="0"/>
                <a:cs typeface="Calibri" panose="020F0502020204030204" pitchFamily="34" charset="0"/>
              </a:rPr>
              <a:t> Why is IT governance critical in the information age?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 It increases the number of IT systems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B) It ensures IT supports and enables business strategies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 It decreases business flexibility</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 It focuses on manual processing over automation</a:t>
            </a: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13841"/>
            <a:ext cx="12192000" cy="63562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1816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Tutorial Week 4</a:t>
            </a:r>
          </a:p>
        </p:txBody>
      </p:sp>
      <p:pic>
        <p:nvPicPr>
          <p:cNvPr id="3" name="Picture 2">
            <a:extLst>
              <a:ext uri="{FF2B5EF4-FFF2-40B4-BE49-F238E27FC236}">
                <a16:creationId xmlns:a16="http://schemas.microsoft.com/office/drawing/2014/main" id="{C475EEA3-FE4C-863C-7210-E4933B2A6BE8}"/>
              </a:ext>
            </a:extLst>
          </p:cNvPr>
          <p:cNvPicPr>
            <a:picLocks noChangeAspect="1"/>
          </p:cNvPicPr>
          <p:nvPr/>
        </p:nvPicPr>
        <p:blipFill rotWithShape="1">
          <a:blip r:embed="rId2"/>
          <a:srcRect l="29543" t="54797" r="11829" b="8618"/>
          <a:stretch/>
        </p:blipFill>
        <p:spPr>
          <a:xfrm>
            <a:off x="643467" y="1958431"/>
            <a:ext cx="10905066" cy="3827791"/>
          </a:xfrm>
          <a:prstGeom prst="rect">
            <a:avLst/>
          </a:prstGeom>
        </p:spPr>
      </p:pic>
    </p:spTree>
    <p:extLst>
      <p:ext uri="{BB962C8B-B14F-4D97-AF65-F5344CB8AC3E}">
        <p14:creationId xmlns:p14="http://schemas.microsoft.com/office/powerpoint/2010/main" val="3328858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EB7460-7A90-E0CE-C7ED-5C3CD52D487D}"/>
              </a:ext>
            </a:extLst>
          </p:cNvPr>
          <p:cNvPicPr>
            <a:picLocks noChangeAspect="1"/>
          </p:cNvPicPr>
          <p:nvPr/>
        </p:nvPicPr>
        <p:blipFill rotWithShape="1">
          <a:blip r:embed="rId2"/>
          <a:srcRect l="18750" t="36129" r="57374" b="23656"/>
          <a:stretch/>
        </p:blipFill>
        <p:spPr>
          <a:xfrm>
            <a:off x="-47092" y="0"/>
            <a:ext cx="5135285" cy="4865272"/>
          </a:xfrm>
          <a:prstGeom prst="rect">
            <a:avLst/>
          </a:prstGeom>
        </p:spPr>
      </p:pic>
      <p:sp>
        <p:nvSpPr>
          <p:cNvPr id="7" name="TextBox 6">
            <a:extLst>
              <a:ext uri="{FF2B5EF4-FFF2-40B4-BE49-F238E27FC236}">
                <a16:creationId xmlns:a16="http://schemas.microsoft.com/office/drawing/2014/main" id="{58D02E3D-A043-E8B3-E267-6F2BC4CAB7C8}"/>
              </a:ext>
            </a:extLst>
          </p:cNvPr>
          <p:cNvSpPr txBox="1"/>
          <p:nvPr/>
        </p:nvSpPr>
        <p:spPr>
          <a:xfrm>
            <a:off x="5088193" y="0"/>
            <a:ext cx="7103808" cy="4401205"/>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The case study on the Commonwealth Bank of Australia (CBA) focuses on the major drivers of IT governance that have influenced the bank's strategic decisions, particularly in the context of IT outsourcing, business transformation, and adopting new technologies like cloud computing.</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Explain in your own words major drivers of IT governance in Commonwealth Bank?</a:t>
            </a:r>
          </a:p>
        </p:txBody>
      </p:sp>
    </p:spTree>
    <p:extLst>
      <p:ext uri="{BB962C8B-B14F-4D97-AF65-F5344CB8AC3E}">
        <p14:creationId xmlns:p14="http://schemas.microsoft.com/office/powerpoint/2010/main" val="3806993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Major Drivers of IT Governance in Commonwealth Bank:</a:t>
            </a:r>
          </a:p>
          <a:p>
            <a:pPr>
              <a:buFont typeface="+mj-lt"/>
              <a:buAutoNum type="arabicPeriod"/>
            </a:pPr>
            <a:r>
              <a:rPr lang="en-US" sz="2800" b="1" dirty="0">
                <a:latin typeface="Calibri" panose="020F0502020204030204" pitchFamily="34" charset="0"/>
                <a:cs typeface="Calibri" panose="020F0502020204030204" pitchFamily="34" charset="0"/>
              </a:rPr>
              <a:t> Outsourcing Management:</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Driver:</a:t>
            </a:r>
            <a:r>
              <a:rPr lang="en-US" sz="2800" dirty="0">
                <a:latin typeface="Calibri" panose="020F0502020204030204" pitchFamily="34" charset="0"/>
                <a:cs typeface="Calibri" panose="020F0502020204030204" pitchFamily="34" charset="0"/>
              </a:rPr>
              <a:t> One of the primary drivers for IT governance at CBA has been managing outsourcing effectively. This involves deciding which IT functions to outsource and at what stage of the organization's development. The case highlights the complexities of both single and multi-supplier outsourcing arrangements, which require strong governance to manage relationships and performance.</a:t>
            </a:r>
          </a:p>
          <a:p>
            <a:r>
              <a:rPr lang="en-US" sz="2800" b="1" dirty="0">
                <a:latin typeface="Calibri" panose="020F0502020204030204" pitchFamily="34" charset="0"/>
                <a:cs typeface="Calibri" panose="020F0502020204030204" pitchFamily="34" charset="0"/>
              </a:rPr>
              <a:t>2. Retaining Key IT Capabilities: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Driver:</a:t>
            </a:r>
            <a:r>
              <a:rPr lang="en-US" sz="2800" dirty="0">
                <a:latin typeface="Calibri" panose="020F0502020204030204" pitchFamily="34" charset="0"/>
                <a:cs typeface="Calibri" panose="020F0502020204030204" pitchFamily="34" charset="0"/>
              </a:rPr>
              <a:t> As CBA transitioned through different stages of technology adoption, another key driver was identifying and retaining critical IT capabilities within the organization. The bank needed to ensure that despite outsourcing, it maintained essential capabilities that were crucial for strategic control and business continuity.</a:t>
            </a:r>
          </a:p>
        </p:txBody>
      </p:sp>
    </p:spTree>
    <p:extLst>
      <p:ext uri="{BB962C8B-B14F-4D97-AF65-F5344CB8AC3E}">
        <p14:creationId xmlns:p14="http://schemas.microsoft.com/office/powerpoint/2010/main" val="183313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4832092"/>
          </a:xfrm>
          <a:prstGeom prst="rect">
            <a:avLst/>
          </a:prstGeom>
          <a:noFill/>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3. Adapting to Technological Change:</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The dynamic nature of technology and the need to adopt new solutions, such as cloud computing, pushed CBA to continually evolve its IT governance frameworks. The governance needed to be flexible enough to accommodate these changes while ensuring that new technologies were aligned with business objectives.</a:t>
            </a:r>
          </a:p>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4. Business Transformation and IT Alignment:</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As CBA underwent business transformation, aligning IT strategies with the evolving needs of the business became a significant driver. The governance framework needed to ensure that IT investments and strategies supported the bank's overall transformation goals.</a:t>
            </a:r>
          </a:p>
        </p:txBody>
      </p:sp>
    </p:spTree>
    <p:extLst>
      <p:ext uri="{BB962C8B-B14F-4D97-AF65-F5344CB8AC3E}">
        <p14:creationId xmlns:p14="http://schemas.microsoft.com/office/powerpoint/2010/main" val="237349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 calcmode="lin" valueType="num">
                                      <p:cBhvr additive="base">
                                        <p:cTn id="1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4401205"/>
          </a:xfrm>
          <a:prstGeom prst="rect">
            <a:avLst/>
          </a:prstGeom>
          <a:noFill/>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5. Evolving Governance Structures:</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The changing organizational structure and the introduction of new roles and responsibilities, such as those of the CEO, CIO, and business managers, required an adaptable governance structure. This was necessary to ensure that all stakeholders were aligned in leveraging IT for business value.</a:t>
            </a:r>
          </a:p>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6. Sourcing and Cloud Computing:</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Moving to cloud computing presented new governance challenges for CBA. The bank needed to develop new practices and governance mechanisms to manage this transition, ensuring that cloud solutions were integrated effectively into the existing IT infrastructure and aligned with long-term business goals.</a:t>
            </a:r>
          </a:p>
        </p:txBody>
      </p:sp>
    </p:spTree>
    <p:extLst>
      <p:ext uri="{BB962C8B-B14F-4D97-AF65-F5344CB8AC3E}">
        <p14:creationId xmlns:p14="http://schemas.microsoft.com/office/powerpoint/2010/main" val="192010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4659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Design a list of key IT governance drivers for a financial institution in Sydney. Present your findings to the class</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464420"/>
            <a:ext cx="12192000" cy="3108543"/>
          </a:xfrm>
          <a:prstGeom prst="rect">
            <a:avLst/>
          </a:prstGeom>
          <a:noFill/>
          <a:ln>
            <a:solidFill>
              <a:srgbClr val="FF0000"/>
            </a:solidFill>
          </a:ln>
        </p:spPr>
        <p:txBody>
          <a:bodyPr wrap="square">
            <a:spAutoFit/>
          </a:bodyPr>
          <a:lstStyle/>
          <a:p>
            <a:pPr lvl="0" eaLnBrk="0" fontAlgn="base" hangingPunct="0">
              <a:spcBef>
                <a:spcPct val="0"/>
              </a:spcBef>
              <a:spcAft>
                <a:spcPct val="0"/>
              </a:spcAft>
            </a:pPr>
            <a:r>
              <a:rPr lang="en-US" altLang="en-US" sz="2800" dirty="0">
                <a:latin typeface="Calibri" panose="020F0502020204030204" pitchFamily="34" charset="0"/>
                <a:cs typeface="Calibri" panose="020F0502020204030204" pitchFamily="34" charset="0"/>
              </a:rPr>
              <a:t>You might consider focusing on the following key IT governance drivers for a financial institution in Sydney</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 Compliance with Regulatory Requirements</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 Risk Management</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 Strategic Alignment</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Innovation and Competitiveness</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Data Management and Analytics</a:t>
            </a:r>
          </a:p>
        </p:txBody>
      </p:sp>
    </p:spTree>
    <p:extLst>
      <p:ext uri="{BB962C8B-B14F-4D97-AF65-F5344CB8AC3E}">
        <p14:creationId xmlns:p14="http://schemas.microsoft.com/office/powerpoint/2010/main" val="293599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Summary:</a:t>
            </a:r>
          </a:p>
          <a:p>
            <a:pPr>
              <a:lnSpc>
                <a:spcPct val="150000"/>
              </a:lnSpc>
            </a:pPr>
            <a:r>
              <a:rPr lang="en-US" sz="2800" dirty="0">
                <a:latin typeface="Calibri" panose="020F0502020204030204" pitchFamily="34" charset="0"/>
                <a:cs typeface="Calibri" panose="020F0502020204030204" pitchFamily="34" charset="0"/>
              </a:rPr>
              <a:t>CBA’s IT governance has been driven by the need to manage outsourcing effectively, retain critical IT capabilities, adapt to technological changes, align IT with business transformation, evolve governance structures, and address new challenges presented by cloud computing. These drivers have shaped how the bank approaches IT governance, ensuring that its IT investments continue to support its strategic objectives in a rapidly changing business environment.</a:t>
            </a:r>
          </a:p>
        </p:txBody>
      </p:sp>
    </p:spTree>
    <p:extLst>
      <p:ext uri="{BB962C8B-B14F-4D97-AF65-F5344CB8AC3E}">
        <p14:creationId xmlns:p14="http://schemas.microsoft.com/office/powerpoint/2010/main" val="1785129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82195-4D22-6B0E-C3B8-C26C0A25E11E}"/>
              </a:ext>
            </a:extLst>
          </p:cNvPr>
          <p:cNvPicPr>
            <a:picLocks noChangeAspect="1"/>
          </p:cNvPicPr>
          <p:nvPr/>
        </p:nvPicPr>
        <p:blipFill rotWithShape="1">
          <a:blip r:embed="rId2"/>
          <a:srcRect l="18871" t="38065" r="57903" b="36774"/>
          <a:stretch/>
        </p:blipFill>
        <p:spPr>
          <a:xfrm>
            <a:off x="0" y="0"/>
            <a:ext cx="6341806" cy="3864536"/>
          </a:xfrm>
          <a:prstGeom prst="rect">
            <a:avLst/>
          </a:prstGeom>
        </p:spPr>
      </p:pic>
      <p:sp>
        <p:nvSpPr>
          <p:cNvPr id="5" name="TextBox 4">
            <a:extLst>
              <a:ext uri="{FF2B5EF4-FFF2-40B4-BE49-F238E27FC236}">
                <a16:creationId xmlns:a16="http://schemas.microsoft.com/office/drawing/2014/main" id="{7319C3D9-D333-8337-6072-ED3F09F9B5AB}"/>
              </a:ext>
            </a:extLst>
          </p:cNvPr>
          <p:cNvSpPr txBox="1"/>
          <p:nvPr/>
        </p:nvSpPr>
        <p:spPr>
          <a:xfrm>
            <a:off x="6463862" y="0"/>
            <a:ext cx="5728138"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Analysis of the Commonwealth Bank Case Study Using 8 Key Decision Areas for IT Governance Framework</a:t>
            </a:r>
          </a:p>
          <a:p>
            <a:r>
              <a:rPr lang="en-US" sz="2800" dirty="0">
                <a:latin typeface="Calibri" panose="020F0502020204030204" pitchFamily="34" charset="0"/>
                <a:cs typeface="Calibri" panose="020F0502020204030204" pitchFamily="34" charset="0"/>
              </a:rPr>
              <a:t>The Commonwealth Bank of Australia (CBA) case study presents a rich scenario to analyze through the lens of IT governance. The following analysis will utilize eight key decision areas of an IT governance framework to assess how CBA navigated its IT management challenges.</a:t>
            </a:r>
          </a:p>
        </p:txBody>
      </p:sp>
    </p:spTree>
    <p:extLst>
      <p:ext uri="{BB962C8B-B14F-4D97-AF65-F5344CB8AC3E}">
        <p14:creationId xmlns:p14="http://schemas.microsoft.com/office/powerpoint/2010/main" val="557000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1. IT Principles</a:t>
            </a:r>
          </a:p>
          <a:p>
            <a:r>
              <a:rPr lang="en-US" sz="2800" dirty="0">
                <a:latin typeface="Calibri" panose="020F0502020204030204" pitchFamily="34" charset="0"/>
                <a:cs typeface="Calibri" panose="020F0502020204030204" pitchFamily="34" charset="0"/>
              </a:rPr>
              <a:t>CBA’s IT governance needed to establish clear principles guiding IT decision-making. The principles would involve aligning IT strategies with business objectives, ensuring that every technology investment supports the bank’s overall goals. In the context of the case, CBA faced challenges in adopting cloud computing and managing outsourcing. IT principles helped determine which IT capabilities to retain in-house versus those to outsource. This alignment ensured that technological decisions reinforced the bank’s strategic direction, such as enhancing customer service or improving operational efficiency.</a:t>
            </a:r>
          </a:p>
        </p:txBody>
      </p:sp>
    </p:spTree>
    <p:extLst>
      <p:ext uri="{BB962C8B-B14F-4D97-AF65-F5344CB8AC3E}">
        <p14:creationId xmlns:p14="http://schemas.microsoft.com/office/powerpoint/2010/main" val="2430126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53943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IT Architecture</a:t>
            </a:r>
          </a:p>
          <a:p>
            <a:r>
              <a:rPr lang="en-US" sz="2800" dirty="0">
                <a:latin typeface="Calibri" panose="020F0502020204030204" pitchFamily="34" charset="0"/>
                <a:cs typeface="Calibri" panose="020F0502020204030204" pitchFamily="34" charset="0"/>
              </a:rPr>
              <a:t>The governance framework’s IT architecture decision area focuses on how technology is structured to meet the organization's needs. CBA had to navigate the complexities of integrating new technologies, like cloud computing, with its existing legacy systems. The architecture decisions involved determining how to modernize IT infrastructure while maintaining interoperability with older systems. Effective IT governance ensured that these architectural changes supported both current and future business requirements, such as scalability for future growth.</a:t>
            </a:r>
          </a:p>
        </p:txBody>
      </p:sp>
    </p:spTree>
    <p:extLst>
      <p:ext uri="{BB962C8B-B14F-4D97-AF65-F5344CB8AC3E}">
        <p14:creationId xmlns:p14="http://schemas.microsoft.com/office/powerpoint/2010/main" val="1685049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53943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3. IT Infrastructure</a:t>
            </a:r>
          </a:p>
          <a:p>
            <a:r>
              <a:rPr lang="en-US" sz="2800" dirty="0">
                <a:latin typeface="Calibri" panose="020F0502020204030204" pitchFamily="34" charset="0"/>
                <a:cs typeface="Calibri" panose="020F0502020204030204" pitchFamily="34" charset="0"/>
              </a:rPr>
              <a:t>Decisions around IT infrastructure are crucial, particularly in a large organization like CBA, which must support vast and varied IT services. The bank’s shift from traditional IT setups to cloud-based solutions required robust governance to ensure that infrastructure decisions were cost-effective, secure, and scalable. The governance framework would have guided how CBA built, maintained, and evolved its IT infrastructure to support its long-term goals, such as improving disaster recovery capabilities or enhancing data storage solutions.</a:t>
            </a:r>
          </a:p>
        </p:txBody>
      </p:sp>
    </p:spTree>
    <p:extLst>
      <p:ext uri="{BB962C8B-B14F-4D97-AF65-F5344CB8AC3E}">
        <p14:creationId xmlns:p14="http://schemas.microsoft.com/office/powerpoint/2010/main" val="4078780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53943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4. Business Application Needs</a:t>
            </a:r>
          </a:p>
          <a:p>
            <a:r>
              <a:rPr lang="en-US" sz="2800" dirty="0">
                <a:latin typeface="Calibri" panose="020F0502020204030204" pitchFamily="34" charset="0"/>
                <a:cs typeface="Calibri" panose="020F0502020204030204" pitchFamily="34" charset="0"/>
              </a:rPr>
              <a:t>In the case of CBA, addressing business application needs meant ensuring that the IT governance framework supported the selection and deployment of applications that aligned with business processes. This included managing the outsourcing of certain application development while retaining strategic applications in-house. Governance ensured that applications were not only aligned with current business needs but were also flexible enough to adapt to future changes in the business environment.</a:t>
            </a:r>
          </a:p>
        </p:txBody>
      </p:sp>
    </p:spTree>
    <p:extLst>
      <p:ext uri="{BB962C8B-B14F-4D97-AF65-F5344CB8AC3E}">
        <p14:creationId xmlns:p14="http://schemas.microsoft.com/office/powerpoint/2010/main" val="4150687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6555641"/>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5. IT Investment and Prioritization</a:t>
            </a:r>
          </a:p>
          <a:p>
            <a:r>
              <a:rPr lang="en-US" sz="2800" dirty="0">
                <a:latin typeface="Calibri" panose="020F0502020204030204" pitchFamily="34" charset="0"/>
                <a:cs typeface="Calibri" panose="020F0502020204030204" pitchFamily="34" charset="0"/>
              </a:rPr>
              <a:t>This decision area focuses on how IT investments are prioritized to support business strategy. For CBA, this meant making critical decisions about where to allocate resources, particularly in the transition to cloud computing. Governance frameworks provided criteria for evaluating and prioritizing IT investments, ensuring that the most strategic initiatives received the necessary funding and attention. This area also involved cost-benefit analysis to maximize return on IT investments.</a:t>
            </a:r>
          </a:p>
          <a:p>
            <a:r>
              <a:rPr lang="en-US" sz="2800" b="1" dirty="0">
                <a:latin typeface="Calibri" panose="020F0502020204030204" pitchFamily="34" charset="0"/>
                <a:cs typeface="Calibri" panose="020F0502020204030204" pitchFamily="34" charset="0"/>
              </a:rPr>
              <a:t>6. IT Risk Management</a:t>
            </a:r>
          </a:p>
          <a:p>
            <a:r>
              <a:rPr lang="en-US" sz="2800" dirty="0">
                <a:latin typeface="Calibri" panose="020F0502020204030204" pitchFamily="34" charset="0"/>
                <a:cs typeface="Calibri" panose="020F0502020204030204" pitchFamily="34" charset="0"/>
              </a:rPr>
              <a:t>Managing IT risk was a significant challenge for CBA, especially as it moved towards cloud computing. The IT governance framework had to include robust risk management strategies to address potential threats, such as data breaches or service disruptions. This area ensured that CBA could identify, assess, and mitigate risks associated with IT decisions, particularly those involving new technologies and outsourcing arrangements.</a:t>
            </a:r>
          </a:p>
        </p:txBody>
      </p:sp>
    </p:spTree>
    <p:extLst>
      <p:ext uri="{BB962C8B-B14F-4D97-AF65-F5344CB8AC3E}">
        <p14:creationId xmlns:p14="http://schemas.microsoft.com/office/powerpoint/2010/main" val="280805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6740307"/>
          </a:xfrm>
          <a:prstGeom prst="rect">
            <a:avLst/>
          </a:prstGeom>
          <a:noFill/>
        </p:spPr>
        <p:txBody>
          <a:bodyPr wrap="square">
            <a:spAutoFit/>
          </a:bodyPr>
          <a:lstStyle/>
          <a:p>
            <a:r>
              <a:rPr lang="en-US" sz="2700" b="1" dirty="0">
                <a:latin typeface="Calibri" panose="020F0502020204030204" pitchFamily="34" charset="0"/>
                <a:cs typeface="Calibri" panose="020F0502020204030204" pitchFamily="34" charset="0"/>
              </a:rPr>
              <a:t>7. IT Performance Measurement</a:t>
            </a:r>
          </a:p>
          <a:p>
            <a:r>
              <a:rPr lang="en-US" sz="2700" dirty="0">
                <a:latin typeface="Calibri" panose="020F0502020204030204" pitchFamily="34" charset="0"/>
                <a:cs typeface="Calibri" panose="020F0502020204030204" pitchFamily="34" charset="0"/>
              </a:rPr>
              <a:t>CBA’s IT governance framework required mechanisms to measure the performance of its IT investments and operations. This decision area involved setting key performance indicators (KPIs) and benchmarks to evaluate the success of IT initiatives, such as the effectiveness of the cloud transition or the efficiency of outsourced IT functions. Performance measurement allowed CBA to track progress, identify areas for improvement, and ensure that IT activities delivered the expected business value.</a:t>
            </a:r>
          </a:p>
          <a:p>
            <a:r>
              <a:rPr lang="en-US" sz="2700" b="1" dirty="0">
                <a:latin typeface="Calibri" panose="020F0502020204030204" pitchFamily="34" charset="0"/>
                <a:cs typeface="Calibri" panose="020F0502020204030204" pitchFamily="34" charset="0"/>
              </a:rPr>
              <a:t>8. IT Governance Structures</a:t>
            </a:r>
          </a:p>
          <a:p>
            <a:r>
              <a:rPr lang="en-US" sz="2700" dirty="0">
                <a:latin typeface="Calibri" panose="020F0502020204030204" pitchFamily="34" charset="0"/>
                <a:cs typeface="Calibri" panose="020F0502020204030204" pitchFamily="34" charset="0"/>
              </a:rPr>
              <a:t>Finally, the governance framework itself needed a structure to oversee IT decision-making processes at CBA. This included defining roles and responsibilities, particularly between the CEO, CIO, and business managers. Governance structures ensured that there was accountability for IT decisions, that the right stakeholders were involved in key decisions, and that IT governance was integrated into the broader corporate governance framework. For CBA, this structure was essential in managing the complexities of IT outsourcing and the transition to cloud computing, ensuring that these initiatives were well-coordinated and aligned with business objectives.</a:t>
            </a:r>
          </a:p>
        </p:txBody>
      </p:sp>
    </p:spTree>
    <p:extLst>
      <p:ext uri="{BB962C8B-B14F-4D97-AF65-F5344CB8AC3E}">
        <p14:creationId xmlns:p14="http://schemas.microsoft.com/office/powerpoint/2010/main" val="311078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Conclusion</a:t>
            </a:r>
          </a:p>
          <a:p>
            <a:r>
              <a:rPr lang="en-US" sz="2800" dirty="0">
                <a:latin typeface="Calibri" panose="020F0502020204030204" pitchFamily="34" charset="0"/>
                <a:cs typeface="Calibri" panose="020F0502020204030204" pitchFamily="34" charset="0"/>
              </a:rPr>
              <a:t>The Commonwealth Bank of Australia’s case study provides a comprehensive look at how an organization can apply IT governance across various decision areas to address the challenges of outsourcing, adopting new technologies, and aligning IT with business strategy. By focusing on IT principles, architecture, infrastructure, business application needs, investment prioritization, risk management, performance measurement, and governance structures, CBA was able to navigate its complex IT landscape effectively. This analysis highlights the importance of a robust IT governance framework in ensuring that IT decisions support and enhance an organization's strategic goals.</a:t>
            </a:r>
          </a:p>
        </p:txBody>
      </p:sp>
    </p:spTree>
    <p:extLst>
      <p:ext uri="{BB962C8B-B14F-4D97-AF65-F5344CB8AC3E}">
        <p14:creationId xmlns:p14="http://schemas.microsoft.com/office/powerpoint/2010/main" val="2880705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6247864"/>
          </a:xfrm>
          <a:prstGeom prst="rect">
            <a:avLst/>
          </a:prstGeom>
          <a:noFill/>
        </p:spPr>
        <p:txBody>
          <a:bodyPr wrap="square">
            <a:spAutoFit/>
          </a:bodyPr>
          <a:lstStyle/>
          <a:p>
            <a:r>
              <a:rPr lang="en-US" sz="2500" b="1" dirty="0">
                <a:latin typeface="Calibri" panose="020F0502020204030204" pitchFamily="34" charset="0"/>
                <a:cs typeface="Calibri" panose="020F0502020204030204" pitchFamily="34" charset="0"/>
              </a:rPr>
              <a:t>Week 4 Discussion Forum Guide</a:t>
            </a:r>
          </a:p>
          <a:p>
            <a:r>
              <a:rPr lang="en-US" sz="2500" b="1" dirty="0">
                <a:latin typeface="Calibri" panose="020F0502020204030204" pitchFamily="34" charset="0"/>
                <a:cs typeface="Calibri" panose="020F0502020204030204" pitchFamily="34" charset="0"/>
              </a:rPr>
              <a:t>Objective:</a:t>
            </a:r>
            <a:r>
              <a:rPr lang="en-US" sz="2500" dirty="0">
                <a:latin typeface="Calibri" panose="020F0502020204030204" pitchFamily="34" charset="0"/>
                <a:cs typeface="Calibri" panose="020F0502020204030204" pitchFamily="34" charset="0"/>
              </a:rPr>
              <a:t> To analyze an episode from the show </a:t>
            </a:r>
            <a:r>
              <a:rPr lang="en-US" sz="2500" i="1" dirty="0">
                <a:latin typeface="Calibri" panose="020F0502020204030204" pitchFamily="34" charset="0"/>
                <a:cs typeface="Calibri" panose="020F0502020204030204" pitchFamily="34" charset="0"/>
              </a:rPr>
              <a:t>Utopia</a:t>
            </a:r>
            <a:r>
              <a:rPr lang="en-US" sz="2500" dirty="0">
                <a:latin typeface="Calibri" panose="020F0502020204030204" pitchFamily="34" charset="0"/>
                <a:cs typeface="Calibri" panose="020F0502020204030204" pitchFamily="34" charset="0"/>
              </a:rPr>
              <a:t> in the context of IT Governance principles, key drivers, and questions discussed during Weeks 1-4 of the course.</a:t>
            </a:r>
          </a:p>
          <a:p>
            <a:r>
              <a:rPr lang="en-US" sz="2500" b="1" dirty="0">
                <a:latin typeface="Calibri" panose="020F0502020204030204" pitchFamily="34" charset="0"/>
                <a:cs typeface="Calibri" panose="020F0502020204030204" pitchFamily="34" charset="0"/>
              </a:rPr>
              <a:t>Steps:</a:t>
            </a:r>
          </a:p>
          <a:p>
            <a:pPr>
              <a:buFont typeface="+mj-lt"/>
              <a:buAutoNum type="arabicPeriod"/>
            </a:pPr>
            <a:r>
              <a:rPr lang="en-US" sz="2500" b="1" dirty="0">
                <a:latin typeface="Calibri" panose="020F0502020204030204" pitchFamily="34" charset="0"/>
                <a:cs typeface="Calibri" panose="020F0502020204030204" pitchFamily="34" charset="0"/>
              </a:rPr>
              <a:t> Choose an Episode:</a:t>
            </a:r>
            <a:endParaRPr lang="en-US" sz="2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Visit the provided link </a:t>
            </a:r>
            <a:r>
              <a:rPr lang="en-US" sz="2500" i="1" dirty="0">
                <a:latin typeface="Calibri" panose="020F0502020204030204" pitchFamily="34" charset="0"/>
                <a:cs typeface="Calibri" panose="020F0502020204030204" pitchFamily="34" charset="0"/>
                <a:hlinkClick r:id="rId2"/>
              </a:rPr>
              <a:t>Utopia</a:t>
            </a:r>
            <a:r>
              <a:rPr lang="en-US" sz="2500" dirty="0">
                <a:latin typeface="Calibri" panose="020F0502020204030204" pitchFamily="34" charset="0"/>
                <a:cs typeface="Calibri" panose="020F0502020204030204" pitchFamily="34" charset="0"/>
                <a:hlinkClick r:id="rId2"/>
              </a:rPr>
              <a:t> on ABC iView</a:t>
            </a:r>
            <a:r>
              <a:rPr lang="en-US" sz="2500" dirty="0">
                <a:latin typeface="Calibri" panose="020F0502020204030204" pitchFamily="34" charset="0"/>
                <a:cs typeface="Calibri" panose="020F0502020204030204" pitchFamily="34" charset="0"/>
              </a:rPr>
              <a:t> and choose an episode that resonates with IT governance topics. You might want to focus on episodes that highlight challenges in managing technology, decision-making processes, or project management within a government or large organization.</a:t>
            </a:r>
          </a:p>
          <a:p>
            <a:pPr>
              <a:buFont typeface="+mj-lt"/>
              <a:buAutoNum type="arabicPeriod"/>
            </a:pPr>
            <a:r>
              <a:rPr lang="en-US" sz="2500" b="1" dirty="0">
                <a:latin typeface="Calibri" panose="020F0502020204030204" pitchFamily="34" charset="0"/>
                <a:cs typeface="Calibri" panose="020F0502020204030204" pitchFamily="34" charset="0"/>
              </a:rPr>
              <a:t> Analyze the Episode:</a:t>
            </a:r>
            <a:endParaRPr lang="en-US" sz="2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Watch the selected episode and identify key scenes or narratives that relate to IT governance principles. For instance, you could look for instances of decision-making, risk management, project delays, or alignment of IT projects with organizational goals.</a:t>
            </a:r>
          </a:p>
          <a:p>
            <a:pPr marL="800100" lvl="1"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Use the IT governance framework discussed in class to break down these scenes. Consider the eight key decision areas such as IT principles, architecture, infrastructure, and risk management.</a:t>
            </a:r>
          </a:p>
        </p:txBody>
      </p:sp>
    </p:spTree>
    <p:extLst>
      <p:ext uri="{BB962C8B-B14F-4D97-AF65-F5344CB8AC3E}">
        <p14:creationId xmlns:p14="http://schemas.microsoft.com/office/powerpoint/2010/main" val="405834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1000"/>
                                        <p:tgtEl>
                                          <p:spTgt spid="5">
                                            <p:txEl>
                                              <p:pRg st="5" end="5"/>
                                            </p:txEl>
                                          </p:spTgt>
                                        </p:tgtEl>
                                      </p:cBhvr>
                                    </p:animEffect>
                                    <p:anim calcmode="lin" valueType="num">
                                      <p:cBhvr>
                                        <p:cTn id="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1000"/>
                                        <p:tgtEl>
                                          <p:spTgt spid="5">
                                            <p:txEl>
                                              <p:pRg st="6" end="6"/>
                                            </p:txEl>
                                          </p:spTgt>
                                        </p:tgtEl>
                                      </p:cBhvr>
                                    </p:animEffect>
                                    <p:anim calcmode="lin" valueType="num">
                                      <p:cBhvr>
                                        <p:cTn id="1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1000"/>
                                        <p:tgtEl>
                                          <p:spTgt spid="5">
                                            <p:txEl>
                                              <p:pRg st="7" end="7"/>
                                            </p:txEl>
                                          </p:spTgt>
                                        </p:tgtEl>
                                      </p:cBhvr>
                                    </p:animEffect>
                                    <p:anim calcmode="lin" valueType="num">
                                      <p:cBhvr>
                                        <p:cTn id="1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90709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1. Meeting Regulatory Requirements:</a:t>
            </a:r>
            <a:r>
              <a:rPr lang="en-US" sz="2800" dirty="0">
                <a:latin typeface="Calibri" panose="020F0502020204030204" pitchFamily="34" charset="0"/>
                <a:cs typeface="Calibri" panose="020F0502020204030204" pitchFamily="34" charset="0"/>
              </a:rPr>
              <a:t> By focusing on compliance as a top priority, the institution ensures adherence to critical regulations like APRA standards, the Privacy Act, and AML laws. This not only helps avoid costly legal penalties but also fosters trust among customers and regulators. Maintaining a strong compliance posture is essential for sustaining operations and reputation in the highly regulated financial sector.</a:t>
            </a:r>
          </a:p>
        </p:txBody>
      </p:sp>
    </p:spTree>
    <p:extLst>
      <p:ext uri="{BB962C8B-B14F-4D97-AF65-F5344CB8AC3E}">
        <p14:creationId xmlns:p14="http://schemas.microsoft.com/office/powerpoint/2010/main" val="70497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6986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Write Your Analysis (Minimum 500 Words):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with a brief summary of the episode, focusing on the context relevant to IT governance.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Discuss how the episode illustrates the principles and key drivers of IT governance. For example, you might explore how poor IT governance led to project failures, or how effective governance helped resolve a complex issue.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Tie your analysis back to the key concepts from Weeks 1-4, ensuring that your points are clearly linked to the theoretical framework covered in lectures.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Include the Episode Link:</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your post, include a link to the episode on ABC iView to allow your classmates to view the same content.</a:t>
            </a:r>
          </a:p>
          <a:p>
            <a:r>
              <a:rPr lang="en-US" sz="2800" b="1" dirty="0">
                <a:latin typeface="Calibri" panose="020F0502020204030204" pitchFamily="34" charset="0"/>
                <a:cs typeface="Calibri" panose="020F0502020204030204" pitchFamily="34" charset="0"/>
              </a:rPr>
              <a:t>5. Seek Feedback:</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After posting your analysis in the Discussion Forum, read at least two of your classmates' posts.</a:t>
            </a: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constructive feedback on their analyses, offering insights, asking questions, or expanding on points they have made.</a:t>
            </a:r>
          </a:p>
        </p:txBody>
      </p:sp>
    </p:spTree>
    <p:extLst>
      <p:ext uri="{BB962C8B-B14F-4D97-AF65-F5344CB8AC3E}">
        <p14:creationId xmlns:p14="http://schemas.microsoft.com/office/powerpoint/2010/main" val="59111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1000"/>
                                        <p:tgtEl>
                                          <p:spTgt spid="5">
                                            <p:txEl>
                                              <p:pRg st="6" end="6"/>
                                            </p:txEl>
                                          </p:spTgt>
                                        </p:tgtEl>
                                      </p:cBhvr>
                                    </p:animEffect>
                                    <p:anim calcmode="lin" valueType="num">
                                      <p:cBhvr>
                                        <p:cTn id="2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1000"/>
                                        <p:tgtEl>
                                          <p:spTgt spid="5">
                                            <p:txEl>
                                              <p:pRg st="7" end="7"/>
                                            </p:txEl>
                                          </p:spTgt>
                                        </p:tgtEl>
                                      </p:cBhvr>
                                    </p:animEffect>
                                    <p:anim calcmode="lin" valueType="num">
                                      <p:cBhvr>
                                        <p:cTn id="2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1000"/>
                                        <p:tgtEl>
                                          <p:spTgt spid="5">
                                            <p:txEl>
                                              <p:pRg st="8" end="8"/>
                                            </p:txEl>
                                          </p:spTgt>
                                        </p:tgtEl>
                                      </p:cBhvr>
                                    </p:animEffect>
                                    <p:anim calcmode="lin" valueType="num">
                                      <p:cBhvr>
                                        <p:cTn id="3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Example Analysis Structure:</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Introduction:</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Briefly introduce the episode and its relevance to IT governance.</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Main Body:</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Key Scene 1:</a:t>
            </a:r>
            <a:r>
              <a:rPr lang="en-US" sz="2800" dirty="0">
                <a:latin typeface="Calibri" panose="020F0502020204030204" pitchFamily="34" charset="0"/>
                <a:cs typeface="Calibri" panose="020F0502020204030204" pitchFamily="34" charset="0"/>
              </a:rPr>
              <a:t> Describe the scene, analyze it using IT governance principles.</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Key Scene 2:</a:t>
            </a:r>
            <a:r>
              <a:rPr lang="en-US" sz="2800" dirty="0">
                <a:latin typeface="Calibri" panose="020F0502020204030204" pitchFamily="34" charset="0"/>
                <a:cs typeface="Calibri" panose="020F0502020204030204" pitchFamily="34" charset="0"/>
              </a:rPr>
              <a:t> Another scene, further analysis.</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Application of Key Drivers:</a:t>
            </a:r>
            <a:r>
              <a:rPr lang="en-US" sz="2800" dirty="0">
                <a:latin typeface="Calibri" panose="020F0502020204030204" pitchFamily="34" charset="0"/>
                <a:cs typeface="Calibri" panose="020F0502020204030204" pitchFamily="34" charset="0"/>
              </a:rPr>
              <a:t> Discuss how the episode reflects the drivers of IT governance (e.g., risk management, compliance, etc.).</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Conclusion:</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Summarize how the episode exemplifies the importance of IT governance in large organizations.</a:t>
            </a:r>
          </a:p>
        </p:txBody>
      </p:sp>
    </p:spTree>
    <p:extLst>
      <p:ext uri="{BB962C8B-B14F-4D97-AF65-F5344CB8AC3E}">
        <p14:creationId xmlns:p14="http://schemas.microsoft.com/office/powerpoint/2010/main" val="366763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1000"/>
                                        <p:tgtEl>
                                          <p:spTgt spid="5">
                                            <p:txEl>
                                              <p:pRg st="5" end="5"/>
                                            </p:txEl>
                                          </p:spTgt>
                                        </p:tgtEl>
                                      </p:cBhvr>
                                    </p:animEffect>
                                    <p:anim calcmode="lin" valueType="num">
                                      <p:cBhvr>
                                        <p:cTn id="1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1000"/>
                                        <p:tgtEl>
                                          <p:spTgt spid="5">
                                            <p:txEl>
                                              <p:pRg st="6" end="6"/>
                                            </p:txEl>
                                          </p:spTgt>
                                        </p:tgtEl>
                                      </p:cBhvr>
                                    </p:animEffect>
                                    <p:anim calcmode="lin" valueType="num">
                                      <p:cBhvr>
                                        <p:cTn id="2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barn(inVertical)">
                                      <p:cBhvr>
                                        <p:cTn id="29" dur="500"/>
                                        <p:tgtEl>
                                          <p:spTgt spid="5">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arn(inVertical)">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Interactive Component: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"Do you think the issues depicted in the episode could have been avoided with a different governance framework? Why or why not?"</a:t>
            </a:r>
          </a:p>
          <a:p>
            <a:pPr>
              <a:lnSpc>
                <a:spcPct val="150000"/>
              </a:lnSpc>
            </a:pPr>
            <a:r>
              <a:rPr lang="en-US" sz="2800" dirty="0">
                <a:latin typeface="Calibri" panose="020F0502020204030204" pitchFamily="34" charset="0"/>
                <a:cs typeface="Calibri" panose="020F0502020204030204" pitchFamily="34" charset="0"/>
              </a:rPr>
              <a:t>This activity is designed to deepen your understanding of IT governance by applying theoretical concepts to real-world scenarios depicted in </a:t>
            </a:r>
            <a:r>
              <a:rPr lang="en-US" sz="2800" i="1" dirty="0">
                <a:latin typeface="Calibri" panose="020F0502020204030204" pitchFamily="34" charset="0"/>
                <a:cs typeface="Calibri" panose="020F0502020204030204" pitchFamily="34" charset="0"/>
              </a:rPr>
              <a:t>Utopia</a:t>
            </a:r>
            <a:r>
              <a:rPr lang="en-US" sz="2800" dirty="0">
                <a:latin typeface="Calibri" panose="020F0502020204030204" pitchFamily="34" charset="0"/>
                <a:cs typeface="Calibri" panose="020F0502020204030204" pitchFamily="34" charset="0"/>
              </a:rPr>
              <a:t>. Through this exercise, you'll gain insights into how governance challenges are portrayed in media and how they mirror actual challenges faced in organizations.</a:t>
            </a:r>
          </a:p>
        </p:txBody>
      </p:sp>
    </p:spTree>
    <p:extLst>
      <p:ext uri="{BB962C8B-B14F-4D97-AF65-F5344CB8AC3E}">
        <p14:creationId xmlns:p14="http://schemas.microsoft.com/office/powerpoint/2010/main" val="230427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631250"/>
          </a:xfrm>
          <a:prstGeom prst="rect">
            <a:avLst/>
          </a:prstGeom>
          <a:noFill/>
          <a:ln>
            <a:solidFill>
              <a:srgbClr val="FF0000"/>
            </a:solidFill>
          </a:ln>
        </p:spPr>
        <p:txBody>
          <a:bodyPr wrap="square">
            <a:spAutoFit/>
          </a:bodyPr>
          <a:lstStyle/>
          <a:p>
            <a:pPr>
              <a:lnSpc>
                <a:spcPct val="150000"/>
              </a:lnSpc>
            </a:pPr>
            <a:r>
              <a:rPr lang="en-US" sz="2600" b="1" dirty="0">
                <a:latin typeface="Calibri" panose="020F0502020204030204" pitchFamily="34" charset="0"/>
                <a:cs typeface="Calibri" panose="020F0502020204030204" pitchFamily="34" charset="0"/>
              </a:rPr>
              <a:t>2. Enhancing Risk Management:</a:t>
            </a:r>
            <a:r>
              <a:rPr lang="en-US" sz="2600" dirty="0">
                <a:latin typeface="Calibri" panose="020F0502020204030204" pitchFamily="34" charset="0"/>
                <a:cs typeface="Calibri" panose="020F0502020204030204" pitchFamily="34" charset="0"/>
              </a:rPr>
              <a:t> Prioritizing risk management allows the institution to proactively identify and mitigate potential threats, such as cybersecurity risks, data breaches, and fraud. A robust risk management framework protects the institution's assets and customer information, which is crucial for maintaining operational integrity and customer confidence. In the digital age, where cyber threats are constantly evolving, this driver helps the institution stay ahead of potential risks.</a:t>
            </a:r>
          </a:p>
        </p:txBody>
      </p:sp>
    </p:spTree>
    <p:extLst>
      <p:ext uri="{BB962C8B-B14F-4D97-AF65-F5344CB8AC3E}">
        <p14:creationId xmlns:p14="http://schemas.microsoft.com/office/powerpoint/2010/main" val="2682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90350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Strategic Alignment for Business Growth:</a:t>
            </a:r>
            <a:r>
              <a:rPr lang="en-US" sz="2800" dirty="0">
                <a:latin typeface="Calibri" panose="020F0502020204030204" pitchFamily="34" charset="0"/>
                <a:cs typeface="Calibri" panose="020F0502020204030204" pitchFamily="34" charset="0"/>
              </a:rPr>
              <a:t> Aligning IT initiatives with the institution's strategic business goals ensures that technology investments directly contribute to business outcomes. For example, if the institution aims to expand its digital banking services, prioritizing IT projects that enhance mobile banking capabilities or integrate fintech solutions can drive growth. This alignment ensures that IT is not just a support function but a key enabler of business strategy.</a:t>
            </a: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486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767378"/>
          </a:xfrm>
          <a:prstGeom prst="rect">
            <a:avLst/>
          </a:prstGeom>
          <a:noFill/>
          <a:ln>
            <a:solidFill>
              <a:srgbClr val="FF0000"/>
            </a:solidFill>
          </a:ln>
        </p:spPr>
        <p:txBody>
          <a:bodyPr wrap="square">
            <a:spAutoFit/>
          </a:bodyPr>
          <a:lstStyle/>
          <a:p>
            <a:pPr>
              <a:lnSpc>
                <a:spcPct val="150000"/>
              </a:lnSpc>
            </a:pPr>
            <a:r>
              <a:rPr lang="en-US" sz="2700" b="1" dirty="0">
                <a:latin typeface="Calibri" panose="020F0502020204030204" pitchFamily="34" charset="0"/>
                <a:cs typeface="Calibri" panose="020F0502020204030204" pitchFamily="34" charset="0"/>
              </a:rPr>
              <a:t>4. Driving Innovation and Competitiveness:</a:t>
            </a:r>
            <a:r>
              <a:rPr lang="en-US" sz="2700" dirty="0">
                <a:latin typeface="Calibri" panose="020F0502020204030204" pitchFamily="34" charset="0"/>
                <a:cs typeface="Calibri" panose="020F0502020204030204" pitchFamily="34" charset="0"/>
              </a:rPr>
              <a:t> In the fast-paced digital landscape, innovation is critical for staying competitive. By prioritizing innovation, the institution can explore and implement new technologies, such as AI-driven customer service, blockchain for secure transactions, or data analytics for personalized financial services. These innovations can differentiate the institution from competitors and attract tech-savvy customers who value cutting-edge solutions.</a:t>
            </a:r>
          </a:p>
        </p:txBody>
      </p:sp>
    </p:spTree>
    <p:extLst>
      <p:ext uri="{BB962C8B-B14F-4D97-AF65-F5344CB8AC3E}">
        <p14:creationId xmlns:p14="http://schemas.microsoft.com/office/powerpoint/2010/main" val="169603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767378"/>
          </a:xfrm>
          <a:prstGeom prst="rect">
            <a:avLst/>
          </a:prstGeom>
          <a:noFill/>
          <a:ln>
            <a:solidFill>
              <a:srgbClr val="FF0000"/>
            </a:solidFill>
          </a:ln>
        </p:spPr>
        <p:txBody>
          <a:bodyPr wrap="square">
            <a:spAutoFit/>
          </a:bodyPr>
          <a:lstStyle/>
          <a:p>
            <a:pPr>
              <a:lnSpc>
                <a:spcPct val="150000"/>
              </a:lnSpc>
            </a:pPr>
            <a:r>
              <a:rPr lang="en-US" sz="2700" b="1" dirty="0">
                <a:latin typeface="Calibri" panose="020F0502020204030204" pitchFamily="34" charset="0"/>
                <a:cs typeface="Calibri" panose="020F0502020204030204" pitchFamily="34" charset="0"/>
              </a:rPr>
              <a:t>5. Leveraging Data Management and Analytics:</a:t>
            </a:r>
            <a:r>
              <a:rPr lang="en-US" sz="2700" dirty="0">
                <a:latin typeface="Calibri" panose="020F0502020204030204" pitchFamily="34" charset="0"/>
                <a:cs typeface="Calibri" panose="020F0502020204030204" pitchFamily="34" charset="0"/>
              </a:rPr>
              <a:t> Effective data management and analytics provide the institution with valuable insights for decision-making. By prioritizing this driver, the institution can improve data accuracy, enhance customer insights, and optimize operations. Advanced analytics can also identify market trends, customer preferences, and potential risks, enabling the institution to make informed strategic decisions and tailor its services to meet customer needs better.</a:t>
            </a:r>
          </a:p>
        </p:txBody>
      </p:sp>
    </p:spTree>
    <p:extLst>
      <p:ext uri="{BB962C8B-B14F-4D97-AF65-F5344CB8AC3E}">
        <p14:creationId xmlns:p14="http://schemas.microsoft.com/office/powerpoint/2010/main" val="344328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90350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 summary, </a:t>
            </a:r>
            <a:r>
              <a:rPr lang="en-US" sz="2800" dirty="0">
                <a:latin typeface="Calibri" panose="020F0502020204030204" pitchFamily="34" charset="0"/>
                <a:cs typeface="Calibri" panose="020F0502020204030204" pitchFamily="34" charset="0"/>
              </a:rPr>
              <a:t>by prioritizing these drivers, a financial institution can not only meet its regulatory obligations but also foster innovation, mitigate risks, and stay competitive in the rapidly evolving digital landscape. This holistic approach to IT governance ensures that the institution is well-equipped to navigate the challenges and opportunities of the digital age, ultimately leading to sustained growth and success.</a:t>
            </a:r>
          </a:p>
        </p:txBody>
      </p:sp>
    </p:spTree>
    <p:extLst>
      <p:ext uri="{BB962C8B-B14F-4D97-AF65-F5344CB8AC3E}">
        <p14:creationId xmlns:p14="http://schemas.microsoft.com/office/powerpoint/2010/main" val="1163979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454</TotalTime>
  <Words>4171</Words>
  <Application>Microsoft Office PowerPoint</Application>
  <PresentationFormat>Widescreen</PresentationFormat>
  <Paragraphs>147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Aptos</vt:lpstr>
      <vt:lpstr>Aptos Display</vt:lpstr>
      <vt:lpstr>Arial</vt:lpstr>
      <vt:lpstr>Calibri</vt:lpstr>
      <vt:lpstr>Office Theme</vt:lpstr>
      <vt:lpstr>ICT407: IT Governance in Organisations</vt:lpstr>
      <vt:lpstr>Open-Ended Question</vt:lpstr>
      <vt:lpstr>Open-Ended Question</vt:lpstr>
      <vt:lpstr>Open-Ended Question</vt:lpstr>
      <vt:lpstr>Open-Ended Question</vt:lpstr>
      <vt:lpstr>Open-Ended Question</vt:lpstr>
      <vt:lpstr>Open-Ended Question</vt:lpstr>
      <vt:lpstr>Open-Ended Question</vt:lpstr>
      <vt:lpstr>Open-Ended Question</vt:lpstr>
      <vt:lpstr>Major Drivers of IT Governance in the Information Age</vt:lpstr>
      <vt:lpstr>Major Drivers of IT Governance in the Information Age</vt:lpstr>
      <vt:lpstr>Major Drivers of IT Governance in the Information Age</vt:lpstr>
      <vt:lpstr>Detection of IT Governance Inadequacy</vt:lpstr>
      <vt:lpstr>Detection of IT Governance Inadequacy</vt:lpstr>
      <vt:lpstr>Detection of IT Governance Inadequacy</vt:lpstr>
      <vt:lpstr>Key Decision Areas of IT Governance Framework</vt:lpstr>
      <vt:lpstr>Key Decision Areas of IT Governance Framework</vt:lpstr>
      <vt:lpstr>Understanding IT Governance Frameworks in Organizations</vt:lpstr>
      <vt:lpstr>Key Decision Areas of IT Governance Framework</vt:lpstr>
      <vt:lpstr>The Importance of IT Governance Frameworks</vt:lpstr>
      <vt:lpstr>The Importance of IT Governance Frameworks</vt:lpstr>
      <vt:lpstr>The Importance of IT Governance Frameworks</vt:lpstr>
      <vt:lpstr>The Importance of IT Governance Frameworks</vt:lpstr>
      <vt:lpstr>The Importance of IT Governance Frameworks</vt:lpstr>
      <vt:lpstr>Tutorial Week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137</cp:revision>
  <dcterms:created xsi:type="dcterms:W3CDTF">2024-08-07T00:37:24Z</dcterms:created>
  <dcterms:modified xsi:type="dcterms:W3CDTF">2024-08-15T00:50:22Z</dcterms:modified>
</cp:coreProperties>
</file>