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405"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7" r:id="rId34"/>
    <p:sldId id="438" r:id="rId35"/>
    <p:sldId id="439" r:id="rId36"/>
    <p:sldId id="440" r:id="rId37"/>
    <p:sldId id="441" r:id="rId38"/>
    <p:sldId id="442" r:id="rId39"/>
    <p:sldId id="436"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 id="457" r:id="rId55"/>
    <p:sldId id="458" r:id="rId56"/>
    <p:sldId id="459" r:id="rId57"/>
    <p:sldId id="46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29/08/2024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29/08/2024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29/08/2024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6:</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Cloud as a Part of Organizational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of the following is a critical component of a cloud strategy?</a:t>
            </a:r>
          </a:p>
          <a:p>
            <a:pPr>
              <a:lnSpc>
                <a:spcPct val="150000"/>
              </a:lnSpc>
            </a:pPr>
            <a:r>
              <a:rPr lang="en-US" sz="2800" dirty="0">
                <a:latin typeface="Calibri" panose="020F0502020204030204" pitchFamily="34" charset="0"/>
                <a:cs typeface="Calibri" panose="020F0502020204030204" pitchFamily="34" charset="0"/>
              </a:rPr>
              <a:t>A) Ignoring regulatory compliance</a:t>
            </a:r>
          </a:p>
          <a:p>
            <a:pPr>
              <a:lnSpc>
                <a:spcPct val="150000"/>
              </a:lnSpc>
            </a:pPr>
            <a:r>
              <a:rPr lang="en-US" sz="2800" dirty="0">
                <a:latin typeface="Calibri" panose="020F0502020204030204" pitchFamily="34" charset="0"/>
                <a:cs typeface="Calibri" panose="020F0502020204030204" pitchFamily="34" charset="0"/>
              </a:rPr>
              <a:t>B) Setting unclear objectives</a:t>
            </a:r>
          </a:p>
          <a:p>
            <a:pPr>
              <a:lnSpc>
                <a:spcPct val="150000"/>
              </a:lnSpc>
            </a:pPr>
            <a:r>
              <a:rPr lang="en-US" sz="2800" dirty="0">
                <a:latin typeface="Calibri" panose="020F0502020204030204" pitchFamily="34" charset="0"/>
                <a:cs typeface="Calibri" panose="020F0502020204030204" pitchFamily="34" charset="0"/>
              </a:rPr>
              <a:t>C) Defining measurable expected outcomes</a:t>
            </a:r>
          </a:p>
          <a:p>
            <a:pPr>
              <a:lnSpc>
                <a:spcPct val="150000"/>
              </a:lnSpc>
            </a:pPr>
            <a:r>
              <a:rPr lang="en-US" sz="2800" dirty="0">
                <a:latin typeface="Calibri" panose="020F0502020204030204" pitchFamily="34" charset="0"/>
                <a:cs typeface="Calibri" panose="020F0502020204030204" pitchFamily="34" charset="0"/>
              </a:rPr>
              <a:t>D) Avoiding collaboration with CSPs</a:t>
            </a:r>
          </a:p>
        </p:txBody>
      </p:sp>
      <p:sp>
        <p:nvSpPr>
          <p:cNvPr id="3" name="Rectangle: Rounded Corners 2">
            <a:extLst>
              <a:ext uri="{FF2B5EF4-FFF2-40B4-BE49-F238E27FC236}">
                <a16:creationId xmlns:a16="http://schemas.microsoft.com/office/drawing/2014/main" id="{CE729F86-7DE8-F047-2467-5D24B46A2D56}"/>
              </a:ext>
            </a:extLst>
          </p:cNvPr>
          <p:cNvSpPr/>
          <p:nvPr/>
        </p:nvSpPr>
        <p:spPr>
          <a:xfrm>
            <a:off x="0" y="3678621"/>
            <a:ext cx="8092966"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478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A Cloud Migration Plan outlines the tactical steps an organization takes to move applications, data, and workloads from on-premises or co-located environments to the cloud.</a:t>
            </a:r>
          </a:p>
        </p:txBody>
      </p:sp>
    </p:spTree>
    <p:extLst>
      <p:ext uri="{BB962C8B-B14F-4D97-AF65-F5344CB8AC3E}">
        <p14:creationId xmlns:p14="http://schemas.microsoft.com/office/powerpoint/2010/main" val="96057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4832092"/>
          </a:xfrm>
          <a:prstGeom prst="rect">
            <a:avLst/>
          </a:prstGeom>
          <a:noFill/>
        </p:spPr>
        <p:txBody>
          <a:bodyPr wrap="square">
            <a:spAutoFit/>
          </a:bodyPr>
          <a:lstStyle/>
          <a:p>
            <a:r>
              <a:rPr lang="en-US" sz="2800" b="1" dirty="0"/>
              <a:t>Practical Scenario:</a:t>
            </a:r>
            <a:r>
              <a:rPr lang="en-US" sz="2800" dirty="0"/>
              <a:t> As the IT Director at </a:t>
            </a:r>
            <a:r>
              <a:rPr lang="en-US" sz="2800" b="1" dirty="0"/>
              <a:t>Brisbane Logistics Co.</a:t>
            </a:r>
            <a:r>
              <a:rPr lang="en-US" sz="2800" dirty="0"/>
              <a:t>, you are tasked with creating a cloud migration plan to transfer the company’s ERP (Enterprise Resource Planning) system to the cloud. You need to consider the benefits, risks, and strategies for the migration, including managing cybersecurity and aligning with the company's business goals.</a:t>
            </a:r>
          </a:p>
          <a:p>
            <a:r>
              <a:rPr lang="en-US" sz="2800" b="1" dirty="0"/>
              <a:t>Class Discussion Question:</a:t>
            </a:r>
            <a:r>
              <a:rPr lang="en-US" sz="2800" dirty="0"/>
              <a:t> What factors should Brisbane Logistics Co. consider when planning their cloud migration?</a:t>
            </a:r>
          </a:p>
          <a:p>
            <a:r>
              <a:rPr lang="en-US" sz="2800" b="1" dirty="0"/>
              <a:t>Responses:</a:t>
            </a:r>
            <a:endParaRPr lang="en-US" sz="2800" dirty="0"/>
          </a:p>
          <a:p>
            <a:pPr marL="457200" indent="-457200">
              <a:buFont typeface="Arial" panose="020B0604020202020204" pitchFamily="34" charset="0"/>
              <a:buChar char="•"/>
            </a:pPr>
            <a:r>
              <a:rPr lang="en-US" sz="2800" dirty="0"/>
              <a:t>Assess the readiness of existing applications for cloud migration.</a:t>
            </a:r>
          </a:p>
          <a:p>
            <a:pPr marL="457200" indent="-457200">
              <a:buFont typeface="Arial" panose="020B0604020202020204" pitchFamily="34" charset="0"/>
              <a:buChar char="•"/>
            </a:pPr>
            <a:r>
              <a:rPr lang="en-US" sz="2800" dirty="0"/>
              <a:t>Evaluate cybersecurity measures of the chosen cloud service.</a:t>
            </a:r>
          </a:p>
          <a:p>
            <a:pPr marL="457200" indent="-457200">
              <a:buFont typeface="Arial" panose="020B0604020202020204" pitchFamily="34" charset="0"/>
              <a:buChar char="•"/>
            </a:pPr>
            <a:r>
              <a:rPr lang="en-US" sz="2800" dirty="0"/>
              <a:t>Align the migration plan with business goals and performance targets.</a:t>
            </a:r>
          </a:p>
        </p:txBody>
      </p:sp>
    </p:spTree>
    <p:extLst>
      <p:ext uri="{BB962C8B-B14F-4D97-AF65-F5344CB8AC3E}">
        <p14:creationId xmlns:p14="http://schemas.microsoft.com/office/powerpoint/2010/main" val="334862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would you handle the migration of a legacy system with significant dependencies on existing on-premise infrastructure?</a:t>
            </a:r>
          </a:p>
        </p:txBody>
      </p:sp>
      <p:sp>
        <p:nvSpPr>
          <p:cNvPr id="4" name="TextBox 3">
            <a:extLst>
              <a:ext uri="{FF2B5EF4-FFF2-40B4-BE49-F238E27FC236}">
                <a16:creationId xmlns:a16="http://schemas.microsoft.com/office/drawing/2014/main" id="{976673FE-8F28-B907-4A8F-6BD277345EA8}"/>
              </a:ext>
            </a:extLst>
          </p:cNvPr>
          <p:cNvSpPr txBox="1"/>
          <p:nvPr/>
        </p:nvSpPr>
        <p:spPr>
          <a:xfrm>
            <a:off x="0" y="2702906"/>
            <a:ext cx="12192000" cy="4154984"/>
          </a:xfrm>
          <a:prstGeom prst="rect">
            <a:avLst/>
          </a:prstGeom>
          <a:noFill/>
        </p:spPr>
        <p:txBody>
          <a:bodyPr wrap="square">
            <a:spAutoFit/>
          </a:bodyPr>
          <a:lstStyle/>
          <a:p>
            <a:r>
              <a:rPr lang="en-US" sz="2200" dirty="0">
                <a:latin typeface="Calibri" panose="020F0502020204030204" pitchFamily="34" charset="0"/>
                <a:cs typeface="Calibri" panose="020F0502020204030204" pitchFamily="34" charset="0"/>
              </a:rPr>
              <a:t>To handle the migration of a legacy system with significant dependencies on existing on-premise infrastructure, you could adopt a </a:t>
            </a:r>
            <a:r>
              <a:rPr lang="en-US" sz="2200" i="1" dirty="0">
                <a:latin typeface="Calibri" panose="020F0502020204030204" pitchFamily="34" charset="0"/>
                <a:cs typeface="Calibri" panose="020F0502020204030204" pitchFamily="34" charset="0"/>
              </a:rPr>
              <a:t>hybrid cloud approach</a:t>
            </a:r>
            <a:r>
              <a:rPr lang="en-US" sz="2200" dirty="0">
                <a:latin typeface="Calibri" panose="020F0502020204030204" pitchFamily="34" charset="0"/>
                <a:cs typeface="Calibri" panose="020F0502020204030204" pitchFamily="34" charset="0"/>
              </a:rPr>
              <a:t> to ensure a smooth transition. Here’s a step-by-step strategy:</a:t>
            </a:r>
          </a:p>
          <a:p>
            <a:pPr>
              <a:buFont typeface="+mj-lt"/>
              <a:buAutoNum type="arabicPeriod"/>
            </a:pPr>
            <a:r>
              <a:rPr lang="en-US" sz="2200" b="1" dirty="0">
                <a:latin typeface="Calibri" panose="020F0502020204030204" pitchFamily="34" charset="0"/>
                <a:cs typeface="Calibri" panose="020F0502020204030204" pitchFamily="34" charset="0"/>
              </a:rPr>
              <a:t> Assess Compatibility and Dependencies:</a:t>
            </a:r>
            <a:r>
              <a:rPr lang="en-US" sz="2200" dirty="0">
                <a:latin typeface="Calibri" panose="020F0502020204030204" pitchFamily="34" charset="0"/>
                <a:cs typeface="Calibri" panose="020F0502020204030204" pitchFamily="34" charset="0"/>
              </a:rPr>
              <a:t> Conduct a thorough assessment to identify which parts of the legacy system are compatible with cloud infrastructure and which have dependencies that require staying on-premises or need adaptation.</a:t>
            </a:r>
          </a:p>
          <a:p>
            <a:pPr>
              <a:buFont typeface="+mj-lt"/>
              <a:buAutoNum type="arabicPeriod"/>
            </a:pPr>
            <a:r>
              <a:rPr lang="en-US" sz="2200" b="1" dirty="0">
                <a:latin typeface="Calibri" panose="020F0502020204030204" pitchFamily="34" charset="0"/>
                <a:cs typeface="Calibri" panose="020F0502020204030204" pitchFamily="34" charset="0"/>
              </a:rPr>
              <a:t> Prioritize a Phased Migration:</a:t>
            </a:r>
            <a:r>
              <a:rPr lang="en-US" sz="2200" dirty="0">
                <a:latin typeface="Calibri" panose="020F0502020204030204" pitchFamily="34" charset="0"/>
                <a:cs typeface="Calibri" panose="020F0502020204030204" pitchFamily="34" charset="0"/>
              </a:rPr>
              <a:t> Start by migrating less critical components or modules to the cloud first, while maintaining core functions on-premises. This phased approach allows for testing and minimizing disruptions.</a:t>
            </a:r>
          </a:p>
          <a:p>
            <a:pPr>
              <a:buFont typeface="+mj-lt"/>
              <a:buAutoNum type="arabicPeriod"/>
            </a:pPr>
            <a:r>
              <a:rPr lang="en-US" sz="2200" b="1" dirty="0">
                <a:latin typeface="Calibri" panose="020F0502020204030204" pitchFamily="34" charset="0"/>
                <a:cs typeface="Calibri" panose="020F0502020204030204" pitchFamily="34" charset="0"/>
              </a:rPr>
              <a:t> Use Cloud-Native or Middleware Solutions:</a:t>
            </a:r>
            <a:r>
              <a:rPr lang="en-US" sz="2200" dirty="0">
                <a:latin typeface="Calibri" panose="020F0502020204030204" pitchFamily="34" charset="0"/>
                <a:cs typeface="Calibri" panose="020F0502020204030204" pitchFamily="34" charset="0"/>
              </a:rPr>
              <a:t> Leverage cloud-native tools, middleware, or APIs that facilitate the communication between the on-premises system and the cloud. This ensures that both environments can coexist and function seamlessly during the transition.</a:t>
            </a:r>
          </a:p>
        </p:txBody>
      </p:sp>
    </p:spTree>
    <p:extLst>
      <p:ext uri="{BB962C8B-B14F-4D97-AF65-F5344CB8AC3E}">
        <p14:creationId xmlns:p14="http://schemas.microsoft.com/office/powerpoint/2010/main" val="32308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would you handle the migration of a legacy system with significant dependencies on existing on-premise infrastructure?</a:t>
            </a:r>
          </a:p>
        </p:txBody>
      </p:sp>
      <p:sp>
        <p:nvSpPr>
          <p:cNvPr id="4" name="TextBox 3">
            <a:extLst>
              <a:ext uri="{FF2B5EF4-FFF2-40B4-BE49-F238E27FC236}">
                <a16:creationId xmlns:a16="http://schemas.microsoft.com/office/drawing/2014/main" id="{976673FE-8F28-B907-4A8F-6BD277345EA8}"/>
              </a:ext>
            </a:extLst>
          </p:cNvPr>
          <p:cNvSpPr txBox="1"/>
          <p:nvPr/>
        </p:nvSpPr>
        <p:spPr>
          <a:xfrm>
            <a:off x="0" y="2702906"/>
            <a:ext cx="121920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Ensure Data Consistency and Integrity:</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 data synchronization techniques to keep data consistent and up-to-date across both environments. This may involve real-time replication or scheduled data transfers.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Establish a Robust Rollback Plan: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Prepare a contingency plan in case of issues during migration. This plan should include steps to revert to the original on-premises setup without data loss or downtime.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Monitor and Optimize: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Once the initial migration phases are complete, continuously monitor the performance and make optimizations to gradually migrate more components until the full migration is achieved.</a:t>
            </a:r>
          </a:p>
        </p:txBody>
      </p:sp>
    </p:spTree>
    <p:extLst>
      <p:ext uri="{BB962C8B-B14F-4D97-AF65-F5344CB8AC3E}">
        <p14:creationId xmlns:p14="http://schemas.microsoft.com/office/powerpoint/2010/main" val="278963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Plan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would you handle the migration of a legacy system with significant dependencies on existing on-premise infrastructure?</a:t>
            </a:r>
          </a:p>
        </p:txBody>
      </p:sp>
      <p:sp>
        <p:nvSpPr>
          <p:cNvPr id="4" name="TextBox 3">
            <a:extLst>
              <a:ext uri="{FF2B5EF4-FFF2-40B4-BE49-F238E27FC236}">
                <a16:creationId xmlns:a16="http://schemas.microsoft.com/office/drawing/2014/main" id="{976673FE-8F28-B907-4A8F-6BD277345EA8}"/>
              </a:ext>
            </a:extLst>
          </p:cNvPr>
          <p:cNvSpPr txBox="1"/>
          <p:nvPr/>
        </p:nvSpPr>
        <p:spPr>
          <a:xfrm>
            <a:off x="0" y="2702906"/>
            <a:ext cx="12192000" cy="1964512"/>
          </a:xfrm>
          <a:prstGeom prst="rect">
            <a:avLst/>
          </a:prstGeom>
          <a:noFill/>
        </p:spPr>
        <p:txBody>
          <a:bodyPr wrap="square">
            <a:spAutoFit/>
          </a:bodyPr>
          <a:lstStyle/>
          <a:p>
            <a:pPr lvl="0" eaLnBrk="0" fontAlgn="base" hangingPunct="0">
              <a:lnSpc>
                <a:spcPct val="150000"/>
              </a:lnSpc>
              <a:spcBef>
                <a:spcPct val="0"/>
              </a:spcBef>
              <a:spcAft>
                <a:spcPct val="0"/>
              </a:spcAft>
            </a:pPr>
            <a:r>
              <a:rPr lang="en-US" sz="2800" dirty="0">
                <a:latin typeface="Calibri" panose="020F0502020204030204" pitchFamily="34" charset="0"/>
                <a:cs typeface="Calibri" panose="020F0502020204030204" pitchFamily="34" charset="0"/>
              </a:rPr>
              <a:t>By following these steps, you can mitigate risks, reduce downtime, and ensure that both the cloud and on-premise infrastructure function effectively throughout the migration process.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97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Cloud Governance refers to the framework for managing and overseeing cloud resources, ensuring they are used securely, efficiently, and cost-effectively.</a:t>
            </a:r>
          </a:p>
        </p:txBody>
      </p:sp>
    </p:spTree>
    <p:extLst>
      <p:ext uri="{BB962C8B-B14F-4D97-AF65-F5344CB8AC3E}">
        <p14:creationId xmlns:p14="http://schemas.microsoft.com/office/powerpoint/2010/main" val="302192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5262979"/>
          </a:xfrm>
          <a:prstGeom prst="rect">
            <a:avLst/>
          </a:prstGeom>
          <a:noFill/>
        </p:spPr>
        <p:txBody>
          <a:bodyPr wrap="square">
            <a:spAutoFit/>
          </a:bodyPr>
          <a:lstStyle/>
          <a:p>
            <a:r>
              <a:rPr lang="en-US" sz="2800" b="1" dirty="0"/>
              <a:t>Practical Scenario:</a:t>
            </a:r>
            <a:r>
              <a:rPr lang="en-US" sz="2800" dirty="0"/>
              <a:t> </a:t>
            </a:r>
            <a:r>
              <a:rPr lang="en-US" sz="2800" b="1" dirty="0"/>
              <a:t>Sydney Retail Group</a:t>
            </a:r>
            <a:r>
              <a:rPr lang="en-US" sz="2800" dirty="0"/>
              <a:t> has rapidly expanded its use of cloud computing but has struggled with escalating costs and maintaining compliance across multiple jurisdictions. As the Chief Technology Officer (CTO), you are asked to develop a governance framework to manage cloud performance, security, and costs.</a:t>
            </a:r>
          </a:p>
          <a:p>
            <a:r>
              <a:rPr lang="en-US" sz="2800" b="1" dirty="0"/>
              <a:t>Class Discussion Question:</a:t>
            </a:r>
            <a:r>
              <a:rPr lang="en-US" sz="2800" dirty="0"/>
              <a:t> What key elements should be included in Sydney Retail Group's cloud governance framework?</a:t>
            </a:r>
          </a:p>
          <a:p>
            <a:r>
              <a:rPr lang="en-US" sz="2800" b="1" dirty="0"/>
              <a:t>Responses:</a:t>
            </a:r>
            <a:endParaRPr lang="en-US" sz="2800" dirty="0"/>
          </a:p>
          <a:p>
            <a:pPr marL="457200" indent="-457200">
              <a:buFont typeface="Arial" panose="020B0604020202020204" pitchFamily="34" charset="0"/>
              <a:buChar char="•"/>
            </a:pPr>
            <a:r>
              <a:rPr lang="en-US" sz="2800" dirty="0"/>
              <a:t>Define roles and responsibilities for cloud management.</a:t>
            </a:r>
          </a:p>
          <a:p>
            <a:pPr marL="457200" indent="-457200">
              <a:buFont typeface="Arial" panose="020B0604020202020204" pitchFamily="34" charset="0"/>
              <a:buChar char="•"/>
            </a:pPr>
            <a:r>
              <a:rPr lang="en-US" sz="2800" dirty="0"/>
              <a:t>Establish policies for cloud security, compliance, and cost control.</a:t>
            </a:r>
          </a:p>
          <a:p>
            <a:pPr marL="457200" indent="-457200">
              <a:buFont typeface="Arial" panose="020B0604020202020204" pitchFamily="34" charset="0"/>
              <a:buChar char="•"/>
            </a:pPr>
            <a:r>
              <a:rPr lang="en-US" sz="2800" dirty="0"/>
              <a:t>Implement monitoring and reporting tools to track cloud usage and performance.</a:t>
            </a:r>
          </a:p>
        </p:txBody>
      </p:sp>
    </p:spTree>
    <p:extLst>
      <p:ext uri="{BB962C8B-B14F-4D97-AF65-F5344CB8AC3E}">
        <p14:creationId xmlns:p14="http://schemas.microsoft.com/office/powerpoint/2010/main" val="27335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of the following is NOT a component of a cloud governance framework?</a:t>
            </a:r>
          </a:p>
          <a:p>
            <a:pPr>
              <a:lnSpc>
                <a:spcPct val="150000"/>
              </a:lnSpc>
            </a:pPr>
            <a:r>
              <a:rPr lang="en-US" sz="2800" dirty="0">
                <a:latin typeface="Calibri" panose="020F0502020204030204" pitchFamily="34" charset="0"/>
                <a:cs typeface="Calibri" panose="020F0502020204030204" pitchFamily="34" charset="0"/>
              </a:rPr>
              <a:t>A) Cost management</a:t>
            </a:r>
          </a:p>
          <a:p>
            <a:pPr>
              <a:lnSpc>
                <a:spcPct val="150000"/>
              </a:lnSpc>
            </a:pPr>
            <a:r>
              <a:rPr lang="en-US" sz="2800" dirty="0">
                <a:latin typeface="Calibri" panose="020F0502020204030204" pitchFamily="34" charset="0"/>
                <a:cs typeface="Calibri" panose="020F0502020204030204" pitchFamily="34" charset="0"/>
              </a:rPr>
              <a:t>B) Ignoring security policies</a:t>
            </a:r>
          </a:p>
          <a:p>
            <a:pPr>
              <a:lnSpc>
                <a:spcPct val="150000"/>
              </a:lnSpc>
            </a:pPr>
            <a:r>
              <a:rPr lang="en-US" sz="2800" dirty="0">
                <a:latin typeface="Calibri" panose="020F0502020204030204" pitchFamily="34" charset="0"/>
                <a:cs typeface="Calibri" panose="020F0502020204030204" pitchFamily="34" charset="0"/>
              </a:rPr>
              <a:t>C) Defining roles and responsibilities</a:t>
            </a:r>
          </a:p>
          <a:p>
            <a:pPr>
              <a:lnSpc>
                <a:spcPct val="150000"/>
              </a:lnSpc>
            </a:pPr>
            <a:r>
              <a:rPr lang="en-US" sz="2800" dirty="0">
                <a:latin typeface="Calibri" panose="020F0502020204030204" pitchFamily="34" charset="0"/>
                <a:cs typeface="Calibri" panose="020F0502020204030204" pitchFamily="34" charset="0"/>
              </a:rPr>
              <a:t>D) Monitoring cloud usage</a:t>
            </a:r>
          </a:p>
        </p:txBody>
      </p:sp>
      <p:sp>
        <p:nvSpPr>
          <p:cNvPr id="3" name="Rectangle: Rounded Corners 2">
            <a:extLst>
              <a:ext uri="{FF2B5EF4-FFF2-40B4-BE49-F238E27FC236}">
                <a16:creationId xmlns:a16="http://schemas.microsoft.com/office/drawing/2014/main" id="{46AF6EA6-D601-E7E3-85E4-0725E401696D}"/>
              </a:ext>
            </a:extLst>
          </p:cNvPr>
          <p:cNvSpPr/>
          <p:nvPr/>
        </p:nvSpPr>
        <p:spPr>
          <a:xfrm>
            <a:off x="0" y="3321269"/>
            <a:ext cx="7126014" cy="63062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7674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Follow-Up Question:</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How could Sydney Retail Group effectively monitor and optimize cloud costs while ensuring compliance across multiple jurisdictions?</a:t>
            </a:r>
          </a:p>
          <a:p>
            <a:r>
              <a:rPr lang="en-US" sz="2800" b="1" dirty="0">
                <a:latin typeface="Calibri" panose="020F0502020204030204" pitchFamily="34" charset="0"/>
                <a:cs typeface="Calibri" panose="020F0502020204030204" pitchFamily="34" charset="0"/>
              </a:rPr>
              <a:t>Answer:</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Sydney Retail Group can effectively monitor and optimize cloud costs by implementing cost management tools that provide detailed insights into cloud usage and spending. These tools can help identify underutilized resources, optimize workloads, and automate scaling to reduce unnecessary expenses. To ensure compliance across multiple jurisdictions, the group should establish a compliance framework that aligns with local and international regulations, regularly audit cloud operations, and collaborate with Cloud Service Providers (CSPs) to maintain up-to-date security and compliance measures.</a:t>
            </a:r>
          </a:p>
        </p:txBody>
      </p:sp>
    </p:spTree>
    <p:extLst>
      <p:ext uri="{BB962C8B-B14F-4D97-AF65-F5344CB8AC3E}">
        <p14:creationId xmlns:p14="http://schemas.microsoft.com/office/powerpoint/2010/main" val="390882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is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Cloud Computing refers to delivering computing services such as servers, storage, databases, networking, software, analytics, and intelligence over the Internet ("the cloud") to offer faster innovation, flexible resources, and economies of scale. According to the National Institute of Standards and Technology (NIST), it's a model that enables on-demand network access to a shared pool of configurable resources that can be rapidly provisioned and released with minimal management effort.</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Cloud-First vs. Cloud-Smart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The Cloud-First Strategy emphasizes selecting cloud options before any other alternatives when modernizing or replacing IT infrastructure. In contrast, the Cloud-Smart Strategy builds on this by incorporating considerations for security, skills, cost, and multi-cloud models.</a:t>
            </a:r>
          </a:p>
        </p:txBody>
      </p:sp>
    </p:spTree>
    <p:extLst>
      <p:ext uri="{BB962C8B-B14F-4D97-AF65-F5344CB8AC3E}">
        <p14:creationId xmlns:p14="http://schemas.microsoft.com/office/powerpoint/2010/main" val="123910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Cloud-First vs. Cloud-Smart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164134"/>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 are the Chief Technology Officer at </a:t>
            </a:r>
            <a:r>
              <a:rPr lang="en-US" sz="2800" b="1" dirty="0">
                <a:latin typeface="Calibri" panose="020F0502020204030204" pitchFamily="34" charset="0"/>
                <a:cs typeface="Calibri" panose="020F0502020204030204" pitchFamily="34" charset="0"/>
              </a:rPr>
              <a:t>Brisbane Digital Solutions</a:t>
            </a:r>
            <a:r>
              <a:rPr lang="en-US" sz="2800" dirty="0">
                <a:latin typeface="Calibri" panose="020F0502020204030204" pitchFamily="34" charset="0"/>
                <a:cs typeface="Calibri" panose="020F0502020204030204" pitchFamily="34" charset="0"/>
              </a:rPr>
              <a:t>, and the company is considering a shift from a Cloud-First to a Cloud-Smart Strategy to balance their rapid growth with security and cost concerns. You must convince the board of directors about the benefits of adopting a Cloud-Smart Strategy.</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can a Cloud-Smart Strategy provide more flexibility and security for Brisbane Digital Solutions compared to a Cloud-First Strategy?</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Allows for a more tailored approach considering security, cost, and organizational skills.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Supports the use of multiple cloud providers, avoiding vendor lock-in.</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Provides a framework for aligning cloud adoption with specific business needs.</a:t>
            </a:r>
          </a:p>
        </p:txBody>
      </p:sp>
    </p:spTree>
    <p:extLst>
      <p:ext uri="{BB962C8B-B14F-4D97-AF65-F5344CB8AC3E}">
        <p14:creationId xmlns:p14="http://schemas.microsoft.com/office/powerpoint/2010/main" val="31313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Cloud-First vs. Cloud-Smart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164134"/>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What is a key feature of a Cloud-Smart Strategy?</a:t>
            </a:r>
          </a:p>
          <a:p>
            <a:pPr>
              <a:lnSpc>
                <a:spcPct val="150000"/>
              </a:lnSpc>
            </a:pPr>
            <a:r>
              <a:rPr lang="en-US" sz="2800" dirty="0">
                <a:latin typeface="Calibri" panose="020F0502020204030204" pitchFamily="34" charset="0"/>
                <a:cs typeface="Calibri" panose="020F0502020204030204" pitchFamily="34" charset="0"/>
              </a:rPr>
              <a:t>A) Always prioritizing the cheapest cloud provider</a:t>
            </a:r>
          </a:p>
          <a:p>
            <a:pPr>
              <a:lnSpc>
                <a:spcPct val="150000"/>
              </a:lnSpc>
            </a:pPr>
            <a:r>
              <a:rPr lang="en-US" sz="2800" dirty="0">
                <a:latin typeface="Calibri" panose="020F0502020204030204" pitchFamily="34" charset="0"/>
                <a:cs typeface="Calibri" panose="020F0502020204030204" pitchFamily="34" charset="0"/>
              </a:rPr>
              <a:t>B) Emphasizing a single cloud provider</a:t>
            </a:r>
          </a:p>
          <a:p>
            <a:pPr>
              <a:lnSpc>
                <a:spcPct val="150000"/>
              </a:lnSpc>
            </a:pPr>
            <a:r>
              <a:rPr lang="en-US" sz="2800" dirty="0">
                <a:latin typeface="Calibri" panose="020F0502020204030204" pitchFamily="34" charset="0"/>
                <a:cs typeface="Calibri" panose="020F0502020204030204" pitchFamily="34" charset="0"/>
              </a:rPr>
              <a:t>C) Considering security, skills, and multi-cloud models</a:t>
            </a:r>
          </a:p>
          <a:p>
            <a:pPr>
              <a:lnSpc>
                <a:spcPct val="150000"/>
              </a:lnSpc>
            </a:pPr>
            <a:r>
              <a:rPr lang="en-US" sz="2800" dirty="0">
                <a:latin typeface="Calibri" panose="020F0502020204030204" pitchFamily="34" charset="0"/>
                <a:cs typeface="Calibri" panose="020F0502020204030204" pitchFamily="34" charset="0"/>
              </a:rPr>
              <a:t>D) Avoiding any cloud adoption</a:t>
            </a:r>
          </a:p>
        </p:txBody>
      </p:sp>
      <p:sp>
        <p:nvSpPr>
          <p:cNvPr id="3" name="Rectangle: Rounded Corners 2">
            <a:extLst>
              <a:ext uri="{FF2B5EF4-FFF2-40B4-BE49-F238E27FC236}">
                <a16:creationId xmlns:a16="http://schemas.microsoft.com/office/drawing/2014/main" id="{AE6AC34E-47D6-919D-6E33-A5D04BB865F6}"/>
              </a:ext>
            </a:extLst>
          </p:cNvPr>
          <p:cNvSpPr/>
          <p:nvPr/>
        </p:nvSpPr>
        <p:spPr>
          <a:xfrm>
            <a:off x="0" y="3205655"/>
            <a:ext cx="8240110"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5809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Benefits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164134"/>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Cloud computing offers various benefits such as cost savings, scalability, data security, real-time software updates, and enhanced collaboration, which can significantly impact a business's operational efficiency and innovation capacity.</a:t>
            </a:r>
          </a:p>
        </p:txBody>
      </p:sp>
    </p:spTree>
    <p:extLst>
      <p:ext uri="{BB962C8B-B14F-4D97-AF65-F5344CB8AC3E}">
        <p14:creationId xmlns:p14="http://schemas.microsoft.com/office/powerpoint/2010/main" val="175990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Benefits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01550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Imagine you work for </a:t>
            </a:r>
            <a:r>
              <a:rPr lang="en-US" sz="2800" b="1" dirty="0">
                <a:latin typeface="Calibri" panose="020F0502020204030204" pitchFamily="34" charset="0"/>
                <a:cs typeface="Calibri" panose="020F0502020204030204" pitchFamily="34" charset="0"/>
              </a:rPr>
              <a:t>Melbourne FinTech Group</a:t>
            </a:r>
            <a:r>
              <a:rPr lang="en-US" sz="2800" dirty="0">
                <a:latin typeface="Calibri" panose="020F0502020204030204" pitchFamily="34" charset="0"/>
                <a:cs typeface="Calibri" panose="020F0502020204030204" pitchFamily="34" charset="0"/>
              </a:rPr>
              <a:t>, a startup aiming to expand its services nationally. You suggest leveraging cloud-based services to reduce costs and improve collaboration among remote teams.</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specific cloud computing benefits could Melbourne FinTech Group gain by moving its operations to the cloud?</a:t>
            </a:r>
          </a:p>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Cost savings due to the pay-as-you-go model.</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Improved scalability to handle increased customer demand.</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Enhanced collaboration among geographically dispersed teams.</a:t>
            </a:r>
          </a:p>
        </p:txBody>
      </p:sp>
    </p:spTree>
    <p:extLst>
      <p:ext uri="{BB962C8B-B14F-4D97-AF65-F5344CB8AC3E}">
        <p14:creationId xmlns:p14="http://schemas.microsoft.com/office/powerpoint/2010/main" val="150397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Benefits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01550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benefit of cloud computing can directly enhance remote team productivity?</a:t>
            </a:r>
          </a:p>
          <a:p>
            <a:pPr>
              <a:lnSpc>
                <a:spcPct val="150000"/>
              </a:lnSpc>
            </a:pPr>
            <a:r>
              <a:rPr lang="en-US" sz="2800" dirty="0">
                <a:latin typeface="Calibri" panose="020F0502020204030204" pitchFamily="34" charset="0"/>
                <a:cs typeface="Calibri" panose="020F0502020204030204" pitchFamily="34" charset="0"/>
              </a:rPr>
              <a:t>A) Cost savings</a:t>
            </a:r>
          </a:p>
          <a:p>
            <a:pPr>
              <a:lnSpc>
                <a:spcPct val="150000"/>
              </a:lnSpc>
            </a:pPr>
            <a:r>
              <a:rPr lang="en-US" sz="2800" dirty="0">
                <a:latin typeface="Calibri" panose="020F0502020204030204" pitchFamily="34" charset="0"/>
                <a:cs typeface="Calibri" panose="020F0502020204030204" pitchFamily="34" charset="0"/>
              </a:rPr>
              <a:t>B) Scalability</a:t>
            </a:r>
          </a:p>
          <a:p>
            <a:pPr>
              <a:lnSpc>
                <a:spcPct val="150000"/>
              </a:lnSpc>
            </a:pPr>
            <a:r>
              <a:rPr lang="en-US" sz="2800" dirty="0">
                <a:latin typeface="Calibri" panose="020F0502020204030204" pitchFamily="34" charset="0"/>
                <a:cs typeface="Calibri" panose="020F0502020204030204" pitchFamily="34" charset="0"/>
              </a:rPr>
              <a:t>C) Enhanced collaboration</a:t>
            </a:r>
          </a:p>
          <a:p>
            <a:pPr>
              <a:lnSpc>
                <a:spcPct val="150000"/>
              </a:lnSpc>
            </a:pPr>
            <a:r>
              <a:rPr lang="en-US" sz="2800" dirty="0">
                <a:latin typeface="Calibri" panose="020F0502020204030204" pitchFamily="34" charset="0"/>
                <a:cs typeface="Calibri" panose="020F0502020204030204" pitchFamily="34" charset="0"/>
              </a:rPr>
              <a:t>D) Data security</a:t>
            </a:r>
          </a:p>
        </p:txBody>
      </p:sp>
      <p:sp>
        <p:nvSpPr>
          <p:cNvPr id="3" name="Rectangle: Rounded Corners 2">
            <a:extLst>
              <a:ext uri="{FF2B5EF4-FFF2-40B4-BE49-F238E27FC236}">
                <a16:creationId xmlns:a16="http://schemas.microsoft.com/office/drawing/2014/main" id="{75F5C052-F298-43FE-D38E-A41866B1DBCF}"/>
              </a:ext>
            </a:extLst>
          </p:cNvPr>
          <p:cNvSpPr/>
          <p:nvPr/>
        </p:nvSpPr>
        <p:spPr>
          <a:xfrm>
            <a:off x="0" y="3707460"/>
            <a:ext cx="8240110"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514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 Challenges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164134"/>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Challenges in cloud governance include controlling costs, ensuring data privacy and security, and maintaining compliance with regulatory requirements across multiple jurisdictions.</a:t>
            </a:r>
          </a:p>
        </p:txBody>
      </p:sp>
    </p:spTree>
    <p:extLst>
      <p:ext uri="{BB962C8B-B14F-4D97-AF65-F5344CB8AC3E}">
        <p14:creationId xmlns:p14="http://schemas.microsoft.com/office/powerpoint/2010/main" val="1044787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 Challenges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 are the Risk Manager at </a:t>
            </a:r>
            <a:r>
              <a:rPr lang="en-US" sz="2800" b="1" dirty="0">
                <a:latin typeface="Calibri" panose="020F0502020204030204" pitchFamily="34" charset="0"/>
                <a:cs typeface="Calibri" panose="020F0502020204030204" pitchFamily="34" charset="0"/>
              </a:rPr>
              <a:t>Sydney Financial Corp</a:t>
            </a:r>
            <a:r>
              <a:rPr lang="en-US" sz="2800" dirty="0">
                <a:latin typeface="Calibri" panose="020F0502020204030204" pitchFamily="34" charset="0"/>
                <a:cs typeface="Calibri" panose="020F0502020204030204" pitchFamily="34" charset="0"/>
              </a:rPr>
              <a:t>, a multinational corporation with operations in different countries. The company has recently migrated to a cloud environment but faces difficulties in complying with diverse regulatory requirements across these regions.</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steps should Sydney Financial Corp take to address regulatory compliance challenges in its cloud governance framework?</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Develop a compliance checklist aligned with local and international regulations.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Regularly audit cloud operations for adherence to compliance standards.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Work closely with cloud service providers to ensure compliance measures are up to date.</a:t>
            </a:r>
          </a:p>
        </p:txBody>
      </p:sp>
    </p:spTree>
    <p:extLst>
      <p:ext uri="{BB962C8B-B14F-4D97-AF65-F5344CB8AC3E}">
        <p14:creationId xmlns:p14="http://schemas.microsoft.com/office/powerpoint/2010/main" val="2951121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Governance Challenges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How would you manage the complexity of complying with different data privacy regulations in a multi-cloud environment?</a:t>
            </a:r>
          </a:p>
          <a:p>
            <a:pPr>
              <a:lnSpc>
                <a:spcPct val="150000"/>
              </a:lnSpc>
            </a:pPr>
            <a:r>
              <a:rPr lang="en-US" sz="2800" b="1" dirty="0">
                <a:latin typeface="Calibri" panose="020F0502020204030204" pitchFamily="34" charset="0"/>
                <a:cs typeface="Calibri" panose="020F0502020204030204" pitchFamily="34" charset="0"/>
              </a:rPr>
              <a:t>Answer:</a:t>
            </a:r>
            <a:r>
              <a:rPr lang="en-US" sz="2800" dirty="0">
                <a:latin typeface="Calibri" panose="020F0502020204030204" pitchFamily="34" charset="0"/>
                <a:cs typeface="Calibri" panose="020F0502020204030204" pitchFamily="34" charset="0"/>
              </a:rPr>
              <a:t> Sydney Financial Corp could create a centralized governance team to oversee cloud operations and ensure that each region's data privacy regulations are met. This includes setting up clear data handling policies, using data localization strategies where required, and regularly reviewing compliance requirements with legal experts.</a:t>
            </a:r>
          </a:p>
        </p:txBody>
      </p:sp>
    </p:spTree>
    <p:extLst>
      <p:ext uri="{BB962C8B-B14F-4D97-AF65-F5344CB8AC3E}">
        <p14:creationId xmlns:p14="http://schemas.microsoft.com/office/powerpoint/2010/main" val="3620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Strategies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A Cloud Migration Strategy involves planning for the systematic transfer of applications, data, and workloads to the cloud while considering factors like cost, security, and compatibility.</a:t>
            </a:r>
          </a:p>
        </p:txBody>
      </p:sp>
    </p:spTree>
    <p:extLst>
      <p:ext uri="{BB962C8B-B14F-4D97-AF65-F5344CB8AC3E}">
        <p14:creationId xmlns:p14="http://schemas.microsoft.com/office/powerpoint/2010/main" val="175201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is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Imagine you are working as an IT manager at </a:t>
            </a:r>
            <a:r>
              <a:rPr lang="en-US" sz="2800" b="1" dirty="0" err="1">
                <a:latin typeface="Calibri" panose="020F0502020204030204" pitchFamily="34" charset="0"/>
                <a:cs typeface="Calibri" panose="020F0502020204030204" pitchFamily="34" charset="0"/>
              </a:rPr>
              <a:t>SydneyTech</a:t>
            </a:r>
            <a:r>
              <a:rPr lang="en-US" sz="2800" b="1" dirty="0">
                <a:latin typeface="Calibri" panose="020F0502020204030204" pitchFamily="34" charset="0"/>
                <a:cs typeface="Calibri" panose="020F0502020204030204" pitchFamily="34" charset="0"/>
              </a:rPr>
              <a:t> Solutions</a:t>
            </a:r>
            <a:r>
              <a:rPr lang="en-US" sz="2800" dirty="0">
                <a:latin typeface="Calibri" panose="020F0502020204030204" pitchFamily="34" charset="0"/>
                <a:cs typeface="Calibri" panose="020F0502020204030204" pitchFamily="34" charset="0"/>
              </a:rPr>
              <a:t>, a mid-sized tech company in Sydney. Your company has experienced rapid growth, and there is a need to manage and scale its IT infrastructure without a significant upfront investment in physical hardware. You decide to explore cloud computing solutions to handle the increased demand and improve operational flexibility.</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could cloud computing benefit </a:t>
            </a:r>
            <a:r>
              <a:rPr lang="en-US" sz="2800" dirty="0" err="1">
                <a:latin typeface="Calibri" panose="020F0502020204030204" pitchFamily="34" charset="0"/>
                <a:cs typeface="Calibri" panose="020F0502020204030204" pitchFamily="34" charset="0"/>
              </a:rPr>
              <a:t>SydneyTech</a:t>
            </a:r>
            <a:r>
              <a:rPr lang="en-US" sz="2800" dirty="0">
                <a:latin typeface="Calibri" panose="020F0502020204030204" pitchFamily="34" charset="0"/>
                <a:cs typeface="Calibri" panose="020F0502020204030204" pitchFamily="34" charset="0"/>
              </a:rPr>
              <a:t> Solutions in terms of cost, scalability, and security?</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Reduced costs due to pay-as-you-go pricing models.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Scalability without the need for investing in additional physical infrastructure.</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Enhanced security features such as encryption and access controls provided by Cloud Service Providers (CSPs).</a:t>
            </a:r>
          </a:p>
        </p:txBody>
      </p:sp>
    </p:spTree>
    <p:extLst>
      <p:ext uri="{BB962C8B-B14F-4D97-AF65-F5344CB8AC3E}">
        <p14:creationId xmlns:p14="http://schemas.microsoft.com/office/powerpoint/2010/main" val="151857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Strategies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As the Chief Information Officer at </a:t>
            </a:r>
            <a:r>
              <a:rPr lang="en-US" sz="2800" b="1" dirty="0">
                <a:latin typeface="Calibri" panose="020F0502020204030204" pitchFamily="34" charset="0"/>
                <a:cs typeface="Calibri" panose="020F0502020204030204" pitchFamily="34" charset="0"/>
              </a:rPr>
              <a:t>Canberra Healthcare Systems</a:t>
            </a:r>
            <a:r>
              <a:rPr lang="en-US" sz="2800" dirty="0">
                <a:latin typeface="Calibri" panose="020F0502020204030204" pitchFamily="34" charset="0"/>
                <a:cs typeface="Calibri" panose="020F0502020204030204" pitchFamily="34" charset="0"/>
              </a:rPr>
              <a:t>, you need to migrate patient data from legacy systems to a cloud-based platform. The process must be secure and compliant with health data regulations.</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migration strategies could Canberra Healthcare Systems employ to ensure a smooth and secure transition to the cloud?</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Conduct a phased migration starting with non-critical applications.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Use hybrid cloud strategies to maintain on-premise and cloud resources.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Collaborate with cloud service providers to utilize their security frameworks and tools.</a:t>
            </a:r>
          </a:p>
        </p:txBody>
      </p:sp>
    </p:spTree>
    <p:extLst>
      <p:ext uri="{BB962C8B-B14F-4D97-AF65-F5344CB8AC3E}">
        <p14:creationId xmlns:p14="http://schemas.microsoft.com/office/powerpoint/2010/main" val="417589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Cloud Migration Strategies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92772"/>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Which of the following is a critical consideration for migrating healthcare data to the cloud?</a:t>
            </a:r>
          </a:p>
          <a:p>
            <a:pPr>
              <a:lnSpc>
                <a:spcPct val="150000"/>
              </a:lnSpc>
            </a:pPr>
            <a:r>
              <a:rPr lang="en-US" sz="2800" dirty="0">
                <a:latin typeface="Calibri" panose="020F0502020204030204" pitchFamily="34" charset="0"/>
                <a:cs typeface="Calibri" panose="020F0502020204030204" pitchFamily="34" charset="0"/>
              </a:rPr>
              <a:t>A) Minimizing hardware costs</a:t>
            </a:r>
          </a:p>
          <a:p>
            <a:pPr>
              <a:lnSpc>
                <a:spcPct val="150000"/>
              </a:lnSpc>
            </a:pPr>
            <a:r>
              <a:rPr lang="en-US" sz="2800" dirty="0">
                <a:latin typeface="Calibri" panose="020F0502020204030204" pitchFamily="34" charset="0"/>
                <a:cs typeface="Calibri" panose="020F0502020204030204" pitchFamily="34" charset="0"/>
              </a:rPr>
              <a:t>B) Maintaining patient data privacy and security</a:t>
            </a:r>
          </a:p>
          <a:p>
            <a:pPr>
              <a:lnSpc>
                <a:spcPct val="150000"/>
              </a:lnSpc>
            </a:pPr>
            <a:r>
              <a:rPr lang="en-US" sz="2800" dirty="0">
                <a:latin typeface="Calibri" panose="020F0502020204030204" pitchFamily="34" charset="0"/>
                <a:cs typeface="Calibri" panose="020F0502020204030204" pitchFamily="34" charset="0"/>
              </a:rPr>
              <a:t>C) Avoiding collaboration with service providers</a:t>
            </a:r>
          </a:p>
          <a:p>
            <a:pPr>
              <a:lnSpc>
                <a:spcPct val="150000"/>
              </a:lnSpc>
            </a:pPr>
            <a:r>
              <a:rPr lang="en-US" sz="2800" dirty="0">
                <a:latin typeface="Calibri" panose="020F0502020204030204" pitchFamily="34" charset="0"/>
                <a:cs typeface="Calibri" panose="020F0502020204030204" pitchFamily="34" charset="0"/>
              </a:rPr>
              <a:t>D) Migrating all data at once</a:t>
            </a:r>
          </a:p>
        </p:txBody>
      </p:sp>
      <p:sp>
        <p:nvSpPr>
          <p:cNvPr id="3" name="Rectangle: Rounded Corners 2">
            <a:extLst>
              <a:ext uri="{FF2B5EF4-FFF2-40B4-BE49-F238E27FC236}">
                <a16:creationId xmlns:a16="http://schemas.microsoft.com/office/drawing/2014/main" id="{C88EF42F-C806-E0EA-2759-15ADC131E578}"/>
              </a:ext>
            </a:extLst>
          </p:cNvPr>
          <p:cNvSpPr/>
          <p:nvPr/>
        </p:nvSpPr>
        <p:spPr>
          <a:xfrm>
            <a:off x="0" y="3339470"/>
            <a:ext cx="8240110"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0882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5182530" y="1089722"/>
            <a:ext cx="6216804"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Challenges of Cloud Strategy in Commonwealth Bank:</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Commonwealth Bank of Australia (CBA) faces multiple challenges in its cloud strategy, primarily centered around transitioning from traditional IT outsourcing to a cloud-based infrastructure while managing its dynamic business environment.</a:t>
            </a:r>
          </a:p>
        </p:txBody>
      </p:sp>
    </p:spTree>
    <p:extLst>
      <p:ext uri="{BB962C8B-B14F-4D97-AF65-F5344CB8AC3E}">
        <p14:creationId xmlns:p14="http://schemas.microsoft.com/office/powerpoint/2010/main" val="1433667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376044"/>
            <a:ext cx="7419278" cy="6124754"/>
          </a:xfrm>
          <a:prstGeom prst="rect">
            <a:avLst/>
          </a:prstGeom>
          <a:noFill/>
        </p:spPr>
        <p:txBody>
          <a:bodyPr wrap="square">
            <a:spAutoFit/>
          </a:bodyPr>
          <a:lstStyle/>
          <a:p>
            <a:r>
              <a:rPr lang="en-US" sz="2800" dirty="0"/>
              <a:t>One of the key challenges for CBA is the </a:t>
            </a:r>
            <a:r>
              <a:rPr lang="en-US" sz="2800" b="1" dirty="0"/>
              <a:t>complexity of integrating cloud solutions</a:t>
            </a:r>
            <a:r>
              <a:rPr lang="en-US" sz="2800" dirty="0"/>
              <a:t> with its existing legacy systems. The bank has been operating for decades with a robust but outdated IT architecture that supports its core banking functions. Migrating to the cloud requires careful planning to ensure seamless integration between old and new technologies. This challenge is compounded by the need to maintain uninterrupted services to customers, minimize downtime, and avoid data loss during the transition. Ensuring compatibility between the cloud and on-premises systems becomes a critical concern in this context.</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5387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4832092"/>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Another significant challenge involves </a:t>
            </a:r>
            <a:r>
              <a:rPr lang="en-US" sz="2800" b="1" dirty="0">
                <a:latin typeface="Calibri" panose="020F0502020204030204" pitchFamily="34" charset="0"/>
                <a:cs typeface="Calibri" panose="020F0502020204030204" pitchFamily="34" charset="0"/>
              </a:rPr>
              <a:t>managing cybersecurity risks</a:t>
            </a:r>
            <a:r>
              <a:rPr lang="en-US" sz="2800" dirty="0">
                <a:latin typeface="Calibri" panose="020F0502020204030204" pitchFamily="34" charset="0"/>
                <a:cs typeface="Calibri" panose="020F0502020204030204" pitchFamily="34" charset="0"/>
              </a:rPr>
              <a:t>. As a financial institution, CBA handles sensitive customer data and is constantly exposed to the risk of cyberattacks. Moving to the cloud opens up new vulnerabilities, such as potential breaches through cloud providers, unauthorized access, and data leaks. The bank must ensure robust security measures, like encryption, multi-factor authentication, and regular security audits, to protect customer information and maintain trust.</a:t>
            </a:r>
          </a:p>
        </p:txBody>
      </p:sp>
    </p:spTree>
    <p:extLst>
      <p:ext uri="{BB962C8B-B14F-4D97-AF65-F5344CB8AC3E}">
        <p14:creationId xmlns:p14="http://schemas.microsoft.com/office/powerpoint/2010/main" val="369207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Data governance and compliance also present major hurdles for CBA. Operating in a highly regulated industry, the bank must comply with stringent data protection laws and regulations both within Australia and internationally. The move to the cloud requires ensuring that the cloud service providers comply with all relevant regulations and that data is stored, processed, and managed in compliance with these laws. This includes dealing with complex data residency requirements and ensuring that data is stored in approved geographic locations.</a:t>
            </a:r>
          </a:p>
        </p:txBody>
      </p:sp>
    </p:spTree>
    <p:extLst>
      <p:ext uri="{BB962C8B-B14F-4D97-AF65-F5344CB8AC3E}">
        <p14:creationId xmlns:p14="http://schemas.microsoft.com/office/powerpoint/2010/main" val="289852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3970318"/>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Additionally, the lack of internal cloud expertise is a challenge. Shifting to a cloud-based infrastructure demands a skilled workforce with deep knowledge of cloud technologies. CBA needs to invest in training its existing IT staff or hire new talent, which can be costly and time-consuming. Developing these internal capabilities is crucial to managing and optimizing cloud operations effectively.</a:t>
            </a:r>
          </a:p>
        </p:txBody>
      </p:sp>
    </p:spTree>
    <p:extLst>
      <p:ext uri="{BB962C8B-B14F-4D97-AF65-F5344CB8AC3E}">
        <p14:creationId xmlns:p14="http://schemas.microsoft.com/office/powerpoint/2010/main" val="2972849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3970318"/>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Finally, the cost management of cloud adoption poses a significant challenge. Although cloud services can reduce costs in the long run, the initial investment in migration, training, and restructuring can be substantial. CBA must strategically manage these expenses while ensuring a smooth transition, avoiding cost overruns, and achieving the expected return on investment.</a:t>
            </a:r>
          </a:p>
        </p:txBody>
      </p:sp>
    </p:spTree>
    <p:extLst>
      <p:ext uri="{BB962C8B-B14F-4D97-AF65-F5344CB8AC3E}">
        <p14:creationId xmlns:p14="http://schemas.microsoft.com/office/powerpoint/2010/main" val="317397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8421728-5F60-25F3-F9C4-507676318257}"/>
              </a:ext>
            </a:extLst>
          </p:cNvPr>
          <p:cNvPicPr>
            <a:picLocks noChangeAspect="1"/>
          </p:cNvPicPr>
          <p:nvPr/>
        </p:nvPicPr>
        <p:blipFill rotWithShape="1">
          <a:blip r:embed="rId2"/>
          <a:srcRect l="24604" t="41464" r="55709" b="14309"/>
          <a:stretch/>
        </p:blipFill>
        <p:spPr>
          <a:xfrm>
            <a:off x="505522" y="1089722"/>
            <a:ext cx="4267200" cy="5392234"/>
          </a:xfrm>
          <a:prstGeom prst="rect">
            <a:avLst/>
          </a:prstGeom>
        </p:spPr>
      </p:pic>
      <p:sp>
        <p:nvSpPr>
          <p:cNvPr id="8" name="TextBox 7">
            <a:extLst>
              <a:ext uri="{FF2B5EF4-FFF2-40B4-BE49-F238E27FC236}">
                <a16:creationId xmlns:a16="http://schemas.microsoft.com/office/drawing/2014/main" id="{43197CEF-02A4-E97C-BDFA-4A79E5BE649B}"/>
              </a:ext>
            </a:extLst>
          </p:cNvPr>
          <p:cNvSpPr txBox="1"/>
          <p:nvPr/>
        </p:nvSpPr>
        <p:spPr>
          <a:xfrm>
            <a:off x="4772722" y="1120078"/>
            <a:ext cx="7419278" cy="3539430"/>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In conclusion, Commonwealth Bank’s cloud strategy is challenged by the need to integrate with legacy systems, manage cybersecurity risks, comply with regulations, develop internal expertise, and control costs. Each of these challenges requires careful planning, robust management, and strategic decision-making to successfully transition to a cloud-first approach.</a:t>
            </a:r>
          </a:p>
        </p:txBody>
      </p:sp>
    </p:spTree>
    <p:extLst>
      <p:ext uri="{BB962C8B-B14F-4D97-AF65-F5344CB8AC3E}">
        <p14:creationId xmlns:p14="http://schemas.microsoft.com/office/powerpoint/2010/main" val="326177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0" y="1082438"/>
            <a:ext cx="6821069" cy="3801796"/>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7000179" y="872511"/>
            <a:ext cx="5191821"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Enablers of Cloud Strategy in Commonwealth Bank:</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Commonwealth Bank of Australia (CBA) has several key enablers that support its cloud strategy, facilitating a successful transition from traditional IT outsourcing to a cloud-based infrastructure.</a:t>
            </a:r>
          </a:p>
        </p:txBody>
      </p:sp>
    </p:spTree>
    <p:extLst>
      <p:ext uri="{BB962C8B-B14F-4D97-AF65-F5344CB8AC3E}">
        <p14:creationId xmlns:p14="http://schemas.microsoft.com/office/powerpoint/2010/main" val="26077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What is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 Choice Question:</a:t>
            </a:r>
            <a:r>
              <a:rPr lang="en-US" sz="2800" dirty="0">
                <a:latin typeface="Calibri" panose="020F0502020204030204" pitchFamily="34" charset="0"/>
                <a:cs typeface="Calibri" panose="020F0502020204030204" pitchFamily="34" charset="0"/>
              </a:rPr>
              <a:t> What is a key benefit of adopting cloud computing for a growing company like </a:t>
            </a:r>
            <a:r>
              <a:rPr lang="en-US" sz="2800" dirty="0" err="1">
                <a:latin typeface="Calibri" panose="020F0502020204030204" pitchFamily="34" charset="0"/>
                <a:cs typeface="Calibri" panose="020F0502020204030204" pitchFamily="34" charset="0"/>
              </a:rPr>
              <a:t>SydneyTech</a:t>
            </a:r>
            <a:r>
              <a:rPr lang="en-US" sz="2800" dirty="0">
                <a:latin typeface="Calibri" panose="020F0502020204030204" pitchFamily="34" charset="0"/>
                <a:cs typeface="Calibri" panose="020F0502020204030204" pitchFamily="34" charset="0"/>
              </a:rPr>
              <a:t> Solutions?</a:t>
            </a:r>
          </a:p>
          <a:p>
            <a:pPr>
              <a:lnSpc>
                <a:spcPct val="150000"/>
              </a:lnSpc>
            </a:pPr>
            <a:r>
              <a:rPr lang="en-US" sz="2800" dirty="0">
                <a:latin typeface="Calibri" panose="020F0502020204030204" pitchFamily="34" charset="0"/>
                <a:cs typeface="Calibri" panose="020F0502020204030204" pitchFamily="34" charset="0"/>
              </a:rPr>
              <a:t>A) Increased hardware costs</a:t>
            </a:r>
          </a:p>
          <a:p>
            <a:pPr>
              <a:lnSpc>
                <a:spcPct val="150000"/>
              </a:lnSpc>
            </a:pPr>
            <a:r>
              <a:rPr lang="en-US" sz="2800" dirty="0">
                <a:latin typeface="Calibri" panose="020F0502020204030204" pitchFamily="34" charset="0"/>
                <a:cs typeface="Calibri" panose="020F0502020204030204" pitchFamily="34" charset="0"/>
              </a:rPr>
              <a:t>B) Limited scalability</a:t>
            </a:r>
          </a:p>
          <a:p>
            <a:pPr>
              <a:lnSpc>
                <a:spcPct val="150000"/>
              </a:lnSpc>
            </a:pPr>
            <a:r>
              <a:rPr lang="en-US" sz="2800" dirty="0">
                <a:latin typeface="Calibri" panose="020F0502020204030204" pitchFamily="34" charset="0"/>
                <a:cs typeface="Calibri" panose="020F0502020204030204" pitchFamily="34" charset="0"/>
              </a:rPr>
              <a:t>C) Pay-as-you-go pricing model</a:t>
            </a:r>
          </a:p>
          <a:p>
            <a:pPr>
              <a:lnSpc>
                <a:spcPct val="150000"/>
              </a:lnSpc>
            </a:pPr>
            <a:r>
              <a:rPr lang="en-US" sz="2800" dirty="0">
                <a:latin typeface="Calibri" panose="020F0502020204030204" pitchFamily="34" charset="0"/>
                <a:cs typeface="Calibri" panose="020F0502020204030204" pitchFamily="34" charset="0"/>
              </a:rPr>
              <a:t>D) No backup and recovery options</a:t>
            </a:r>
          </a:p>
        </p:txBody>
      </p:sp>
      <p:sp>
        <p:nvSpPr>
          <p:cNvPr id="3" name="Rectangle: Rounded Corners 2">
            <a:extLst>
              <a:ext uri="{FF2B5EF4-FFF2-40B4-BE49-F238E27FC236}">
                <a16:creationId xmlns:a16="http://schemas.microsoft.com/office/drawing/2014/main" id="{CC331DFD-2A83-E6D7-F3FD-D14D2CA9DDD3}"/>
              </a:ext>
            </a:extLst>
          </p:cNvPr>
          <p:cNvSpPr/>
          <p:nvPr/>
        </p:nvSpPr>
        <p:spPr>
          <a:xfrm>
            <a:off x="0" y="3647091"/>
            <a:ext cx="5328745" cy="66215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6544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6986528"/>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First, the bank benefits from its strong leadership and strategic vision. The management team at CBA recognizes the value of adopting cloud technologies and is committed to driving this transformation. By setting clear goals and aligning the organization's cloud strategy with its overall business objectives, the leadership ensures that the migration process is focused and purpose-driven. This strategic vision provides a roadmap that guides the organization through the complexities of cloud adoption, ensuring all stakeholders are aligned and motivated to achieve the desired outcomes.</a:t>
            </a:r>
          </a:p>
        </p:txBody>
      </p:sp>
    </p:spTree>
    <p:extLst>
      <p:ext uri="{BB962C8B-B14F-4D97-AF65-F5344CB8AC3E}">
        <p14:creationId xmlns:p14="http://schemas.microsoft.com/office/powerpoint/2010/main" val="3252843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6555641"/>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Second, CBA has a well-established IT infrastructure and existing partnerships with leading technology providers. The bank's history of IT outsourcing has enabled it to build robust relationships with key technology partners and cloud service providers (CSPs). These partnerships provide CBA with access to the latest cloud technologies, tools, and expertise, making the migration process smoother and more efficient. Additionally, these providers offer valuable support in terms of security, compliance, and scalability, which are critical for a financial institution like CBA.</a:t>
            </a:r>
          </a:p>
        </p:txBody>
      </p:sp>
    </p:spTree>
    <p:extLst>
      <p:ext uri="{BB962C8B-B14F-4D97-AF65-F5344CB8AC3E}">
        <p14:creationId xmlns:p14="http://schemas.microsoft.com/office/powerpoint/2010/main" val="2083741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Another crucial enabler is CBA's focus on developing internal capabilities and upskilling its workforce. Recognizing that cloud adoption requires new skills and knowledge, CBA has invested in training programs to build internal expertise in cloud technologies. This commitment to upskilling empowers employees to effectively manage and optimize cloud operations, ensuring the bank has the necessary talent to drive its cloud strategy forward.</a:t>
            </a:r>
          </a:p>
        </p:txBody>
      </p:sp>
    </p:spTree>
    <p:extLst>
      <p:ext uri="{BB962C8B-B14F-4D97-AF65-F5344CB8AC3E}">
        <p14:creationId xmlns:p14="http://schemas.microsoft.com/office/powerpoint/2010/main" val="1366698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6555641"/>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Agility and scalability are also significant enablers. The cloud offers CBA the flexibility to scale its operations up or down as needed, which is essential in a rapidly changing business environment. This agility allows the bank to respond quickly to market demands, launch new services, and improve customer experiences without being constrained by traditional IT infrastructure limitations. The cloud's scalability ensures that the bank can handle increasing volumes of transactions, data, and customers while maintaining high levels of performance.</a:t>
            </a:r>
          </a:p>
        </p:txBody>
      </p:sp>
    </p:spTree>
    <p:extLst>
      <p:ext uri="{BB962C8B-B14F-4D97-AF65-F5344CB8AC3E}">
        <p14:creationId xmlns:p14="http://schemas.microsoft.com/office/powerpoint/2010/main" val="3156219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4832092"/>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Furthermore, CBA's commitment to innovation serves as a key enabler of its cloud strategy. The bank has embraced a culture of innovation, encouraging the exploration of new technologies and solutions that enhance its services and operations. This culture supports the adoption of cloud technologies, fostering an environment where new ideas and approaches can be tested and implemented quickly.</a:t>
            </a:r>
          </a:p>
        </p:txBody>
      </p:sp>
    </p:spTree>
    <p:extLst>
      <p:ext uri="{BB962C8B-B14F-4D97-AF65-F5344CB8AC3E}">
        <p14:creationId xmlns:p14="http://schemas.microsoft.com/office/powerpoint/2010/main" val="2899548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Lastly, regulatory and compliance frameworks also enable CBA's cloud strategy. By working closely with regulators and aligning its cloud practices with local and international standards, CBA ensures compliance with data protection laws and other regulatory requirements. This proactive approach to governance reduces risks and builds trust with customers, allowing the bank to leverage cloud technologies more confidently.</a:t>
            </a:r>
          </a:p>
        </p:txBody>
      </p:sp>
    </p:spTree>
    <p:extLst>
      <p:ext uri="{BB962C8B-B14F-4D97-AF65-F5344CB8AC3E}">
        <p14:creationId xmlns:p14="http://schemas.microsoft.com/office/powerpoint/2010/main" val="191173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90FB09A-170D-80EB-B294-978A82EC23C2}"/>
              </a:ext>
            </a:extLst>
          </p:cNvPr>
          <p:cNvPicPr>
            <a:picLocks noChangeAspect="1"/>
          </p:cNvPicPr>
          <p:nvPr/>
        </p:nvPicPr>
        <p:blipFill rotWithShape="1">
          <a:blip r:embed="rId2"/>
          <a:srcRect l="24878" t="29604" r="56098" b="51545"/>
          <a:stretch/>
        </p:blipFill>
        <p:spPr>
          <a:xfrm>
            <a:off x="1" y="1082438"/>
            <a:ext cx="6096000" cy="3397671"/>
          </a:xfrm>
          <a:prstGeom prst="rect">
            <a:avLst/>
          </a:prstGeom>
        </p:spPr>
      </p:pic>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4832092"/>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In summary, the enablers of CBA's cloud strategy include strong leadership and strategic vision, established technology partnerships, a focus on internal capability development, agility and scalability, a commitment to innovation, and robust regulatory compliance frameworks. These factors collectively support CBA's transition to the cloud, enabling it to overcome challenges and achieve its strategic goals.</a:t>
            </a:r>
          </a:p>
        </p:txBody>
      </p:sp>
    </p:spTree>
    <p:extLst>
      <p:ext uri="{BB962C8B-B14F-4D97-AF65-F5344CB8AC3E}">
        <p14:creationId xmlns:p14="http://schemas.microsoft.com/office/powerpoint/2010/main" val="3029056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6096000" y="0"/>
            <a:ext cx="6185555" cy="698652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Commonwealth Bank’s Levels in Cloud Strategy According to the Capability Maturity Model (CMM):</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 Capability Maturity Model (CMM) provides a framework to assess an organization's maturity in adopting and managing specific processes, including cloud strategies. It consists of five maturity levels: Initial, Repeatable, Defined, Managed, and Optimizing. Based on the case study, the Commonwealth Bank of Australia's (CBA) cloud strategy can be mapped across these levels to identify its current standing and potential areas for improvement.</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6116008" cy="3308724"/>
          </a:xfrm>
          <a:prstGeom prst="rect">
            <a:avLst/>
          </a:prstGeom>
        </p:spPr>
      </p:pic>
    </p:spTree>
    <p:extLst>
      <p:ext uri="{BB962C8B-B14F-4D97-AF65-F5344CB8AC3E}">
        <p14:creationId xmlns:p14="http://schemas.microsoft.com/office/powerpoint/2010/main" val="754764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124754"/>
          </a:xfrm>
          <a:prstGeom prst="rect">
            <a:avLst/>
          </a:prstGeom>
          <a:noFill/>
        </p:spPr>
        <p:txBody>
          <a:bodyPr wrap="square">
            <a:spAutoFit/>
          </a:bodyPr>
          <a:lstStyle/>
          <a:p>
            <a:pPr>
              <a:buFont typeface="+mj-lt"/>
              <a:buAutoNum type="arabicPeriod"/>
            </a:pPr>
            <a:r>
              <a:rPr lang="en-US" sz="2800" b="1" dirty="0">
                <a:latin typeface="Calibri" panose="020F0502020204030204" pitchFamily="34" charset="0"/>
                <a:cs typeface="Calibri" panose="020F0502020204030204" pitchFamily="34" charset="0"/>
              </a:rPr>
              <a:t>Level 1: Initial (Ad Hoc/Chaotic)</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Initial level, processes are unpredictable, poorly controlled, and reactive. In the context of CBA, this phase likely represents the bank's early efforts to explore cloud technologies. During this stage, the bank might have experimented with cloud solutions on a project-by-project basis, lacking a cohesive strategy. CBA may have faced challenges related to inconsistent application of cloud tools, uncoordinated efforts, and minimal formal governance over cloud adoption. However, the bank has moved beyond this level as it now has a clear strategic direction for its cloud journey.</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711004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986528"/>
          </a:xfrm>
          <a:prstGeom prst="rect">
            <a:avLst/>
          </a:prstGeom>
          <a:noFill/>
        </p:spPr>
        <p:txBody>
          <a:bodyPr wrap="square">
            <a:spAutoFit/>
          </a:bodyPr>
          <a:lstStyle/>
          <a:p>
            <a:pPr>
              <a:buFont typeface="+mj-lt"/>
              <a:buAutoNum type="arabicPeriod" startAt="2"/>
            </a:pPr>
            <a:r>
              <a:rPr lang="en-US" sz="2800" b="1" dirty="0">
                <a:latin typeface="Calibri" panose="020F0502020204030204" pitchFamily="34" charset="0"/>
                <a:cs typeface="Calibri" panose="020F0502020204030204" pitchFamily="34" charset="0"/>
              </a:rPr>
              <a:t>Level 2: Repeatable (Basic/Repeatable)</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Repeatable level, basic processes are established and documented, but they may still be reactive and project-specific. CBA may have reached this stage when it began to establish repeatable processes for cloud adoption across similar projects. For example, the bank could have created basic frameworks and guidelines for migrating certain applications or services to the cloud, ensuring that past mistakes were not repeated. However, the processes were likely not yet standardized across the entire organization, and the cloud strategy might have remained somewhat reactive, addressing immediate needs rather than being strategically aligned with long-term business goals.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291692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Challenges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 </a:t>
            </a:r>
            <a:r>
              <a:rPr lang="en-US" sz="2800" dirty="0">
                <a:latin typeface="Calibri" panose="020F0502020204030204" pitchFamily="34" charset="0"/>
                <a:cs typeface="Calibri" panose="020F0502020204030204" pitchFamily="34" charset="0"/>
              </a:rPr>
              <a:t>Cloud Computing presents several challenges, such as security concerns, managing cloud costs, lack of resources and expertise, governance, and compliance issues.</a:t>
            </a:r>
          </a:p>
        </p:txBody>
      </p:sp>
    </p:spTree>
    <p:extLst>
      <p:ext uri="{BB962C8B-B14F-4D97-AF65-F5344CB8AC3E}">
        <p14:creationId xmlns:p14="http://schemas.microsoft.com/office/powerpoint/2010/main" val="3486462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124754"/>
          </a:xfrm>
          <a:prstGeom prst="rect">
            <a:avLst/>
          </a:prstGeom>
          <a:noFill/>
        </p:spPr>
        <p:txBody>
          <a:bodyPr wrap="square">
            <a:spAutoFit/>
          </a:bodyPr>
          <a:lstStyle/>
          <a:p>
            <a:pPr>
              <a:buFont typeface="+mj-lt"/>
              <a:buAutoNum type="arabicPeriod" startAt="3"/>
            </a:pPr>
            <a:r>
              <a:rPr lang="en-US" sz="2800" b="1" dirty="0">
                <a:latin typeface="Calibri" panose="020F0502020204030204" pitchFamily="34" charset="0"/>
                <a:cs typeface="Calibri" panose="020F0502020204030204" pitchFamily="34" charset="0"/>
              </a:rPr>
              <a:t>Level 3: Defined (Standardized/Defined)</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Defined level, processes are more proactive, documented, standardized, and consistent across the organization. CBA appears to be at this level in terms of its cloud strategy. The case study indicates that the bank has established a formalized cloud strategy aligned with its business objectives, driven by strong leadership and a clear vision for digital transformation. CBA’s cloud governance framework is now in place, and the bank has begun to standardize its cloud migration processes across various departments and projects.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2945242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693866"/>
          </a:xfrm>
          <a:prstGeom prst="rect">
            <a:avLst/>
          </a:prstGeom>
          <a:noFill/>
        </p:spPr>
        <p:txBody>
          <a:bodyPr wrap="square">
            <a:spAutoFit/>
          </a:bodyPr>
          <a:lstStyle/>
          <a:p>
            <a:pPr>
              <a:buFont typeface="+mj-lt"/>
              <a:buAutoNum type="arabicPeriod" startAt="3"/>
            </a:pPr>
            <a:r>
              <a:rPr lang="en-US" sz="2800" dirty="0">
                <a:latin typeface="Calibri" panose="020F0502020204030204" pitchFamily="34" charset="0"/>
                <a:cs typeface="Calibri" panose="020F0502020204030204" pitchFamily="34" charset="0"/>
              </a:rPr>
              <a:t>For example, CBA has likely developed a set of standard operating procedures (SOPs) for cloud adoption, covering aspects such as security, compliance, data management, and integration with existing systems. The bank has established partnerships with leading cloud service providers (CSPs), allowing it to leverage best practices and gain access to advanced cloud tools and technologies. Furthermore, CBA is investing in upskilling its workforce to develop internal cloud expertise, reflecting a more proactive and structured approach to cloud adoption.</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786558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693866"/>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For example, CBA has likely developed a set of standard operating procedures (SOPs) for cloud adoption, covering aspects such as security, compliance, data management, and integration with existing systems. The bank has established partnerships with leading cloud service providers (CSPs), allowing it to leverage best practices and gain access to advanced cloud tools and technologies. Furthermore, CBA is investing in upskilling its workforce to develop internal cloud expertise, reflecting a more proactive and structured approach to cloud adoption.</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0" y="1086295"/>
            <a:ext cx="5132439" cy="2776619"/>
          </a:xfrm>
          <a:prstGeom prst="rect">
            <a:avLst/>
          </a:prstGeom>
        </p:spPr>
      </p:pic>
    </p:spTree>
    <p:extLst>
      <p:ext uri="{BB962C8B-B14F-4D97-AF65-F5344CB8AC3E}">
        <p14:creationId xmlns:p14="http://schemas.microsoft.com/office/powerpoint/2010/main" val="924679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262979"/>
          </a:xfrm>
          <a:prstGeom prst="rect">
            <a:avLst/>
          </a:prstGeom>
          <a:noFill/>
        </p:spPr>
        <p:txBody>
          <a:bodyPr wrap="square">
            <a:spAutoFit/>
          </a:bodyPr>
          <a:lstStyle/>
          <a:p>
            <a:pPr>
              <a:buFont typeface="+mj-lt"/>
              <a:buAutoNum type="arabicPeriod" startAt="4"/>
            </a:pPr>
            <a:r>
              <a:rPr lang="en-US" sz="2800" b="1" dirty="0">
                <a:latin typeface="Calibri" panose="020F0502020204030204" pitchFamily="34" charset="0"/>
                <a:cs typeface="Calibri" panose="020F0502020204030204" pitchFamily="34" charset="0"/>
              </a:rPr>
              <a:t>Level 4: Managed (Measured/Managed)</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Managed level, an organization uses metrics and data to monitor, measure, and optimize its processes. CBA is likely progressing towards this level, although it may not have fully reached it yet. The bank is starting to employ advanced monitoring tools to track the performance, costs, and security of its cloud infrastructure. By using cloud cost management tools, CBA can analyze cloud spending, identify inefficiencies, and make data-driven decisions to optimize cloud usage.</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3782637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Additionally, CBA’s cloud strategy includes regular audits and compliance checks to ensure alignment with regulatory requirements and industry standards. The bank is leveraging cloud-native tools to monitor security and performance metrics continuously, enhancing its ability to respond to potential threats or issues proactively. However, there may still be areas where data collection and analysis are not fully optimized or where more advanced predictive analytics could be applied to anticipate future needs and challenges.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216893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5262979"/>
          </a:xfrm>
          <a:prstGeom prst="rect">
            <a:avLst/>
          </a:prstGeom>
          <a:noFill/>
        </p:spPr>
        <p:txBody>
          <a:bodyPr wrap="square">
            <a:spAutoFit/>
          </a:bodyPr>
          <a:lstStyle/>
          <a:p>
            <a:pPr>
              <a:buFont typeface="+mj-lt"/>
              <a:buAutoNum type="arabicPeriod" startAt="5"/>
            </a:pPr>
            <a:r>
              <a:rPr lang="en-US" sz="2800" b="1" dirty="0">
                <a:latin typeface="Calibri" panose="020F0502020204030204" pitchFamily="34" charset="0"/>
                <a:cs typeface="Calibri" panose="020F0502020204030204" pitchFamily="34" charset="0"/>
              </a:rPr>
              <a:t>Level 5: Optimizing (Optimized/Continuous Improvement)</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At the Optimizing level, an organization focuses on continuous improvement through innovation, feedback, and advanced data analytics. CBA is on a journey towards this level but may not yet have fully reached it. To achieve this maturity level, the bank needs to embed a culture of continuous improvement into its cloud strategy, constantly seeking ways to innovate, enhance efficiency, and create more value from its cloud investments.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4239151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124754"/>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CBA can further advance by employing advanced data analytics and machine learning tools to predict future trends, optimize workloads, and automatically scale resources based on demand. Additionally, fostering a culture of innovation, where teams are encouraged to experiment with new cloud solutions and technologies, can help CBA continually refine its cloud strategy. Regularly incorporating feedback from stakeholders, including employees, customers, and partners, will ensure that the cloud strategy remains aligned with the bank's evolving business goals and customer needs.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4238896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92772"/>
          </a:xfrm>
        </p:spPr>
        <p:txBody>
          <a:bodyPr>
            <a:normAutofit/>
          </a:bodyPr>
          <a:lstStyle/>
          <a:p>
            <a:r>
              <a:rPr lang="en-US" b="1" dirty="0">
                <a:latin typeface="Calibri" panose="020F0502020204030204" pitchFamily="34" charset="0"/>
                <a:cs typeface="Calibri" panose="020F0502020204030204" pitchFamily="34" charset="0"/>
              </a:rPr>
              <a:t>Tutorial Week 6</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82FC980-51E1-BD42-0F7F-B66134249451}"/>
              </a:ext>
            </a:extLst>
          </p:cNvPr>
          <p:cNvSpPr txBox="1"/>
          <p:nvPr/>
        </p:nvSpPr>
        <p:spPr>
          <a:xfrm>
            <a:off x="5132440" y="0"/>
            <a:ext cx="7149116" cy="6124754"/>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Conclusion:</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Based on the Capability Maturity Model, Commonwealth Bank’s cloud strategy is currently at the Defined level, progressing towards the Managed level. The bank has established a formalized cloud strategy with standard processes, strong governance, and an emphasis on upskilling. However, to advance to the higher maturity levels of Managed and Optimizing, CBA must focus on further integrating data-driven decision-making, continuous monitoring, and fostering a culture of innovation to achieve its long-term digital transformation goals.</a:t>
            </a:r>
          </a:p>
        </p:txBody>
      </p:sp>
      <p:pic>
        <p:nvPicPr>
          <p:cNvPr id="5" name="Picture 4">
            <a:extLst>
              <a:ext uri="{FF2B5EF4-FFF2-40B4-BE49-F238E27FC236}">
                <a16:creationId xmlns:a16="http://schemas.microsoft.com/office/drawing/2014/main" id="{0A24A1C6-AC58-956F-4D26-BD604CB15531}"/>
              </a:ext>
            </a:extLst>
          </p:cNvPr>
          <p:cNvPicPr>
            <a:picLocks noChangeAspect="1"/>
          </p:cNvPicPr>
          <p:nvPr/>
        </p:nvPicPr>
        <p:blipFill rotWithShape="1">
          <a:blip r:embed="rId2"/>
          <a:srcRect l="24799" t="44808" r="55605" b="36344"/>
          <a:stretch/>
        </p:blipFill>
        <p:spPr>
          <a:xfrm>
            <a:off x="1" y="1086295"/>
            <a:ext cx="5132439" cy="2776619"/>
          </a:xfrm>
          <a:prstGeom prst="rect">
            <a:avLst/>
          </a:prstGeom>
        </p:spPr>
      </p:pic>
    </p:spTree>
    <p:extLst>
      <p:ext uri="{BB962C8B-B14F-4D97-AF65-F5344CB8AC3E}">
        <p14:creationId xmlns:p14="http://schemas.microsoft.com/office/powerpoint/2010/main" val="151081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Challenges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 are a Chief Information Officer (CIO) at </a:t>
            </a:r>
            <a:r>
              <a:rPr lang="en-US" sz="2800" b="1" dirty="0">
                <a:latin typeface="Calibri" panose="020F0502020204030204" pitchFamily="34" charset="0"/>
                <a:cs typeface="Calibri" panose="020F0502020204030204" pitchFamily="34" charset="0"/>
              </a:rPr>
              <a:t>Melbourne Financial Services</a:t>
            </a:r>
            <a:r>
              <a:rPr lang="en-US" sz="2800" dirty="0">
                <a:latin typeface="Calibri" panose="020F0502020204030204" pitchFamily="34" charset="0"/>
                <a:cs typeface="Calibri" panose="020F0502020204030204" pitchFamily="34" charset="0"/>
              </a:rPr>
              <a:t>, responsible for moving critical business operations to the cloud. During the migration, you realize there are significant challenges, such as ensuring data security, managing cloud spending, and maintaining compliance with local regulations.</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steps could you take to address these challenges while migrating to the cloud?</a:t>
            </a:r>
          </a:p>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Implement a cloud governance framework.</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Monitor cloud spending through cost management tools.</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Collaborate with CSPs to ensure compliance with data security standards and regulations.</a:t>
            </a:r>
          </a:p>
        </p:txBody>
      </p:sp>
    </p:spTree>
    <p:extLst>
      <p:ext uri="{BB962C8B-B14F-4D97-AF65-F5344CB8AC3E}">
        <p14:creationId xmlns:p14="http://schemas.microsoft.com/office/powerpoint/2010/main" val="109767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Challenges of Cloud Computing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809297"/>
            <a:ext cx="12192000"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r>
              <a:rPr lang="en-US" sz="2800" dirty="0">
                <a:latin typeface="Calibri" panose="020F0502020204030204" pitchFamily="34" charset="0"/>
                <a:cs typeface="Calibri" panose="020F0502020204030204" pitchFamily="34" charset="0"/>
              </a:rPr>
              <a:t> Can you think of a real-life scenario where a lack of cloud security caused a significant data breach?</a:t>
            </a:r>
          </a:p>
        </p:txBody>
      </p:sp>
      <p:sp>
        <p:nvSpPr>
          <p:cNvPr id="4" name="TextBox 3">
            <a:extLst>
              <a:ext uri="{FF2B5EF4-FFF2-40B4-BE49-F238E27FC236}">
                <a16:creationId xmlns:a16="http://schemas.microsoft.com/office/drawing/2014/main" id="{C3881E38-C35E-F921-010B-2301FC8208E5}"/>
              </a:ext>
            </a:extLst>
          </p:cNvPr>
          <p:cNvSpPr txBox="1"/>
          <p:nvPr/>
        </p:nvSpPr>
        <p:spPr>
          <a:xfrm>
            <a:off x="0" y="2364462"/>
            <a:ext cx="12192000" cy="4493538"/>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One notable real-life scenario where a lack of cloud security led to a significant data breach is the </a:t>
            </a:r>
            <a:r>
              <a:rPr lang="en-US" sz="2600" i="1" dirty="0">
                <a:latin typeface="Calibri" panose="020F0502020204030204" pitchFamily="34" charset="0"/>
                <a:cs typeface="Calibri" panose="020F0502020204030204" pitchFamily="34" charset="0"/>
              </a:rPr>
              <a:t>Capital One data breach</a:t>
            </a:r>
            <a:r>
              <a:rPr lang="en-US" sz="2600" dirty="0">
                <a:latin typeface="Calibri" panose="020F0502020204030204" pitchFamily="34" charset="0"/>
                <a:cs typeface="Calibri" panose="020F0502020204030204" pitchFamily="34" charset="0"/>
              </a:rPr>
              <a:t> in 2019. In this case, a hacker exploited a misconfigured web application firewall in Capital One's AWS cloud environment, which allowed unauthorized access to sensitive customer information, including Social Security numbers, bank account details, and credit scores of over 100 million people. This breach highlighted the importance of proper cloud security configurations, continuous monitoring, and adherence to best practices to prevent unauthorized access and protect sensitive data in the cloud.</a:t>
            </a:r>
          </a:p>
          <a:p>
            <a:r>
              <a:rPr lang="en-US" sz="2600" dirty="0">
                <a:latin typeface="Calibri" panose="020F0502020204030204" pitchFamily="34" charset="0"/>
                <a:cs typeface="Calibri" panose="020F0502020204030204" pitchFamily="34" charset="0"/>
              </a:rPr>
              <a:t>To avoid similar incidents, organizations must ensure proper configuration, regularly audit their cloud environments, and implement robust security measures such as encryption, multi-factor authentication, and access controls.</a:t>
            </a:r>
          </a:p>
        </p:txBody>
      </p:sp>
    </p:spTree>
    <p:extLst>
      <p:ext uri="{BB962C8B-B14F-4D97-AF65-F5344CB8AC3E}">
        <p14:creationId xmlns:p14="http://schemas.microsoft.com/office/powerpoint/2010/main" val="35948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Cloud as a Part of Organizational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 </a:t>
            </a:r>
            <a:r>
              <a:rPr lang="en-US" sz="2800" dirty="0">
                <a:latin typeface="Calibri" panose="020F0502020204030204" pitchFamily="34" charset="0"/>
                <a:cs typeface="Calibri" panose="020F0502020204030204" pitchFamily="34" charset="0"/>
              </a:rPr>
              <a:t>A Cloud Strategy involves planning for cloud adoption and deployment to achieve specific organizational outcomes, such as reducing costs, increasing efficiency, and improving agility.</a:t>
            </a:r>
          </a:p>
        </p:txBody>
      </p:sp>
    </p:spTree>
    <p:extLst>
      <p:ext uri="{BB962C8B-B14F-4D97-AF65-F5344CB8AC3E}">
        <p14:creationId xmlns:p14="http://schemas.microsoft.com/office/powerpoint/2010/main" val="342719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714703"/>
          </a:xfrm>
        </p:spPr>
        <p:txBody>
          <a:bodyPr>
            <a:normAutofit/>
          </a:bodyPr>
          <a:lstStyle/>
          <a:p>
            <a:r>
              <a:rPr lang="en-US" b="1" dirty="0">
                <a:latin typeface="Calibri" panose="020F0502020204030204" pitchFamily="34" charset="0"/>
                <a:cs typeface="Calibri" panose="020F0502020204030204" pitchFamily="34" charset="0"/>
              </a:rPr>
              <a:t>Cloud as a Part of Organizational Strategy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31531" y="499241"/>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Canberra Healthcare Group</a:t>
            </a:r>
            <a:r>
              <a:rPr lang="en-US" sz="2800" dirty="0">
                <a:latin typeface="Calibri" panose="020F0502020204030204" pitchFamily="34" charset="0"/>
                <a:cs typeface="Calibri" panose="020F0502020204030204" pitchFamily="34" charset="0"/>
              </a:rPr>
              <a:t> plans to implement a cloud-first strategy to improve patient care by using advanced cloud-based applications for data management and telemedicine. This strategy includes a vision, goals, desired outcomes, and performance management.</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can Canberra Healthcare Group ensure their cloud-first strategy aligns with their overall organizational objectives?</a:t>
            </a:r>
          </a:p>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Define clear goals and objectives linked to measurable outcomes.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Create a roadmap for migrating to cloud-based technology.</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Develop a plan to balance cloud adoption with emerging technologies like AI.</a:t>
            </a:r>
          </a:p>
        </p:txBody>
      </p:sp>
    </p:spTree>
    <p:extLst>
      <p:ext uri="{BB962C8B-B14F-4D97-AF65-F5344CB8AC3E}">
        <p14:creationId xmlns:p14="http://schemas.microsoft.com/office/powerpoint/2010/main" val="187019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939</TotalTime>
  <Words>4516</Words>
  <Application>Microsoft Office PowerPoint</Application>
  <PresentationFormat>Widescreen</PresentationFormat>
  <Paragraphs>207</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Aptos Display</vt:lpstr>
      <vt:lpstr>Arial</vt:lpstr>
      <vt:lpstr>Calibri</vt:lpstr>
      <vt:lpstr>Office Theme</vt:lpstr>
      <vt:lpstr>ICT407: IT Governance in Organisations</vt:lpstr>
      <vt:lpstr>What is Cloud Computing?</vt:lpstr>
      <vt:lpstr>What is Cloud Computing?</vt:lpstr>
      <vt:lpstr>What is Cloud Computing?</vt:lpstr>
      <vt:lpstr>Challenges of Cloud Computing</vt:lpstr>
      <vt:lpstr>Challenges of Cloud Computing</vt:lpstr>
      <vt:lpstr>Challenges of Cloud Computing</vt:lpstr>
      <vt:lpstr>Cloud as a Part of Organizational Strategy</vt:lpstr>
      <vt:lpstr>Cloud as a Part of Organizational Strategy</vt:lpstr>
      <vt:lpstr>Cloud as a Part of Organizational Strategy</vt:lpstr>
      <vt:lpstr>Cloud Migration Plan</vt:lpstr>
      <vt:lpstr>Cloud Migration Plan</vt:lpstr>
      <vt:lpstr>Cloud Migration Plan</vt:lpstr>
      <vt:lpstr>Cloud Migration Plan</vt:lpstr>
      <vt:lpstr>Cloud Migration Plan</vt:lpstr>
      <vt:lpstr>Cloud Governance</vt:lpstr>
      <vt:lpstr>Cloud Governance</vt:lpstr>
      <vt:lpstr>Cloud Governance</vt:lpstr>
      <vt:lpstr>Cloud Governance</vt:lpstr>
      <vt:lpstr>Cloud-First vs. Cloud-Smart Strategy</vt:lpstr>
      <vt:lpstr>Cloud-First vs. Cloud-Smart Strategy</vt:lpstr>
      <vt:lpstr>Cloud-First vs. Cloud-Smart Strategy</vt:lpstr>
      <vt:lpstr>Benefits of Cloud Computing</vt:lpstr>
      <vt:lpstr>Benefits of Cloud Computing</vt:lpstr>
      <vt:lpstr>Benefits of Cloud Computing</vt:lpstr>
      <vt:lpstr>Cloud Governance Challenges</vt:lpstr>
      <vt:lpstr>Cloud Governance Challenges</vt:lpstr>
      <vt:lpstr>Cloud Governance Challenges</vt:lpstr>
      <vt:lpstr>Cloud Migration Strategies</vt:lpstr>
      <vt:lpstr>Cloud Migration Strategies</vt:lpstr>
      <vt:lpstr>Cloud Migration Strategies</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lpstr>Tutorial Week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231</cp:revision>
  <dcterms:created xsi:type="dcterms:W3CDTF">2024-08-07T00:37:24Z</dcterms:created>
  <dcterms:modified xsi:type="dcterms:W3CDTF">2024-08-29T00:03:30Z</dcterms:modified>
</cp:coreProperties>
</file>