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617" r:id="rId4"/>
    <p:sldId id="618" r:id="rId5"/>
    <p:sldId id="619" r:id="rId6"/>
    <p:sldId id="620" r:id="rId7"/>
    <p:sldId id="621" r:id="rId8"/>
    <p:sldId id="622" r:id="rId9"/>
    <p:sldId id="623" r:id="rId10"/>
    <p:sldId id="624" r:id="rId11"/>
    <p:sldId id="625" r:id="rId12"/>
    <p:sldId id="626" r:id="rId13"/>
    <p:sldId id="627" r:id="rId14"/>
    <p:sldId id="628" r:id="rId15"/>
    <p:sldId id="630" r:id="rId16"/>
    <p:sldId id="631"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5" r:id="rId31"/>
    <p:sldId id="646" r:id="rId32"/>
    <p:sldId id="647" r:id="rId33"/>
    <p:sldId id="648" r:id="rId34"/>
    <p:sldId id="649" r:id="rId35"/>
    <p:sldId id="650" r:id="rId36"/>
    <p:sldId id="651" r:id="rId37"/>
    <p:sldId id="652" r:id="rId38"/>
    <p:sldId id="653" r:id="rId39"/>
    <p:sldId id="654" r:id="rId40"/>
    <p:sldId id="655" r:id="rId41"/>
    <p:sldId id="656" r:id="rId42"/>
    <p:sldId id="657" r:id="rId43"/>
    <p:sldId id="65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snapToGrid="0">
      <p:cViewPr varScale="1">
        <p:scale>
          <a:sx n="70" d="100"/>
          <a:sy n="70" d="100"/>
        </p:scale>
        <p:origin x="770" y="6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26/09/2024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26/09/2024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26/09/2024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10:</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Kotter’s 8-Step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Create a sense of urgency by highlighting the benefits.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Form a coalition of change champions.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Communicate the vision clearly and repeatedly.</a:t>
            </a:r>
          </a:p>
        </p:txBody>
      </p:sp>
    </p:spTree>
    <p:extLst>
      <p:ext uri="{BB962C8B-B14F-4D97-AF65-F5344CB8AC3E}">
        <p14:creationId xmlns:p14="http://schemas.microsoft.com/office/powerpoint/2010/main" val="3006499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Common Reasons for Resistance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Employees often resist change due to fear of the unknown, loss of control, or perceived negative impacts.</a:t>
            </a:r>
          </a:p>
        </p:txBody>
      </p:sp>
    </p:spTree>
    <p:extLst>
      <p:ext uri="{BB962C8B-B14F-4D97-AF65-F5344CB8AC3E}">
        <p14:creationId xmlns:p14="http://schemas.microsoft.com/office/powerpoint/2010/main" val="165199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Common Reasons for Resistance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Presentation</a:t>
            </a:r>
          </a:p>
          <a:p>
            <a:pPr>
              <a:lnSpc>
                <a:spcPct val="150000"/>
              </a:lnSpc>
            </a:pPr>
            <a:r>
              <a:rPr lang="en-US" sz="2800" dirty="0">
                <a:latin typeface="Calibri" panose="020F0502020204030204" pitchFamily="34" charset="0"/>
                <a:cs typeface="Calibri" panose="020F0502020204030204" pitchFamily="34" charset="0"/>
              </a:rPr>
              <a:t>At </a:t>
            </a:r>
            <a:r>
              <a:rPr lang="en-US" sz="2800" b="1" dirty="0">
                <a:latin typeface="Calibri" panose="020F0502020204030204" pitchFamily="34" charset="0"/>
                <a:cs typeface="Calibri" panose="020F0502020204030204" pitchFamily="34" charset="0"/>
              </a:rPr>
              <a:t>Qantas Airways</a:t>
            </a:r>
            <a:r>
              <a:rPr lang="en-US" sz="2800" dirty="0">
                <a:latin typeface="Calibri" panose="020F0502020204030204" pitchFamily="34" charset="0"/>
                <a:cs typeface="Calibri" panose="020F0502020204030204" pitchFamily="34" charset="0"/>
              </a:rPr>
              <a:t>, a new software is being introduced for scheduling flights. Many employees are anxious about losing their current roles.</a:t>
            </a:r>
          </a:p>
          <a:p>
            <a:pPr>
              <a:lnSpc>
                <a:spcPct val="150000"/>
              </a:lnSpc>
            </a:pPr>
            <a:r>
              <a:rPr lang="en-US" sz="2800" b="1" dirty="0">
                <a:latin typeface="Calibri" panose="020F0502020204030204" pitchFamily="34" charset="0"/>
                <a:cs typeface="Calibri" panose="020F0502020204030204" pitchFamily="34" charset="0"/>
              </a:rPr>
              <a:t>Class Discussion Question</a:t>
            </a:r>
          </a:p>
          <a:p>
            <a:pPr>
              <a:lnSpc>
                <a:spcPct val="150000"/>
              </a:lnSpc>
            </a:pPr>
            <a:r>
              <a:rPr lang="en-US" sz="2800" dirty="0">
                <a:latin typeface="Calibri" panose="020F0502020204030204" pitchFamily="34" charset="0"/>
                <a:cs typeface="Calibri" panose="020F0502020204030204" pitchFamily="34" charset="0"/>
              </a:rPr>
              <a:t>How would you address this resistance effectively?</a:t>
            </a:r>
          </a:p>
        </p:txBody>
      </p:sp>
    </p:spTree>
    <p:extLst>
      <p:ext uri="{BB962C8B-B14F-4D97-AF65-F5344CB8AC3E}">
        <p14:creationId xmlns:p14="http://schemas.microsoft.com/office/powerpoint/2010/main" val="3450404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609600"/>
          </a:xfrm>
        </p:spPr>
        <p:txBody>
          <a:bodyPr>
            <a:normAutofit fontScale="90000"/>
          </a:bodyPr>
          <a:lstStyle/>
          <a:p>
            <a:r>
              <a:rPr lang="en-US" b="1" dirty="0">
                <a:latin typeface="Calibri" panose="020F0502020204030204" pitchFamily="34" charset="0"/>
                <a:cs typeface="Calibri" panose="020F0502020204030204" pitchFamily="34" charset="0"/>
              </a:rPr>
              <a:t>Common Reasons for Resistance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369172"/>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clear communication about how the software benefits both employees and customers.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Involve employees in the transition process to reduce fear.</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What is a common reason for resistance to change?</a:t>
            </a:r>
          </a:p>
          <a:p>
            <a:pPr>
              <a:lnSpc>
                <a:spcPct val="150000"/>
              </a:lnSpc>
            </a:pPr>
            <a:r>
              <a:rPr lang="en-US" sz="2800" dirty="0">
                <a:latin typeface="Calibri" panose="020F0502020204030204" pitchFamily="34" charset="0"/>
                <a:cs typeface="Calibri" panose="020F0502020204030204" pitchFamily="34" charset="0"/>
              </a:rPr>
              <a:t>A) Clear communication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Increased workload</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Familiarity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 Comfort zone</a:t>
            </a:r>
          </a:p>
        </p:txBody>
      </p:sp>
      <p:sp>
        <p:nvSpPr>
          <p:cNvPr id="3" name="Rectangle: Rounded Corners 2">
            <a:extLst>
              <a:ext uri="{FF2B5EF4-FFF2-40B4-BE49-F238E27FC236}">
                <a16:creationId xmlns:a16="http://schemas.microsoft.com/office/drawing/2014/main" id="{5656C5CD-3ECC-424D-D083-1DE3F619D45C}"/>
              </a:ext>
            </a:extLst>
          </p:cNvPr>
          <p:cNvSpPr/>
          <p:nvPr/>
        </p:nvSpPr>
        <p:spPr>
          <a:xfrm>
            <a:off x="0" y="6316717"/>
            <a:ext cx="4277710" cy="54128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459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9F1B1D-CE3B-37CC-AABA-BAB7CD309A49}"/>
              </a:ext>
            </a:extLst>
          </p:cNvPr>
          <p:cNvPicPr>
            <a:picLocks noChangeAspect="1"/>
          </p:cNvPicPr>
          <p:nvPr/>
        </p:nvPicPr>
        <p:blipFill>
          <a:blip r:embed="rId2"/>
          <a:srcRect l="24999" t="25747" r="23966" b="9579"/>
          <a:stretch/>
        </p:blipFill>
        <p:spPr>
          <a:xfrm>
            <a:off x="1524000" y="169905"/>
            <a:ext cx="9144000" cy="6518190"/>
          </a:xfrm>
          <a:prstGeom prst="rect">
            <a:avLst/>
          </a:prstGeom>
        </p:spPr>
      </p:pic>
    </p:spTree>
    <p:extLst>
      <p:ext uri="{BB962C8B-B14F-4D97-AF65-F5344CB8AC3E}">
        <p14:creationId xmlns:p14="http://schemas.microsoft.com/office/powerpoint/2010/main" val="37647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708C7-5D79-FDBC-FAF7-2357DC5A986C}"/>
              </a:ext>
            </a:extLst>
          </p:cNvPr>
          <p:cNvPicPr>
            <a:picLocks noChangeAspect="1"/>
          </p:cNvPicPr>
          <p:nvPr/>
        </p:nvPicPr>
        <p:blipFill>
          <a:blip r:embed="rId2"/>
          <a:srcRect l="24741" t="31264" r="23793" b="30575"/>
          <a:stretch/>
        </p:blipFill>
        <p:spPr>
          <a:xfrm>
            <a:off x="4020" y="888124"/>
            <a:ext cx="12183960" cy="5081752"/>
          </a:xfrm>
          <a:prstGeom prst="rect">
            <a:avLst/>
          </a:prstGeom>
        </p:spPr>
      </p:pic>
    </p:spTree>
    <p:extLst>
      <p:ext uri="{BB962C8B-B14F-4D97-AF65-F5344CB8AC3E}">
        <p14:creationId xmlns:p14="http://schemas.microsoft.com/office/powerpoint/2010/main" val="168957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1. Critical Evaluation of Change Management for Hospital ERP System Using Kotter's Model (min. 300 words)</a:t>
            </a:r>
          </a:p>
          <a:p>
            <a:r>
              <a:rPr lang="en-US" sz="2800" dirty="0">
                <a:latin typeface="Calibri" panose="020F0502020204030204" pitchFamily="34" charset="0"/>
                <a:cs typeface="Calibri" panose="020F0502020204030204" pitchFamily="34" charset="0"/>
              </a:rPr>
              <a:t>Implementing an ERP system in a hospital setting is a complex undertaking that requires careful change management to ensure a smooth transition. Using Kotter's 8-Step Model, we can critically evaluate how change was managed in the healthcare organization's ERP implementation:</a:t>
            </a:r>
          </a:p>
          <a:p>
            <a:pPr>
              <a:buFont typeface="+mj-lt"/>
              <a:buAutoNum type="arabicPeriod"/>
            </a:pPr>
            <a:r>
              <a:rPr lang="en-US" sz="2800" b="1" dirty="0">
                <a:latin typeface="Calibri" panose="020F0502020204030204" pitchFamily="34" charset="0"/>
                <a:cs typeface="Calibri" panose="020F0502020204030204" pitchFamily="34" charset="0"/>
              </a:rPr>
              <a:t>Create a Sense of Urgency</a:t>
            </a:r>
            <a:r>
              <a:rPr lang="en-US" sz="2800" dirty="0">
                <a:latin typeface="Calibri" panose="020F0502020204030204" pitchFamily="34" charset="0"/>
                <a:cs typeface="Calibri" panose="020F0502020204030204" pitchFamily="34" charset="0"/>
              </a:rPr>
              <a:t>: The hospital faced significant challenges with outdated processes that couldn’t support efficient patient care or adapt to healthcare reforms. Establishing the urgency for the ERP system was crucial to ensure compliance and streamlined operations. This sense of urgency could have been more pronounced if communicated as an essential step for improving patient outcomes and reducing errors, making it easier to gain buy-in from employees.</a:t>
            </a:r>
          </a:p>
        </p:txBody>
      </p:sp>
    </p:spTree>
    <p:extLst>
      <p:ext uri="{BB962C8B-B14F-4D97-AF65-F5344CB8AC3E}">
        <p14:creationId xmlns:p14="http://schemas.microsoft.com/office/powerpoint/2010/main" val="3615745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Form a Powerful Coalition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hospital leadership recognized the need for change management as a key component of success. However, forming a coalition of influential leaders, including clinicians, administrators, and IT staff, could have strengthened the change process, ensuring cross-functional support and facilitating smoother integration of the ERP system.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Create a Vision for Change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vision should have focused on improving patient care and enhancing operational efficiency. Clear communication of how the ERP system would align with the hospital's core value of caring for people helped gain employee support. Still, more emphasis on long-term benefits for both staff and patients might have further solidified this vision.</a:t>
            </a:r>
          </a:p>
        </p:txBody>
      </p:sp>
    </p:spTree>
    <p:extLst>
      <p:ext uri="{BB962C8B-B14F-4D97-AF65-F5344CB8AC3E}">
        <p14:creationId xmlns:p14="http://schemas.microsoft.com/office/powerpoint/2010/main" val="300555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latin typeface="Calibri" panose="020F0502020204030204" pitchFamily="34" charset="0"/>
                <a:cs typeface="Calibri" panose="020F0502020204030204" pitchFamily="34" charset="0"/>
              </a:rPr>
              <a:t>4. Communicate the Vision</a:t>
            </a:r>
            <a:r>
              <a:rPr kumimoji="0" lang="en-US" altLang="en-US" sz="2800" b="0" i="0" u="none" strike="noStrike" cap="none" normalizeH="0" baseline="0" dirty="0">
                <a:ln>
                  <a:noFill/>
                </a:ln>
                <a:solidFill>
                  <a:schemeClr val="tx1"/>
                </a:solidFill>
                <a:latin typeface="Calibri" panose="020F0502020204030204" pitchFamily="34" charset="0"/>
                <a:cs typeface="Calibri" panose="020F0502020204030204" pitchFamily="34" charset="0"/>
              </a:rPr>
              <a:t>: The hospital effectively communicated the ERP system's benefits to align with its culture. However, consistent messaging across all departments and using multiple channels (emails, town hall meetings, etc.) could have ensured that the vision reached all levels of the organization.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latin typeface="Calibri" panose="020F0502020204030204" pitchFamily="34" charset="0"/>
                <a:cs typeface="Calibri" panose="020F0502020204030204" pitchFamily="34" charset="0"/>
              </a:rPr>
              <a:t>5. Empower Broad-Based Action</a:t>
            </a:r>
            <a:r>
              <a:rPr kumimoji="0" lang="en-US" altLang="en-US" sz="2800" b="0" i="0" u="none" strike="noStrike" cap="none" normalizeH="0" baseline="0" dirty="0">
                <a:ln>
                  <a:noFill/>
                </a:ln>
                <a:solidFill>
                  <a:schemeClr val="tx1"/>
                </a:solidFill>
                <a:latin typeface="Calibri" panose="020F0502020204030204" pitchFamily="34" charset="0"/>
                <a:cs typeface="Calibri" panose="020F0502020204030204" pitchFamily="34" charset="0"/>
              </a:rPr>
              <a:t>: Addressing barriers, such as resistance from staff and integrating change management into leadership roles, empowered employees to embrace the ERP system. However, providing additional training and support to those struggling with the change would have improved the adaptation process.</a:t>
            </a:r>
          </a:p>
        </p:txBody>
      </p:sp>
    </p:spTree>
    <p:extLst>
      <p:ext uri="{BB962C8B-B14F-4D97-AF65-F5344CB8AC3E}">
        <p14:creationId xmlns:p14="http://schemas.microsoft.com/office/powerpoint/2010/main" val="235657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 Generate Short-Term Wins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hospital focused on implementing the ERP system in stages, allowing for incremental successes, such as improved patient record management. Celebrating these wins publicly encouraged staff to continue supporting the change process.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7. Consolidate Gains and Produce More Change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After the initial successes, the hospital needed to maintain momentum by applying change management strategies to other IT initiatives. Continuous reinforcement ensured that employees remained engaged with the new system.</a:t>
            </a:r>
          </a:p>
        </p:txBody>
      </p:sp>
    </p:spTree>
    <p:extLst>
      <p:ext uri="{BB962C8B-B14F-4D97-AF65-F5344CB8AC3E}">
        <p14:creationId xmlns:p14="http://schemas.microsoft.com/office/powerpoint/2010/main" val="100285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Change Management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Change management is a structured approach that helps manage changes in an organization’s IT infrastructure, ensuring smooth implementation with minimal risks.</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353943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8. Anchor New Approaches in the Culture</a:t>
            </a:r>
            <a:r>
              <a:rPr lang="en-US" sz="2800" dirty="0">
                <a:latin typeface="Calibri" panose="020F0502020204030204" pitchFamily="34" charset="0"/>
                <a:cs typeface="Calibri" panose="020F0502020204030204" pitchFamily="34" charset="0"/>
              </a:rPr>
              <a:t>: Integrating change management as a leadership competency was crucial in ensuring the ERP system became part of the hospital's everyday operations. However, regular feedback loops could have ensured the system's long-term success and adaptation.</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Overall, applying Kotter's model highlighted the importance of aligning change initiatives with the hospital's values, enabling smooth and successful implementation.</a:t>
            </a:r>
          </a:p>
        </p:txBody>
      </p:sp>
    </p:spTree>
    <p:extLst>
      <p:ext uri="{BB962C8B-B14F-4D97-AF65-F5344CB8AC3E}">
        <p14:creationId xmlns:p14="http://schemas.microsoft.com/office/powerpoint/2010/main" val="370518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3970318"/>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Comparison with the ADKAR Model</a:t>
            </a:r>
          </a:p>
          <a:p>
            <a:r>
              <a:rPr lang="en-US" sz="2800" dirty="0">
                <a:latin typeface="Calibri" panose="020F0502020204030204" pitchFamily="34" charset="0"/>
                <a:cs typeface="Calibri" panose="020F0502020204030204" pitchFamily="34" charset="0"/>
              </a:rPr>
              <a:t>The ADKAR Model (Awareness, Desire, Knowledge, Ability, and Reinforcement) offers a different perspective on managing change compared to Kotter's model. In the case of the hospital's ERP implementation:</a:t>
            </a:r>
          </a:p>
          <a:p>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Awareness</a:t>
            </a:r>
            <a:r>
              <a:rPr lang="en-US" sz="2800" dirty="0">
                <a:latin typeface="Calibri" panose="020F0502020204030204" pitchFamily="34" charset="0"/>
                <a:cs typeface="Calibri" panose="020F0502020204030204" pitchFamily="34" charset="0"/>
              </a:rPr>
              <a:t>: Both models emphasize creating awareness. In Kotter's model, it's about creating urgency, while ADKAR focuses on ensuring employees understand why the change is necessary. The hospital effectively communicated the need for an ERP system, making staff aware of the impending healthcare reforms.</a:t>
            </a:r>
          </a:p>
        </p:txBody>
      </p:sp>
    </p:spTree>
    <p:extLst>
      <p:ext uri="{BB962C8B-B14F-4D97-AF65-F5344CB8AC3E}">
        <p14:creationId xmlns:p14="http://schemas.microsoft.com/office/powerpoint/2010/main" val="214237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3970318"/>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Desire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ADKAR emphasizes building a desire to support the change, which aligns with Kotter's steps of forming a coalition and communicating the vision. The hospital could have further built desire by involving more staff in the change process, ensuring they saw the benefits firsthand.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Knowledge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Providing knowledge is critical in ADKAR, ensuring employees know how to adapt to the change. This corresponds with Kotter's step of empowering action. The hospital's training sessions were a step in the right direction, but more comprehensive support could have been offered.</a:t>
            </a:r>
          </a:p>
        </p:txBody>
      </p:sp>
    </p:spTree>
    <p:extLst>
      <p:ext uri="{BB962C8B-B14F-4D97-AF65-F5344CB8AC3E}">
        <p14:creationId xmlns:p14="http://schemas.microsoft.com/office/powerpoint/2010/main" val="227584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3970318"/>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Ability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Kotter's model focuses on generating wins and consolidating gains, while ADKAR emphasizes enabling employees to act. The hospital addressed this by integrating change management into leadership roles, helping staff adapt their skills to the ERP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Reinforcement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Both models stress the importance of reinforcing change. While Kotter anchors change in culture, ADKAR focuses on maintaining support to prevent reverting to old habits. The hospital's strategy of integrating change leadership helped sustain this momentum.</a:t>
            </a:r>
          </a:p>
        </p:txBody>
      </p:sp>
    </p:spTree>
    <p:extLst>
      <p:ext uri="{BB962C8B-B14F-4D97-AF65-F5344CB8AC3E}">
        <p14:creationId xmlns:p14="http://schemas.microsoft.com/office/powerpoint/2010/main" val="211109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Group Activity: Using Kotter's 8-Step Model to Create a Change Management Plan for Banking Case Study (min. 500 words)</a:t>
            </a:r>
          </a:p>
          <a:p>
            <a:r>
              <a:rPr lang="en-US" sz="2800" b="1" dirty="0">
                <a:latin typeface="Calibri" panose="020F0502020204030204" pitchFamily="34" charset="0"/>
                <a:cs typeface="Calibri" panose="020F0502020204030204" pitchFamily="34" charset="0"/>
              </a:rPr>
              <a:t>Change Management Plan for Banking Case Study Using Kotter’s 8-Step Model:</a:t>
            </a:r>
          </a:p>
          <a:p>
            <a:endParaRPr lang="en-US" sz="2800" dirty="0">
              <a:latin typeface="Calibri" panose="020F0502020204030204" pitchFamily="34" charset="0"/>
              <a:cs typeface="Calibri" panose="020F0502020204030204" pitchFamily="34" charset="0"/>
            </a:endParaRPr>
          </a:p>
          <a:p>
            <a:pPr>
              <a:buFont typeface="+mj-lt"/>
              <a:buAutoNum type="arabicPeriod"/>
            </a:pPr>
            <a:r>
              <a:rPr lang="en-US" sz="2800" b="1" dirty="0">
                <a:latin typeface="Calibri" panose="020F0502020204030204" pitchFamily="34" charset="0"/>
                <a:cs typeface="Calibri" panose="020F0502020204030204" pitchFamily="34" charset="0"/>
              </a:rPr>
              <a:t> Create a Sense of Urgency</a:t>
            </a:r>
            <a:r>
              <a:rPr lang="en-US" sz="2800" dirty="0">
                <a:latin typeface="Calibri" panose="020F0502020204030204" pitchFamily="34" charset="0"/>
                <a:cs typeface="Calibri" panose="020F0502020204030204" pitchFamily="34" charset="0"/>
              </a:rPr>
              <a:t>: The major Canadian bank must address the need for standardizing change management practices to prevent inefficiencies caused by inconsistent methods. Analyzing the potential risks, such as regulatory non-compliance and financial losses, can establish a strong sense of urgency among employees and stakeholders. This urgency can be reinforced by sharing examples of how standardized change management can improve efficiency and customer satisfaction.</a:t>
            </a:r>
          </a:p>
        </p:txBody>
      </p:sp>
    </p:spTree>
    <p:extLst>
      <p:ext uri="{BB962C8B-B14F-4D97-AF65-F5344CB8AC3E}">
        <p14:creationId xmlns:p14="http://schemas.microsoft.com/office/powerpoint/2010/main" val="418097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24676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Form a Powerful Coalition</a:t>
            </a:r>
            <a:r>
              <a:rPr lang="en-US" sz="2800" dirty="0">
                <a:latin typeface="Calibri" panose="020F0502020204030204" pitchFamily="34" charset="0"/>
                <a:cs typeface="Calibri" panose="020F0502020204030204" pitchFamily="34" charset="0"/>
              </a:rPr>
              <a:t>: Form a team of influential leaders from different business units, including IT, customer service, and compliance departments, to champion the change. These leaders should be individuals who have experience in managing change and can communicate the vision effectively, ensuring all departments see the value in adopting standardized practices.</a:t>
            </a:r>
          </a:p>
        </p:txBody>
      </p:sp>
    </p:spTree>
    <p:extLst>
      <p:ext uri="{BB962C8B-B14F-4D97-AF65-F5344CB8AC3E}">
        <p14:creationId xmlns:p14="http://schemas.microsoft.com/office/powerpoint/2010/main" val="15022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Create a Vision for Change</a:t>
            </a:r>
            <a:r>
              <a:rPr lang="en-US" sz="2800" dirty="0">
                <a:latin typeface="Calibri" panose="020F0502020204030204" pitchFamily="34" charset="0"/>
                <a:cs typeface="Calibri" panose="020F0502020204030204" pitchFamily="34" charset="0"/>
              </a:rPr>
              <a:t>: Develop a clear vision that emphasizes the benefits of standardizing change management, such as improved efficiency, compliance, and a unified approach to handling changes across the bank. For example, the vision could be: "Creating a seamless change management process to enhance our banking services, ensuring compliance, efficiency, and excellent customer experience."</a:t>
            </a:r>
          </a:p>
        </p:txBody>
      </p:sp>
    </p:spTree>
    <p:extLst>
      <p:ext uri="{BB962C8B-B14F-4D97-AF65-F5344CB8AC3E}">
        <p14:creationId xmlns:p14="http://schemas.microsoft.com/office/powerpoint/2010/main" val="267342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Communicate the Vision</a:t>
            </a:r>
            <a:r>
              <a:rPr lang="en-US" sz="2800" dirty="0">
                <a:latin typeface="Calibri" panose="020F0502020204030204" pitchFamily="34" charset="0"/>
                <a:cs typeface="Calibri" panose="020F0502020204030204" pitchFamily="34" charset="0"/>
              </a:rPr>
              <a:t>: Communicate the vision across the organization using various channels such as emails, town hall meetings, and the intranet. Ensure that the communication is frequent, transparent, and addresses any concerns employees might have. Highlight success stories from other banks or industries to demonstrate the positive impact of standardized change management.</a:t>
            </a:r>
          </a:p>
        </p:txBody>
      </p:sp>
    </p:spTree>
    <p:extLst>
      <p:ext uri="{BB962C8B-B14F-4D97-AF65-F5344CB8AC3E}">
        <p14:creationId xmlns:p14="http://schemas.microsoft.com/office/powerpoint/2010/main" val="3356316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24676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5. Empower Broad-Based Action</a:t>
            </a:r>
            <a:r>
              <a:rPr lang="en-US" sz="2800" dirty="0">
                <a:latin typeface="Calibri" panose="020F0502020204030204" pitchFamily="34" charset="0"/>
                <a:cs typeface="Calibri" panose="020F0502020204030204" pitchFamily="34" charset="0"/>
              </a:rPr>
              <a:t>: Identify and remove any obstacles that may hinder the change process. For example, if employees lack knowledge of change management practices, provide training sessions or workshops to equip them with the necessary skills. Encourage employees to share their experiences and suggestions for improving change management, fostering a sense of ownership.</a:t>
            </a:r>
          </a:p>
        </p:txBody>
      </p:sp>
    </p:spTree>
    <p:extLst>
      <p:ext uri="{BB962C8B-B14F-4D97-AF65-F5344CB8AC3E}">
        <p14:creationId xmlns:p14="http://schemas.microsoft.com/office/powerpoint/2010/main" val="1862687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24676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6. Generate Short-Term Wins</a:t>
            </a:r>
            <a:r>
              <a:rPr lang="en-US" sz="2800" dirty="0">
                <a:latin typeface="Calibri" panose="020F0502020204030204" pitchFamily="34" charset="0"/>
                <a:cs typeface="Calibri" panose="020F0502020204030204" pitchFamily="34" charset="0"/>
              </a:rPr>
              <a:t>: Implement small pilot projects where standardized change management practices can be applied. For instance, choose a department or project where changes are frequent and showcase how standardization improves efficiency. Recognize and celebrate these early successes to build momentum and encourage others to adopt the new practices.</a:t>
            </a:r>
          </a:p>
        </p:txBody>
      </p:sp>
    </p:spTree>
    <p:extLst>
      <p:ext uri="{BB962C8B-B14F-4D97-AF65-F5344CB8AC3E}">
        <p14:creationId xmlns:p14="http://schemas.microsoft.com/office/powerpoint/2010/main" val="82859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Change Management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Presentation</a:t>
            </a:r>
          </a:p>
          <a:p>
            <a:pPr>
              <a:lnSpc>
                <a:spcPct val="150000"/>
              </a:lnSpc>
            </a:pPr>
            <a:r>
              <a:rPr lang="en-US" sz="2800" dirty="0">
                <a:latin typeface="Calibri" panose="020F0502020204030204" pitchFamily="34" charset="0"/>
                <a:cs typeface="Calibri" panose="020F0502020204030204" pitchFamily="34" charset="0"/>
              </a:rPr>
              <a:t>Imagine you work for </a:t>
            </a:r>
            <a:r>
              <a:rPr lang="en-US" sz="2800" b="1" dirty="0">
                <a:latin typeface="Calibri" panose="020F0502020204030204" pitchFamily="34" charset="0"/>
                <a:cs typeface="Calibri" panose="020F0502020204030204" pitchFamily="34" charset="0"/>
              </a:rPr>
              <a:t>Telstra</a:t>
            </a:r>
            <a:r>
              <a:rPr lang="en-US" sz="2800" dirty="0">
                <a:latin typeface="Calibri" panose="020F0502020204030204" pitchFamily="34" charset="0"/>
                <a:cs typeface="Calibri" panose="020F0502020204030204" pitchFamily="34" charset="0"/>
              </a:rPr>
              <a:t>, a leading telecommunications company in Sydney. They’re planning to upgrade their customer management system. This change affects multiple departments, and there's concern about the potential disruptions it may cause.</a:t>
            </a:r>
          </a:p>
          <a:p>
            <a:pPr>
              <a:lnSpc>
                <a:spcPct val="150000"/>
              </a:lnSpc>
            </a:pPr>
            <a:r>
              <a:rPr lang="en-US" sz="2800" b="1" dirty="0">
                <a:latin typeface="Calibri" panose="020F0502020204030204" pitchFamily="34" charset="0"/>
                <a:cs typeface="Calibri" panose="020F0502020204030204" pitchFamily="34" charset="0"/>
              </a:rPr>
              <a:t>Class Discussion Question</a:t>
            </a:r>
          </a:p>
          <a:p>
            <a:pPr>
              <a:lnSpc>
                <a:spcPct val="150000"/>
              </a:lnSpc>
            </a:pPr>
            <a:r>
              <a:rPr lang="en-US" sz="2800" dirty="0">
                <a:latin typeface="Calibri" panose="020F0502020204030204" pitchFamily="34" charset="0"/>
                <a:cs typeface="Calibri" panose="020F0502020204030204" pitchFamily="34" charset="0"/>
              </a:rPr>
              <a:t>How would you plan for this change to ensure minimal disruption and successful adoption?</a:t>
            </a:r>
          </a:p>
        </p:txBody>
      </p:sp>
    </p:spTree>
    <p:extLst>
      <p:ext uri="{BB962C8B-B14F-4D97-AF65-F5344CB8AC3E}">
        <p14:creationId xmlns:p14="http://schemas.microsoft.com/office/powerpoint/2010/main" val="313860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24676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7. Consolidate Gains and Produce More Change</a:t>
            </a:r>
            <a:r>
              <a:rPr lang="en-US" sz="2800" dirty="0">
                <a:latin typeface="Calibri" panose="020F0502020204030204" pitchFamily="34" charset="0"/>
                <a:cs typeface="Calibri" panose="020F0502020204030204" pitchFamily="34" charset="0"/>
              </a:rPr>
              <a:t>: Use the momentum from the initial successes to drive further change. Apply standardized change management practices to larger projects or across more business units. Continuously monitor progress and address any resistance or challenges that arise, ensuring that employees remain engaged and motivated.</a:t>
            </a:r>
          </a:p>
        </p:txBody>
      </p:sp>
    </p:spTree>
    <p:extLst>
      <p:ext uri="{BB962C8B-B14F-4D97-AF65-F5344CB8AC3E}">
        <p14:creationId xmlns:p14="http://schemas.microsoft.com/office/powerpoint/2010/main" val="658432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8. Anchor New Approaches in the Culture</a:t>
            </a:r>
            <a:r>
              <a:rPr lang="en-US" sz="2800" dirty="0">
                <a:latin typeface="Calibri" panose="020F0502020204030204" pitchFamily="34" charset="0"/>
                <a:cs typeface="Calibri" panose="020F0502020204030204" pitchFamily="34" charset="0"/>
              </a:rPr>
              <a:t>: Embed change management into the bank's culture by integrating it into job roles, training programs, and performance evaluations. Encourage leaders to model the new behaviors and practices, demonstrating their commitment to the change. Over time, change management will become a natural part of the bank’s operations, ensuring long-term success and adaptability.</a:t>
            </a:r>
          </a:p>
        </p:txBody>
      </p:sp>
    </p:spTree>
    <p:extLst>
      <p:ext uri="{BB962C8B-B14F-4D97-AF65-F5344CB8AC3E}">
        <p14:creationId xmlns:p14="http://schemas.microsoft.com/office/powerpoint/2010/main" val="1465589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68317" y="582067"/>
            <a:ext cx="12055366"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following Kotter’s 8-Step Model, the Canadian bank can create a comprehensive change management plan that encourages a consistent, unified approach across the organization, leading to improved efficiency, compliance, and customer satisfaction.</a:t>
            </a:r>
          </a:p>
        </p:txBody>
      </p:sp>
    </p:spTree>
    <p:extLst>
      <p:ext uri="{BB962C8B-B14F-4D97-AF65-F5344CB8AC3E}">
        <p14:creationId xmlns:p14="http://schemas.microsoft.com/office/powerpoint/2010/main" val="3850128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Class Activity 1: Change Management at Telstra</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In groups of 2-3, prepare a PowerPoint presentation on how Telstra managed a significant change in their organization (e.g., implementing a new technology or process). Apply the Change Management Principles discussed in the lecture.</a:t>
            </a:r>
          </a:p>
          <a:p>
            <a:pPr>
              <a:lnSpc>
                <a:spcPct val="150000"/>
              </a:lnSpc>
            </a:pPr>
            <a:r>
              <a:rPr lang="en-US" sz="2800" b="1" dirty="0">
                <a:latin typeface="Calibri" panose="020F0502020204030204" pitchFamily="34" charset="0"/>
                <a:cs typeface="Calibri" panose="020F0502020204030204" pitchFamily="34" charset="0"/>
              </a:rPr>
              <a:t>Instructions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Research a real-life change initiative Telstra has undertaken.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how Telstra planned, communicated, trained employees, and minimized disruptions during this change.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Include how they dealt with resistance and what lessons were learned.</a:t>
            </a:r>
          </a:p>
        </p:txBody>
      </p:sp>
    </p:spTree>
    <p:extLst>
      <p:ext uri="{BB962C8B-B14F-4D97-AF65-F5344CB8AC3E}">
        <p14:creationId xmlns:p14="http://schemas.microsoft.com/office/powerpoint/2010/main" val="1156916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Class Activity 1</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Presentation Points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Overview of the change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Application of change management principles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Challenges faced and how they were overcome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Key takeaways and recommendations</a:t>
            </a:r>
          </a:p>
        </p:txBody>
      </p:sp>
    </p:spTree>
    <p:extLst>
      <p:ext uri="{BB962C8B-B14F-4D97-AF65-F5344CB8AC3E}">
        <p14:creationId xmlns:p14="http://schemas.microsoft.com/office/powerpoint/2010/main" val="3638249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Class Activity 2: IT Governance at Commonwealth Bank</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Create a presentation about how Commonwealth Bank ensures IT governance in implementing online banking features or other digital innovations.</a:t>
            </a:r>
          </a:p>
          <a:p>
            <a:pPr>
              <a:lnSpc>
                <a:spcPct val="150000"/>
              </a:lnSpc>
            </a:pPr>
            <a:r>
              <a:rPr lang="en-US" sz="2800" b="1" dirty="0">
                <a:latin typeface="Calibri" panose="020F0502020204030204" pitchFamily="34" charset="0"/>
                <a:cs typeface="Calibri" panose="020F0502020204030204" pitchFamily="34" charset="0"/>
              </a:rPr>
              <a:t>Instructions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Research Commonwealth Bank's IT governance practices.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how they align IT projects with business goals, manage risks, measure performance, and ensure compliance.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Provide examples of successful IT projects where governance played a crucial role.</a:t>
            </a:r>
          </a:p>
        </p:txBody>
      </p:sp>
    </p:spTree>
    <p:extLst>
      <p:ext uri="{BB962C8B-B14F-4D97-AF65-F5344CB8AC3E}">
        <p14:creationId xmlns:p14="http://schemas.microsoft.com/office/powerpoint/2010/main" val="338516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Class Activity 2: IT Governance at Commonwealth Bank</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Presentation Points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Overview of Commonwealth Bank’s IT governance framework</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Key principles applied in a recent IT project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Success factors and challenges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Recommendations for improving IT governance</a:t>
            </a:r>
          </a:p>
        </p:txBody>
      </p:sp>
    </p:spTree>
    <p:extLst>
      <p:ext uri="{BB962C8B-B14F-4D97-AF65-F5344CB8AC3E}">
        <p14:creationId xmlns:p14="http://schemas.microsoft.com/office/powerpoint/2010/main" val="2877485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3: Applying Kotter’s 8-Step Model at Sydney Water</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Develop a presentation on how Sydney Water could use Kotter’s 8-Step Model to implement an automated billing system successfully.</a:t>
            </a:r>
          </a:p>
          <a:p>
            <a:pPr>
              <a:lnSpc>
                <a:spcPct val="150000"/>
              </a:lnSpc>
            </a:pPr>
            <a:r>
              <a:rPr lang="en-US" sz="2800" b="1" dirty="0">
                <a:latin typeface="Calibri" panose="020F0502020204030204" pitchFamily="34" charset="0"/>
                <a:cs typeface="Calibri" panose="020F0502020204030204" pitchFamily="34" charset="0"/>
              </a:rPr>
              <a:t>Instructions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Describe each of Kotter’s 8 steps and how Sydney Water can apply them in this change process.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 potential resistance and strategies to address it using Kotter’s model.</a:t>
            </a:r>
          </a:p>
        </p:txBody>
      </p:sp>
    </p:spTree>
    <p:extLst>
      <p:ext uri="{BB962C8B-B14F-4D97-AF65-F5344CB8AC3E}">
        <p14:creationId xmlns:p14="http://schemas.microsoft.com/office/powerpoint/2010/main" val="961024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3: Applying Kotter’s 8-Step Model at Sydney Water</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Presentation Points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Overview of Kotter’s 8-Step Model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Application of each step to Sydney Water’s billing system change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Potential challenges and solutions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Expected outcomes</a:t>
            </a:r>
          </a:p>
        </p:txBody>
      </p:sp>
    </p:spTree>
    <p:extLst>
      <p:ext uri="{BB962C8B-B14F-4D97-AF65-F5344CB8AC3E}">
        <p14:creationId xmlns:p14="http://schemas.microsoft.com/office/powerpoint/2010/main" val="851517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4: Overcoming Resistance to Change at Qantas Airways</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Prepare a presentation on strategies Qantas Airways could use to address resistance when introducing a new scheduling software.</a:t>
            </a:r>
          </a:p>
          <a:p>
            <a:pPr>
              <a:lnSpc>
                <a:spcPct val="150000"/>
              </a:lnSpc>
            </a:pPr>
            <a:r>
              <a:rPr lang="en-US" sz="2800" b="1" dirty="0">
                <a:latin typeface="Calibri" panose="020F0502020204030204" pitchFamily="34" charset="0"/>
                <a:cs typeface="Calibri" panose="020F0502020204030204" pitchFamily="34" charset="0"/>
              </a:rPr>
              <a:t>Instructions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common reasons for resistance among Qantas employees.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Develop a plan for addressing these concerns, including communication strategies, training, and involvement.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 real examples from Qantas or other airlines to support your recommendations.</a:t>
            </a:r>
          </a:p>
        </p:txBody>
      </p:sp>
    </p:spTree>
    <p:extLst>
      <p:ext uri="{BB962C8B-B14F-4D97-AF65-F5344CB8AC3E}">
        <p14:creationId xmlns:p14="http://schemas.microsoft.com/office/powerpoint/2010/main" val="372536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Change Management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Develop a step-by-step plan considering the impact on technology, people, and processes.</a:t>
            </a:r>
          </a:p>
          <a:p>
            <a:r>
              <a:rPr lang="en-US" sz="2800" dirty="0">
                <a:latin typeface="Calibri" panose="020F0502020204030204" pitchFamily="34" charset="0"/>
                <a:cs typeface="Calibri" panose="020F0502020204030204" pitchFamily="34" charset="0"/>
              </a:rPr>
              <a:t>Communicate the benefits and any disruptions in advance.</a:t>
            </a:r>
          </a:p>
          <a:p>
            <a:r>
              <a:rPr lang="en-US" sz="2800" dirty="0">
                <a:latin typeface="Calibri" panose="020F0502020204030204" pitchFamily="34" charset="0"/>
                <a:cs typeface="Calibri" panose="020F0502020204030204" pitchFamily="34" charset="0"/>
              </a:rPr>
              <a:t>Train employees to adapt to the new system.</a:t>
            </a:r>
          </a:p>
          <a:p>
            <a:r>
              <a:rPr lang="en-US" sz="2800" b="1" dirty="0">
                <a:latin typeface="Calibri" panose="020F0502020204030204" pitchFamily="34" charset="0"/>
                <a:cs typeface="Calibri" panose="020F0502020204030204" pitchFamily="34" charset="0"/>
              </a:rPr>
              <a:t>Multiple-Choice Question</a:t>
            </a:r>
          </a:p>
          <a:p>
            <a:r>
              <a:rPr lang="en-US" sz="2800" dirty="0">
                <a:latin typeface="Calibri" panose="020F0502020204030204" pitchFamily="34" charset="0"/>
                <a:cs typeface="Calibri" panose="020F0502020204030204" pitchFamily="34" charset="0"/>
              </a:rPr>
              <a:t>Which of the following is a key principle of change management?</a:t>
            </a:r>
          </a:p>
          <a:p>
            <a:r>
              <a:rPr lang="en-US" sz="2800" dirty="0">
                <a:latin typeface="Calibri" panose="020F0502020204030204" pitchFamily="34" charset="0"/>
                <a:cs typeface="Calibri" panose="020F0502020204030204" pitchFamily="34" charset="0"/>
              </a:rPr>
              <a:t>A) Ignoring employee concerns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Planning thoroughly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Rushing implementation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D) Avoiding communication</a:t>
            </a:r>
          </a:p>
        </p:txBody>
      </p:sp>
      <p:sp>
        <p:nvSpPr>
          <p:cNvPr id="3" name="Rectangle: Rounded Corners 2">
            <a:extLst>
              <a:ext uri="{FF2B5EF4-FFF2-40B4-BE49-F238E27FC236}">
                <a16:creationId xmlns:a16="http://schemas.microsoft.com/office/drawing/2014/main" id="{668891E9-357D-0FC5-8AD6-C780549036E6}"/>
              </a:ext>
            </a:extLst>
          </p:cNvPr>
          <p:cNvSpPr/>
          <p:nvPr/>
        </p:nvSpPr>
        <p:spPr>
          <a:xfrm>
            <a:off x="0" y="4698124"/>
            <a:ext cx="5065986" cy="48347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4926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754694"/>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4: Overcoming Resistance to Change at Qantas Airways</a:t>
            </a:r>
          </a:p>
        </p:txBody>
      </p:sp>
      <p:sp>
        <p:nvSpPr>
          <p:cNvPr id="3" name="TextBox 2">
            <a:extLst>
              <a:ext uri="{FF2B5EF4-FFF2-40B4-BE49-F238E27FC236}">
                <a16:creationId xmlns:a16="http://schemas.microsoft.com/office/drawing/2014/main" id="{22A3AC0F-ECEC-8C42-B330-E599FC414B18}"/>
              </a:ext>
            </a:extLst>
          </p:cNvPr>
          <p:cNvSpPr txBox="1"/>
          <p:nvPr/>
        </p:nvSpPr>
        <p:spPr>
          <a:xfrm>
            <a:off x="0" y="96695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Presentation Points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Overview of the new scheduling software implementation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Common reasons for resistance at Qantas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Strategies to overcome resistance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Expected benefits of successful change management</a:t>
            </a:r>
          </a:p>
        </p:txBody>
      </p:sp>
    </p:spTree>
    <p:extLst>
      <p:ext uri="{BB962C8B-B14F-4D97-AF65-F5344CB8AC3E}">
        <p14:creationId xmlns:p14="http://schemas.microsoft.com/office/powerpoint/2010/main" val="2255841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1493358"/>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5: Comparing Change Management Models - Australia vs. USA</a:t>
            </a:r>
          </a:p>
        </p:txBody>
      </p:sp>
      <p:sp>
        <p:nvSpPr>
          <p:cNvPr id="3" name="TextBox 2">
            <a:extLst>
              <a:ext uri="{FF2B5EF4-FFF2-40B4-BE49-F238E27FC236}">
                <a16:creationId xmlns:a16="http://schemas.microsoft.com/office/drawing/2014/main" id="{22A3AC0F-ECEC-8C42-B330-E599FC414B18}"/>
              </a:ext>
            </a:extLst>
          </p:cNvPr>
          <p:cNvSpPr txBox="1"/>
          <p:nvPr/>
        </p:nvSpPr>
        <p:spPr>
          <a:xfrm>
            <a:off x="42041" y="158706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Task</a:t>
            </a:r>
            <a:r>
              <a:rPr lang="en-US" sz="2800" dirty="0">
                <a:latin typeface="Calibri" panose="020F0502020204030204" pitchFamily="34" charset="0"/>
                <a:cs typeface="Calibri" panose="020F0502020204030204" pitchFamily="34" charset="0"/>
              </a:rPr>
              <a:t>: Select a company in Australia (e.g., Telstra, Commonwealth Bank) and compare its change management practices to a similar company in the USA (e.g., AT&amp;T, Bank of America) using the Kotter and ADKAR models.</a:t>
            </a:r>
          </a:p>
          <a:p>
            <a:pPr>
              <a:lnSpc>
                <a:spcPct val="150000"/>
              </a:lnSpc>
            </a:pPr>
            <a:r>
              <a:rPr lang="en-US" sz="2800" b="1" dirty="0">
                <a:latin typeface="Calibri" panose="020F0502020204030204" pitchFamily="34" charset="0"/>
                <a:cs typeface="Calibri" panose="020F0502020204030204" pitchFamily="34" charset="0"/>
              </a:rPr>
              <a:t>Instructions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Research change initiatives in both companies.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Compare how each company used the Kotter and ADKAR models.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Highlight key similarities, differences, and lessons learned.</a:t>
            </a:r>
          </a:p>
        </p:txBody>
      </p:sp>
    </p:spTree>
    <p:extLst>
      <p:ext uri="{BB962C8B-B14F-4D97-AF65-F5344CB8AC3E}">
        <p14:creationId xmlns:p14="http://schemas.microsoft.com/office/powerpoint/2010/main" val="3393902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1E9141-DBCF-640F-15BC-0E8E1936A940}"/>
              </a:ext>
            </a:extLst>
          </p:cNvPr>
          <p:cNvSpPr txBox="1"/>
          <p:nvPr/>
        </p:nvSpPr>
        <p:spPr>
          <a:xfrm>
            <a:off x="0" y="0"/>
            <a:ext cx="12055366" cy="1493358"/>
          </a:xfrm>
          <a:prstGeom prst="rect">
            <a:avLst/>
          </a:prstGeom>
          <a:noFill/>
        </p:spPr>
        <p:txBody>
          <a:bodyPr wrap="square">
            <a:spAutoFit/>
          </a:bodyPr>
          <a:lstStyle/>
          <a:p>
            <a:pPr>
              <a:lnSpc>
                <a:spcPct val="150000"/>
              </a:lnSpc>
            </a:pPr>
            <a:r>
              <a:rPr lang="en-US" sz="3200" b="1" dirty="0">
                <a:latin typeface="Calibri" panose="020F0502020204030204" pitchFamily="34" charset="0"/>
                <a:cs typeface="Calibri" panose="020F0502020204030204" pitchFamily="34" charset="0"/>
              </a:rPr>
              <a:t>Group Activity 5: Comparing Change Management Models - Australia vs. USA</a:t>
            </a:r>
          </a:p>
        </p:txBody>
      </p:sp>
      <p:sp>
        <p:nvSpPr>
          <p:cNvPr id="3" name="TextBox 2">
            <a:extLst>
              <a:ext uri="{FF2B5EF4-FFF2-40B4-BE49-F238E27FC236}">
                <a16:creationId xmlns:a16="http://schemas.microsoft.com/office/drawing/2014/main" id="{22A3AC0F-ECEC-8C42-B330-E599FC414B18}"/>
              </a:ext>
            </a:extLst>
          </p:cNvPr>
          <p:cNvSpPr txBox="1"/>
          <p:nvPr/>
        </p:nvSpPr>
        <p:spPr>
          <a:xfrm>
            <a:off x="42041" y="158706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Presentation Points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Overview of change initiatives in both companies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Comparison of Kotter and ADKAR model applications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Successes, challenges, and lessons learned</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Recommendations for future change initiatives</a:t>
            </a:r>
          </a:p>
        </p:txBody>
      </p:sp>
    </p:spTree>
    <p:extLst>
      <p:ext uri="{BB962C8B-B14F-4D97-AF65-F5344CB8AC3E}">
        <p14:creationId xmlns:p14="http://schemas.microsoft.com/office/powerpoint/2010/main" val="4052960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rawings on colourful paper">
            <a:extLst>
              <a:ext uri="{FF2B5EF4-FFF2-40B4-BE49-F238E27FC236}">
                <a16:creationId xmlns:a16="http://schemas.microsoft.com/office/drawing/2014/main" id="{2173C23E-BCE7-5BED-F394-40BCFCF7FE84}"/>
              </a:ext>
            </a:extLst>
          </p:cNvPr>
          <p:cNvPicPr>
            <a:picLocks noChangeAspect="1"/>
          </p:cNvPicPr>
          <p:nvPr/>
        </p:nvPicPr>
        <p:blipFill>
          <a:blip r:embed="rId2"/>
          <a:srcRect l="13542" r="33799" b="-2"/>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1E9141-DBCF-640F-15BC-0E8E1936A940}"/>
              </a:ext>
            </a:extLst>
          </p:cNvPr>
          <p:cNvSpPr txBox="1"/>
          <p:nvPr/>
        </p:nvSpPr>
        <p:spPr>
          <a:xfrm>
            <a:off x="6115317" y="405685"/>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Thank You!</a:t>
            </a:r>
          </a:p>
        </p:txBody>
      </p:sp>
      <p:sp>
        <p:nvSpPr>
          <p:cNvPr id="3" name="TextBox 2">
            <a:extLst>
              <a:ext uri="{FF2B5EF4-FFF2-40B4-BE49-F238E27FC236}">
                <a16:creationId xmlns:a16="http://schemas.microsoft.com/office/drawing/2014/main" id="{22A3AC0F-ECEC-8C42-B330-E599FC414B18}"/>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These activities encourage you to apply theoretical concepts to real-world scenarios, enhancing your understanding of change management and IT governance in different organizational contexts.</a:t>
            </a:r>
          </a:p>
        </p:txBody>
      </p:sp>
    </p:spTree>
    <p:extLst>
      <p:ext uri="{BB962C8B-B14F-4D97-AF65-F5344CB8AC3E}">
        <p14:creationId xmlns:p14="http://schemas.microsoft.com/office/powerpoint/2010/main" val="38712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IT governance ensures that an organization’s IT operations align with its strategic goals, risks are managed, and resources are optimized.</a:t>
            </a:r>
          </a:p>
        </p:txBody>
      </p:sp>
    </p:spTree>
    <p:extLst>
      <p:ext uri="{BB962C8B-B14F-4D97-AF65-F5344CB8AC3E}">
        <p14:creationId xmlns:p14="http://schemas.microsoft.com/office/powerpoint/2010/main" val="336941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Presentation</a:t>
            </a:r>
          </a:p>
          <a:p>
            <a:pPr>
              <a:lnSpc>
                <a:spcPct val="150000"/>
              </a:lnSpc>
            </a:pPr>
            <a:r>
              <a:rPr lang="en-US" sz="2800" dirty="0">
                <a:latin typeface="Calibri" panose="020F0502020204030204" pitchFamily="34" charset="0"/>
                <a:cs typeface="Calibri" panose="020F0502020204030204" pitchFamily="34" charset="0"/>
              </a:rPr>
              <a:t>You are a part of </a:t>
            </a:r>
            <a:r>
              <a:rPr lang="en-US" sz="2800" b="1" dirty="0">
                <a:latin typeface="Calibri" panose="020F0502020204030204" pitchFamily="34" charset="0"/>
                <a:cs typeface="Calibri" panose="020F0502020204030204" pitchFamily="34" charset="0"/>
              </a:rPr>
              <a:t>Commonwealth Bank's</a:t>
            </a:r>
            <a:r>
              <a:rPr lang="en-US" sz="2800" dirty="0">
                <a:latin typeface="Calibri" panose="020F0502020204030204" pitchFamily="34" charset="0"/>
                <a:cs typeface="Calibri" panose="020F0502020204030204" pitchFamily="34" charset="0"/>
              </a:rPr>
              <a:t> IT team in Melbourne. The bank wants to implement a new online banking feature. However, this must be done while ensuring data security and compliance with regulations.</a:t>
            </a:r>
          </a:p>
          <a:p>
            <a:pPr>
              <a:lnSpc>
                <a:spcPct val="150000"/>
              </a:lnSpc>
            </a:pPr>
            <a:r>
              <a:rPr lang="en-US" sz="2800" b="1" dirty="0">
                <a:latin typeface="Calibri" panose="020F0502020204030204" pitchFamily="34" charset="0"/>
                <a:cs typeface="Calibri" panose="020F0502020204030204" pitchFamily="34" charset="0"/>
              </a:rPr>
              <a:t>Class Discussion Question</a:t>
            </a:r>
          </a:p>
          <a:p>
            <a:pPr>
              <a:lnSpc>
                <a:spcPct val="150000"/>
              </a:lnSpc>
            </a:pPr>
            <a:r>
              <a:rPr lang="en-US" sz="2800" dirty="0">
                <a:latin typeface="Calibri" panose="020F0502020204030204" pitchFamily="34" charset="0"/>
                <a:cs typeface="Calibri" panose="020F0502020204030204" pitchFamily="34" charset="0"/>
              </a:rPr>
              <a:t>How would you apply IT governance principles to implement this change?</a:t>
            </a:r>
          </a:p>
        </p:txBody>
      </p:sp>
    </p:spTree>
    <p:extLst>
      <p:ext uri="{BB962C8B-B14F-4D97-AF65-F5344CB8AC3E}">
        <p14:creationId xmlns:p14="http://schemas.microsoft.com/office/powerpoint/2010/main" val="181899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Principles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Align the new feature with business goals (Strategic Alignment).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Identify potential security risks (Risk Management).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Measure the success of the implementation (Performance Measurement).</a:t>
            </a:r>
          </a:p>
        </p:txBody>
      </p:sp>
    </p:spTree>
    <p:extLst>
      <p:ext uri="{BB962C8B-B14F-4D97-AF65-F5344CB8AC3E}">
        <p14:creationId xmlns:p14="http://schemas.microsoft.com/office/powerpoint/2010/main" val="334837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Kotter’s 8-Step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Kotter’s model outlines eight essential steps to lead successful change, from creating urgency to embedding changes into the culture.</a:t>
            </a:r>
          </a:p>
        </p:txBody>
      </p:sp>
    </p:spTree>
    <p:extLst>
      <p:ext uri="{BB962C8B-B14F-4D97-AF65-F5344CB8AC3E}">
        <p14:creationId xmlns:p14="http://schemas.microsoft.com/office/powerpoint/2010/main" val="122218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Kotter’s 8-Step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 Presentation</a:t>
            </a:r>
          </a:p>
          <a:p>
            <a:pPr>
              <a:lnSpc>
                <a:spcPct val="150000"/>
              </a:lnSpc>
            </a:pPr>
            <a:r>
              <a:rPr lang="en-US" sz="2800" dirty="0">
                <a:latin typeface="Calibri" panose="020F0502020204030204" pitchFamily="34" charset="0"/>
                <a:cs typeface="Calibri" panose="020F0502020204030204" pitchFamily="34" charset="0"/>
              </a:rPr>
              <a:t>Your team at </a:t>
            </a:r>
            <a:r>
              <a:rPr lang="en-US" sz="2800" b="1" dirty="0">
                <a:latin typeface="Calibri" panose="020F0502020204030204" pitchFamily="34" charset="0"/>
                <a:cs typeface="Calibri" panose="020F0502020204030204" pitchFamily="34" charset="0"/>
              </a:rPr>
              <a:t>Sydney Water</a:t>
            </a:r>
            <a:r>
              <a:rPr lang="en-US" sz="2800" dirty="0">
                <a:latin typeface="Calibri" panose="020F0502020204030204" pitchFamily="34" charset="0"/>
                <a:cs typeface="Calibri" panose="020F0502020204030204" pitchFamily="34" charset="0"/>
              </a:rPr>
              <a:t> is introducing an automated billing system. Resistance is expected from some staff who are used to the manual process.</a:t>
            </a:r>
          </a:p>
          <a:p>
            <a:pPr>
              <a:lnSpc>
                <a:spcPct val="150000"/>
              </a:lnSpc>
            </a:pPr>
            <a:r>
              <a:rPr lang="en-US" sz="2800" b="1" dirty="0">
                <a:latin typeface="Calibri" panose="020F0502020204030204" pitchFamily="34" charset="0"/>
                <a:cs typeface="Calibri" panose="020F0502020204030204" pitchFamily="34" charset="0"/>
              </a:rPr>
              <a:t>Class Discussion Question</a:t>
            </a:r>
          </a:p>
          <a:p>
            <a:pPr>
              <a:lnSpc>
                <a:spcPct val="150000"/>
              </a:lnSpc>
            </a:pPr>
            <a:r>
              <a:rPr lang="en-US" sz="2800" dirty="0">
                <a:latin typeface="Calibri" panose="020F0502020204030204" pitchFamily="34" charset="0"/>
                <a:cs typeface="Calibri" panose="020F0502020204030204" pitchFamily="34" charset="0"/>
              </a:rPr>
              <a:t>What steps from Kotter's model could help ensure this change is successful?</a:t>
            </a:r>
          </a:p>
        </p:txBody>
      </p:sp>
    </p:spTree>
    <p:extLst>
      <p:ext uri="{BB962C8B-B14F-4D97-AF65-F5344CB8AC3E}">
        <p14:creationId xmlns:p14="http://schemas.microsoft.com/office/powerpoint/2010/main" val="199586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1609</TotalTime>
  <Words>2504</Words>
  <Application>Microsoft Office PowerPoint</Application>
  <PresentationFormat>Widescreen</PresentationFormat>
  <Paragraphs>158</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Calibri</vt:lpstr>
      <vt:lpstr>Office Theme</vt:lpstr>
      <vt:lpstr>ICT407: IT Governance in Organisations</vt:lpstr>
      <vt:lpstr>Change Management Principles</vt:lpstr>
      <vt:lpstr>Change Management Principles</vt:lpstr>
      <vt:lpstr>Change Management Principles</vt:lpstr>
      <vt:lpstr>IT Governance Principles</vt:lpstr>
      <vt:lpstr>IT Governance Principles</vt:lpstr>
      <vt:lpstr>IT Governance Principles</vt:lpstr>
      <vt:lpstr>Kotter’s 8-Step Model</vt:lpstr>
      <vt:lpstr>Kotter’s 8-Step Model</vt:lpstr>
      <vt:lpstr>Kotter’s 8-Step Model</vt:lpstr>
      <vt:lpstr>Common Reasons for Resistance</vt:lpstr>
      <vt:lpstr>Common Reasons for Resistance</vt:lpstr>
      <vt:lpstr>Common Reasons for Resistance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355</cp:revision>
  <dcterms:created xsi:type="dcterms:W3CDTF">2024-08-07T00:37:24Z</dcterms:created>
  <dcterms:modified xsi:type="dcterms:W3CDTF">2024-09-25T19:03:06Z</dcterms:modified>
</cp:coreProperties>
</file>