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660" r:id="rId4"/>
    <p:sldId id="661" r:id="rId5"/>
    <p:sldId id="662" r:id="rId6"/>
    <p:sldId id="663" r:id="rId7"/>
    <p:sldId id="664" r:id="rId8"/>
    <p:sldId id="665" r:id="rId9"/>
    <p:sldId id="666" r:id="rId10"/>
    <p:sldId id="667" r:id="rId11"/>
    <p:sldId id="668" r:id="rId12"/>
    <p:sldId id="669" r:id="rId13"/>
    <p:sldId id="670" r:id="rId14"/>
    <p:sldId id="671" r:id="rId15"/>
    <p:sldId id="672" r:id="rId16"/>
    <p:sldId id="673" r:id="rId17"/>
    <p:sldId id="674" r:id="rId18"/>
    <p:sldId id="675" r:id="rId19"/>
    <p:sldId id="705" r:id="rId20"/>
    <p:sldId id="763" r:id="rId21"/>
    <p:sldId id="1518" r:id="rId22"/>
    <p:sldId id="1555" r:id="rId23"/>
    <p:sldId id="1559" r:id="rId24"/>
    <p:sldId id="1556" r:id="rId25"/>
    <p:sldId id="1560" r:id="rId26"/>
    <p:sldId id="1557" r:id="rId27"/>
    <p:sldId id="1561" r:id="rId28"/>
    <p:sldId id="1525" r:id="rId29"/>
    <p:sldId id="1526" r:id="rId30"/>
    <p:sldId id="1558" r:id="rId31"/>
    <p:sldId id="1562" r:id="rId32"/>
    <p:sldId id="704" r:id="rId33"/>
    <p:sldId id="676" r:id="rId34"/>
    <p:sldId id="677" r:id="rId35"/>
    <p:sldId id="678" r:id="rId36"/>
    <p:sldId id="679" r:id="rId37"/>
    <p:sldId id="680" r:id="rId38"/>
    <p:sldId id="681" r:id="rId39"/>
    <p:sldId id="682" r:id="rId40"/>
    <p:sldId id="683" r:id="rId41"/>
    <p:sldId id="684" r:id="rId42"/>
    <p:sldId id="685" r:id="rId43"/>
    <p:sldId id="686" r:id="rId44"/>
    <p:sldId id="687" r:id="rId45"/>
    <p:sldId id="688" r:id="rId46"/>
    <p:sldId id="689" r:id="rId47"/>
    <p:sldId id="690" r:id="rId48"/>
    <p:sldId id="691" r:id="rId49"/>
    <p:sldId id="692" r:id="rId50"/>
    <p:sldId id="693" r:id="rId51"/>
    <p:sldId id="694" r:id="rId52"/>
    <p:sldId id="695" r:id="rId53"/>
    <p:sldId id="696" r:id="rId54"/>
    <p:sldId id="697" r:id="rId55"/>
    <p:sldId id="698" r:id="rId56"/>
    <p:sldId id="699" r:id="rId57"/>
    <p:sldId id="700" r:id="rId58"/>
    <p:sldId id="701" r:id="rId59"/>
    <p:sldId id="702" r:id="rId60"/>
    <p:sldId id="703" r:id="rId61"/>
    <p:sldId id="658"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94660"/>
  </p:normalViewPr>
  <p:slideViewPr>
    <p:cSldViewPr snapToGrid="0">
      <p:cViewPr>
        <p:scale>
          <a:sx n="50" d="100"/>
          <a:sy n="50" d="100"/>
        </p:scale>
        <p:origin x="1534" y="49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3639F2-021A-499B-802E-D7CC94B7F1F0}" type="datetimeFigureOut">
              <a:rPr lang="en-AU" smtClean="0"/>
              <a:t>3/10/2024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A8BF2E-5A51-48BC-AF35-12331A3046C3}" type="slidenum">
              <a:rPr lang="en-AU" smtClean="0"/>
              <a:t>‹#›</a:t>
            </a:fld>
            <a:endParaRPr lang="en-AU"/>
          </a:p>
        </p:txBody>
      </p:sp>
    </p:spTree>
    <p:extLst>
      <p:ext uri="{BB962C8B-B14F-4D97-AF65-F5344CB8AC3E}">
        <p14:creationId xmlns:p14="http://schemas.microsoft.com/office/powerpoint/2010/main" val="3425361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0FDBA-6704-25A6-7CC0-FC146126CA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6DE177-023B-3393-206C-EBBF67BDB2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D9EC3A-423D-1EEB-2195-7497232CBAA2}"/>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CB05B51F-BC8C-DDE0-A0B4-EE04095684B8}"/>
              </a:ext>
            </a:extLst>
          </p:cNvPr>
          <p:cNvSpPr>
            <a:spLocks noGrp="1"/>
          </p:cNvSpPr>
          <p:nvPr>
            <p:ph type="sldNum" sz="quarter" idx="5"/>
          </p:nvPr>
        </p:nvSpPr>
        <p:spPr/>
        <p:txBody>
          <a:bodyPr/>
          <a:lstStyle/>
          <a:p>
            <a:fld id="{1FDE52A2-5C1B-42B1-A37C-206D2AF686CD}" type="slidenum">
              <a:rPr lang="en-AU" smtClean="0"/>
              <a:t>20</a:t>
            </a:fld>
            <a:endParaRPr lang="en-AU"/>
          </a:p>
        </p:txBody>
      </p:sp>
    </p:spTree>
    <p:extLst>
      <p:ext uri="{BB962C8B-B14F-4D97-AF65-F5344CB8AC3E}">
        <p14:creationId xmlns:p14="http://schemas.microsoft.com/office/powerpoint/2010/main" val="2480440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0FDBA-6704-25A6-7CC0-FC146126CA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6DE177-023B-3393-206C-EBBF67BDB2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D9EC3A-423D-1EEB-2195-7497232CBAA2}"/>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CB05B51F-BC8C-DDE0-A0B4-EE04095684B8}"/>
              </a:ext>
            </a:extLst>
          </p:cNvPr>
          <p:cNvSpPr>
            <a:spLocks noGrp="1"/>
          </p:cNvSpPr>
          <p:nvPr>
            <p:ph type="sldNum" sz="quarter" idx="5"/>
          </p:nvPr>
        </p:nvSpPr>
        <p:spPr/>
        <p:txBody>
          <a:bodyPr/>
          <a:lstStyle/>
          <a:p>
            <a:fld id="{1FDE52A2-5C1B-42B1-A37C-206D2AF686CD}" type="slidenum">
              <a:rPr lang="en-AU" smtClean="0"/>
              <a:t>29</a:t>
            </a:fld>
            <a:endParaRPr lang="en-AU"/>
          </a:p>
        </p:txBody>
      </p:sp>
    </p:spTree>
    <p:extLst>
      <p:ext uri="{BB962C8B-B14F-4D97-AF65-F5344CB8AC3E}">
        <p14:creationId xmlns:p14="http://schemas.microsoft.com/office/powerpoint/2010/main" val="3455706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0FDBA-6704-25A6-7CC0-FC146126CA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6DE177-023B-3393-206C-EBBF67BDB2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D9EC3A-423D-1EEB-2195-7497232CBAA2}"/>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CB05B51F-BC8C-DDE0-A0B4-EE04095684B8}"/>
              </a:ext>
            </a:extLst>
          </p:cNvPr>
          <p:cNvSpPr>
            <a:spLocks noGrp="1"/>
          </p:cNvSpPr>
          <p:nvPr>
            <p:ph type="sldNum" sz="quarter" idx="5"/>
          </p:nvPr>
        </p:nvSpPr>
        <p:spPr/>
        <p:txBody>
          <a:bodyPr/>
          <a:lstStyle/>
          <a:p>
            <a:fld id="{1FDE52A2-5C1B-42B1-A37C-206D2AF686CD}" type="slidenum">
              <a:rPr lang="en-AU" smtClean="0"/>
              <a:t>30</a:t>
            </a:fld>
            <a:endParaRPr lang="en-AU"/>
          </a:p>
        </p:txBody>
      </p:sp>
    </p:spTree>
    <p:extLst>
      <p:ext uri="{BB962C8B-B14F-4D97-AF65-F5344CB8AC3E}">
        <p14:creationId xmlns:p14="http://schemas.microsoft.com/office/powerpoint/2010/main" val="594893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0FDBA-6704-25A6-7CC0-FC146126CA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6DE177-023B-3393-206C-EBBF67BDB2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D9EC3A-423D-1EEB-2195-7497232CBAA2}"/>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CB05B51F-BC8C-DDE0-A0B4-EE04095684B8}"/>
              </a:ext>
            </a:extLst>
          </p:cNvPr>
          <p:cNvSpPr>
            <a:spLocks noGrp="1"/>
          </p:cNvSpPr>
          <p:nvPr>
            <p:ph type="sldNum" sz="quarter" idx="5"/>
          </p:nvPr>
        </p:nvSpPr>
        <p:spPr/>
        <p:txBody>
          <a:bodyPr/>
          <a:lstStyle/>
          <a:p>
            <a:fld id="{1FDE52A2-5C1B-42B1-A37C-206D2AF686CD}" type="slidenum">
              <a:rPr lang="en-AU" smtClean="0"/>
              <a:t>31</a:t>
            </a:fld>
            <a:endParaRPr lang="en-AU"/>
          </a:p>
        </p:txBody>
      </p:sp>
    </p:spTree>
    <p:extLst>
      <p:ext uri="{BB962C8B-B14F-4D97-AF65-F5344CB8AC3E}">
        <p14:creationId xmlns:p14="http://schemas.microsoft.com/office/powerpoint/2010/main" val="4252888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0FDBA-6704-25A6-7CC0-FC146126CA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6DE177-023B-3393-206C-EBBF67BDB2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D9EC3A-423D-1EEB-2195-7497232CBAA2}"/>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CB05B51F-BC8C-DDE0-A0B4-EE04095684B8}"/>
              </a:ext>
            </a:extLst>
          </p:cNvPr>
          <p:cNvSpPr>
            <a:spLocks noGrp="1"/>
          </p:cNvSpPr>
          <p:nvPr>
            <p:ph type="sldNum" sz="quarter" idx="5"/>
          </p:nvPr>
        </p:nvSpPr>
        <p:spPr/>
        <p:txBody>
          <a:bodyPr/>
          <a:lstStyle/>
          <a:p>
            <a:fld id="{1FDE52A2-5C1B-42B1-A37C-206D2AF686CD}" type="slidenum">
              <a:rPr lang="en-AU" smtClean="0"/>
              <a:t>21</a:t>
            </a:fld>
            <a:endParaRPr lang="en-AU"/>
          </a:p>
        </p:txBody>
      </p:sp>
    </p:spTree>
    <p:extLst>
      <p:ext uri="{BB962C8B-B14F-4D97-AF65-F5344CB8AC3E}">
        <p14:creationId xmlns:p14="http://schemas.microsoft.com/office/powerpoint/2010/main" val="1205327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0FDBA-6704-25A6-7CC0-FC146126CA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6DE177-023B-3393-206C-EBBF67BDB2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D9EC3A-423D-1EEB-2195-7497232CBAA2}"/>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CB05B51F-BC8C-DDE0-A0B4-EE04095684B8}"/>
              </a:ext>
            </a:extLst>
          </p:cNvPr>
          <p:cNvSpPr>
            <a:spLocks noGrp="1"/>
          </p:cNvSpPr>
          <p:nvPr>
            <p:ph type="sldNum" sz="quarter" idx="5"/>
          </p:nvPr>
        </p:nvSpPr>
        <p:spPr/>
        <p:txBody>
          <a:bodyPr/>
          <a:lstStyle/>
          <a:p>
            <a:fld id="{1FDE52A2-5C1B-42B1-A37C-206D2AF686CD}" type="slidenum">
              <a:rPr lang="en-AU" smtClean="0"/>
              <a:t>22</a:t>
            </a:fld>
            <a:endParaRPr lang="en-AU"/>
          </a:p>
        </p:txBody>
      </p:sp>
    </p:spTree>
    <p:extLst>
      <p:ext uri="{BB962C8B-B14F-4D97-AF65-F5344CB8AC3E}">
        <p14:creationId xmlns:p14="http://schemas.microsoft.com/office/powerpoint/2010/main" val="1259564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0FDBA-6704-25A6-7CC0-FC146126CA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6DE177-023B-3393-206C-EBBF67BDB2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D9EC3A-423D-1EEB-2195-7497232CBAA2}"/>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CB05B51F-BC8C-DDE0-A0B4-EE04095684B8}"/>
              </a:ext>
            </a:extLst>
          </p:cNvPr>
          <p:cNvSpPr>
            <a:spLocks noGrp="1"/>
          </p:cNvSpPr>
          <p:nvPr>
            <p:ph type="sldNum" sz="quarter" idx="5"/>
          </p:nvPr>
        </p:nvSpPr>
        <p:spPr/>
        <p:txBody>
          <a:bodyPr/>
          <a:lstStyle/>
          <a:p>
            <a:fld id="{1FDE52A2-5C1B-42B1-A37C-206D2AF686CD}" type="slidenum">
              <a:rPr lang="en-AU" smtClean="0"/>
              <a:t>23</a:t>
            </a:fld>
            <a:endParaRPr lang="en-AU"/>
          </a:p>
        </p:txBody>
      </p:sp>
    </p:spTree>
    <p:extLst>
      <p:ext uri="{BB962C8B-B14F-4D97-AF65-F5344CB8AC3E}">
        <p14:creationId xmlns:p14="http://schemas.microsoft.com/office/powerpoint/2010/main" val="2711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0FDBA-6704-25A6-7CC0-FC146126CA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6DE177-023B-3393-206C-EBBF67BDB2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D9EC3A-423D-1EEB-2195-7497232CBAA2}"/>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CB05B51F-BC8C-DDE0-A0B4-EE04095684B8}"/>
              </a:ext>
            </a:extLst>
          </p:cNvPr>
          <p:cNvSpPr>
            <a:spLocks noGrp="1"/>
          </p:cNvSpPr>
          <p:nvPr>
            <p:ph type="sldNum" sz="quarter" idx="5"/>
          </p:nvPr>
        </p:nvSpPr>
        <p:spPr/>
        <p:txBody>
          <a:bodyPr/>
          <a:lstStyle/>
          <a:p>
            <a:fld id="{1FDE52A2-5C1B-42B1-A37C-206D2AF686CD}" type="slidenum">
              <a:rPr lang="en-AU" smtClean="0"/>
              <a:t>24</a:t>
            </a:fld>
            <a:endParaRPr lang="en-AU"/>
          </a:p>
        </p:txBody>
      </p:sp>
    </p:spTree>
    <p:extLst>
      <p:ext uri="{BB962C8B-B14F-4D97-AF65-F5344CB8AC3E}">
        <p14:creationId xmlns:p14="http://schemas.microsoft.com/office/powerpoint/2010/main" val="3363973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0FDBA-6704-25A6-7CC0-FC146126CA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6DE177-023B-3393-206C-EBBF67BDB2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D9EC3A-423D-1EEB-2195-7497232CBAA2}"/>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CB05B51F-BC8C-DDE0-A0B4-EE04095684B8}"/>
              </a:ext>
            </a:extLst>
          </p:cNvPr>
          <p:cNvSpPr>
            <a:spLocks noGrp="1"/>
          </p:cNvSpPr>
          <p:nvPr>
            <p:ph type="sldNum" sz="quarter" idx="5"/>
          </p:nvPr>
        </p:nvSpPr>
        <p:spPr/>
        <p:txBody>
          <a:bodyPr/>
          <a:lstStyle/>
          <a:p>
            <a:fld id="{1FDE52A2-5C1B-42B1-A37C-206D2AF686CD}" type="slidenum">
              <a:rPr lang="en-AU" smtClean="0"/>
              <a:t>25</a:t>
            </a:fld>
            <a:endParaRPr lang="en-AU"/>
          </a:p>
        </p:txBody>
      </p:sp>
    </p:spTree>
    <p:extLst>
      <p:ext uri="{BB962C8B-B14F-4D97-AF65-F5344CB8AC3E}">
        <p14:creationId xmlns:p14="http://schemas.microsoft.com/office/powerpoint/2010/main" val="1699284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0FDBA-6704-25A6-7CC0-FC146126CA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6DE177-023B-3393-206C-EBBF67BDB2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D9EC3A-423D-1EEB-2195-7497232CBAA2}"/>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CB05B51F-BC8C-DDE0-A0B4-EE04095684B8}"/>
              </a:ext>
            </a:extLst>
          </p:cNvPr>
          <p:cNvSpPr>
            <a:spLocks noGrp="1"/>
          </p:cNvSpPr>
          <p:nvPr>
            <p:ph type="sldNum" sz="quarter" idx="5"/>
          </p:nvPr>
        </p:nvSpPr>
        <p:spPr/>
        <p:txBody>
          <a:bodyPr/>
          <a:lstStyle/>
          <a:p>
            <a:fld id="{1FDE52A2-5C1B-42B1-A37C-206D2AF686CD}" type="slidenum">
              <a:rPr lang="en-AU" smtClean="0"/>
              <a:t>26</a:t>
            </a:fld>
            <a:endParaRPr lang="en-AU"/>
          </a:p>
        </p:txBody>
      </p:sp>
    </p:spTree>
    <p:extLst>
      <p:ext uri="{BB962C8B-B14F-4D97-AF65-F5344CB8AC3E}">
        <p14:creationId xmlns:p14="http://schemas.microsoft.com/office/powerpoint/2010/main" val="57577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0FDBA-6704-25A6-7CC0-FC146126CA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6DE177-023B-3393-206C-EBBF67BDB2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D9EC3A-423D-1EEB-2195-7497232CBAA2}"/>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CB05B51F-BC8C-DDE0-A0B4-EE04095684B8}"/>
              </a:ext>
            </a:extLst>
          </p:cNvPr>
          <p:cNvSpPr>
            <a:spLocks noGrp="1"/>
          </p:cNvSpPr>
          <p:nvPr>
            <p:ph type="sldNum" sz="quarter" idx="5"/>
          </p:nvPr>
        </p:nvSpPr>
        <p:spPr/>
        <p:txBody>
          <a:bodyPr/>
          <a:lstStyle/>
          <a:p>
            <a:fld id="{1FDE52A2-5C1B-42B1-A37C-206D2AF686CD}" type="slidenum">
              <a:rPr lang="en-AU" smtClean="0"/>
              <a:t>27</a:t>
            </a:fld>
            <a:endParaRPr lang="en-AU"/>
          </a:p>
        </p:txBody>
      </p:sp>
    </p:spTree>
    <p:extLst>
      <p:ext uri="{BB962C8B-B14F-4D97-AF65-F5344CB8AC3E}">
        <p14:creationId xmlns:p14="http://schemas.microsoft.com/office/powerpoint/2010/main" val="2859740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0FDBA-6704-25A6-7CC0-FC146126CA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6DE177-023B-3393-206C-EBBF67BDB2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D9EC3A-423D-1EEB-2195-7497232CBAA2}"/>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CB05B51F-BC8C-DDE0-A0B4-EE04095684B8}"/>
              </a:ext>
            </a:extLst>
          </p:cNvPr>
          <p:cNvSpPr>
            <a:spLocks noGrp="1"/>
          </p:cNvSpPr>
          <p:nvPr>
            <p:ph type="sldNum" sz="quarter" idx="5"/>
          </p:nvPr>
        </p:nvSpPr>
        <p:spPr/>
        <p:txBody>
          <a:bodyPr/>
          <a:lstStyle/>
          <a:p>
            <a:fld id="{1FDE52A2-5C1B-42B1-A37C-206D2AF686CD}" type="slidenum">
              <a:rPr lang="en-AU" smtClean="0"/>
              <a:t>28</a:t>
            </a:fld>
            <a:endParaRPr lang="en-AU"/>
          </a:p>
        </p:txBody>
      </p:sp>
    </p:spTree>
    <p:extLst>
      <p:ext uri="{BB962C8B-B14F-4D97-AF65-F5344CB8AC3E}">
        <p14:creationId xmlns:p14="http://schemas.microsoft.com/office/powerpoint/2010/main" val="1852544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FAF7-33EA-9E00-4C29-CA2854F44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5AFD44-BB7F-6F82-E574-7017B6186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D3A76D-C808-6BDD-75EA-FD1FE3C2CE09}"/>
              </a:ext>
            </a:extLst>
          </p:cNvPr>
          <p:cNvSpPr>
            <a:spLocks noGrp="1"/>
          </p:cNvSpPr>
          <p:nvPr>
            <p:ph type="dt" sz="half" idx="10"/>
          </p:nvPr>
        </p:nvSpPr>
        <p:spPr/>
        <p:txBody>
          <a:bodyPr/>
          <a:lstStyle/>
          <a:p>
            <a:fld id="{76EB9665-7F40-432C-9FBD-255632CEAF98}" type="datetimeFigureOut">
              <a:rPr lang="en-AU" smtClean="0"/>
              <a:t>3/10/2024</a:t>
            </a:fld>
            <a:endParaRPr lang="en-AU"/>
          </a:p>
        </p:txBody>
      </p:sp>
      <p:sp>
        <p:nvSpPr>
          <p:cNvPr id="5" name="Footer Placeholder 4">
            <a:extLst>
              <a:ext uri="{FF2B5EF4-FFF2-40B4-BE49-F238E27FC236}">
                <a16:creationId xmlns:a16="http://schemas.microsoft.com/office/drawing/2014/main" id="{FE0C4869-1633-7424-2D78-9F26FD808B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83598-42FB-0ABB-9131-B47B29E2F71C}"/>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8925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C96-C12B-2DD0-A45C-A46C378B9F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A80FCA9-0187-C8D3-F577-C9096AA59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3E9424-254E-2A2C-C6F0-2DB38A1A41B5}"/>
              </a:ext>
            </a:extLst>
          </p:cNvPr>
          <p:cNvSpPr>
            <a:spLocks noGrp="1"/>
          </p:cNvSpPr>
          <p:nvPr>
            <p:ph type="dt" sz="half" idx="10"/>
          </p:nvPr>
        </p:nvSpPr>
        <p:spPr/>
        <p:txBody>
          <a:bodyPr/>
          <a:lstStyle/>
          <a:p>
            <a:fld id="{76EB9665-7F40-432C-9FBD-255632CEAF98}" type="datetimeFigureOut">
              <a:rPr lang="en-AU" smtClean="0"/>
              <a:t>3/10/2024</a:t>
            </a:fld>
            <a:endParaRPr lang="en-AU"/>
          </a:p>
        </p:txBody>
      </p:sp>
      <p:sp>
        <p:nvSpPr>
          <p:cNvPr id="5" name="Footer Placeholder 4">
            <a:extLst>
              <a:ext uri="{FF2B5EF4-FFF2-40B4-BE49-F238E27FC236}">
                <a16:creationId xmlns:a16="http://schemas.microsoft.com/office/drawing/2014/main" id="{10461765-DF44-0B9A-94A5-3CE3AAC7D7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06BE3E-1F6A-E700-88CD-CA76A38880E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76496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1D2F7-E68D-8B78-C11C-F391D5E4E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2D646D-C742-61B4-20F6-26DBCAEFC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0D7FE2-4EB7-03DD-63DD-DCAE5378CD8E}"/>
              </a:ext>
            </a:extLst>
          </p:cNvPr>
          <p:cNvSpPr>
            <a:spLocks noGrp="1"/>
          </p:cNvSpPr>
          <p:nvPr>
            <p:ph type="dt" sz="half" idx="10"/>
          </p:nvPr>
        </p:nvSpPr>
        <p:spPr/>
        <p:txBody>
          <a:bodyPr/>
          <a:lstStyle/>
          <a:p>
            <a:fld id="{76EB9665-7F40-432C-9FBD-255632CEAF98}" type="datetimeFigureOut">
              <a:rPr lang="en-AU" smtClean="0"/>
              <a:t>3/10/2024</a:t>
            </a:fld>
            <a:endParaRPr lang="en-AU"/>
          </a:p>
        </p:txBody>
      </p:sp>
      <p:sp>
        <p:nvSpPr>
          <p:cNvPr id="5" name="Footer Placeholder 4">
            <a:extLst>
              <a:ext uri="{FF2B5EF4-FFF2-40B4-BE49-F238E27FC236}">
                <a16:creationId xmlns:a16="http://schemas.microsoft.com/office/drawing/2014/main" id="{B9E81C9F-C1E4-B3F0-BFE8-48E8D2F888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CF4527-0779-56CD-58C4-AEB98590D44D}"/>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13004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77DB-2542-0E35-B255-BA6998F13E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FD94ED-DE18-BB2B-5E37-AEBDD2C9D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6F8042-84DF-3572-3366-EFD777E3EA00}"/>
              </a:ext>
            </a:extLst>
          </p:cNvPr>
          <p:cNvSpPr>
            <a:spLocks noGrp="1"/>
          </p:cNvSpPr>
          <p:nvPr>
            <p:ph type="dt" sz="half" idx="10"/>
          </p:nvPr>
        </p:nvSpPr>
        <p:spPr/>
        <p:txBody>
          <a:bodyPr/>
          <a:lstStyle/>
          <a:p>
            <a:fld id="{76EB9665-7F40-432C-9FBD-255632CEAF98}" type="datetimeFigureOut">
              <a:rPr lang="en-AU" smtClean="0"/>
              <a:t>3/10/2024</a:t>
            </a:fld>
            <a:endParaRPr lang="en-AU"/>
          </a:p>
        </p:txBody>
      </p:sp>
      <p:sp>
        <p:nvSpPr>
          <p:cNvPr id="5" name="Footer Placeholder 4">
            <a:extLst>
              <a:ext uri="{FF2B5EF4-FFF2-40B4-BE49-F238E27FC236}">
                <a16:creationId xmlns:a16="http://schemas.microsoft.com/office/drawing/2014/main" id="{BB9C210B-702C-4D7D-4100-65636ADA5A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061E7-09BD-82E0-30C5-64651052B914}"/>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2942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171C-CC10-E22A-B6CE-E36A9A753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3FEAE88-FE61-DE77-88D4-DE3604A529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26D9C-AE7F-7499-0D09-B5B680F95493}"/>
              </a:ext>
            </a:extLst>
          </p:cNvPr>
          <p:cNvSpPr>
            <a:spLocks noGrp="1"/>
          </p:cNvSpPr>
          <p:nvPr>
            <p:ph type="dt" sz="half" idx="10"/>
          </p:nvPr>
        </p:nvSpPr>
        <p:spPr/>
        <p:txBody>
          <a:bodyPr/>
          <a:lstStyle/>
          <a:p>
            <a:fld id="{76EB9665-7F40-432C-9FBD-255632CEAF98}" type="datetimeFigureOut">
              <a:rPr lang="en-AU" smtClean="0"/>
              <a:t>3/10/2024</a:t>
            </a:fld>
            <a:endParaRPr lang="en-AU"/>
          </a:p>
        </p:txBody>
      </p:sp>
      <p:sp>
        <p:nvSpPr>
          <p:cNvPr id="5" name="Footer Placeholder 4">
            <a:extLst>
              <a:ext uri="{FF2B5EF4-FFF2-40B4-BE49-F238E27FC236}">
                <a16:creationId xmlns:a16="http://schemas.microsoft.com/office/drawing/2014/main" id="{41422641-565A-110E-C980-A325F86DBA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F89FD5-C28A-2A73-C91C-49C450AFCF2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7482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FAE5-A8ED-8B12-D90B-5E050A0CDD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F07B83-1111-B88C-8499-30C8CAD8E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D1B31AB-1228-FD40-80E4-0A9958EFA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81AC1A1-0798-17FC-9A07-59D5F6EFF890}"/>
              </a:ext>
            </a:extLst>
          </p:cNvPr>
          <p:cNvSpPr>
            <a:spLocks noGrp="1"/>
          </p:cNvSpPr>
          <p:nvPr>
            <p:ph type="dt" sz="half" idx="10"/>
          </p:nvPr>
        </p:nvSpPr>
        <p:spPr/>
        <p:txBody>
          <a:bodyPr/>
          <a:lstStyle/>
          <a:p>
            <a:fld id="{76EB9665-7F40-432C-9FBD-255632CEAF98}" type="datetimeFigureOut">
              <a:rPr lang="en-AU" smtClean="0"/>
              <a:t>3/10/2024</a:t>
            </a:fld>
            <a:endParaRPr lang="en-AU"/>
          </a:p>
        </p:txBody>
      </p:sp>
      <p:sp>
        <p:nvSpPr>
          <p:cNvPr id="6" name="Footer Placeholder 5">
            <a:extLst>
              <a:ext uri="{FF2B5EF4-FFF2-40B4-BE49-F238E27FC236}">
                <a16:creationId xmlns:a16="http://schemas.microsoft.com/office/drawing/2014/main" id="{0C4645CC-9177-C34A-3281-BAE2964E93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6D0772-13EB-DC2B-E9C3-84CE0A7E73A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05994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920E-5276-A9EB-D15D-32E25811CA6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EE785C2-3A69-71B5-78BB-F77799531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4FBE2-9F46-5A15-4EE9-FEBED27A8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1E2863-8833-11FB-8A90-D85CE6019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502A8-F98F-8F08-93C4-F278D9E0F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005920-3E05-2152-8B5D-D27DBBEB1570}"/>
              </a:ext>
            </a:extLst>
          </p:cNvPr>
          <p:cNvSpPr>
            <a:spLocks noGrp="1"/>
          </p:cNvSpPr>
          <p:nvPr>
            <p:ph type="dt" sz="half" idx="10"/>
          </p:nvPr>
        </p:nvSpPr>
        <p:spPr/>
        <p:txBody>
          <a:bodyPr/>
          <a:lstStyle/>
          <a:p>
            <a:fld id="{76EB9665-7F40-432C-9FBD-255632CEAF98}" type="datetimeFigureOut">
              <a:rPr lang="en-AU" smtClean="0"/>
              <a:t>3/10/2024</a:t>
            </a:fld>
            <a:endParaRPr lang="en-AU"/>
          </a:p>
        </p:txBody>
      </p:sp>
      <p:sp>
        <p:nvSpPr>
          <p:cNvPr id="8" name="Footer Placeholder 7">
            <a:extLst>
              <a:ext uri="{FF2B5EF4-FFF2-40B4-BE49-F238E27FC236}">
                <a16:creationId xmlns:a16="http://schemas.microsoft.com/office/drawing/2014/main" id="{8E06E51A-FC36-CD3C-D88D-E903B30EC7C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7FDB25A-A474-F983-77BB-8175AA8DE321}"/>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9001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17E5-777E-BDAD-666E-312FC796368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1999885-D7CC-FED2-8996-31D7500D90F1}"/>
              </a:ext>
            </a:extLst>
          </p:cNvPr>
          <p:cNvSpPr>
            <a:spLocks noGrp="1"/>
          </p:cNvSpPr>
          <p:nvPr>
            <p:ph type="dt" sz="half" idx="10"/>
          </p:nvPr>
        </p:nvSpPr>
        <p:spPr/>
        <p:txBody>
          <a:bodyPr/>
          <a:lstStyle/>
          <a:p>
            <a:fld id="{76EB9665-7F40-432C-9FBD-255632CEAF98}" type="datetimeFigureOut">
              <a:rPr lang="en-AU" smtClean="0"/>
              <a:t>3/10/2024</a:t>
            </a:fld>
            <a:endParaRPr lang="en-AU"/>
          </a:p>
        </p:txBody>
      </p:sp>
      <p:sp>
        <p:nvSpPr>
          <p:cNvPr id="4" name="Footer Placeholder 3">
            <a:extLst>
              <a:ext uri="{FF2B5EF4-FFF2-40B4-BE49-F238E27FC236}">
                <a16:creationId xmlns:a16="http://schemas.microsoft.com/office/drawing/2014/main" id="{0D7632F1-C80D-B9CF-BD94-62F01FCFEDC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FE9CEC4-9779-E129-2E94-43699394652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197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417F6-392A-D222-E588-3B98A344F32D}"/>
              </a:ext>
            </a:extLst>
          </p:cNvPr>
          <p:cNvSpPr>
            <a:spLocks noGrp="1"/>
          </p:cNvSpPr>
          <p:nvPr>
            <p:ph type="dt" sz="half" idx="10"/>
          </p:nvPr>
        </p:nvSpPr>
        <p:spPr/>
        <p:txBody>
          <a:bodyPr/>
          <a:lstStyle/>
          <a:p>
            <a:fld id="{76EB9665-7F40-432C-9FBD-255632CEAF98}" type="datetimeFigureOut">
              <a:rPr lang="en-AU" smtClean="0"/>
              <a:t>3/10/2024</a:t>
            </a:fld>
            <a:endParaRPr lang="en-AU"/>
          </a:p>
        </p:txBody>
      </p:sp>
      <p:sp>
        <p:nvSpPr>
          <p:cNvPr id="3" name="Footer Placeholder 2">
            <a:extLst>
              <a:ext uri="{FF2B5EF4-FFF2-40B4-BE49-F238E27FC236}">
                <a16:creationId xmlns:a16="http://schemas.microsoft.com/office/drawing/2014/main" id="{589BDFD3-270B-6E48-C96D-18120240C81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974A5-7C73-951E-DA45-236F4A389AC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0701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E4FD-AE60-90EB-D7B0-5F07565FB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B5B66D-6D2A-B3B6-D416-F2C659EE8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00509E2-BC0C-742B-BBD2-5F5EAAD12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27C3A-29CD-AD94-56D3-48D8D1823011}"/>
              </a:ext>
            </a:extLst>
          </p:cNvPr>
          <p:cNvSpPr>
            <a:spLocks noGrp="1"/>
          </p:cNvSpPr>
          <p:nvPr>
            <p:ph type="dt" sz="half" idx="10"/>
          </p:nvPr>
        </p:nvSpPr>
        <p:spPr/>
        <p:txBody>
          <a:bodyPr/>
          <a:lstStyle/>
          <a:p>
            <a:fld id="{76EB9665-7F40-432C-9FBD-255632CEAF98}" type="datetimeFigureOut">
              <a:rPr lang="en-AU" smtClean="0"/>
              <a:t>3/10/2024</a:t>
            </a:fld>
            <a:endParaRPr lang="en-AU"/>
          </a:p>
        </p:txBody>
      </p:sp>
      <p:sp>
        <p:nvSpPr>
          <p:cNvPr id="6" name="Footer Placeholder 5">
            <a:extLst>
              <a:ext uri="{FF2B5EF4-FFF2-40B4-BE49-F238E27FC236}">
                <a16:creationId xmlns:a16="http://schemas.microsoft.com/office/drawing/2014/main" id="{ECB9CBF6-DD29-FED6-5C76-491A62358C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995B8D-91CC-D2B5-6DC1-B4B3AE156447}"/>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48168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8261-683B-6D38-3DD9-665C87CDA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FC6A146-B9CA-05F1-9203-8150F480B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A886E8E-7470-DDF7-05E1-C5BCAA282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B5D28-EE61-37C4-EACF-8FCC70B5A09C}"/>
              </a:ext>
            </a:extLst>
          </p:cNvPr>
          <p:cNvSpPr>
            <a:spLocks noGrp="1"/>
          </p:cNvSpPr>
          <p:nvPr>
            <p:ph type="dt" sz="half" idx="10"/>
          </p:nvPr>
        </p:nvSpPr>
        <p:spPr/>
        <p:txBody>
          <a:bodyPr/>
          <a:lstStyle/>
          <a:p>
            <a:fld id="{76EB9665-7F40-432C-9FBD-255632CEAF98}" type="datetimeFigureOut">
              <a:rPr lang="en-AU" smtClean="0"/>
              <a:t>3/10/2024</a:t>
            </a:fld>
            <a:endParaRPr lang="en-AU"/>
          </a:p>
        </p:txBody>
      </p:sp>
      <p:sp>
        <p:nvSpPr>
          <p:cNvPr id="6" name="Footer Placeholder 5">
            <a:extLst>
              <a:ext uri="{FF2B5EF4-FFF2-40B4-BE49-F238E27FC236}">
                <a16:creationId xmlns:a16="http://schemas.microsoft.com/office/drawing/2014/main" id="{68885395-E029-7858-87CC-6DB6271B32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0D53D-5A5A-BE1D-F32B-C1E9A2545B4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27754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9AA14-74AB-A7FC-2DBE-ECE5D0C38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B381568-3CF5-C979-69E0-584E75DF1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3085A-753B-4241-913C-84CBB2206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EB9665-7F40-432C-9FBD-255632CEAF98}" type="datetimeFigureOut">
              <a:rPr lang="en-AU" smtClean="0"/>
              <a:t>3/10/2024</a:t>
            </a:fld>
            <a:endParaRPr lang="en-AU"/>
          </a:p>
        </p:txBody>
      </p:sp>
      <p:sp>
        <p:nvSpPr>
          <p:cNvPr id="5" name="Footer Placeholder 4">
            <a:extLst>
              <a:ext uri="{FF2B5EF4-FFF2-40B4-BE49-F238E27FC236}">
                <a16:creationId xmlns:a16="http://schemas.microsoft.com/office/drawing/2014/main" id="{0D863850-DE00-FBDB-585E-B6E203C46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8866FB-7CF2-90BA-481D-DF243DBA8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FC56F6-FDEA-410E-8C7E-7D916D8C2E08}" type="slidenum">
              <a:rPr lang="en-AU" smtClean="0"/>
              <a:t>‹#›</a:t>
            </a:fld>
            <a:endParaRPr lang="en-AU"/>
          </a:p>
        </p:txBody>
      </p:sp>
    </p:spTree>
    <p:extLst>
      <p:ext uri="{BB962C8B-B14F-4D97-AF65-F5344CB8AC3E}">
        <p14:creationId xmlns:p14="http://schemas.microsoft.com/office/powerpoint/2010/main" val="302867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D4B9-197C-C4E6-ECC7-B30DC0693801}"/>
              </a:ext>
            </a:extLst>
          </p:cNvPr>
          <p:cNvSpPr>
            <a:spLocks noGrp="1"/>
          </p:cNvSpPr>
          <p:nvPr>
            <p:ph type="ctrTitle"/>
          </p:nvPr>
        </p:nvSpPr>
        <p:spPr>
          <a:xfrm>
            <a:off x="1524000" y="775522"/>
            <a:ext cx="9144000" cy="2387600"/>
          </a:xfrm>
        </p:spPr>
        <p:txBody>
          <a:bodyPr/>
          <a:lstStyle/>
          <a:p>
            <a:r>
              <a:rPr lang="en-AU" dirty="0"/>
              <a:t>ICT407: IT Governance in Organisations</a:t>
            </a:r>
          </a:p>
        </p:txBody>
      </p:sp>
      <p:sp>
        <p:nvSpPr>
          <p:cNvPr id="3" name="Subtitle 2">
            <a:extLst>
              <a:ext uri="{FF2B5EF4-FFF2-40B4-BE49-F238E27FC236}">
                <a16:creationId xmlns:a16="http://schemas.microsoft.com/office/drawing/2014/main" id="{2BD3B877-F7F7-7DB8-3BDA-D20109BFACB7}"/>
              </a:ext>
            </a:extLst>
          </p:cNvPr>
          <p:cNvSpPr>
            <a:spLocks noGrp="1"/>
          </p:cNvSpPr>
          <p:nvPr>
            <p:ph type="subTitle" idx="1"/>
          </p:nvPr>
        </p:nvSpPr>
        <p:spPr/>
        <p:txBody>
          <a:bodyPr/>
          <a:lstStyle/>
          <a:p>
            <a:r>
              <a:rPr lang="en-AU" dirty="0"/>
              <a:t>Week 10:</a:t>
            </a:r>
          </a:p>
          <a:p>
            <a:r>
              <a:rPr lang="en-AU" dirty="0"/>
              <a:t>Lecturer: Dr. Farshid Keivanian</a:t>
            </a:r>
          </a:p>
        </p:txBody>
      </p:sp>
    </p:spTree>
    <p:extLst>
      <p:ext uri="{BB962C8B-B14F-4D97-AF65-F5344CB8AC3E}">
        <p14:creationId xmlns:p14="http://schemas.microsoft.com/office/powerpoint/2010/main" val="37003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AI in Customer Service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a:t>
            </a:r>
          </a:p>
          <a:p>
            <a:pPr>
              <a:lnSpc>
                <a:spcPct val="150000"/>
              </a:lnSpc>
            </a:pPr>
            <a:r>
              <a:rPr lang="en-US" sz="2800" dirty="0">
                <a:latin typeface="Calibri" panose="020F0502020204030204" pitchFamily="34" charset="0"/>
                <a:cs typeface="Calibri" panose="020F0502020204030204" pitchFamily="34" charset="0"/>
              </a:rPr>
              <a:t>You are the IT manager for a telecom company in Brisbane. You’ve implemented an AI chatbot to handle customer inquiries. The chatbot can answer basic questions, such as "What is my data balance?" or "How can I pay my bill?"</a:t>
            </a:r>
          </a:p>
          <a:p>
            <a:pPr>
              <a:lnSpc>
                <a:spcPct val="150000"/>
              </a:lnSpc>
            </a:pPr>
            <a:r>
              <a:rPr lang="en-US" sz="2800" b="1" dirty="0">
                <a:latin typeface="Calibri" panose="020F0502020204030204" pitchFamily="34" charset="0"/>
                <a:cs typeface="Calibri" panose="020F0502020204030204" pitchFamily="34" charset="0"/>
              </a:rPr>
              <a:t>Discussion Question</a:t>
            </a:r>
            <a:r>
              <a:rPr lang="en-US" sz="2800" dirty="0">
                <a:latin typeface="Calibri" panose="020F0502020204030204" pitchFamily="34" charset="0"/>
                <a:cs typeface="Calibri" panose="020F0502020204030204" pitchFamily="34" charset="0"/>
              </a:rPr>
              <a:t>: How can implementing AI improve your company's customer service experience?</a:t>
            </a:r>
          </a:p>
        </p:txBody>
      </p:sp>
    </p:spTree>
    <p:extLst>
      <p:ext uri="{BB962C8B-B14F-4D97-AF65-F5344CB8AC3E}">
        <p14:creationId xmlns:p14="http://schemas.microsoft.com/office/powerpoint/2010/main" val="265030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AI in Customer Service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Response</a:t>
            </a:r>
            <a:r>
              <a:rPr lang="en-US" sz="2800" dirty="0">
                <a:latin typeface="Calibri" panose="020F0502020204030204" pitchFamily="34" charset="0"/>
                <a:cs typeface="Calibri" panose="020F0502020204030204" pitchFamily="34" charset="0"/>
              </a:rPr>
              <a:t>: AI can provide faster responses to common customer inquiries, reduce wait times, and allow customer service agents to focus on more complex issues.</a:t>
            </a:r>
          </a:p>
          <a:p>
            <a:pPr>
              <a:lnSpc>
                <a:spcPct val="150000"/>
              </a:lnSpc>
            </a:pPr>
            <a:r>
              <a:rPr lang="en-US" sz="2800" b="1" dirty="0">
                <a:latin typeface="Calibri" panose="020F0502020204030204" pitchFamily="34" charset="0"/>
                <a:cs typeface="Calibri" panose="020F0502020204030204" pitchFamily="34" charset="0"/>
              </a:rPr>
              <a:t>Multiple-Choice Question:</a:t>
            </a:r>
          </a:p>
          <a:p>
            <a:pPr>
              <a:lnSpc>
                <a:spcPct val="150000"/>
              </a:lnSpc>
            </a:pPr>
            <a:r>
              <a:rPr lang="en-US" sz="2800" dirty="0">
                <a:latin typeface="Calibri" panose="020F0502020204030204" pitchFamily="34" charset="0"/>
                <a:cs typeface="Calibri" panose="020F0502020204030204" pitchFamily="34" charset="0"/>
              </a:rPr>
              <a:t>What type of AI is used to handle customer inquiries via chatbots?</a:t>
            </a:r>
          </a:p>
          <a:p>
            <a:pPr>
              <a:lnSpc>
                <a:spcPct val="150000"/>
              </a:lnSpc>
            </a:pPr>
            <a:r>
              <a:rPr lang="en-US" sz="2800" dirty="0">
                <a:latin typeface="Calibri" panose="020F0502020204030204" pitchFamily="34" charset="0"/>
                <a:cs typeface="Calibri" panose="020F0502020204030204" pitchFamily="34" charset="0"/>
              </a:rPr>
              <a:t>A) General AI</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B) Narrow AI</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C) Diagnostic AI</a:t>
            </a:r>
          </a:p>
        </p:txBody>
      </p:sp>
      <p:sp>
        <p:nvSpPr>
          <p:cNvPr id="3" name="Rectangle: Rounded Corners 2">
            <a:extLst>
              <a:ext uri="{FF2B5EF4-FFF2-40B4-BE49-F238E27FC236}">
                <a16:creationId xmlns:a16="http://schemas.microsoft.com/office/drawing/2014/main" id="{6D84EC5A-7092-7119-3B10-85023C62B2FF}"/>
              </a:ext>
            </a:extLst>
          </p:cNvPr>
          <p:cNvSpPr/>
          <p:nvPr/>
        </p:nvSpPr>
        <p:spPr>
          <a:xfrm>
            <a:off x="0" y="4614041"/>
            <a:ext cx="3888828" cy="557049"/>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3136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Blockchain Technology</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196451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p>
          <a:p>
            <a:pPr>
              <a:lnSpc>
                <a:spcPct val="150000"/>
              </a:lnSpc>
            </a:pPr>
            <a:r>
              <a:rPr lang="en-US" sz="2800" dirty="0">
                <a:latin typeface="Calibri" panose="020F0502020204030204" pitchFamily="34" charset="0"/>
                <a:cs typeface="Calibri" panose="020F0502020204030204" pitchFamily="34" charset="0"/>
              </a:rPr>
              <a:t>Blockchain is a decentralized technology used to secure transactions without the need for a central authority. It ensures security, transparency, and auditability.</a:t>
            </a:r>
          </a:p>
        </p:txBody>
      </p:sp>
    </p:spTree>
    <p:extLst>
      <p:ext uri="{BB962C8B-B14F-4D97-AF65-F5344CB8AC3E}">
        <p14:creationId xmlns:p14="http://schemas.microsoft.com/office/powerpoint/2010/main" val="4176931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Blockchain Technology</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a:t>
            </a:r>
          </a:p>
          <a:p>
            <a:pPr>
              <a:lnSpc>
                <a:spcPct val="150000"/>
              </a:lnSpc>
            </a:pPr>
            <a:r>
              <a:rPr lang="en-US" sz="2800" dirty="0">
                <a:latin typeface="Calibri" panose="020F0502020204030204" pitchFamily="34" charset="0"/>
                <a:cs typeface="Calibri" panose="020F0502020204030204" pitchFamily="34" charset="0"/>
              </a:rPr>
              <a:t>Your company in Canberra is considering using blockchain to track the supply chain of goods. Every product's movement—from manufacturing to delivery—will be recorded on the blockchain, ensuring that no data is tampered with.</a:t>
            </a:r>
          </a:p>
          <a:p>
            <a:pPr>
              <a:lnSpc>
                <a:spcPct val="150000"/>
              </a:lnSpc>
            </a:pPr>
            <a:r>
              <a:rPr lang="en-US" sz="2800" b="1" dirty="0">
                <a:latin typeface="Calibri" panose="020F0502020204030204" pitchFamily="34" charset="0"/>
                <a:cs typeface="Calibri" panose="020F0502020204030204" pitchFamily="34" charset="0"/>
              </a:rPr>
              <a:t>Discussion Question</a:t>
            </a:r>
            <a:r>
              <a:rPr lang="en-US" sz="2800" dirty="0">
                <a:latin typeface="Calibri" panose="020F0502020204030204" pitchFamily="34" charset="0"/>
                <a:cs typeface="Calibri" panose="020F0502020204030204" pitchFamily="34" charset="0"/>
              </a:rPr>
              <a:t>: How can blockchain enhance the transparency and security of your company’s supply chain?</a:t>
            </a:r>
          </a:p>
        </p:txBody>
      </p:sp>
    </p:spTree>
    <p:extLst>
      <p:ext uri="{BB962C8B-B14F-4D97-AF65-F5344CB8AC3E}">
        <p14:creationId xmlns:p14="http://schemas.microsoft.com/office/powerpoint/2010/main" val="2780966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Blockchain Technology</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Response</a:t>
            </a:r>
            <a:r>
              <a:rPr lang="en-US" sz="2800" dirty="0">
                <a:latin typeface="Calibri" panose="020F0502020204030204" pitchFamily="34" charset="0"/>
                <a:cs typeface="Calibri" panose="020F0502020204030204" pitchFamily="34" charset="0"/>
              </a:rPr>
              <a:t>: Blockchain ensures that every transaction in the supply chain is recorded and cannot be altered, providing full transparency and preventing fraud.</a:t>
            </a:r>
          </a:p>
          <a:p>
            <a:pPr>
              <a:lnSpc>
                <a:spcPct val="150000"/>
              </a:lnSpc>
            </a:pPr>
            <a:r>
              <a:rPr lang="en-US" sz="2800" b="1" dirty="0">
                <a:latin typeface="Calibri" panose="020F0502020204030204" pitchFamily="34" charset="0"/>
                <a:cs typeface="Calibri" panose="020F0502020204030204" pitchFamily="34" charset="0"/>
              </a:rPr>
              <a:t>Multiple-Choice Question:</a:t>
            </a:r>
          </a:p>
          <a:p>
            <a:pPr>
              <a:lnSpc>
                <a:spcPct val="150000"/>
              </a:lnSpc>
            </a:pPr>
            <a:r>
              <a:rPr lang="en-US" sz="2800" dirty="0">
                <a:latin typeface="Calibri" panose="020F0502020204030204" pitchFamily="34" charset="0"/>
                <a:cs typeface="Calibri" panose="020F0502020204030204" pitchFamily="34" charset="0"/>
              </a:rPr>
              <a:t>Which feature of blockchain ensures that once a transaction is recorded, it cannot be altered?</a:t>
            </a:r>
          </a:p>
          <a:p>
            <a:pPr>
              <a:lnSpc>
                <a:spcPct val="150000"/>
              </a:lnSpc>
            </a:pPr>
            <a:r>
              <a:rPr lang="en-US" sz="2800" dirty="0">
                <a:latin typeface="Calibri" panose="020F0502020204030204" pitchFamily="34" charset="0"/>
                <a:cs typeface="Calibri" panose="020F0502020204030204" pitchFamily="34" charset="0"/>
              </a:rPr>
              <a:t>A) Decentralization</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B) Persistency</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C) Anonymity</a:t>
            </a:r>
          </a:p>
        </p:txBody>
      </p:sp>
      <p:sp>
        <p:nvSpPr>
          <p:cNvPr id="3" name="Rectangle: Rounded Corners 2">
            <a:extLst>
              <a:ext uri="{FF2B5EF4-FFF2-40B4-BE49-F238E27FC236}">
                <a16:creationId xmlns:a16="http://schemas.microsoft.com/office/drawing/2014/main" id="{6E70B43B-ABB7-933A-4C90-1C528C08BCC7}"/>
              </a:ext>
            </a:extLst>
          </p:cNvPr>
          <p:cNvSpPr/>
          <p:nvPr/>
        </p:nvSpPr>
        <p:spPr>
          <a:xfrm>
            <a:off x="0" y="5223641"/>
            <a:ext cx="3247697" cy="58858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1894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IoT (Internet of Things)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196451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p>
          <a:p>
            <a:pPr>
              <a:lnSpc>
                <a:spcPct val="150000"/>
              </a:lnSpc>
            </a:pPr>
            <a:r>
              <a:rPr lang="en-US" sz="2800" dirty="0">
                <a:latin typeface="Calibri" panose="020F0502020204030204" pitchFamily="34" charset="0"/>
                <a:cs typeface="Calibri" panose="020F0502020204030204" pitchFamily="34" charset="0"/>
              </a:rPr>
              <a:t>The Internet of Things (IoT) connects physical devices like sensors, vehicles, and appliances, allowing them to communicate and exchange data.</a:t>
            </a:r>
          </a:p>
        </p:txBody>
      </p:sp>
    </p:spTree>
    <p:extLst>
      <p:ext uri="{BB962C8B-B14F-4D97-AF65-F5344CB8AC3E}">
        <p14:creationId xmlns:p14="http://schemas.microsoft.com/office/powerpoint/2010/main" val="3662519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IoT (Internet of Things)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a:t>
            </a:r>
          </a:p>
          <a:p>
            <a:pPr>
              <a:lnSpc>
                <a:spcPct val="150000"/>
              </a:lnSpc>
            </a:pPr>
            <a:r>
              <a:rPr lang="en-US" sz="2800" dirty="0">
                <a:latin typeface="Calibri" panose="020F0502020204030204" pitchFamily="34" charset="0"/>
                <a:cs typeface="Calibri" panose="020F0502020204030204" pitchFamily="34" charset="0"/>
              </a:rPr>
              <a:t>You work for a smart home company in Sydney that connects various devices in a customer’s house, such as lights, thermostats, and security cameras. You need to ensure that the data collected by these devices is secure and managed properly.</a:t>
            </a:r>
          </a:p>
          <a:p>
            <a:pPr>
              <a:lnSpc>
                <a:spcPct val="150000"/>
              </a:lnSpc>
            </a:pPr>
            <a:r>
              <a:rPr lang="en-US" sz="2800" b="1" dirty="0">
                <a:latin typeface="Calibri" panose="020F0502020204030204" pitchFamily="34" charset="0"/>
                <a:cs typeface="Calibri" panose="020F0502020204030204" pitchFamily="34" charset="0"/>
              </a:rPr>
              <a:t>Discussion Question</a:t>
            </a:r>
            <a:r>
              <a:rPr lang="en-US" sz="2800" dirty="0">
                <a:latin typeface="Calibri" panose="020F0502020204030204" pitchFamily="34" charset="0"/>
                <a:cs typeface="Calibri" panose="020F0502020204030204" pitchFamily="34" charset="0"/>
              </a:rPr>
              <a:t>: What are the key governance concerns when dealing with IoT data in smart homes?</a:t>
            </a:r>
          </a:p>
        </p:txBody>
      </p:sp>
    </p:spTree>
    <p:extLst>
      <p:ext uri="{BB962C8B-B14F-4D97-AF65-F5344CB8AC3E}">
        <p14:creationId xmlns:p14="http://schemas.microsoft.com/office/powerpoint/2010/main" val="4210589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IoT (Internet of Things)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Response</a:t>
            </a:r>
            <a:r>
              <a:rPr lang="en-US" sz="2800" dirty="0">
                <a:latin typeface="Calibri" panose="020F0502020204030204" pitchFamily="34" charset="0"/>
                <a:cs typeface="Calibri" panose="020F0502020204030204" pitchFamily="34" charset="0"/>
              </a:rPr>
              <a:t>: Privacy, data ownership, and data security are crucial governance concerns when managing IoT data in smart homes.</a:t>
            </a:r>
          </a:p>
          <a:p>
            <a:pPr>
              <a:lnSpc>
                <a:spcPct val="150000"/>
              </a:lnSpc>
            </a:pPr>
            <a:r>
              <a:rPr lang="en-US" sz="2800" b="1" dirty="0">
                <a:latin typeface="Calibri" panose="020F0502020204030204" pitchFamily="34" charset="0"/>
                <a:cs typeface="Calibri" panose="020F0502020204030204" pitchFamily="34" charset="0"/>
              </a:rPr>
              <a:t>Multiple-Choice Question:</a:t>
            </a:r>
          </a:p>
          <a:p>
            <a:pPr>
              <a:lnSpc>
                <a:spcPct val="150000"/>
              </a:lnSpc>
            </a:pPr>
            <a:r>
              <a:rPr lang="en-US" sz="2800" dirty="0">
                <a:latin typeface="Calibri" panose="020F0502020204030204" pitchFamily="34" charset="0"/>
                <a:cs typeface="Calibri" panose="020F0502020204030204" pitchFamily="34" charset="0"/>
              </a:rPr>
              <a:t>What is a key governance issue for IoT?</a:t>
            </a:r>
          </a:p>
          <a:p>
            <a:pPr>
              <a:lnSpc>
                <a:spcPct val="150000"/>
              </a:lnSpc>
            </a:pPr>
            <a:r>
              <a:rPr lang="en-US" sz="2800" dirty="0">
                <a:latin typeface="Calibri" panose="020F0502020204030204" pitchFamily="34" charset="0"/>
                <a:cs typeface="Calibri" panose="020F0502020204030204" pitchFamily="34" charset="0"/>
              </a:rPr>
              <a:t>A) Device ownership</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B) Device variety</a:t>
            </a:r>
          </a:p>
          <a:p>
            <a:pPr>
              <a:lnSpc>
                <a:spcPct val="150000"/>
              </a:lnSpc>
            </a:pPr>
            <a:r>
              <a:rPr lang="en-US" sz="2800" dirty="0">
                <a:latin typeface="Calibri" panose="020F0502020204030204" pitchFamily="34" charset="0"/>
                <a:cs typeface="Calibri" panose="020F0502020204030204" pitchFamily="34" charset="0"/>
              </a:rPr>
              <a:t>C) Data privacy and security</a:t>
            </a:r>
          </a:p>
        </p:txBody>
      </p:sp>
      <p:sp>
        <p:nvSpPr>
          <p:cNvPr id="3" name="Rectangle: Rounded Corners 2">
            <a:extLst>
              <a:ext uri="{FF2B5EF4-FFF2-40B4-BE49-F238E27FC236}">
                <a16:creationId xmlns:a16="http://schemas.microsoft.com/office/drawing/2014/main" id="{CA5F4A9F-1875-3F00-4FAC-11DBF61F84BF}"/>
              </a:ext>
            </a:extLst>
          </p:cNvPr>
          <p:cNvSpPr/>
          <p:nvPr/>
        </p:nvSpPr>
        <p:spPr>
          <a:xfrm>
            <a:off x="0" y="5223641"/>
            <a:ext cx="4950372" cy="6096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12301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Data Cleaning</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3257174"/>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Data cleaning is a foundational step before any analytics can occur. Dirty data (missing, incorrect, or duplicated values) can lead to poor business decisions.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This code focuses on data cleaning, which is an essential part of Big Data analytics and IT governance, as it ensures that data is accurate, standardized, and ready for analysis.</a:t>
            </a:r>
          </a:p>
        </p:txBody>
      </p:sp>
    </p:spTree>
    <p:extLst>
      <p:ext uri="{BB962C8B-B14F-4D97-AF65-F5344CB8AC3E}">
        <p14:creationId xmlns:p14="http://schemas.microsoft.com/office/powerpoint/2010/main" val="4147083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Data Cleaning</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454983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Code Explanation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 1</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Missing values are identified using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isnull</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 2</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Importance of removing duplicate rows and standardizing formats.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 3</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Dates are standardized using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pd.to_datetime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 4</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Rows with </a:t>
            </a:r>
            <a:r>
              <a:rPr kumimoji="0" lang="en-US" altLang="en-US" sz="2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NaN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values in critical columns are removed.</a:t>
            </a:r>
          </a:p>
          <a:p>
            <a:pPr marR="0" lvl="0" algn="l" defTabSz="914400" rtl="0" eaLnBrk="0" fontAlgn="base" latinLnBrk="0" hangingPunct="0">
              <a:lnSpc>
                <a:spcPct val="15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Data quality through governance ensures consistency, reliability, and accuracy in analytics.</a:t>
            </a:r>
          </a:p>
        </p:txBody>
      </p:sp>
    </p:spTree>
    <p:extLst>
      <p:ext uri="{BB962C8B-B14F-4D97-AF65-F5344CB8AC3E}">
        <p14:creationId xmlns:p14="http://schemas.microsoft.com/office/powerpoint/2010/main" val="1156868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Introduction to Big Data and Analytics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p>
          <a:p>
            <a:pPr>
              <a:lnSpc>
                <a:spcPct val="150000"/>
              </a:lnSpc>
            </a:pPr>
            <a:r>
              <a:rPr lang="en-US" sz="2800" dirty="0">
                <a:latin typeface="Calibri" panose="020F0502020204030204" pitchFamily="34" charset="0"/>
                <a:cs typeface="Calibri" panose="020F0502020204030204" pitchFamily="34" charset="0"/>
              </a:rPr>
              <a:t>Big Data is a term used to describe large sets of structured, semi-structured, and unstructured data that can be analyzed for insights. Analytics refers to the techniques used to process and interpret data. The 3 Vs of Big Data are:</a:t>
            </a:r>
          </a:p>
        </p:txBody>
      </p:sp>
    </p:spTree>
    <p:extLst>
      <p:ext uri="{BB962C8B-B14F-4D97-AF65-F5344CB8AC3E}">
        <p14:creationId xmlns:p14="http://schemas.microsoft.com/office/powerpoint/2010/main" val="2728279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62FEA-57C9-FC12-4905-DB7EA4F717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BAC219-6442-9DAA-6277-9372FB6EE5F6}"/>
              </a:ext>
            </a:extLst>
          </p:cNvPr>
          <p:cNvSpPr>
            <a:spLocks noGrp="1"/>
          </p:cNvSpPr>
          <p:nvPr>
            <p:ph type="title"/>
          </p:nvPr>
        </p:nvSpPr>
        <p:spPr>
          <a:xfrm>
            <a:off x="0" y="0"/>
            <a:ext cx="12191999" cy="589935"/>
          </a:xfrm>
        </p:spPr>
        <p:txBody>
          <a:bodyPr anchor="b">
            <a:normAutofit fontScale="90000"/>
          </a:bodyPr>
          <a:lstStyle/>
          <a:p>
            <a:r>
              <a:rPr lang="en-US" dirty="0"/>
              <a:t>Data Handling and Cleaning Techniques - </a:t>
            </a:r>
            <a:r>
              <a:rPr lang="en-US" dirty="0" err="1"/>
              <a:t>DataCleanerPro</a:t>
            </a:r>
            <a:endParaRPr lang="en-AU" b="1" dirty="0">
              <a:latin typeface="Söhne"/>
            </a:endParaRPr>
          </a:p>
        </p:txBody>
      </p:sp>
      <p:pic>
        <p:nvPicPr>
          <p:cNvPr id="7" name="Picture 6">
            <a:extLst>
              <a:ext uri="{FF2B5EF4-FFF2-40B4-BE49-F238E27FC236}">
                <a16:creationId xmlns:a16="http://schemas.microsoft.com/office/drawing/2014/main" id="{9D8678DF-9CC4-4826-46A1-AA4AAADA94DF}"/>
              </a:ext>
            </a:extLst>
          </p:cNvPr>
          <p:cNvPicPr>
            <a:picLocks noChangeAspect="1"/>
          </p:cNvPicPr>
          <p:nvPr/>
        </p:nvPicPr>
        <p:blipFill>
          <a:blip r:embed="rId3"/>
          <a:srcRect b="7368"/>
          <a:stretch/>
        </p:blipFill>
        <p:spPr>
          <a:xfrm>
            <a:off x="471235" y="1154176"/>
            <a:ext cx="10946733" cy="5703824"/>
          </a:xfrm>
          <a:prstGeom prst="rect">
            <a:avLst/>
          </a:prstGeom>
        </p:spPr>
      </p:pic>
    </p:spTree>
    <p:extLst>
      <p:ext uri="{BB962C8B-B14F-4D97-AF65-F5344CB8AC3E}">
        <p14:creationId xmlns:p14="http://schemas.microsoft.com/office/powerpoint/2010/main" val="2395686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62FEA-57C9-FC12-4905-DB7EA4F7175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54AAD795-9142-9480-4971-16767AA70485}"/>
              </a:ext>
            </a:extLst>
          </p:cNvPr>
          <p:cNvSpPr txBox="1"/>
          <p:nvPr/>
        </p:nvSpPr>
        <p:spPr>
          <a:xfrm>
            <a:off x="0" y="1030523"/>
            <a:ext cx="12192000" cy="954107"/>
          </a:xfrm>
          <a:prstGeom prst="rect">
            <a:avLst/>
          </a:prstGeom>
          <a:noFill/>
        </p:spPr>
        <p:txBody>
          <a:bodyPr wrap="square">
            <a:spAutoFit/>
          </a:bodyPr>
          <a:lstStyle/>
          <a:p>
            <a:r>
              <a:rPr lang="en-US" sz="2800" b="1" dirty="0" err="1">
                <a:latin typeface="Calibri" panose="020F0502020204030204" pitchFamily="34" charset="0"/>
                <a:cs typeface="Calibri" panose="020F0502020204030204" pitchFamily="34" charset="0"/>
              </a:rPr>
              <a:t>DataCleanerPro</a:t>
            </a:r>
            <a:r>
              <a:rPr lang="en-US" sz="2800" b="1" dirty="0">
                <a:latin typeface="Calibri" panose="020F0502020204030204" pitchFamily="34" charset="0"/>
                <a:cs typeface="Calibri" panose="020F0502020204030204" pitchFamily="34" charset="0"/>
              </a:rPr>
              <a:t> Code</a:t>
            </a:r>
            <a:r>
              <a:rPr lang="en-US" sz="2800" dirty="0">
                <a:latin typeface="Calibri" panose="020F0502020204030204" pitchFamily="34" charset="0"/>
                <a:cs typeface="Calibri" panose="020F0502020204030204" pitchFamily="34" charset="0"/>
              </a:rPr>
              <a:t> covers all the steps of data cleaning: </a:t>
            </a:r>
            <a:r>
              <a:rPr lang="en-US" sz="2800" dirty="0">
                <a:highlight>
                  <a:srgbClr val="FFFF00"/>
                </a:highlight>
                <a:latin typeface="Calibri" panose="020F0502020204030204" pitchFamily="34" charset="0"/>
                <a:cs typeface="Calibri" panose="020F0502020204030204" pitchFamily="34" charset="0"/>
              </a:rPr>
              <a:t>identifying missing values</a:t>
            </a:r>
            <a:r>
              <a:rPr lang="en-US" sz="2800" dirty="0">
                <a:latin typeface="Calibri" panose="020F0502020204030204" pitchFamily="34" charset="0"/>
                <a:cs typeface="Calibri" panose="020F0502020204030204" pitchFamily="34" charset="0"/>
              </a:rPr>
              <a:t>, </a:t>
            </a:r>
            <a:r>
              <a:rPr lang="en-US" sz="2800" dirty="0">
                <a:highlight>
                  <a:srgbClr val="FFFF00"/>
                </a:highlight>
                <a:latin typeface="Calibri" panose="020F0502020204030204" pitchFamily="34" charset="0"/>
                <a:cs typeface="Calibri" panose="020F0502020204030204" pitchFamily="34" charset="0"/>
              </a:rPr>
              <a:t>removing duplicates</a:t>
            </a:r>
            <a:r>
              <a:rPr lang="en-US" sz="2800" dirty="0">
                <a:latin typeface="Calibri" panose="020F0502020204030204" pitchFamily="34" charset="0"/>
                <a:cs typeface="Calibri" panose="020F0502020204030204" pitchFamily="34" charset="0"/>
              </a:rPr>
              <a:t>, </a:t>
            </a:r>
            <a:r>
              <a:rPr lang="en-US" sz="2800" dirty="0">
                <a:highlight>
                  <a:srgbClr val="FFFF00"/>
                </a:highlight>
                <a:latin typeface="Calibri" panose="020F0502020204030204" pitchFamily="34" charset="0"/>
                <a:cs typeface="Calibri" panose="020F0502020204030204" pitchFamily="34" charset="0"/>
              </a:rPr>
              <a:t>standardizing data formats, and removing </a:t>
            </a:r>
            <a:r>
              <a:rPr lang="en-US" sz="2800" dirty="0" err="1">
                <a:highlight>
                  <a:srgbClr val="FFFF00"/>
                </a:highlight>
                <a:latin typeface="Calibri" panose="020F0502020204030204" pitchFamily="34" charset="0"/>
                <a:cs typeface="Calibri" panose="020F0502020204030204" pitchFamily="34" charset="0"/>
              </a:rPr>
              <a:t>NaN</a:t>
            </a:r>
            <a:r>
              <a:rPr lang="en-US" sz="2800" dirty="0">
                <a:highlight>
                  <a:srgbClr val="FFFF00"/>
                </a:highlight>
                <a:latin typeface="Calibri" panose="020F0502020204030204" pitchFamily="34" charset="0"/>
                <a:cs typeface="Calibri" panose="020F0502020204030204" pitchFamily="34" charset="0"/>
              </a:rPr>
              <a:t> values</a:t>
            </a:r>
            <a:r>
              <a:rPr lang="en-US" sz="2800" dirty="0">
                <a:latin typeface="Calibri" panose="020F0502020204030204" pitchFamily="34" charset="0"/>
                <a:cs typeface="Calibri" panose="020F0502020204030204" pitchFamily="34" charset="0"/>
              </a:rPr>
              <a:t>.</a:t>
            </a:r>
            <a:endParaRPr lang="en-AU" sz="28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50A8A4BA-319F-E31B-CD95-F0E68B2F60FE}"/>
              </a:ext>
            </a:extLst>
          </p:cNvPr>
          <p:cNvPicPr>
            <a:picLocks noChangeAspect="1"/>
          </p:cNvPicPr>
          <p:nvPr/>
        </p:nvPicPr>
        <p:blipFill>
          <a:blip r:embed="rId3"/>
          <a:srcRect t="7895" b="37544"/>
          <a:stretch/>
        </p:blipFill>
        <p:spPr>
          <a:xfrm>
            <a:off x="0" y="2298031"/>
            <a:ext cx="12192000" cy="3741821"/>
          </a:xfrm>
          <a:prstGeom prst="rect">
            <a:avLst/>
          </a:prstGeom>
        </p:spPr>
      </p:pic>
      <p:sp>
        <p:nvSpPr>
          <p:cNvPr id="6" name="Rectangle: Rounded Corners 5">
            <a:extLst>
              <a:ext uri="{FF2B5EF4-FFF2-40B4-BE49-F238E27FC236}">
                <a16:creationId xmlns:a16="http://schemas.microsoft.com/office/drawing/2014/main" id="{8484AC06-00B9-D91A-7993-D6CD7AF2756E}"/>
              </a:ext>
            </a:extLst>
          </p:cNvPr>
          <p:cNvSpPr/>
          <p:nvPr/>
        </p:nvSpPr>
        <p:spPr>
          <a:xfrm>
            <a:off x="4066673" y="5245768"/>
            <a:ext cx="6436895" cy="782052"/>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itle 1">
            <a:extLst>
              <a:ext uri="{FF2B5EF4-FFF2-40B4-BE49-F238E27FC236}">
                <a16:creationId xmlns:a16="http://schemas.microsoft.com/office/drawing/2014/main" id="{EB4F556F-DB9F-0363-70DF-8AB13234EE00}"/>
              </a:ext>
            </a:extLst>
          </p:cNvPr>
          <p:cNvSpPr>
            <a:spLocks noGrp="1"/>
          </p:cNvSpPr>
          <p:nvPr>
            <p:ph type="title"/>
          </p:nvPr>
        </p:nvSpPr>
        <p:spPr>
          <a:xfrm>
            <a:off x="0" y="0"/>
            <a:ext cx="12191999" cy="589935"/>
          </a:xfrm>
        </p:spPr>
        <p:txBody>
          <a:bodyPr anchor="b">
            <a:normAutofit fontScale="90000"/>
          </a:bodyPr>
          <a:lstStyle/>
          <a:p>
            <a:r>
              <a:rPr lang="en-US" dirty="0"/>
              <a:t>Data Handling and Cleaning Techniques - </a:t>
            </a:r>
            <a:r>
              <a:rPr lang="en-US" dirty="0" err="1"/>
              <a:t>DataCleanerPro</a:t>
            </a:r>
            <a:endParaRPr lang="en-AU" b="1" dirty="0">
              <a:latin typeface="Söhne"/>
            </a:endParaRPr>
          </a:p>
        </p:txBody>
      </p:sp>
    </p:spTree>
    <p:extLst>
      <p:ext uri="{BB962C8B-B14F-4D97-AF65-F5344CB8AC3E}">
        <p14:creationId xmlns:p14="http://schemas.microsoft.com/office/powerpoint/2010/main" val="2975342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62FEA-57C9-FC12-4905-DB7EA4F7175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497A82B-DC5D-530E-D508-927D8B99ACFB}"/>
              </a:ext>
            </a:extLst>
          </p:cNvPr>
          <p:cNvSpPr txBox="1"/>
          <p:nvPr/>
        </p:nvSpPr>
        <p:spPr>
          <a:xfrm>
            <a:off x="0" y="1179095"/>
            <a:ext cx="12192000" cy="5509200"/>
          </a:xfrm>
          <a:prstGeom prst="rect">
            <a:avLst/>
          </a:prstGeom>
          <a:solidFill>
            <a:schemeClr val="tx1"/>
          </a:solidFill>
        </p:spPr>
        <p:txBody>
          <a:bodyPr wrap="square">
            <a:spAutoFit/>
          </a:bodyPr>
          <a:lstStyle/>
          <a:p>
            <a:r>
              <a:rPr lang="en-US" sz="2200" b="0" dirty="0">
                <a:solidFill>
                  <a:srgbClr val="C586C0"/>
                </a:solidFill>
                <a:effectLst/>
                <a:latin typeface="Consolas" panose="020B0609020204030204" pitchFamily="49" charset="0"/>
              </a:rPr>
              <a:t>import</a:t>
            </a:r>
            <a:r>
              <a:rPr lang="en-US" sz="2200" b="0" dirty="0">
                <a:solidFill>
                  <a:srgbClr val="CCCCCC"/>
                </a:solidFill>
                <a:effectLst/>
                <a:latin typeface="Consolas" panose="020B0609020204030204" pitchFamily="49" charset="0"/>
              </a:rPr>
              <a:t> </a:t>
            </a:r>
            <a:r>
              <a:rPr lang="en-US" sz="2200" b="0" dirty="0">
                <a:solidFill>
                  <a:srgbClr val="4EC9B0"/>
                </a:solidFill>
                <a:effectLst/>
                <a:latin typeface="Consolas" panose="020B0609020204030204" pitchFamily="49" charset="0"/>
              </a:rPr>
              <a:t>pandas</a:t>
            </a:r>
            <a:r>
              <a:rPr lang="en-US" sz="2200" b="0" dirty="0">
                <a:solidFill>
                  <a:srgbClr val="CCCCCC"/>
                </a:solidFill>
                <a:effectLst/>
                <a:latin typeface="Consolas" panose="020B0609020204030204" pitchFamily="49" charset="0"/>
              </a:rPr>
              <a:t> </a:t>
            </a:r>
            <a:r>
              <a:rPr lang="en-US" sz="2200" b="0" dirty="0">
                <a:solidFill>
                  <a:srgbClr val="C586C0"/>
                </a:solidFill>
                <a:effectLst/>
                <a:latin typeface="Consolas" panose="020B0609020204030204" pitchFamily="49" charset="0"/>
              </a:rPr>
              <a:t>as</a:t>
            </a:r>
            <a:r>
              <a:rPr lang="en-US" sz="2200" b="0" dirty="0">
                <a:solidFill>
                  <a:srgbClr val="CCCCCC"/>
                </a:solidFill>
                <a:effectLst/>
                <a:latin typeface="Consolas" panose="020B0609020204030204" pitchFamily="49" charset="0"/>
              </a:rPr>
              <a:t> </a:t>
            </a:r>
            <a:r>
              <a:rPr lang="en-US" sz="2200" b="0" dirty="0">
                <a:solidFill>
                  <a:srgbClr val="4EC9B0"/>
                </a:solidFill>
                <a:effectLst/>
                <a:latin typeface="Consolas" panose="020B0609020204030204" pitchFamily="49" charset="0"/>
              </a:rPr>
              <a:t>pd</a:t>
            </a:r>
            <a:endParaRPr lang="en-US" sz="2200" b="0" dirty="0">
              <a:solidFill>
                <a:srgbClr val="CCCCCC"/>
              </a:solidFill>
              <a:effectLst/>
              <a:latin typeface="Consolas" panose="020B0609020204030204" pitchFamily="49" charset="0"/>
            </a:endParaRPr>
          </a:p>
          <a:p>
            <a:r>
              <a:rPr lang="en-US" sz="2200" b="0" dirty="0">
                <a:solidFill>
                  <a:srgbClr val="C586C0"/>
                </a:solidFill>
                <a:effectLst/>
                <a:latin typeface="Consolas" panose="020B0609020204030204" pitchFamily="49" charset="0"/>
              </a:rPr>
              <a:t>import</a:t>
            </a:r>
            <a:r>
              <a:rPr lang="en-US" sz="2200" b="0" dirty="0">
                <a:solidFill>
                  <a:srgbClr val="CCCCCC"/>
                </a:solidFill>
                <a:effectLst/>
                <a:latin typeface="Consolas" panose="020B0609020204030204" pitchFamily="49" charset="0"/>
              </a:rPr>
              <a:t> </a:t>
            </a:r>
            <a:r>
              <a:rPr lang="en-US" sz="2200" b="0" dirty="0" err="1">
                <a:solidFill>
                  <a:srgbClr val="4EC9B0"/>
                </a:solidFill>
                <a:effectLst/>
                <a:latin typeface="Consolas" panose="020B0609020204030204" pitchFamily="49" charset="0"/>
              </a:rPr>
              <a:t>numpy</a:t>
            </a:r>
            <a:r>
              <a:rPr lang="en-US" sz="2200" b="0" dirty="0">
                <a:solidFill>
                  <a:srgbClr val="CCCCCC"/>
                </a:solidFill>
                <a:effectLst/>
                <a:latin typeface="Consolas" panose="020B0609020204030204" pitchFamily="49" charset="0"/>
              </a:rPr>
              <a:t> </a:t>
            </a:r>
            <a:r>
              <a:rPr lang="en-US" sz="2200" b="0" dirty="0">
                <a:solidFill>
                  <a:srgbClr val="C586C0"/>
                </a:solidFill>
                <a:effectLst/>
                <a:latin typeface="Consolas" panose="020B0609020204030204" pitchFamily="49" charset="0"/>
              </a:rPr>
              <a:t>as</a:t>
            </a:r>
            <a:r>
              <a:rPr lang="en-US" sz="2200" b="0" dirty="0">
                <a:solidFill>
                  <a:srgbClr val="CCCCCC"/>
                </a:solidFill>
                <a:effectLst/>
                <a:latin typeface="Consolas" panose="020B0609020204030204" pitchFamily="49" charset="0"/>
              </a:rPr>
              <a:t> </a:t>
            </a:r>
            <a:r>
              <a:rPr lang="en-US" sz="2200" b="0" dirty="0">
                <a:solidFill>
                  <a:srgbClr val="4EC9B0"/>
                </a:solidFill>
                <a:effectLst/>
                <a:latin typeface="Consolas" panose="020B0609020204030204" pitchFamily="49" charset="0"/>
              </a:rPr>
              <a:t>np</a:t>
            </a:r>
            <a:endParaRPr lang="en-US" sz="2200" b="0" dirty="0">
              <a:solidFill>
                <a:srgbClr val="CCCCCC"/>
              </a:solidFill>
              <a:effectLst/>
              <a:latin typeface="Consolas" panose="020B0609020204030204" pitchFamily="49" charset="0"/>
            </a:endParaRPr>
          </a:p>
          <a:p>
            <a:br>
              <a:rPr lang="en-US" sz="2200" b="0" dirty="0">
                <a:solidFill>
                  <a:srgbClr val="CCCCCC"/>
                </a:solidFill>
                <a:effectLst/>
                <a:latin typeface="Consolas" panose="020B0609020204030204" pitchFamily="49" charset="0"/>
              </a:rPr>
            </a:br>
            <a:r>
              <a:rPr lang="en-US" sz="2200" b="0" dirty="0">
                <a:solidFill>
                  <a:srgbClr val="6A9955"/>
                </a:solidFill>
                <a:effectLst/>
                <a:latin typeface="Consolas" panose="020B0609020204030204" pitchFamily="49" charset="0"/>
              </a:rPr>
              <a:t># Use the Same Folder for data and code</a:t>
            </a:r>
            <a:endParaRPr lang="en-US" sz="2200" b="0" dirty="0">
              <a:solidFill>
                <a:srgbClr val="CCCCCC"/>
              </a:solidFill>
              <a:effectLst/>
              <a:latin typeface="Consolas" panose="020B0609020204030204" pitchFamily="49" charset="0"/>
            </a:endParaRPr>
          </a:p>
          <a:p>
            <a:r>
              <a:rPr lang="en-US" sz="2200" b="0" dirty="0">
                <a:solidFill>
                  <a:srgbClr val="6A9955"/>
                </a:solidFill>
                <a:effectLst/>
                <a:latin typeface="Consolas" panose="020B0609020204030204" pitchFamily="49" charset="0"/>
              </a:rPr>
              <a:t># Load the dataset</a:t>
            </a:r>
            <a:endParaRPr lang="en-US" sz="2200" b="0" dirty="0">
              <a:solidFill>
                <a:srgbClr val="CCCCCC"/>
              </a:solidFill>
              <a:effectLst/>
              <a:latin typeface="Consolas" panose="020B0609020204030204" pitchFamily="49" charset="0"/>
            </a:endParaRPr>
          </a:p>
          <a:p>
            <a:r>
              <a:rPr lang="en-US" sz="2200" b="0" dirty="0" err="1">
                <a:solidFill>
                  <a:srgbClr val="9CDCFE"/>
                </a:solidFill>
                <a:effectLst/>
                <a:latin typeface="Consolas" panose="020B0609020204030204" pitchFamily="49" charset="0"/>
              </a:rPr>
              <a:t>df</a:t>
            </a:r>
            <a:r>
              <a:rPr lang="en-US" sz="2200" b="0" dirty="0">
                <a:solidFill>
                  <a:srgbClr val="CCCCCC"/>
                </a:solidFill>
                <a:effectLst/>
                <a:latin typeface="Consolas" panose="020B0609020204030204" pitchFamily="49" charset="0"/>
              </a:rPr>
              <a:t> </a:t>
            </a:r>
            <a:r>
              <a:rPr lang="en-US" sz="2200" b="0" dirty="0">
                <a:solidFill>
                  <a:srgbClr val="D4D4D4"/>
                </a:solidFill>
                <a:effectLst/>
                <a:latin typeface="Consolas" panose="020B0609020204030204" pitchFamily="49" charset="0"/>
              </a:rPr>
              <a:t>=</a:t>
            </a:r>
            <a:r>
              <a:rPr lang="en-US" sz="2200" b="0" dirty="0">
                <a:solidFill>
                  <a:srgbClr val="CCCCCC"/>
                </a:solidFill>
                <a:effectLst/>
                <a:latin typeface="Consolas" panose="020B0609020204030204" pitchFamily="49" charset="0"/>
              </a:rPr>
              <a:t> </a:t>
            </a:r>
            <a:r>
              <a:rPr lang="en-US" sz="2200" b="0" dirty="0" err="1">
                <a:solidFill>
                  <a:srgbClr val="4EC9B0"/>
                </a:solidFill>
                <a:effectLst/>
                <a:latin typeface="Consolas" panose="020B0609020204030204" pitchFamily="49" charset="0"/>
              </a:rPr>
              <a:t>pd</a:t>
            </a:r>
            <a:r>
              <a:rPr lang="en-US" sz="2200" b="0" dirty="0" err="1">
                <a:solidFill>
                  <a:srgbClr val="CCCCCC"/>
                </a:solidFill>
                <a:effectLst/>
                <a:latin typeface="Consolas" panose="020B0609020204030204" pitchFamily="49" charset="0"/>
              </a:rPr>
              <a:t>.</a:t>
            </a:r>
            <a:r>
              <a:rPr lang="en-US" sz="2200" b="0" dirty="0" err="1">
                <a:solidFill>
                  <a:srgbClr val="DCDCAA"/>
                </a:solidFill>
                <a:effectLst/>
                <a:latin typeface="Consolas" panose="020B0609020204030204" pitchFamily="49" charset="0"/>
              </a:rPr>
              <a:t>read_csv</a:t>
            </a:r>
            <a:r>
              <a:rPr lang="en-US" sz="2200" b="0" dirty="0">
                <a:solidFill>
                  <a:srgbClr val="CCCCCC"/>
                </a:solidFill>
                <a:effectLst/>
                <a:latin typeface="Consolas" panose="020B0609020204030204" pitchFamily="49" charset="0"/>
              </a:rPr>
              <a:t>(</a:t>
            </a:r>
            <a:r>
              <a:rPr lang="en-US" sz="2200" b="0" dirty="0">
                <a:solidFill>
                  <a:srgbClr val="CE9178"/>
                </a:solidFill>
                <a:effectLst/>
                <a:latin typeface="Consolas" panose="020B0609020204030204" pitchFamily="49" charset="0"/>
              </a:rPr>
              <a:t>'Dataset_BeforeCleaning.csv'</a:t>
            </a:r>
            <a:r>
              <a:rPr lang="en-US" sz="2200" b="0" dirty="0">
                <a:solidFill>
                  <a:srgbClr val="CCCCCC"/>
                </a:solidFill>
                <a:effectLst/>
                <a:latin typeface="Consolas" panose="020B0609020204030204" pitchFamily="49" charset="0"/>
              </a:rPr>
              <a:t>)</a:t>
            </a:r>
          </a:p>
          <a:p>
            <a:br>
              <a:rPr lang="en-US" sz="2200" b="0" dirty="0">
                <a:solidFill>
                  <a:srgbClr val="CCCCCC"/>
                </a:solidFill>
                <a:effectLst/>
                <a:latin typeface="Consolas" panose="020B0609020204030204" pitchFamily="49" charset="0"/>
              </a:rPr>
            </a:br>
            <a:r>
              <a:rPr lang="en-US" sz="2200" b="0" dirty="0">
                <a:solidFill>
                  <a:srgbClr val="6A9955"/>
                </a:solidFill>
                <a:effectLst/>
                <a:latin typeface="Consolas" panose="020B0609020204030204" pitchFamily="49" charset="0"/>
              </a:rPr>
              <a:t># Display the original data</a:t>
            </a:r>
            <a:endParaRPr lang="en-US" sz="2200" b="0" dirty="0">
              <a:solidFill>
                <a:srgbClr val="CCCCCC"/>
              </a:solidFill>
              <a:effectLst/>
              <a:latin typeface="Consolas" panose="020B0609020204030204" pitchFamily="49" charset="0"/>
            </a:endParaRPr>
          </a:p>
          <a:p>
            <a:r>
              <a:rPr lang="en-US" sz="2200" b="0" dirty="0">
                <a:solidFill>
                  <a:srgbClr val="DCDCAA"/>
                </a:solidFill>
                <a:effectLst/>
                <a:latin typeface="Consolas" panose="020B0609020204030204" pitchFamily="49" charset="0"/>
              </a:rPr>
              <a:t>print</a:t>
            </a:r>
            <a:r>
              <a:rPr lang="en-US" sz="2200" b="0" dirty="0">
                <a:solidFill>
                  <a:srgbClr val="CCCCCC"/>
                </a:solidFill>
                <a:effectLst/>
                <a:latin typeface="Consolas" panose="020B0609020204030204" pitchFamily="49" charset="0"/>
              </a:rPr>
              <a:t>(</a:t>
            </a:r>
            <a:r>
              <a:rPr lang="en-US" sz="2200" b="0" dirty="0">
                <a:solidFill>
                  <a:srgbClr val="CE9178"/>
                </a:solidFill>
                <a:effectLst/>
                <a:latin typeface="Consolas" panose="020B0609020204030204" pitchFamily="49" charset="0"/>
              </a:rPr>
              <a:t>"=== Original Data ==="</a:t>
            </a:r>
            <a:r>
              <a:rPr lang="en-US" sz="2200" b="0" dirty="0">
                <a:solidFill>
                  <a:srgbClr val="CCCCCC"/>
                </a:solidFill>
                <a:effectLst/>
                <a:latin typeface="Consolas" panose="020B0609020204030204" pitchFamily="49" charset="0"/>
              </a:rPr>
              <a:t>)</a:t>
            </a:r>
          </a:p>
          <a:p>
            <a:r>
              <a:rPr lang="en-US" sz="2200" b="0" dirty="0">
                <a:solidFill>
                  <a:srgbClr val="DCDCAA"/>
                </a:solidFill>
                <a:effectLst/>
                <a:latin typeface="Consolas" panose="020B0609020204030204" pitchFamily="49" charset="0"/>
              </a:rPr>
              <a:t>print</a:t>
            </a:r>
            <a:r>
              <a:rPr lang="en-US" sz="2200" b="0" dirty="0">
                <a:solidFill>
                  <a:srgbClr val="CCCCCC"/>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df</a:t>
            </a:r>
            <a:r>
              <a:rPr lang="en-US" sz="2200" b="0" dirty="0">
                <a:solidFill>
                  <a:srgbClr val="CCCCCC"/>
                </a:solidFill>
                <a:effectLst/>
                <a:latin typeface="Consolas" panose="020B0609020204030204" pitchFamily="49" charset="0"/>
              </a:rPr>
              <a:t>)</a:t>
            </a:r>
          </a:p>
          <a:p>
            <a:br>
              <a:rPr lang="en-US" sz="2200" b="0" dirty="0">
                <a:solidFill>
                  <a:srgbClr val="CCCCCC"/>
                </a:solidFill>
                <a:effectLst/>
                <a:latin typeface="Consolas" panose="020B0609020204030204" pitchFamily="49" charset="0"/>
              </a:rPr>
            </a:br>
            <a:r>
              <a:rPr lang="en-US" sz="2200" b="0" dirty="0">
                <a:solidFill>
                  <a:srgbClr val="6A9955"/>
                </a:solidFill>
                <a:effectLst/>
                <a:latin typeface="Consolas" panose="020B0609020204030204" pitchFamily="49" charset="0"/>
              </a:rPr>
              <a:t># Step 1: Identifying Missing Values (Before Cleaning)</a:t>
            </a:r>
            <a:endParaRPr lang="en-US" sz="2200" b="0" dirty="0">
              <a:solidFill>
                <a:srgbClr val="CCCCCC"/>
              </a:solidFill>
              <a:effectLst/>
              <a:latin typeface="Consolas" panose="020B0609020204030204" pitchFamily="49" charset="0"/>
            </a:endParaRPr>
          </a:p>
          <a:p>
            <a:r>
              <a:rPr lang="en-US" sz="2200" b="0" dirty="0">
                <a:solidFill>
                  <a:srgbClr val="DCDCAA"/>
                </a:solidFill>
                <a:effectLst/>
                <a:latin typeface="Consolas" panose="020B0609020204030204" pitchFamily="49" charset="0"/>
              </a:rPr>
              <a:t>print</a:t>
            </a:r>
            <a:r>
              <a:rPr lang="en-US" sz="2200" b="0" dirty="0">
                <a:solidFill>
                  <a:srgbClr val="CCCCCC"/>
                </a:solidFill>
                <a:effectLst/>
                <a:latin typeface="Consolas" panose="020B0609020204030204" pitchFamily="49" charset="0"/>
              </a:rPr>
              <a:t>(</a:t>
            </a:r>
            <a:r>
              <a:rPr lang="en-US" sz="2200" b="0" dirty="0">
                <a:solidFill>
                  <a:srgbClr val="CE9178"/>
                </a:solidFill>
                <a:effectLst/>
                <a:latin typeface="Consolas" panose="020B0609020204030204" pitchFamily="49" charset="0"/>
              </a:rPr>
              <a:t>"</a:t>
            </a:r>
            <a:r>
              <a:rPr lang="en-US" sz="2200" b="0" dirty="0">
                <a:solidFill>
                  <a:srgbClr val="D7BA7D"/>
                </a:solidFill>
                <a:effectLst/>
                <a:latin typeface="Consolas" panose="020B0609020204030204" pitchFamily="49" charset="0"/>
              </a:rPr>
              <a:t>\n</a:t>
            </a:r>
            <a:r>
              <a:rPr lang="en-US" sz="2200" b="0" dirty="0">
                <a:solidFill>
                  <a:srgbClr val="CE9178"/>
                </a:solidFill>
                <a:effectLst/>
                <a:latin typeface="Consolas" panose="020B0609020204030204" pitchFamily="49" charset="0"/>
              </a:rPr>
              <a:t>=== Step 1: Identifying Missing Values (Before Cleaning) ==="</a:t>
            </a:r>
            <a:r>
              <a:rPr lang="en-US" sz="2200" b="0" dirty="0">
                <a:solidFill>
                  <a:srgbClr val="CCCCCC"/>
                </a:solidFill>
                <a:effectLst/>
                <a:latin typeface="Consolas" panose="020B0609020204030204" pitchFamily="49" charset="0"/>
              </a:rPr>
              <a:t>)</a:t>
            </a:r>
          </a:p>
          <a:p>
            <a:r>
              <a:rPr lang="en-US" sz="2200" b="0" dirty="0">
                <a:solidFill>
                  <a:srgbClr val="DCDCAA"/>
                </a:solidFill>
                <a:effectLst/>
                <a:latin typeface="Consolas" panose="020B0609020204030204" pitchFamily="49" charset="0"/>
              </a:rPr>
              <a:t>print</a:t>
            </a:r>
            <a:r>
              <a:rPr lang="en-US" sz="2200" b="0" dirty="0">
                <a:solidFill>
                  <a:srgbClr val="CCCCCC"/>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df</a:t>
            </a:r>
            <a:r>
              <a:rPr lang="en-US" sz="2200" b="0" dirty="0" err="1">
                <a:solidFill>
                  <a:srgbClr val="CCCCCC"/>
                </a:solidFill>
                <a:effectLst/>
                <a:latin typeface="Consolas" panose="020B0609020204030204" pitchFamily="49" charset="0"/>
              </a:rPr>
              <a:t>.</a:t>
            </a:r>
            <a:r>
              <a:rPr lang="en-US" sz="2200" b="0" dirty="0" err="1">
                <a:solidFill>
                  <a:srgbClr val="DCDCAA"/>
                </a:solidFill>
                <a:effectLst/>
                <a:latin typeface="Consolas" panose="020B0609020204030204" pitchFamily="49" charset="0"/>
              </a:rPr>
              <a:t>isnull</a:t>
            </a:r>
            <a:r>
              <a:rPr lang="en-US" sz="2200" b="0" dirty="0">
                <a:solidFill>
                  <a:srgbClr val="CCCCCC"/>
                </a:solidFill>
                <a:effectLst/>
                <a:latin typeface="Consolas" panose="020B0609020204030204" pitchFamily="49" charset="0"/>
              </a:rPr>
              <a:t>().</a:t>
            </a:r>
            <a:r>
              <a:rPr lang="en-US" sz="2200" b="0" dirty="0">
                <a:solidFill>
                  <a:srgbClr val="DCDCAA"/>
                </a:solidFill>
                <a:effectLst/>
                <a:latin typeface="Consolas" panose="020B0609020204030204" pitchFamily="49" charset="0"/>
              </a:rPr>
              <a:t>sum</a:t>
            </a:r>
            <a:r>
              <a:rPr lang="en-US" sz="2200" b="0" dirty="0">
                <a:solidFill>
                  <a:srgbClr val="CCCCCC"/>
                </a:solidFill>
                <a:effectLst/>
                <a:latin typeface="Consolas" panose="020B0609020204030204" pitchFamily="49" charset="0"/>
              </a:rPr>
              <a:t>())</a:t>
            </a:r>
          </a:p>
          <a:p>
            <a:br>
              <a:rPr lang="en-US" sz="2200" b="0" dirty="0">
                <a:solidFill>
                  <a:srgbClr val="CCCCCC"/>
                </a:solidFill>
                <a:effectLst/>
                <a:latin typeface="Consolas" panose="020B0609020204030204" pitchFamily="49" charset="0"/>
              </a:rPr>
            </a:br>
            <a:endParaRPr lang="en-US" sz="2200" b="0" dirty="0">
              <a:solidFill>
                <a:srgbClr val="CCCCCC"/>
              </a:solidFill>
              <a:effectLst/>
              <a:latin typeface="Consolas" panose="020B0609020204030204" pitchFamily="49" charset="0"/>
            </a:endParaRPr>
          </a:p>
        </p:txBody>
      </p:sp>
      <p:sp>
        <p:nvSpPr>
          <p:cNvPr id="5" name="Title 1">
            <a:extLst>
              <a:ext uri="{FF2B5EF4-FFF2-40B4-BE49-F238E27FC236}">
                <a16:creationId xmlns:a16="http://schemas.microsoft.com/office/drawing/2014/main" id="{B4ACC54B-8A46-D2F8-A777-2331D25D3855}"/>
              </a:ext>
            </a:extLst>
          </p:cNvPr>
          <p:cNvSpPr>
            <a:spLocks noGrp="1"/>
          </p:cNvSpPr>
          <p:nvPr>
            <p:ph type="title"/>
          </p:nvPr>
        </p:nvSpPr>
        <p:spPr>
          <a:xfrm>
            <a:off x="0" y="0"/>
            <a:ext cx="12191999" cy="589935"/>
          </a:xfrm>
        </p:spPr>
        <p:txBody>
          <a:bodyPr anchor="b">
            <a:normAutofit fontScale="90000"/>
          </a:bodyPr>
          <a:lstStyle/>
          <a:p>
            <a:r>
              <a:rPr lang="en-US" dirty="0"/>
              <a:t>Data Handling and Cleaning Techniques - </a:t>
            </a:r>
            <a:r>
              <a:rPr lang="en-US" dirty="0" err="1"/>
              <a:t>DataCleanerPro</a:t>
            </a:r>
            <a:endParaRPr lang="en-AU" b="1" dirty="0">
              <a:latin typeface="Söhne"/>
            </a:endParaRPr>
          </a:p>
        </p:txBody>
      </p:sp>
    </p:spTree>
    <p:extLst>
      <p:ext uri="{BB962C8B-B14F-4D97-AF65-F5344CB8AC3E}">
        <p14:creationId xmlns:p14="http://schemas.microsoft.com/office/powerpoint/2010/main" val="995335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62FEA-57C9-FC12-4905-DB7EA4F7175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C93521F-188D-9274-227E-71362208CC7F}"/>
              </a:ext>
            </a:extLst>
          </p:cNvPr>
          <p:cNvPicPr>
            <a:picLocks noChangeAspect="1"/>
          </p:cNvPicPr>
          <p:nvPr/>
        </p:nvPicPr>
        <p:blipFill>
          <a:blip r:embed="rId3"/>
          <a:srcRect l="39146" t="20487" r="4695" b="18699"/>
          <a:stretch/>
        </p:blipFill>
        <p:spPr>
          <a:xfrm>
            <a:off x="1397619" y="1134240"/>
            <a:ext cx="9396762" cy="5723760"/>
          </a:xfrm>
          <a:prstGeom prst="rect">
            <a:avLst/>
          </a:prstGeom>
        </p:spPr>
      </p:pic>
      <p:sp>
        <p:nvSpPr>
          <p:cNvPr id="6" name="Title 1">
            <a:extLst>
              <a:ext uri="{FF2B5EF4-FFF2-40B4-BE49-F238E27FC236}">
                <a16:creationId xmlns:a16="http://schemas.microsoft.com/office/drawing/2014/main" id="{283AF763-0C5E-A0B1-F1C7-895A665D5A9E}"/>
              </a:ext>
            </a:extLst>
          </p:cNvPr>
          <p:cNvSpPr>
            <a:spLocks noGrp="1"/>
          </p:cNvSpPr>
          <p:nvPr>
            <p:ph type="title"/>
          </p:nvPr>
        </p:nvSpPr>
        <p:spPr>
          <a:xfrm>
            <a:off x="0" y="0"/>
            <a:ext cx="12191999" cy="589935"/>
          </a:xfrm>
        </p:spPr>
        <p:txBody>
          <a:bodyPr anchor="b">
            <a:normAutofit fontScale="90000"/>
          </a:bodyPr>
          <a:lstStyle/>
          <a:p>
            <a:r>
              <a:rPr lang="en-US" dirty="0"/>
              <a:t>Data Handling and Cleaning Techniques - </a:t>
            </a:r>
            <a:r>
              <a:rPr lang="en-US" dirty="0" err="1"/>
              <a:t>DataCleanerPro</a:t>
            </a:r>
            <a:endParaRPr lang="en-AU" b="1" dirty="0">
              <a:latin typeface="Söhne"/>
            </a:endParaRPr>
          </a:p>
        </p:txBody>
      </p:sp>
    </p:spTree>
    <p:extLst>
      <p:ext uri="{BB962C8B-B14F-4D97-AF65-F5344CB8AC3E}">
        <p14:creationId xmlns:p14="http://schemas.microsoft.com/office/powerpoint/2010/main" val="1738889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62FEA-57C9-FC12-4905-DB7EA4F7175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497A82B-DC5D-530E-D508-927D8B99ACFB}"/>
              </a:ext>
            </a:extLst>
          </p:cNvPr>
          <p:cNvSpPr txBox="1"/>
          <p:nvPr/>
        </p:nvSpPr>
        <p:spPr>
          <a:xfrm>
            <a:off x="0" y="1179095"/>
            <a:ext cx="12192000" cy="4154984"/>
          </a:xfrm>
          <a:prstGeom prst="rect">
            <a:avLst/>
          </a:prstGeom>
          <a:solidFill>
            <a:schemeClr val="tx1"/>
          </a:solidFill>
        </p:spPr>
        <p:txBody>
          <a:bodyPr wrap="square">
            <a:spAutoFit/>
          </a:bodyPr>
          <a:lstStyle/>
          <a:p>
            <a:r>
              <a:rPr lang="en-US" sz="2200" b="0" dirty="0">
                <a:solidFill>
                  <a:srgbClr val="6A9955"/>
                </a:solidFill>
                <a:effectLst/>
                <a:latin typeface="Consolas" panose="020B0609020204030204" pitchFamily="49" charset="0"/>
              </a:rPr>
              <a:t># Step 1: Display the data before removing duplicates</a:t>
            </a:r>
            <a:endParaRPr lang="en-US" sz="2200" b="0" dirty="0">
              <a:solidFill>
                <a:srgbClr val="CCCCCC"/>
              </a:solidFill>
              <a:effectLst/>
              <a:latin typeface="Consolas" panose="020B0609020204030204" pitchFamily="49" charset="0"/>
            </a:endParaRPr>
          </a:p>
          <a:p>
            <a:r>
              <a:rPr lang="en-US" sz="2200" b="0" dirty="0">
                <a:solidFill>
                  <a:srgbClr val="DCDCAA"/>
                </a:solidFill>
                <a:effectLst/>
                <a:latin typeface="Consolas" panose="020B0609020204030204" pitchFamily="49" charset="0"/>
              </a:rPr>
              <a:t>print</a:t>
            </a:r>
            <a:r>
              <a:rPr lang="en-US" sz="2200" b="0" dirty="0">
                <a:solidFill>
                  <a:srgbClr val="CCCCCC"/>
                </a:solidFill>
                <a:effectLst/>
                <a:latin typeface="Consolas" panose="020B0609020204030204" pitchFamily="49" charset="0"/>
              </a:rPr>
              <a:t>(</a:t>
            </a:r>
            <a:r>
              <a:rPr lang="en-US" sz="2200" b="0" dirty="0">
                <a:solidFill>
                  <a:srgbClr val="CE9178"/>
                </a:solidFill>
                <a:effectLst/>
                <a:latin typeface="Consolas" panose="020B0609020204030204" pitchFamily="49" charset="0"/>
              </a:rPr>
              <a:t>"</a:t>
            </a:r>
            <a:r>
              <a:rPr lang="en-US" sz="2200" b="0" dirty="0">
                <a:solidFill>
                  <a:srgbClr val="D7BA7D"/>
                </a:solidFill>
                <a:effectLst/>
                <a:latin typeface="Consolas" panose="020B0609020204030204" pitchFamily="49" charset="0"/>
              </a:rPr>
              <a:t>\n</a:t>
            </a:r>
            <a:r>
              <a:rPr lang="en-US" sz="2200" b="0" dirty="0">
                <a:solidFill>
                  <a:srgbClr val="CE9178"/>
                </a:solidFill>
                <a:effectLst/>
                <a:latin typeface="Consolas" panose="020B0609020204030204" pitchFamily="49" charset="0"/>
              </a:rPr>
              <a:t>=== Data Before Removing Duplicates ==="</a:t>
            </a:r>
            <a:r>
              <a:rPr lang="en-US" sz="2200" b="0" dirty="0">
                <a:solidFill>
                  <a:srgbClr val="CCCCCC"/>
                </a:solidFill>
                <a:effectLst/>
                <a:latin typeface="Consolas" panose="020B0609020204030204" pitchFamily="49" charset="0"/>
              </a:rPr>
              <a:t>)</a:t>
            </a:r>
          </a:p>
          <a:p>
            <a:r>
              <a:rPr lang="en-US" sz="2200" b="0" dirty="0">
                <a:solidFill>
                  <a:srgbClr val="DCDCAA"/>
                </a:solidFill>
                <a:effectLst/>
                <a:latin typeface="Consolas" panose="020B0609020204030204" pitchFamily="49" charset="0"/>
              </a:rPr>
              <a:t>print</a:t>
            </a:r>
            <a:r>
              <a:rPr lang="en-US" sz="2200" b="0" dirty="0">
                <a:solidFill>
                  <a:srgbClr val="CCCCCC"/>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df</a:t>
            </a:r>
            <a:r>
              <a:rPr lang="en-US" sz="2200" b="0" dirty="0">
                <a:solidFill>
                  <a:srgbClr val="CCCCCC"/>
                </a:solidFill>
                <a:effectLst/>
                <a:latin typeface="Consolas" panose="020B0609020204030204" pitchFamily="49" charset="0"/>
              </a:rPr>
              <a:t>)</a:t>
            </a:r>
          </a:p>
          <a:p>
            <a:br>
              <a:rPr lang="en-US" sz="2200" b="0" dirty="0">
                <a:solidFill>
                  <a:srgbClr val="CCCCCC"/>
                </a:solidFill>
                <a:effectLst/>
                <a:latin typeface="Consolas" panose="020B0609020204030204" pitchFamily="49" charset="0"/>
              </a:rPr>
            </a:br>
            <a:r>
              <a:rPr lang="en-US" sz="2200" b="0" dirty="0">
                <a:solidFill>
                  <a:srgbClr val="6A9955"/>
                </a:solidFill>
                <a:effectLst/>
                <a:latin typeface="Consolas" panose="020B0609020204030204" pitchFamily="49" charset="0"/>
              </a:rPr>
              <a:t># Step 2: Remove duplicates</a:t>
            </a:r>
            <a:endParaRPr lang="en-US" sz="2200" b="0" dirty="0">
              <a:solidFill>
                <a:srgbClr val="CCCCCC"/>
              </a:solidFill>
              <a:effectLst/>
              <a:latin typeface="Consolas" panose="020B0609020204030204" pitchFamily="49" charset="0"/>
            </a:endParaRPr>
          </a:p>
          <a:p>
            <a:r>
              <a:rPr lang="en-US" sz="2200" b="0" dirty="0" err="1">
                <a:solidFill>
                  <a:srgbClr val="9CDCFE"/>
                </a:solidFill>
                <a:effectLst/>
                <a:latin typeface="Consolas" panose="020B0609020204030204" pitchFamily="49" charset="0"/>
              </a:rPr>
              <a:t>df_no_duplicates</a:t>
            </a:r>
            <a:r>
              <a:rPr lang="en-US" sz="2200" b="0" dirty="0">
                <a:solidFill>
                  <a:srgbClr val="CCCCCC"/>
                </a:solidFill>
                <a:effectLst/>
                <a:latin typeface="Consolas" panose="020B0609020204030204" pitchFamily="49" charset="0"/>
              </a:rPr>
              <a:t> </a:t>
            </a:r>
            <a:r>
              <a:rPr lang="en-US" sz="2200" b="0" dirty="0">
                <a:solidFill>
                  <a:srgbClr val="D4D4D4"/>
                </a:solidFill>
                <a:effectLst/>
                <a:latin typeface="Consolas" panose="020B0609020204030204" pitchFamily="49" charset="0"/>
              </a:rPr>
              <a:t>=</a:t>
            </a:r>
            <a:r>
              <a:rPr lang="en-US" sz="2200" b="0" dirty="0">
                <a:solidFill>
                  <a:srgbClr val="CCCCCC"/>
                </a:solidFill>
                <a:effectLst/>
                <a:latin typeface="Consolas" panose="020B0609020204030204" pitchFamily="49" charset="0"/>
              </a:rPr>
              <a:t> </a:t>
            </a:r>
            <a:r>
              <a:rPr lang="en-US" sz="2200" b="0" dirty="0" err="1">
                <a:solidFill>
                  <a:srgbClr val="9CDCFE"/>
                </a:solidFill>
                <a:effectLst/>
                <a:latin typeface="Consolas" panose="020B0609020204030204" pitchFamily="49" charset="0"/>
              </a:rPr>
              <a:t>df</a:t>
            </a:r>
            <a:r>
              <a:rPr lang="en-US" sz="2200" b="0" dirty="0" err="1">
                <a:solidFill>
                  <a:srgbClr val="CCCCCC"/>
                </a:solidFill>
                <a:effectLst/>
                <a:latin typeface="Consolas" panose="020B0609020204030204" pitchFamily="49" charset="0"/>
              </a:rPr>
              <a:t>.</a:t>
            </a:r>
            <a:r>
              <a:rPr lang="en-US" sz="2200" b="0" dirty="0" err="1">
                <a:solidFill>
                  <a:srgbClr val="DCDCAA"/>
                </a:solidFill>
                <a:effectLst/>
                <a:latin typeface="Consolas" panose="020B0609020204030204" pitchFamily="49" charset="0"/>
              </a:rPr>
              <a:t>drop_duplicates</a:t>
            </a:r>
            <a:r>
              <a:rPr lang="en-US" sz="2200" b="0" dirty="0">
                <a:solidFill>
                  <a:srgbClr val="CCCCCC"/>
                </a:solidFill>
                <a:effectLst/>
                <a:latin typeface="Consolas" panose="020B0609020204030204" pitchFamily="49" charset="0"/>
              </a:rPr>
              <a:t>()</a:t>
            </a:r>
          </a:p>
          <a:p>
            <a:br>
              <a:rPr lang="en-US" sz="2200" b="0" dirty="0">
                <a:solidFill>
                  <a:srgbClr val="CCCCCC"/>
                </a:solidFill>
                <a:effectLst/>
                <a:latin typeface="Consolas" panose="020B0609020204030204" pitchFamily="49" charset="0"/>
              </a:rPr>
            </a:br>
            <a:r>
              <a:rPr lang="en-US" sz="2200" b="0" dirty="0">
                <a:solidFill>
                  <a:srgbClr val="6A9955"/>
                </a:solidFill>
                <a:effectLst/>
                <a:latin typeface="Consolas" panose="020B0609020204030204" pitchFamily="49" charset="0"/>
              </a:rPr>
              <a:t># Step 2: Display the data after removing duplicates</a:t>
            </a:r>
            <a:endParaRPr lang="en-US" sz="2200" b="0" dirty="0">
              <a:solidFill>
                <a:srgbClr val="CCCCCC"/>
              </a:solidFill>
              <a:effectLst/>
              <a:latin typeface="Consolas" panose="020B0609020204030204" pitchFamily="49" charset="0"/>
            </a:endParaRPr>
          </a:p>
          <a:p>
            <a:r>
              <a:rPr lang="en-US" sz="2200" b="0" dirty="0">
                <a:solidFill>
                  <a:srgbClr val="DCDCAA"/>
                </a:solidFill>
                <a:effectLst/>
                <a:latin typeface="Consolas" panose="020B0609020204030204" pitchFamily="49" charset="0"/>
              </a:rPr>
              <a:t>print</a:t>
            </a:r>
            <a:r>
              <a:rPr lang="en-US" sz="2200" b="0" dirty="0">
                <a:solidFill>
                  <a:srgbClr val="CCCCCC"/>
                </a:solidFill>
                <a:effectLst/>
                <a:latin typeface="Consolas" panose="020B0609020204030204" pitchFamily="49" charset="0"/>
              </a:rPr>
              <a:t>(</a:t>
            </a:r>
            <a:r>
              <a:rPr lang="en-US" sz="2200" b="0" dirty="0">
                <a:solidFill>
                  <a:srgbClr val="CE9178"/>
                </a:solidFill>
                <a:effectLst/>
                <a:latin typeface="Consolas" panose="020B0609020204030204" pitchFamily="49" charset="0"/>
              </a:rPr>
              <a:t>"</a:t>
            </a:r>
            <a:r>
              <a:rPr lang="en-US" sz="2200" b="0" dirty="0">
                <a:solidFill>
                  <a:srgbClr val="D7BA7D"/>
                </a:solidFill>
                <a:effectLst/>
                <a:latin typeface="Consolas" panose="020B0609020204030204" pitchFamily="49" charset="0"/>
              </a:rPr>
              <a:t>\n</a:t>
            </a:r>
            <a:r>
              <a:rPr lang="en-US" sz="2200" b="0" dirty="0">
                <a:solidFill>
                  <a:srgbClr val="CE9178"/>
                </a:solidFill>
                <a:effectLst/>
                <a:latin typeface="Consolas" panose="020B0609020204030204" pitchFamily="49" charset="0"/>
              </a:rPr>
              <a:t>=== Step 2: Data After Removing Duplicates ==="</a:t>
            </a:r>
            <a:r>
              <a:rPr lang="en-US" sz="2200" b="0" dirty="0">
                <a:solidFill>
                  <a:srgbClr val="CCCCCC"/>
                </a:solidFill>
                <a:effectLst/>
                <a:latin typeface="Consolas" panose="020B0609020204030204" pitchFamily="49" charset="0"/>
              </a:rPr>
              <a:t>)</a:t>
            </a:r>
          </a:p>
          <a:p>
            <a:r>
              <a:rPr lang="en-US" sz="2200" b="0" dirty="0">
                <a:solidFill>
                  <a:srgbClr val="DCDCAA"/>
                </a:solidFill>
                <a:effectLst/>
                <a:latin typeface="Consolas" panose="020B0609020204030204" pitchFamily="49" charset="0"/>
              </a:rPr>
              <a:t>print</a:t>
            </a:r>
            <a:r>
              <a:rPr lang="en-US" sz="2200" b="0" dirty="0">
                <a:solidFill>
                  <a:srgbClr val="CCCCCC"/>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df_no_duplicates</a:t>
            </a:r>
            <a:r>
              <a:rPr lang="en-US" sz="2200" b="0" dirty="0">
                <a:solidFill>
                  <a:srgbClr val="CCCCCC"/>
                </a:solidFill>
                <a:effectLst/>
                <a:latin typeface="Consolas" panose="020B0609020204030204" pitchFamily="49" charset="0"/>
              </a:rPr>
              <a:t>)</a:t>
            </a:r>
          </a:p>
          <a:p>
            <a:br>
              <a:rPr lang="en-US" sz="2200" b="0" dirty="0">
                <a:solidFill>
                  <a:srgbClr val="CCCCCC"/>
                </a:solidFill>
                <a:effectLst/>
                <a:latin typeface="Consolas" panose="020B0609020204030204" pitchFamily="49" charset="0"/>
              </a:rPr>
            </a:br>
            <a:endParaRPr lang="en-US" sz="2200" b="0" dirty="0">
              <a:solidFill>
                <a:srgbClr val="CCCCCC"/>
              </a:solidFill>
              <a:effectLst/>
              <a:latin typeface="Consolas" panose="020B0609020204030204" pitchFamily="49" charset="0"/>
            </a:endParaRPr>
          </a:p>
        </p:txBody>
      </p:sp>
      <p:sp>
        <p:nvSpPr>
          <p:cNvPr id="5" name="Title 1">
            <a:extLst>
              <a:ext uri="{FF2B5EF4-FFF2-40B4-BE49-F238E27FC236}">
                <a16:creationId xmlns:a16="http://schemas.microsoft.com/office/drawing/2014/main" id="{E089E16C-F4FD-1274-D46E-42AC24E33C90}"/>
              </a:ext>
            </a:extLst>
          </p:cNvPr>
          <p:cNvSpPr>
            <a:spLocks noGrp="1"/>
          </p:cNvSpPr>
          <p:nvPr>
            <p:ph type="title"/>
          </p:nvPr>
        </p:nvSpPr>
        <p:spPr>
          <a:xfrm>
            <a:off x="0" y="0"/>
            <a:ext cx="12191999" cy="589935"/>
          </a:xfrm>
        </p:spPr>
        <p:txBody>
          <a:bodyPr anchor="b">
            <a:normAutofit fontScale="90000"/>
          </a:bodyPr>
          <a:lstStyle/>
          <a:p>
            <a:r>
              <a:rPr lang="en-US" dirty="0"/>
              <a:t>Data Handling and Cleaning Techniques - </a:t>
            </a:r>
            <a:r>
              <a:rPr lang="en-US" dirty="0" err="1"/>
              <a:t>DataCleanerPro</a:t>
            </a:r>
            <a:endParaRPr lang="en-AU" b="1" dirty="0">
              <a:latin typeface="Söhne"/>
            </a:endParaRPr>
          </a:p>
        </p:txBody>
      </p:sp>
    </p:spTree>
    <p:extLst>
      <p:ext uri="{BB962C8B-B14F-4D97-AF65-F5344CB8AC3E}">
        <p14:creationId xmlns:p14="http://schemas.microsoft.com/office/powerpoint/2010/main" val="47564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62FEA-57C9-FC12-4905-DB7EA4F7175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F256B0A-6625-EDD1-FEE0-43BBFE85E2CD}"/>
              </a:ext>
            </a:extLst>
          </p:cNvPr>
          <p:cNvPicPr>
            <a:picLocks noChangeAspect="1"/>
          </p:cNvPicPr>
          <p:nvPr/>
        </p:nvPicPr>
        <p:blipFill>
          <a:blip r:embed="rId3"/>
          <a:srcRect l="40061" t="19512" r="7439" b="22602"/>
          <a:stretch/>
        </p:blipFill>
        <p:spPr>
          <a:xfrm>
            <a:off x="594732" y="17064"/>
            <a:ext cx="11002536" cy="6823872"/>
          </a:xfrm>
          <a:prstGeom prst="rect">
            <a:avLst/>
          </a:prstGeom>
        </p:spPr>
      </p:pic>
    </p:spTree>
    <p:extLst>
      <p:ext uri="{BB962C8B-B14F-4D97-AF65-F5344CB8AC3E}">
        <p14:creationId xmlns:p14="http://schemas.microsoft.com/office/powerpoint/2010/main" val="3235748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62FEA-57C9-FC12-4905-DB7EA4F7175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497A82B-DC5D-530E-D508-927D8B99ACFB}"/>
              </a:ext>
            </a:extLst>
          </p:cNvPr>
          <p:cNvSpPr txBox="1"/>
          <p:nvPr/>
        </p:nvSpPr>
        <p:spPr>
          <a:xfrm>
            <a:off x="0" y="1179095"/>
            <a:ext cx="12192000" cy="5509200"/>
          </a:xfrm>
          <a:prstGeom prst="rect">
            <a:avLst/>
          </a:prstGeom>
          <a:solidFill>
            <a:schemeClr val="tx1"/>
          </a:solidFill>
        </p:spPr>
        <p:txBody>
          <a:bodyPr wrap="square">
            <a:spAutoFit/>
          </a:bodyPr>
          <a:lstStyle/>
          <a:p>
            <a:r>
              <a:rPr lang="en-US" sz="2200" b="0" dirty="0">
                <a:solidFill>
                  <a:srgbClr val="6A9955"/>
                </a:solidFill>
                <a:effectLst/>
                <a:latin typeface="Consolas" panose="020B0609020204030204" pitchFamily="49" charset="0"/>
              </a:rPr>
              <a:t># Step 3: Display the data before standardizing date formats</a:t>
            </a:r>
            <a:endParaRPr lang="en-US" sz="2200" b="0" dirty="0">
              <a:solidFill>
                <a:srgbClr val="CCCCCC"/>
              </a:solidFill>
              <a:effectLst/>
              <a:latin typeface="Consolas" panose="020B0609020204030204" pitchFamily="49" charset="0"/>
            </a:endParaRPr>
          </a:p>
          <a:p>
            <a:r>
              <a:rPr lang="en-US" sz="2200" b="0" dirty="0">
                <a:solidFill>
                  <a:srgbClr val="DCDCAA"/>
                </a:solidFill>
                <a:effectLst/>
                <a:latin typeface="Consolas" panose="020B0609020204030204" pitchFamily="49" charset="0"/>
              </a:rPr>
              <a:t>print</a:t>
            </a:r>
            <a:r>
              <a:rPr lang="en-US" sz="2200" b="0" dirty="0">
                <a:solidFill>
                  <a:srgbClr val="CCCCCC"/>
                </a:solidFill>
                <a:effectLst/>
                <a:latin typeface="Consolas" panose="020B0609020204030204" pitchFamily="49" charset="0"/>
              </a:rPr>
              <a:t>(</a:t>
            </a:r>
            <a:r>
              <a:rPr lang="en-US" sz="2200" b="0" dirty="0">
                <a:solidFill>
                  <a:srgbClr val="CE9178"/>
                </a:solidFill>
                <a:effectLst/>
                <a:latin typeface="Consolas" panose="020B0609020204030204" pitchFamily="49" charset="0"/>
              </a:rPr>
              <a:t>"</a:t>
            </a:r>
            <a:r>
              <a:rPr lang="en-US" sz="2200" b="0" dirty="0">
                <a:solidFill>
                  <a:srgbClr val="D7BA7D"/>
                </a:solidFill>
                <a:effectLst/>
                <a:latin typeface="Consolas" panose="020B0609020204030204" pitchFamily="49" charset="0"/>
              </a:rPr>
              <a:t>\n</a:t>
            </a:r>
            <a:r>
              <a:rPr lang="en-US" sz="2200" b="0" dirty="0">
                <a:solidFill>
                  <a:srgbClr val="CE9178"/>
                </a:solidFill>
                <a:effectLst/>
                <a:latin typeface="Consolas" panose="020B0609020204030204" pitchFamily="49" charset="0"/>
              </a:rPr>
              <a:t>=== Data Before Standardizing Date Formats ==="</a:t>
            </a:r>
            <a:r>
              <a:rPr lang="en-US" sz="2200" b="0" dirty="0">
                <a:solidFill>
                  <a:srgbClr val="CCCCCC"/>
                </a:solidFill>
                <a:effectLst/>
                <a:latin typeface="Consolas" panose="020B0609020204030204" pitchFamily="49" charset="0"/>
              </a:rPr>
              <a:t>)</a:t>
            </a:r>
          </a:p>
          <a:p>
            <a:r>
              <a:rPr lang="en-US" sz="2200" b="0" dirty="0">
                <a:solidFill>
                  <a:srgbClr val="DCDCAA"/>
                </a:solidFill>
                <a:effectLst/>
                <a:latin typeface="Consolas" panose="020B0609020204030204" pitchFamily="49" charset="0"/>
              </a:rPr>
              <a:t>print</a:t>
            </a:r>
            <a:r>
              <a:rPr lang="en-US" sz="2200" b="0" dirty="0">
                <a:solidFill>
                  <a:srgbClr val="CCCCCC"/>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df_no_duplicates</a:t>
            </a:r>
            <a:r>
              <a:rPr lang="en-US" sz="2200" b="0" dirty="0">
                <a:solidFill>
                  <a:srgbClr val="CCCCCC"/>
                </a:solidFill>
                <a:effectLst/>
                <a:latin typeface="Consolas" panose="020B0609020204030204" pitchFamily="49" charset="0"/>
              </a:rPr>
              <a:t>)</a:t>
            </a:r>
          </a:p>
          <a:p>
            <a:br>
              <a:rPr lang="en-US" sz="2200" b="0" dirty="0">
                <a:solidFill>
                  <a:srgbClr val="CCCCCC"/>
                </a:solidFill>
                <a:effectLst/>
                <a:latin typeface="Consolas" panose="020B0609020204030204" pitchFamily="49" charset="0"/>
              </a:rPr>
            </a:br>
            <a:r>
              <a:rPr lang="en-US" sz="2200" b="0" dirty="0">
                <a:solidFill>
                  <a:srgbClr val="6A9955"/>
                </a:solidFill>
                <a:effectLst/>
                <a:latin typeface="Consolas" panose="020B0609020204030204" pitchFamily="49" charset="0"/>
              </a:rPr>
              <a:t># Step 3: Standardizing the date format to YYYY-MM-DD</a:t>
            </a:r>
            <a:endParaRPr lang="en-US" sz="2200" b="0" dirty="0">
              <a:solidFill>
                <a:srgbClr val="CCCCCC"/>
              </a:solidFill>
              <a:effectLst/>
              <a:latin typeface="Consolas" panose="020B0609020204030204" pitchFamily="49" charset="0"/>
            </a:endParaRPr>
          </a:p>
          <a:p>
            <a:r>
              <a:rPr lang="en-US" sz="2200" b="0" dirty="0" err="1">
                <a:solidFill>
                  <a:srgbClr val="9CDCFE"/>
                </a:solidFill>
                <a:effectLst/>
                <a:latin typeface="Consolas" panose="020B0609020204030204" pitchFamily="49" charset="0"/>
              </a:rPr>
              <a:t>df_no_duplicates</a:t>
            </a:r>
            <a:r>
              <a:rPr lang="en-US" sz="2200" b="0" dirty="0">
                <a:solidFill>
                  <a:srgbClr val="CCCCCC"/>
                </a:solidFill>
                <a:effectLst/>
                <a:latin typeface="Consolas" panose="020B0609020204030204" pitchFamily="49" charset="0"/>
              </a:rPr>
              <a:t>[</a:t>
            </a:r>
            <a:r>
              <a:rPr lang="en-US" sz="2200" b="0" dirty="0">
                <a:solidFill>
                  <a:srgbClr val="CE9178"/>
                </a:solidFill>
                <a:effectLst/>
                <a:latin typeface="Consolas" panose="020B0609020204030204" pitchFamily="49" charset="0"/>
              </a:rPr>
              <a:t>'</a:t>
            </a:r>
            <a:r>
              <a:rPr lang="en-US" sz="2200" b="0" dirty="0" err="1">
                <a:solidFill>
                  <a:srgbClr val="CE9178"/>
                </a:solidFill>
                <a:effectLst/>
                <a:latin typeface="Consolas" panose="020B0609020204030204" pitchFamily="49" charset="0"/>
              </a:rPr>
              <a:t>Date_of_Birth</a:t>
            </a:r>
            <a:r>
              <a:rPr lang="en-US" sz="2200" b="0" dirty="0">
                <a:solidFill>
                  <a:srgbClr val="CE9178"/>
                </a:solidFill>
                <a:effectLst/>
                <a:latin typeface="Consolas" panose="020B0609020204030204" pitchFamily="49" charset="0"/>
              </a:rPr>
              <a:t>'</a:t>
            </a:r>
            <a:r>
              <a:rPr lang="en-US" sz="2200" b="0" dirty="0">
                <a:solidFill>
                  <a:srgbClr val="CCCCCC"/>
                </a:solidFill>
                <a:effectLst/>
                <a:latin typeface="Consolas" panose="020B0609020204030204" pitchFamily="49" charset="0"/>
              </a:rPr>
              <a:t>] </a:t>
            </a:r>
            <a:r>
              <a:rPr lang="en-US" sz="2200" b="0" dirty="0">
                <a:solidFill>
                  <a:srgbClr val="D4D4D4"/>
                </a:solidFill>
                <a:effectLst/>
                <a:latin typeface="Consolas" panose="020B0609020204030204" pitchFamily="49" charset="0"/>
              </a:rPr>
              <a:t>=</a:t>
            </a:r>
            <a:r>
              <a:rPr lang="en-US" sz="2200" b="0" dirty="0">
                <a:solidFill>
                  <a:srgbClr val="CCCCCC"/>
                </a:solidFill>
                <a:effectLst/>
                <a:latin typeface="Consolas" panose="020B0609020204030204" pitchFamily="49" charset="0"/>
              </a:rPr>
              <a:t> </a:t>
            </a:r>
            <a:r>
              <a:rPr lang="en-US" sz="2200" b="0" dirty="0" err="1">
                <a:solidFill>
                  <a:srgbClr val="4EC9B0"/>
                </a:solidFill>
                <a:effectLst/>
                <a:latin typeface="Consolas" panose="020B0609020204030204" pitchFamily="49" charset="0"/>
              </a:rPr>
              <a:t>pd</a:t>
            </a:r>
            <a:r>
              <a:rPr lang="en-US" sz="2200" b="0" dirty="0" err="1">
                <a:solidFill>
                  <a:srgbClr val="CCCCCC"/>
                </a:solidFill>
                <a:effectLst/>
                <a:latin typeface="Consolas" panose="020B0609020204030204" pitchFamily="49" charset="0"/>
              </a:rPr>
              <a:t>.</a:t>
            </a:r>
            <a:r>
              <a:rPr lang="en-US" sz="2200" b="0" dirty="0" err="1">
                <a:solidFill>
                  <a:srgbClr val="DCDCAA"/>
                </a:solidFill>
                <a:effectLst/>
                <a:latin typeface="Consolas" panose="020B0609020204030204" pitchFamily="49" charset="0"/>
              </a:rPr>
              <a:t>to_datetime</a:t>
            </a:r>
            <a:r>
              <a:rPr lang="en-US" sz="2200" b="0" dirty="0">
                <a:solidFill>
                  <a:srgbClr val="CCCCCC"/>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df_no_duplicates</a:t>
            </a:r>
            <a:r>
              <a:rPr lang="en-US" sz="2200" b="0" dirty="0">
                <a:solidFill>
                  <a:srgbClr val="CCCCCC"/>
                </a:solidFill>
                <a:effectLst/>
                <a:latin typeface="Consolas" panose="020B0609020204030204" pitchFamily="49" charset="0"/>
              </a:rPr>
              <a:t>[</a:t>
            </a:r>
            <a:r>
              <a:rPr lang="en-US" sz="2200" b="0" dirty="0">
                <a:solidFill>
                  <a:srgbClr val="CE9178"/>
                </a:solidFill>
                <a:effectLst/>
                <a:latin typeface="Consolas" panose="020B0609020204030204" pitchFamily="49" charset="0"/>
              </a:rPr>
              <a:t>'</a:t>
            </a:r>
            <a:r>
              <a:rPr lang="en-US" sz="2200" b="0" dirty="0" err="1">
                <a:solidFill>
                  <a:srgbClr val="CE9178"/>
                </a:solidFill>
                <a:effectLst/>
                <a:latin typeface="Consolas" panose="020B0609020204030204" pitchFamily="49" charset="0"/>
              </a:rPr>
              <a:t>Date_of_Birth</a:t>
            </a:r>
            <a:r>
              <a:rPr lang="en-US" sz="2200" b="0" dirty="0">
                <a:solidFill>
                  <a:srgbClr val="CE9178"/>
                </a:solidFill>
                <a:effectLst/>
                <a:latin typeface="Consolas" panose="020B0609020204030204" pitchFamily="49" charset="0"/>
              </a:rPr>
              <a:t>'</a:t>
            </a:r>
            <a:r>
              <a:rPr lang="en-US" sz="2200" b="0" dirty="0">
                <a:solidFill>
                  <a:srgbClr val="CCCCCC"/>
                </a:solidFill>
                <a:effectLst/>
                <a:latin typeface="Consolas" panose="020B0609020204030204" pitchFamily="49" charset="0"/>
              </a:rPr>
              <a:t>], </a:t>
            </a:r>
            <a:r>
              <a:rPr lang="en-US" sz="2200" b="0" dirty="0">
                <a:solidFill>
                  <a:srgbClr val="9CDCFE"/>
                </a:solidFill>
                <a:effectLst/>
                <a:latin typeface="Consolas" panose="020B0609020204030204" pitchFamily="49" charset="0"/>
              </a:rPr>
              <a:t>format</a:t>
            </a:r>
            <a:r>
              <a:rPr lang="en-US" sz="2200" b="0" dirty="0">
                <a:solidFill>
                  <a:srgbClr val="D4D4D4"/>
                </a:solidFill>
                <a:effectLst/>
                <a:latin typeface="Consolas" panose="020B0609020204030204" pitchFamily="49" charset="0"/>
              </a:rPr>
              <a:t>=</a:t>
            </a:r>
            <a:r>
              <a:rPr lang="en-US" sz="2200" b="0" dirty="0">
                <a:solidFill>
                  <a:srgbClr val="CE9178"/>
                </a:solidFill>
                <a:effectLst/>
                <a:latin typeface="Consolas" panose="020B0609020204030204" pitchFamily="49" charset="0"/>
              </a:rPr>
              <a:t>'%m/</a:t>
            </a:r>
            <a:r>
              <a:rPr lang="en-US" sz="2200" b="0" dirty="0">
                <a:solidFill>
                  <a:srgbClr val="569CD6"/>
                </a:solidFill>
                <a:effectLst/>
                <a:latin typeface="Consolas" panose="020B0609020204030204" pitchFamily="49" charset="0"/>
              </a:rPr>
              <a:t>%d</a:t>
            </a:r>
            <a:r>
              <a:rPr lang="en-US" sz="2200" b="0" dirty="0">
                <a:solidFill>
                  <a:srgbClr val="CE9178"/>
                </a:solidFill>
                <a:effectLst/>
                <a:latin typeface="Consolas" panose="020B0609020204030204" pitchFamily="49" charset="0"/>
              </a:rPr>
              <a:t>/%Y'</a:t>
            </a:r>
            <a:r>
              <a:rPr lang="en-US" sz="2200" b="0" dirty="0">
                <a:solidFill>
                  <a:srgbClr val="CCCCCC"/>
                </a:solidFill>
                <a:effectLst/>
                <a:latin typeface="Consolas" panose="020B0609020204030204" pitchFamily="49" charset="0"/>
              </a:rPr>
              <a:t>, </a:t>
            </a:r>
            <a:r>
              <a:rPr lang="en-US" sz="2200" b="0" dirty="0">
                <a:solidFill>
                  <a:srgbClr val="9CDCFE"/>
                </a:solidFill>
                <a:effectLst/>
                <a:latin typeface="Consolas" panose="020B0609020204030204" pitchFamily="49" charset="0"/>
              </a:rPr>
              <a:t>errors</a:t>
            </a:r>
            <a:r>
              <a:rPr lang="en-US" sz="2200" b="0" dirty="0">
                <a:solidFill>
                  <a:srgbClr val="D4D4D4"/>
                </a:solidFill>
                <a:effectLst/>
                <a:latin typeface="Consolas" panose="020B0609020204030204" pitchFamily="49" charset="0"/>
              </a:rPr>
              <a:t>=</a:t>
            </a:r>
            <a:r>
              <a:rPr lang="en-US" sz="2200" b="0" dirty="0">
                <a:solidFill>
                  <a:srgbClr val="CE9178"/>
                </a:solidFill>
                <a:effectLst/>
                <a:latin typeface="Consolas" panose="020B0609020204030204" pitchFamily="49" charset="0"/>
              </a:rPr>
              <a:t>'coerce'</a:t>
            </a:r>
            <a:r>
              <a:rPr lang="en-US" sz="2200" b="0" dirty="0">
                <a:solidFill>
                  <a:srgbClr val="CCCCCC"/>
                </a:solidFill>
                <a:effectLst/>
                <a:latin typeface="Consolas" panose="020B0609020204030204" pitchFamily="49" charset="0"/>
              </a:rPr>
              <a:t>).</a:t>
            </a:r>
            <a:r>
              <a:rPr lang="en-US" sz="2200" b="0" dirty="0" err="1">
                <a:solidFill>
                  <a:srgbClr val="DCDCAA"/>
                </a:solidFill>
                <a:effectLst/>
                <a:latin typeface="Consolas" panose="020B0609020204030204" pitchFamily="49" charset="0"/>
              </a:rPr>
              <a:t>fillna</a:t>
            </a:r>
            <a:r>
              <a:rPr lang="en-US" sz="2200" b="0" dirty="0">
                <a:solidFill>
                  <a:srgbClr val="CCCCCC"/>
                </a:solidFill>
                <a:effectLst/>
                <a:latin typeface="Consolas" panose="020B0609020204030204" pitchFamily="49" charset="0"/>
              </a:rPr>
              <a:t>(</a:t>
            </a:r>
          </a:p>
          <a:p>
            <a:r>
              <a:rPr lang="en-US" sz="2200" b="0" dirty="0">
                <a:solidFill>
                  <a:srgbClr val="CCCCCC"/>
                </a:solidFill>
                <a:effectLst/>
                <a:latin typeface="Consolas" panose="020B0609020204030204" pitchFamily="49" charset="0"/>
              </a:rPr>
              <a:t>    </a:t>
            </a:r>
            <a:r>
              <a:rPr lang="en-US" sz="2200" b="0" dirty="0" err="1">
                <a:solidFill>
                  <a:srgbClr val="4EC9B0"/>
                </a:solidFill>
                <a:effectLst/>
                <a:latin typeface="Consolas" panose="020B0609020204030204" pitchFamily="49" charset="0"/>
              </a:rPr>
              <a:t>pd</a:t>
            </a:r>
            <a:r>
              <a:rPr lang="en-US" sz="2200" b="0" dirty="0" err="1">
                <a:solidFill>
                  <a:srgbClr val="CCCCCC"/>
                </a:solidFill>
                <a:effectLst/>
                <a:latin typeface="Consolas" panose="020B0609020204030204" pitchFamily="49" charset="0"/>
              </a:rPr>
              <a:t>.</a:t>
            </a:r>
            <a:r>
              <a:rPr lang="en-US" sz="2200" b="0" dirty="0" err="1">
                <a:solidFill>
                  <a:srgbClr val="DCDCAA"/>
                </a:solidFill>
                <a:effectLst/>
                <a:latin typeface="Consolas" panose="020B0609020204030204" pitchFamily="49" charset="0"/>
              </a:rPr>
              <a:t>to_datetime</a:t>
            </a:r>
            <a:r>
              <a:rPr lang="en-US" sz="2200" b="0" dirty="0">
                <a:solidFill>
                  <a:srgbClr val="CCCCCC"/>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df_no_duplicates</a:t>
            </a:r>
            <a:r>
              <a:rPr lang="en-US" sz="2200" b="0" dirty="0">
                <a:solidFill>
                  <a:srgbClr val="CCCCCC"/>
                </a:solidFill>
                <a:effectLst/>
                <a:latin typeface="Consolas" panose="020B0609020204030204" pitchFamily="49" charset="0"/>
              </a:rPr>
              <a:t>[</a:t>
            </a:r>
            <a:r>
              <a:rPr lang="en-US" sz="2200" b="0" dirty="0">
                <a:solidFill>
                  <a:srgbClr val="CE9178"/>
                </a:solidFill>
                <a:effectLst/>
                <a:latin typeface="Consolas" panose="020B0609020204030204" pitchFamily="49" charset="0"/>
              </a:rPr>
              <a:t>'</a:t>
            </a:r>
            <a:r>
              <a:rPr lang="en-US" sz="2200" b="0" dirty="0" err="1">
                <a:solidFill>
                  <a:srgbClr val="CE9178"/>
                </a:solidFill>
                <a:effectLst/>
                <a:latin typeface="Consolas" panose="020B0609020204030204" pitchFamily="49" charset="0"/>
              </a:rPr>
              <a:t>Date_of_Birth</a:t>
            </a:r>
            <a:r>
              <a:rPr lang="en-US" sz="2200" b="0" dirty="0">
                <a:solidFill>
                  <a:srgbClr val="CE9178"/>
                </a:solidFill>
                <a:effectLst/>
                <a:latin typeface="Consolas" panose="020B0609020204030204" pitchFamily="49" charset="0"/>
              </a:rPr>
              <a:t>'</a:t>
            </a:r>
            <a:r>
              <a:rPr lang="en-US" sz="2200" b="0" dirty="0">
                <a:solidFill>
                  <a:srgbClr val="CCCCCC"/>
                </a:solidFill>
                <a:effectLst/>
                <a:latin typeface="Consolas" panose="020B0609020204030204" pitchFamily="49" charset="0"/>
              </a:rPr>
              <a:t>], </a:t>
            </a:r>
            <a:r>
              <a:rPr lang="en-US" sz="2200" b="0" dirty="0">
                <a:solidFill>
                  <a:srgbClr val="9CDCFE"/>
                </a:solidFill>
                <a:effectLst/>
                <a:latin typeface="Consolas" panose="020B0609020204030204" pitchFamily="49" charset="0"/>
              </a:rPr>
              <a:t>errors</a:t>
            </a:r>
            <a:r>
              <a:rPr lang="en-US" sz="2200" b="0" dirty="0">
                <a:solidFill>
                  <a:srgbClr val="D4D4D4"/>
                </a:solidFill>
                <a:effectLst/>
                <a:latin typeface="Consolas" panose="020B0609020204030204" pitchFamily="49" charset="0"/>
              </a:rPr>
              <a:t>=</a:t>
            </a:r>
            <a:r>
              <a:rPr lang="en-US" sz="2200" b="0" dirty="0">
                <a:solidFill>
                  <a:srgbClr val="CE9178"/>
                </a:solidFill>
                <a:effectLst/>
                <a:latin typeface="Consolas" panose="020B0609020204030204" pitchFamily="49" charset="0"/>
              </a:rPr>
              <a:t>'coerce'</a:t>
            </a:r>
            <a:r>
              <a:rPr lang="en-US" sz="2200" b="0" dirty="0">
                <a:solidFill>
                  <a:srgbClr val="CCCCCC"/>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dt</a:t>
            </a:r>
            <a:r>
              <a:rPr lang="en-US" sz="2200" b="0" dirty="0" err="1">
                <a:solidFill>
                  <a:srgbClr val="CCCCCC"/>
                </a:solidFill>
                <a:effectLst/>
                <a:latin typeface="Consolas" panose="020B0609020204030204" pitchFamily="49" charset="0"/>
              </a:rPr>
              <a:t>.</a:t>
            </a:r>
            <a:r>
              <a:rPr lang="en-US" sz="2200" b="0" dirty="0" err="1">
                <a:solidFill>
                  <a:srgbClr val="DCDCAA"/>
                </a:solidFill>
                <a:effectLst/>
                <a:latin typeface="Consolas" panose="020B0609020204030204" pitchFamily="49" charset="0"/>
              </a:rPr>
              <a:t>strftime</a:t>
            </a:r>
            <a:r>
              <a:rPr lang="en-US" sz="2200" b="0" dirty="0">
                <a:solidFill>
                  <a:srgbClr val="CCCCCC"/>
                </a:solidFill>
                <a:effectLst/>
                <a:latin typeface="Consolas" panose="020B0609020204030204" pitchFamily="49" charset="0"/>
              </a:rPr>
              <a:t>(</a:t>
            </a:r>
            <a:r>
              <a:rPr lang="en-US" sz="2200" b="0" dirty="0">
                <a:solidFill>
                  <a:srgbClr val="CE9178"/>
                </a:solidFill>
                <a:effectLst/>
                <a:latin typeface="Consolas" panose="020B0609020204030204" pitchFamily="49" charset="0"/>
              </a:rPr>
              <a:t>'%Y-%m-</a:t>
            </a:r>
            <a:r>
              <a:rPr lang="en-US" sz="2200" b="0" dirty="0">
                <a:solidFill>
                  <a:srgbClr val="569CD6"/>
                </a:solidFill>
                <a:effectLst/>
                <a:latin typeface="Consolas" panose="020B0609020204030204" pitchFamily="49" charset="0"/>
              </a:rPr>
              <a:t>%d</a:t>
            </a:r>
            <a:r>
              <a:rPr lang="en-US" sz="2200" b="0" dirty="0">
                <a:solidFill>
                  <a:srgbClr val="CE9178"/>
                </a:solidFill>
                <a:effectLst/>
                <a:latin typeface="Consolas" panose="020B0609020204030204" pitchFamily="49" charset="0"/>
              </a:rPr>
              <a:t>'</a:t>
            </a:r>
            <a:r>
              <a:rPr lang="en-US" sz="2200" b="0" dirty="0">
                <a:solidFill>
                  <a:srgbClr val="CCCCCC"/>
                </a:solidFill>
                <a:effectLst/>
                <a:latin typeface="Consolas" panose="020B0609020204030204" pitchFamily="49" charset="0"/>
              </a:rPr>
              <a:t>)</a:t>
            </a:r>
          </a:p>
          <a:p>
            <a:br>
              <a:rPr lang="en-US" sz="2200" b="0" dirty="0">
                <a:solidFill>
                  <a:srgbClr val="CCCCCC"/>
                </a:solidFill>
                <a:effectLst/>
                <a:latin typeface="Consolas" panose="020B0609020204030204" pitchFamily="49" charset="0"/>
              </a:rPr>
            </a:br>
            <a:r>
              <a:rPr lang="en-US" sz="2200" b="0" dirty="0">
                <a:solidFill>
                  <a:srgbClr val="6A9955"/>
                </a:solidFill>
                <a:effectLst/>
                <a:latin typeface="Consolas" panose="020B0609020204030204" pitchFamily="49" charset="0"/>
              </a:rPr>
              <a:t># Step 3: Display the data after standardizing the date format</a:t>
            </a:r>
            <a:endParaRPr lang="en-US" sz="2200" b="0" dirty="0">
              <a:solidFill>
                <a:srgbClr val="CCCCCC"/>
              </a:solidFill>
              <a:effectLst/>
              <a:latin typeface="Consolas" panose="020B0609020204030204" pitchFamily="49" charset="0"/>
            </a:endParaRPr>
          </a:p>
          <a:p>
            <a:r>
              <a:rPr lang="en-US" sz="2200" b="0" dirty="0">
                <a:solidFill>
                  <a:srgbClr val="DCDCAA"/>
                </a:solidFill>
                <a:effectLst/>
                <a:latin typeface="Consolas" panose="020B0609020204030204" pitchFamily="49" charset="0"/>
              </a:rPr>
              <a:t>print</a:t>
            </a:r>
            <a:r>
              <a:rPr lang="en-US" sz="2200" b="0" dirty="0">
                <a:solidFill>
                  <a:srgbClr val="CCCCCC"/>
                </a:solidFill>
                <a:effectLst/>
                <a:latin typeface="Consolas" panose="020B0609020204030204" pitchFamily="49" charset="0"/>
              </a:rPr>
              <a:t>(</a:t>
            </a:r>
            <a:r>
              <a:rPr lang="en-US" sz="2200" b="0" dirty="0">
                <a:solidFill>
                  <a:srgbClr val="CE9178"/>
                </a:solidFill>
                <a:effectLst/>
                <a:latin typeface="Consolas" panose="020B0609020204030204" pitchFamily="49" charset="0"/>
              </a:rPr>
              <a:t>"</a:t>
            </a:r>
            <a:r>
              <a:rPr lang="en-US" sz="2200" b="0" dirty="0">
                <a:solidFill>
                  <a:srgbClr val="D7BA7D"/>
                </a:solidFill>
                <a:effectLst/>
                <a:latin typeface="Consolas" panose="020B0609020204030204" pitchFamily="49" charset="0"/>
              </a:rPr>
              <a:t>\n</a:t>
            </a:r>
            <a:r>
              <a:rPr lang="en-US" sz="2200" b="0" dirty="0">
                <a:solidFill>
                  <a:srgbClr val="CE9178"/>
                </a:solidFill>
                <a:effectLst/>
                <a:latin typeface="Consolas" panose="020B0609020204030204" pitchFamily="49" charset="0"/>
              </a:rPr>
              <a:t>=== Step 3: Data After Standardizing Date Format ==="</a:t>
            </a:r>
            <a:r>
              <a:rPr lang="en-US" sz="2200" b="0" dirty="0">
                <a:solidFill>
                  <a:srgbClr val="CCCCCC"/>
                </a:solidFill>
                <a:effectLst/>
                <a:latin typeface="Consolas" panose="020B0609020204030204" pitchFamily="49" charset="0"/>
              </a:rPr>
              <a:t>)</a:t>
            </a:r>
          </a:p>
          <a:p>
            <a:r>
              <a:rPr lang="en-US" sz="2200" b="0" dirty="0">
                <a:solidFill>
                  <a:srgbClr val="DCDCAA"/>
                </a:solidFill>
                <a:effectLst/>
                <a:latin typeface="Consolas" panose="020B0609020204030204" pitchFamily="49" charset="0"/>
              </a:rPr>
              <a:t>print</a:t>
            </a:r>
            <a:r>
              <a:rPr lang="en-US" sz="2200" b="0" dirty="0">
                <a:solidFill>
                  <a:srgbClr val="CCCCCC"/>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df_no_duplicates</a:t>
            </a:r>
            <a:r>
              <a:rPr lang="en-US" sz="2200" b="0" dirty="0">
                <a:solidFill>
                  <a:srgbClr val="CCCCCC"/>
                </a:solidFill>
                <a:effectLst/>
                <a:latin typeface="Consolas" panose="020B0609020204030204" pitchFamily="49" charset="0"/>
              </a:rPr>
              <a:t>)</a:t>
            </a:r>
          </a:p>
          <a:p>
            <a:br>
              <a:rPr lang="en-US" sz="2200" b="0" dirty="0">
                <a:solidFill>
                  <a:srgbClr val="CCCCCC"/>
                </a:solidFill>
                <a:effectLst/>
                <a:latin typeface="Consolas" panose="020B0609020204030204" pitchFamily="49" charset="0"/>
              </a:rPr>
            </a:br>
            <a:endParaRPr lang="en-US" sz="2200" b="0" dirty="0">
              <a:solidFill>
                <a:srgbClr val="CCCCCC"/>
              </a:solidFill>
              <a:effectLst/>
              <a:latin typeface="Consolas" panose="020B0609020204030204" pitchFamily="49" charset="0"/>
            </a:endParaRPr>
          </a:p>
        </p:txBody>
      </p:sp>
      <p:sp>
        <p:nvSpPr>
          <p:cNvPr id="5" name="Title 1">
            <a:extLst>
              <a:ext uri="{FF2B5EF4-FFF2-40B4-BE49-F238E27FC236}">
                <a16:creationId xmlns:a16="http://schemas.microsoft.com/office/drawing/2014/main" id="{E0C1D5A5-8F58-37C3-7E03-3C2547EB4947}"/>
              </a:ext>
            </a:extLst>
          </p:cNvPr>
          <p:cNvSpPr>
            <a:spLocks noGrp="1"/>
          </p:cNvSpPr>
          <p:nvPr>
            <p:ph type="title"/>
          </p:nvPr>
        </p:nvSpPr>
        <p:spPr>
          <a:xfrm>
            <a:off x="0" y="0"/>
            <a:ext cx="12191999" cy="589935"/>
          </a:xfrm>
        </p:spPr>
        <p:txBody>
          <a:bodyPr anchor="b">
            <a:normAutofit fontScale="90000"/>
          </a:bodyPr>
          <a:lstStyle/>
          <a:p>
            <a:r>
              <a:rPr lang="en-US" dirty="0"/>
              <a:t>Data Handling and Cleaning Techniques - </a:t>
            </a:r>
            <a:r>
              <a:rPr lang="en-US" dirty="0" err="1"/>
              <a:t>DataCleanerPro</a:t>
            </a:r>
            <a:endParaRPr lang="en-AU" b="1" dirty="0">
              <a:latin typeface="Söhne"/>
            </a:endParaRPr>
          </a:p>
        </p:txBody>
      </p:sp>
    </p:spTree>
    <p:extLst>
      <p:ext uri="{BB962C8B-B14F-4D97-AF65-F5344CB8AC3E}">
        <p14:creationId xmlns:p14="http://schemas.microsoft.com/office/powerpoint/2010/main" val="304111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62FEA-57C9-FC12-4905-DB7EA4F7175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5B454BB-9540-6B24-1F07-761A107817F7}"/>
              </a:ext>
            </a:extLst>
          </p:cNvPr>
          <p:cNvPicPr>
            <a:picLocks noChangeAspect="1"/>
          </p:cNvPicPr>
          <p:nvPr/>
        </p:nvPicPr>
        <p:blipFill>
          <a:blip r:embed="rId3"/>
          <a:srcRect l="40610" t="19512" r="9269" b="22927"/>
          <a:stretch/>
        </p:blipFill>
        <p:spPr>
          <a:xfrm>
            <a:off x="840059" y="33740"/>
            <a:ext cx="10511882" cy="6790520"/>
          </a:xfrm>
          <a:prstGeom prst="rect">
            <a:avLst/>
          </a:prstGeom>
        </p:spPr>
      </p:pic>
    </p:spTree>
    <p:extLst>
      <p:ext uri="{BB962C8B-B14F-4D97-AF65-F5344CB8AC3E}">
        <p14:creationId xmlns:p14="http://schemas.microsoft.com/office/powerpoint/2010/main" val="1436809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62FEA-57C9-FC12-4905-DB7EA4F7175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523D2FC-9D96-5C27-4CF7-E1A82360D2DD}"/>
              </a:ext>
            </a:extLst>
          </p:cNvPr>
          <p:cNvSpPr txBox="1"/>
          <p:nvPr/>
        </p:nvSpPr>
        <p:spPr>
          <a:xfrm>
            <a:off x="0" y="1015503"/>
            <a:ext cx="12192000" cy="5842497"/>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The best action for handling </a:t>
            </a:r>
            <a:r>
              <a:rPr lang="en-US" sz="2800" dirty="0" err="1">
                <a:latin typeface="Calibri" panose="020F0502020204030204" pitchFamily="34" charset="0"/>
                <a:cs typeface="Calibri" panose="020F0502020204030204" pitchFamily="34" charset="0"/>
              </a:rPr>
              <a:t>NaN</a:t>
            </a:r>
            <a:r>
              <a:rPr lang="en-US" sz="2800" dirty="0">
                <a:latin typeface="Calibri" panose="020F0502020204030204" pitchFamily="34" charset="0"/>
                <a:cs typeface="Calibri" panose="020F0502020204030204" pitchFamily="34" charset="0"/>
              </a:rPr>
              <a:t> values depends on the context and the nature of the dataset. Here's how to decide between the options:</a:t>
            </a:r>
          </a:p>
          <a:p>
            <a:pPr>
              <a:lnSpc>
                <a:spcPct val="150000"/>
              </a:lnSpc>
            </a:pPr>
            <a:r>
              <a:rPr lang="en-US" sz="2800" b="1" dirty="0">
                <a:latin typeface="Calibri" panose="020F0502020204030204" pitchFamily="34" charset="0"/>
                <a:cs typeface="Calibri" panose="020F0502020204030204" pitchFamily="34" charset="0"/>
              </a:rPr>
              <a:t>1. Removing Rows with </a:t>
            </a:r>
            <a:r>
              <a:rPr lang="en-US" sz="2800" b="1" dirty="0" err="1">
                <a:latin typeface="Calibri" panose="020F0502020204030204" pitchFamily="34" charset="0"/>
                <a:cs typeface="Calibri" panose="020F0502020204030204" pitchFamily="34" charset="0"/>
              </a:rPr>
              <a:t>NaN</a:t>
            </a:r>
            <a:r>
              <a:rPr lang="en-US" sz="2800" b="1" dirty="0">
                <a:latin typeface="Calibri" panose="020F0502020204030204" pitchFamily="34" charset="0"/>
                <a:cs typeface="Calibri" panose="020F0502020204030204" pitchFamily="34" charset="0"/>
              </a:rPr>
              <a:t> Values:</a:t>
            </a:r>
          </a:p>
          <a:p>
            <a:pPr>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 When to Use:</a:t>
            </a:r>
            <a:r>
              <a:rPr lang="en-US" sz="2800" dirty="0">
                <a:latin typeface="Calibri" panose="020F0502020204030204" pitchFamily="34" charset="0"/>
                <a:cs typeface="Calibri" panose="020F0502020204030204" pitchFamily="34" charset="0"/>
              </a:rPr>
              <a:t> If the dataset is large and the number of rows with </a:t>
            </a:r>
            <a:r>
              <a:rPr lang="en-US" sz="2800" dirty="0" err="1">
                <a:latin typeface="Calibri" panose="020F0502020204030204" pitchFamily="34" charset="0"/>
                <a:cs typeface="Calibri" panose="020F0502020204030204" pitchFamily="34" charset="0"/>
              </a:rPr>
              <a:t>NaN</a:t>
            </a:r>
            <a:r>
              <a:rPr lang="en-US" sz="2800" dirty="0">
                <a:latin typeface="Calibri" panose="020F0502020204030204" pitchFamily="34" charset="0"/>
                <a:cs typeface="Calibri" panose="020F0502020204030204" pitchFamily="34" charset="0"/>
              </a:rPr>
              <a:t> values is small, or if the missing data is genuinely not crucial for analysis, you might choose to remove those rows.</a:t>
            </a:r>
          </a:p>
          <a:p>
            <a:pPr>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 Advantages:</a:t>
            </a:r>
            <a:r>
              <a:rPr lang="en-US" sz="2800" dirty="0">
                <a:latin typeface="Calibri" panose="020F0502020204030204" pitchFamily="34" charset="0"/>
                <a:cs typeface="Calibri" panose="020F0502020204030204" pitchFamily="34" charset="0"/>
              </a:rPr>
              <a:t> Simple and effective, especially if missing values are minimal.</a:t>
            </a:r>
          </a:p>
          <a:p>
            <a:pPr>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 Disadvantages:</a:t>
            </a:r>
            <a:r>
              <a:rPr lang="en-US" sz="2800" dirty="0">
                <a:latin typeface="Calibri" panose="020F0502020204030204" pitchFamily="34" charset="0"/>
                <a:cs typeface="Calibri" panose="020F0502020204030204" pitchFamily="34" charset="0"/>
              </a:rPr>
              <a:t> You lose some data, which might impact the analysis if many rows have missing values.</a:t>
            </a:r>
          </a:p>
        </p:txBody>
      </p:sp>
      <p:sp>
        <p:nvSpPr>
          <p:cNvPr id="5" name="Title 1">
            <a:extLst>
              <a:ext uri="{FF2B5EF4-FFF2-40B4-BE49-F238E27FC236}">
                <a16:creationId xmlns:a16="http://schemas.microsoft.com/office/drawing/2014/main" id="{BF3BEBD6-3642-7B38-4B7E-954DAE51980A}"/>
              </a:ext>
            </a:extLst>
          </p:cNvPr>
          <p:cNvSpPr>
            <a:spLocks noGrp="1"/>
          </p:cNvSpPr>
          <p:nvPr>
            <p:ph type="title"/>
          </p:nvPr>
        </p:nvSpPr>
        <p:spPr>
          <a:xfrm>
            <a:off x="0" y="0"/>
            <a:ext cx="12191999" cy="589935"/>
          </a:xfrm>
        </p:spPr>
        <p:txBody>
          <a:bodyPr anchor="b">
            <a:normAutofit fontScale="90000"/>
          </a:bodyPr>
          <a:lstStyle/>
          <a:p>
            <a:r>
              <a:rPr lang="en-US" dirty="0"/>
              <a:t>Data Handling and Cleaning Techniques - </a:t>
            </a:r>
            <a:r>
              <a:rPr lang="en-US" dirty="0" err="1"/>
              <a:t>DataCleanerPro</a:t>
            </a:r>
            <a:endParaRPr lang="en-AU" b="1" dirty="0">
              <a:latin typeface="Söhne"/>
            </a:endParaRPr>
          </a:p>
        </p:txBody>
      </p:sp>
    </p:spTree>
    <p:extLst>
      <p:ext uri="{BB962C8B-B14F-4D97-AF65-F5344CB8AC3E}">
        <p14:creationId xmlns:p14="http://schemas.microsoft.com/office/powerpoint/2010/main" val="3240071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62FEA-57C9-FC12-4905-DB7EA4F7175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523D2FC-9D96-5C27-4CF7-E1A82360D2DD}"/>
              </a:ext>
            </a:extLst>
          </p:cNvPr>
          <p:cNvSpPr txBox="1"/>
          <p:nvPr/>
        </p:nvSpPr>
        <p:spPr>
          <a:xfrm>
            <a:off x="0" y="1142764"/>
            <a:ext cx="12192000" cy="5262979"/>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2. Replacing with Mean/Median/Mode:</a:t>
            </a:r>
          </a:p>
          <a:p>
            <a:pPr>
              <a:buFont typeface="Arial" panose="020B0604020202020204" pitchFamily="34" charset="0"/>
              <a:buChar char="•"/>
            </a:pPr>
            <a:r>
              <a:rPr lang="en-US" sz="2800" b="1" dirty="0">
                <a:latin typeface="Calibri" panose="020F0502020204030204" pitchFamily="34" charset="0"/>
                <a:cs typeface="Calibri" panose="020F0502020204030204" pitchFamily="34" charset="0"/>
              </a:rPr>
              <a:t> When to Use:</a:t>
            </a:r>
            <a:r>
              <a:rPr lang="en-US" sz="2800" dirty="0">
                <a:latin typeface="Calibri" panose="020F0502020204030204" pitchFamily="34" charset="0"/>
                <a:cs typeface="Calibri" panose="020F0502020204030204" pitchFamily="34" charset="0"/>
              </a:rPr>
              <a:t> This approach is suitable when the data is numerical or categorical, and </a:t>
            </a:r>
            <a:r>
              <a:rPr lang="en-US" sz="2800" dirty="0" err="1">
                <a:latin typeface="Calibri" panose="020F0502020204030204" pitchFamily="34" charset="0"/>
                <a:cs typeface="Calibri" panose="020F0502020204030204" pitchFamily="34" charset="0"/>
              </a:rPr>
              <a:t>NaN</a:t>
            </a:r>
            <a:r>
              <a:rPr lang="en-US" sz="2800" dirty="0">
                <a:latin typeface="Calibri" panose="020F0502020204030204" pitchFamily="34" charset="0"/>
                <a:cs typeface="Calibri" panose="020F0502020204030204" pitchFamily="34" charset="0"/>
              </a:rPr>
              <a:t> values are not extensive. It helps retain the dataset's size without introducing significant bias.</a:t>
            </a:r>
          </a:p>
          <a:p>
            <a:pPr marL="742950" lvl="1" indent="-285750">
              <a:buFont typeface="Arial" panose="020B0604020202020204" pitchFamily="34" charset="0"/>
              <a:buChar char="•"/>
            </a:pPr>
            <a:r>
              <a:rPr lang="en-US" sz="2800" b="1" dirty="0">
                <a:latin typeface="Calibri" panose="020F0502020204030204" pitchFamily="34" charset="0"/>
                <a:cs typeface="Calibri" panose="020F0502020204030204" pitchFamily="34" charset="0"/>
              </a:rPr>
              <a:t>Mean:</a:t>
            </a:r>
            <a:r>
              <a:rPr lang="en-US" sz="2800" dirty="0">
                <a:latin typeface="Calibri" panose="020F0502020204030204" pitchFamily="34" charset="0"/>
                <a:cs typeface="Calibri" panose="020F0502020204030204" pitchFamily="34" charset="0"/>
              </a:rPr>
              <a:t> Use for numerical data that’s normally distributed (e.g., ages or income).</a:t>
            </a:r>
          </a:p>
          <a:p>
            <a:pPr marL="742950" lvl="1" indent="-285750">
              <a:buFont typeface="Arial" panose="020B0604020202020204" pitchFamily="34" charset="0"/>
              <a:buChar char="•"/>
            </a:pPr>
            <a:r>
              <a:rPr lang="en-US" sz="2800" b="1" dirty="0">
                <a:latin typeface="Calibri" panose="020F0502020204030204" pitchFamily="34" charset="0"/>
                <a:cs typeface="Calibri" panose="020F0502020204030204" pitchFamily="34" charset="0"/>
              </a:rPr>
              <a:t>Median:</a:t>
            </a:r>
            <a:r>
              <a:rPr lang="en-US" sz="2800" dirty="0">
                <a:latin typeface="Calibri" panose="020F0502020204030204" pitchFamily="34" charset="0"/>
                <a:cs typeface="Calibri" panose="020F0502020204030204" pitchFamily="34" charset="0"/>
              </a:rPr>
              <a:t> Use when the data contains outliers or is skewed.</a:t>
            </a:r>
          </a:p>
          <a:p>
            <a:pPr marL="742950" lvl="1" indent="-285750">
              <a:buFont typeface="Arial" panose="020B0604020202020204" pitchFamily="34" charset="0"/>
              <a:buChar char="•"/>
            </a:pPr>
            <a:r>
              <a:rPr lang="en-US" sz="2800" b="1" dirty="0">
                <a:latin typeface="Calibri" panose="020F0502020204030204" pitchFamily="34" charset="0"/>
                <a:cs typeface="Calibri" panose="020F0502020204030204" pitchFamily="34" charset="0"/>
              </a:rPr>
              <a:t>Mode:</a:t>
            </a:r>
            <a:r>
              <a:rPr lang="en-US" sz="2800" dirty="0">
                <a:latin typeface="Calibri" panose="020F0502020204030204" pitchFamily="34" charset="0"/>
                <a:cs typeface="Calibri" panose="020F0502020204030204" pitchFamily="34" charset="0"/>
              </a:rPr>
              <a:t> Use for categorical data (e.g., names, gender, etc.)</a:t>
            </a:r>
          </a:p>
          <a:p>
            <a:pPr>
              <a:buFont typeface="Arial" panose="020B0604020202020204" pitchFamily="34" charset="0"/>
              <a:buChar char="•"/>
            </a:pPr>
            <a:r>
              <a:rPr lang="en-US" sz="2800" b="1" dirty="0">
                <a:latin typeface="Calibri" panose="020F0502020204030204" pitchFamily="34" charset="0"/>
                <a:cs typeface="Calibri" panose="020F0502020204030204" pitchFamily="34" charset="0"/>
              </a:rPr>
              <a:t> Advantages:</a:t>
            </a:r>
            <a:r>
              <a:rPr lang="en-US" sz="2800" dirty="0">
                <a:latin typeface="Calibri" panose="020F0502020204030204" pitchFamily="34" charset="0"/>
                <a:cs typeface="Calibri" panose="020F0502020204030204" pitchFamily="34" charset="0"/>
              </a:rPr>
              <a:t> Maintains the dataset size and works well when missing data points are randomly distributed.</a:t>
            </a:r>
          </a:p>
          <a:p>
            <a:pPr>
              <a:buFont typeface="Arial" panose="020B0604020202020204" pitchFamily="34" charset="0"/>
              <a:buChar char="•"/>
            </a:pPr>
            <a:r>
              <a:rPr lang="en-US" sz="2800" b="1" dirty="0">
                <a:latin typeface="Calibri" panose="020F0502020204030204" pitchFamily="34" charset="0"/>
                <a:cs typeface="Calibri" panose="020F0502020204030204" pitchFamily="34" charset="0"/>
              </a:rPr>
              <a:t> Disadvantages:</a:t>
            </a:r>
            <a:r>
              <a:rPr lang="en-US" sz="2800" dirty="0">
                <a:latin typeface="Calibri" panose="020F0502020204030204" pitchFamily="34" charset="0"/>
                <a:cs typeface="Calibri" panose="020F0502020204030204" pitchFamily="34" charset="0"/>
              </a:rPr>
              <a:t> Can introduce bias, especially if the mean/median/mode doesn't represent the missing data accurately.</a:t>
            </a:r>
          </a:p>
        </p:txBody>
      </p:sp>
      <p:sp>
        <p:nvSpPr>
          <p:cNvPr id="5" name="Title 1">
            <a:extLst>
              <a:ext uri="{FF2B5EF4-FFF2-40B4-BE49-F238E27FC236}">
                <a16:creationId xmlns:a16="http://schemas.microsoft.com/office/drawing/2014/main" id="{8910FBA8-96B4-9B8C-E171-3A3A27FAE99D}"/>
              </a:ext>
            </a:extLst>
          </p:cNvPr>
          <p:cNvSpPr>
            <a:spLocks noGrp="1"/>
          </p:cNvSpPr>
          <p:nvPr>
            <p:ph type="title"/>
          </p:nvPr>
        </p:nvSpPr>
        <p:spPr>
          <a:xfrm>
            <a:off x="0" y="0"/>
            <a:ext cx="12191999" cy="589935"/>
          </a:xfrm>
        </p:spPr>
        <p:txBody>
          <a:bodyPr anchor="b">
            <a:normAutofit fontScale="90000"/>
          </a:bodyPr>
          <a:lstStyle/>
          <a:p>
            <a:r>
              <a:rPr lang="en-US" dirty="0"/>
              <a:t>Data Handling and Cleaning Techniques - </a:t>
            </a:r>
            <a:r>
              <a:rPr lang="en-US" dirty="0" err="1"/>
              <a:t>DataCleanerPro</a:t>
            </a:r>
            <a:endParaRPr lang="en-AU" b="1" dirty="0">
              <a:latin typeface="Söhne"/>
            </a:endParaRPr>
          </a:p>
        </p:txBody>
      </p:sp>
    </p:spTree>
    <p:extLst>
      <p:ext uri="{BB962C8B-B14F-4D97-AF65-F5344CB8AC3E}">
        <p14:creationId xmlns:p14="http://schemas.microsoft.com/office/powerpoint/2010/main" val="347711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Introduction to Big Data and Analytics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1964512"/>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Volume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Large quantity of data.</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Velocity</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Speed at which data is processed.</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Variety</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Different types of data, such as text, images, videos. </a:t>
            </a:r>
          </a:p>
        </p:txBody>
      </p:sp>
    </p:spTree>
    <p:extLst>
      <p:ext uri="{BB962C8B-B14F-4D97-AF65-F5344CB8AC3E}">
        <p14:creationId xmlns:p14="http://schemas.microsoft.com/office/powerpoint/2010/main" val="1809897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62FEA-57C9-FC12-4905-DB7EA4F7175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497A82B-DC5D-530E-D508-927D8B99ACFB}"/>
              </a:ext>
            </a:extLst>
          </p:cNvPr>
          <p:cNvSpPr txBox="1"/>
          <p:nvPr/>
        </p:nvSpPr>
        <p:spPr>
          <a:xfrm>
            <a:off x="0" y="1179095"/>
            <a:ext cx="12192000" cy="5170646"/>
          </a:xfrm>
          <a:prstGeom prst="rect">
            <a:avLst/>
          </a:prstGeom>
          <a:solidFill>
            <a:schemeClr val="tx1"/>
          </a:solidFill>
        </p:spPr>
        <p:txBody>
          <a:bodyPr wrap="square">
            <a:spAutoFit/>
          </a:bodyPr>
          <a:lstStyle/>
          <a:p>
            <a:r>
              <a:rPr lang="en-US" sz="2200" b="0" dirty="0">
                <a:solidFill>
                  <a:srgbClr val="6A9955"/>
                </a:solidFill>
                <a:effectLst/>
                <a:latin typeface="Consolas" panose="020B0609020204030204" pitchFamily="49" charset="0"/>
              </a:rPr>
              <a:t># Step 4: Display the data before removing </a:t>
            </a:r>
            <a:r>
              <a:rPr lang="en-US" sz="2200" b="0" dirty="0" err="1">
                <a:solidFill>
                  <a:srgbClr val="6A9955"/>
                </a:solidFill>
                <a:effectLst/>
                <a:latin typeface="Consolas" panose="020B0609020204030204" pitchFamily="49" charset="0"/>
              </a:rPr>
              <a:t>NaN</a:t>
            </a:r>
            <a:r>
              <a:rPr lang="en-US" sz="2200" b="0" dirty="0">
                <a:solidFill>
                  <a:srgbClr val="6A9955"/>
                </a:solidFill>
                <a:effectLst/>
                <a:latin typeface="Consolas" panose="020B0609020204030204" pitchFamily="49" charset="0"/>
              </a:rPr>
              <a:t> values</a:t>
            </a:r>
            <a:endParaRPr lang="en-US" sz="2200" b="0" dirty="0">
              <a:solidFill>
                <a:srgbClr val="CCCCCC"/>
              </a:solidFill>
              <a:effectLst/>
              <a:latin typeface="Consolas" panose="020B0609020204030204" pitchFamily="49" charset="0"/>
            </a:endParaRPr>
          </a:p>
          <a:p>
            <a:r>
              <a:rPr lang="en-US" sz="2200" b="0" dirty="0">
                <a:solidFill>
                  <a:srgbClr val="DCDCAA"/>
                </a:solidFill>
                <a:effectLst/>
                <a:latin typeface="Consolas" panose="020B0609020204030204" pitchFamily="49" charset="0"/>
              </a:rPr>
              <a:t>print</a:t>
            </a:r>
            <a:r>
              <a:rPr lang="en-US" sz="2200" b="0" dirty="0">
                <a:solidFill>
                  <a:srgbClr val="CCCCCC"/>
                </a:solidFill>
                <a:effectLst/>
                <a:latin typeface="Consolas" panose="020B0609020204030204" pitchFamily="49" charset="0"/>
              </a:rPr>
              <a:t>(</a:t>
            </a:r>
            <a:r>
              <a:rPr lang="en-US" sz="2200" b="0" dirty="0">
                <a:solidFill>
                  <a:srgbClr val="CE9178"/>
                </a:solidFill>
                <a:effectLst/>
                <a:latin typeface="Consolas" panose="020B0609020204030204" pitchFamily="49" charset="0"/>
              </a:rPr>
              <a:t>"</a:t>
            </a:r>
            <a:r>
              <a:rPr lang="en-US" sz="2200" b="0" dirty="0">
                <a:solidFill>
                  <a:srgbClr val="D7BA7D"/>
                </a:solidFill>
                <a:effectLst/>
                <a:latin typeface="Consolas" panose="020B0609020204030204" pitchFamily="49" charset="0"/>
              </a:rPr>
              <a:t>\n</a:t>
            </a:r>
            <a:r>
              <a:rPr lang="en-US" sz="2200" b="0" dirty="0">
                <a:solidFill>
                  <a:srgbClr val="CE9178"/>
                </a:solidFill>
                <a:effectLst/>
                <a:latin typeface="Consolas" panose="020B0609020204030204" pitchFamily="49" charset="0"/>
              </a:rPr>
              <a:t>=== Step 4: Data Before Removing </a:t>
            </a:r>
            <a:r>
              <a:rPr lang="en-US" sz="2200" b="0" dirty="0" err="1">
                <a:solidFill>
                  <a:srgbClr val="CE9178"/>
                </a:solidFill>
                <a:effectLst/>
                <a:latin typeface="Consolas" panose="020B0609020204030204" pitchFamily="49" charset="0"/>
              </a:rPr>
              <a:t>NaN</a:t>
            </a:r>
            <a:r>
              <a:rPr lang="en-US" sz="2200" b="0" dirty="0">
                <a:solidFill>
                  <a:srgbClr val="CE9178"/>
                </a:solidFill>
                <a:effectLst/>
                <a:latin typeface="Consolas" panose="020B0609020204030204" pitchFamily="49" charset="0"/>
              </a:rPr>
              <a:t> Values ==="</a:t>
            </a:r>
            <a:r>
              <a:rPr lang="en-US" sz="2200" b="0" dirty="0">
                <a:solidFill>
                  <a:srgbClr val="CCCCCC"/>
                </a:solidFill>
                <a:effectLst/>
                <a:latin typeface="Consolas" panose="020B0609020204030204" pitchFamily="49" charset="0"/>
              </a:rPr>
              <a:t>)</a:t>
            </a:r>
          </a:p>
          <a:p>
            <a:r>
              <a:rPr lang="en-US" sz="2200" b="0" dirty="0">
                <a:solidFill>
                  <a:srgbClr val="DCDCAA"/>
                </a:solidFill>
                <a:effectLst/>
                <a:latin typeface="Consolas" panose="020B0609020204030204" pitchFamily="49" charset="0"/>
              </a:rPr>
              <a:t>print</a:t>
            </a:r>
            <a:r>
              <a:rPr lang="en-US" sz="2200" b="0" dirty="0">
                <a:solidFill>
                  <a:srgbClr val="CCCCCC"/>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df_no_duplicates</a:t>
            </a:r>
            <a:r>
              <a:rPr lang="en-US" sz="2200" b="0" dirty="0">
                <a:solidFill>
                  <a:srgbClr val="CCCCCC"/>
                </a:solidFill>
                <a:effectLst/>
                <a:latin typeface="Consolas" panose="020B0609020204030204" pitchFamily="49" charset="0"/>
              </a:rPr>
              <a:t>)</a:t>
            </a:r>
          </a:p>
          <a:p>
            <a:br>
              <a:rPr lang="en-US" sz="2200" b="0" dirty="0">
                <a:solidFill>
                  <a:srgbClr val="CCCCCC"/>
                </a:solidFill>
                <a:effectLst/>
                <a:latin typeface="Consolas" panose="020B0609020204030204" pitchFamily="49" charset="0"/>
              </a:rPr>
            </a:br>
            <a:r>
              <a:rPr lang="en-US" sz="2200" b="0" dirty="0">
                <a:solidFill>
                  <a:srgbClr val="6A9955"/>
                </a:solidFill>
                <a:effectLst/>
                <a:latin typeface="Consolas" panose="020B0609020204030204" pitchFamily="49" charset="0"/>
              </a:rPr>
              <a:t># Step 4: Remove rows where 'Name' or '</a:t>
            </a:r>
            <a:r>
              <a:rPr lang="en-US" sz="2200" b="0" dirty="0" err="1">
                <a:solidFill>
                  <a:srgbClr val="6A9955"/>
                </a:solidFill>
                <a:effectLst/>
                <a:latin typeface="Consolas" panose="020B0609020204030204" pitchFamily="49" charset="0"/>
              </a:rPr>
              <a:t>Date_of_Birth</a:t>
            </a:r>
            <a:r>
              <a:rPr lang="en-US" sz="2200" b="0" dirty="0">
                <a:solidFill>
                  <a:srgbClr val="6A9955"/>
                </a:solidFill>
                <a:effectLst/>
                <a:latin typeface="Consolas" panose="020B0609020204030204" pitchFamily="49" charset="0"/>
              </a:rPr>
              <a:t>' is </a:t>
            </a:r>
            <a:r>
              <a:rPr lang="en-US" sz="2200" b="0" dirty="0" err="1">
                <a:solidFill>
                  <a:srgbClr val="6A9955"/>
                </a:solidFill>
                <a:effectLst/>
                <a:latin typeface="Consolas" panose="020B0609020204030204" pitchFamily="49" charset="0"/>
              </a:rPr>
              <a:t>NaN</a:t>
            </a:r>
            <a:endParaRPr lang="en-US" sz="2200" b="0" dirty="0">
              <a:solidFill>
                <a:srgbClr val="CCCCCC"/>
              </a:solidFill>
              <a:effectLst/>
              <a:latin typeface="Consolas" panose="020B0609020204030204" pitchFamily="49" charset="0"/>
            </a:endParaRPr>
          </a:p>
          <a:p>
            <a:r>
              <a:rPr lang="en-US" sz="2200" b="0" dirty="0" err="1">
                <a:solidFill>
                  <a:srgbClr val="9CDCFE"/>
                </a:solidFill>
                <a:effectLst/>
                <a:latin typeface="Consolas" panose="020B0609020204030204" pitchFamily="49" charset="0"/>
              </a:rPr>
              <a:t>df_no_duplicates</a:t>
            </a:r>
            <a:r>
              <a:rPr lang="en-US" sz="2200" b="0" dirty="0">
                <a:solidFill>
                  <a:srgbClr val="CCCCCC"/>
                </a:solidFill>
                <a:effectLst/>
                <a:latin typeface="Consolas" panose="020B0609020204030204" pitchFamily="49" charset="0"/>
              </a:rPr>
              <a:t> </a:t>
            </a:r>
            <a:r>
              <a:rPr lang="en-US" sz="2200" b="0" dirty="0">
                <a:solidFill>
                  <a:srgbClr val="D4D4D4"/>
                </a:solidFill>
                <a:effectLst/>
                <a:latin typeface="Consolas" panose="020B0609020204030204" pitchFamily="49" charset="0"/>
              </a:rPr>
              <a:t>=</a:t>
            </a:r>
            <a:r>
              <a:rPr lang="en-US" sz="2200" b="0" dirty="0">
                <a:solidFill>
                  <a:srgbClr val="CCCCCC"/>
                </a:solidFill>
                <a:effectLst/>
                <a:latin typeface="Consolas" panose="020B0609020204030204" pitchFamily="49" charset="0"/>
              </a:rPr>
              <a:t> </a:t>
            </a:r>
            <a:r>
              <a:rPr lang="en-US" sz="2200" b="0" dirty="0" err="1">
                <a:solidFill>
                  <a:srgbClr val="9CDCFE"/>
                </a:solidFill>
                <a:effectLst/>
                <a:latin typeface="Consolas" panose="020B0609020204030204" pitchFamily="49" charset="0"/>
              </a:rPr>
              <a:t>df_no_duplicates</a:t>
            </a:r>
            <a:r>
              <a:rPr lang="en-US" sz="2200" b="0" dirty="0" err="1">
                <a:solidFill>
                  <a:srgbClr val="CCCCCC"/>
                </a:solidFill>
                <a:effectLst/>
                <a:latin typeface="Consolas" panose="020B0609020204030204" pitchFamily="49" charset="0"/>
              </a:rPr>
              <a:t>.</a:t>
            </a:r>
            <a:r>
              <a:rPr lang="en-US" sz="2200" b="0" dirty="0" err="1">
                <a:solidFill>
                  <a:srgbClr val="DCDCAA"/>
                </a:solidFill>
                <a:effectLst/>
                <a:latin typeface="Consolas" panose="020B0609020204030204" pitchFamily="49" charset="0"/>
              </a:rPr>
              <a:t>dropna</a:t>
            </a:r>
            <a:r>
              <a:rPr lang="en-US" sz="2200" b="0" dirty="0">
                <a:solidFill>
                  <a:srgbClr val="CCCCCC"/>
                </a:solidFill>
                <a:effectLst/>
                <a:latin typeface="Consolas" panose="020B0609020204030204" pitchFamily="49" charset="0"/>
              </a:rPr>
              <a:t>(</a:t>
            </a:r>
            <a:r>
              <a:rPr lang="en-US" sz="2200" b="0" dirty="0">
                <a:solidFill>
                  <a:srgbClr val="9CDCFE"/>
                </a:solidFill>
                <a:effectLst/>
                <a:latin typeface="Consolas" panose="020B0609020204030204" pitchFamily="49" charset="0"/>
              </a:rPr>
              <a:t>subset</a:t>
            </a:r>
            <a:r>
              <a:rPr lang="en-US" sz="2200" b="0" dirty="0">
                <a:solidFill>
                  <a:srgbClr val="D4D4D4"/>
                </a:solidFill>
                <a:effectLst/>
                <a:latin typeface="Consolas" panose="020B0609020204030204" pitchFamily="49" charset="0"/>
              </a:rPr>
              <a:t>=</a:t>
            </a:r>
            <a:r>
              <a:rPr lang="en-US" sz="2200" b="0" dirty="0">
                <a:solidFill>
                  <a:srgbClr val="CCCCCC"/>
                </a:solidFill>
                <a:effectLst/>
                <a:latin typeface="Consolas" panose="020B0609020204030204" pitchFamily="49" charset="0"/>
              </a:rPr>
              <a:t>[</a:t>
            </a:r>
            <a:r>
              <a:rPr lang="en-US" sz="2200" b="0" dirty="0">
                <a:solidFill>
                  <a:srgbClr val="CE9178"/>
                </a:solidFill>
                <a:effectLst/>
                <a:latin typeface="Consolas" panose="020B0609020204030204" pitchFamily="49" charset="0"/>
              </a:rPr>
              <a:t>'Name'</a:t>
            </a:r>
            <a:r>
              <a:rPr lang="en-US" sz="2200" b="0" dirty="0">
                <a:solidFill>
                  <a:srgbClr val="CCCCCC"/>
                </a:solidFill>
                <a:effectLst/>
                <a:latin typeface="Consolas" panose="020B0609020204030204" pitchFamily="49" charset="0"/>
              </a:rPr>
              <a:t>, </a:t>
            </a:r>
            <a:r>
              <a:rPr lang="en-US" sz="2200" b="0" dirty="0">
                <a:solidFill>
                  <a:srgbClr val="CE9178"/>
                </a:solidFill>
                <a:effectLst/>
                <a:latin typeface="Consolas" panose="020B0609020204030204" pitchFamily="49" charset="0"/>
              </a:rPr>
              <a:t>'</a:t>
            </a:r>
            <a:r>
              <a:rPr lang="en-US" sz="2200" b="0" dirty="0" err="1">
                <a:solidFill>
                  <a:srgbClr val="CE9178"/>
                </a:solidFill>
                <a:effectLst/>
                <a:latin typeface="Consolas" panose="020B0609020204030204" pitchFamily="49" charset="0"/>
              </a:rPr>
              <a:t>Date_of_Birth</a:t>
            </a:r>
            <a:r>
              <a:rPr lang="en-US" sz="2200" b="0" dirty="0">
                <a:solidFill>
                  <a:srgbClr val="CE9178"/>
                </a:solidFill>
                <a:effectLst/>
                <a:latin typeface="Consolas" panose="020B0609020204030204" pitchFamily="49" charset="0"/>
              </a:rPr>
              <a:t>'</a:t>
            </a:r>
            <a:r>
              <a:rPr lang="en-US" sz="2200" b="0" dirty="0">
                <a:solidFill>
                  <a:srgbClr val="CCCCCC"/>
                </a:solidFill>
                <a:effectLst/>
                <a:latin typeface="Consolas" panose="020B0609020204030204" pitchFamily="49" charset="0"/>
              </a:rPr>
              <a:t>])</a:t>
            </a:r>
          </a:p>
          <a:p>
            <a:br>
              <a:rPr lang="en-US" sz="2200" b="0" dirty="0">
                <a:solidFill>
                  <a:srgbClr val="CCCCCC"/>
                </a:solidFill>
                <a:effectLst/>
                <a:latin typeface="Consolas" panose="020B0609020204030204" pitchFamily="49" charset="0"/>
              </a:rPr>
            </a:br>
            <a:r>
              <a:rPr lang="en-US" sz="2200" b="0" dirty="0">
                <a:solidFill>
                  <a:srgbClr val="6A9955"/>
                </a:solidFill>
                <a:effectLst/>
                <a:latin typeface="Consolas" panose="020B0609020204030204" pitchFamily="49" charset="0"/>
              </a:rPr>
              <a:t># Step 4: Display the data after removing </a:t>
            </a:r>
            <a:r>
              <a:rPr lang="en-US" sz="2200" b="0" dirty="0" err="1">
                <a:solidFill>
                  <a:srgbClr val="6A9955"/>
                </a:solidFill>
                <a:effectLst/>
                <a:latin typeface="Consolas" panose="020B0609020204030204" pitchFamily="49" charset="0"/>
              </a:rPr>
              <a:t>NaN</a:t>
            </a:r>
            <a:r>
              <a:rPr lang="en-US" sz="2200" b="0" dirty="0">
                <a:solidFill>
                  <a:srgbClr val="6A9955"/>
                </a:solidFill>
                <a:effectLst/>
                <a:latin typeface="Consolas" panose="020B0609020204030204" pitchFamily="49" charset="0"/>
              </a:rPr>
              <a:t> values</a:t>
            </a:r>
            <a:endParaRPr lang="en-US" sz="2200" b="0" dirty="0">
              <a:solidFill>
                <a:srgbClr val="CCCCCC"/>
              </a:solidFill>
              <a:effectLst/>
              <a:latin typeface="Consolas" panose="020B0609020204030204" pitchFamily="49" charset="0"/>
            </a:endParaRPr>
          </a:p>
          <a:p>
            <a:r>
              <a:rPr lang="en-US" sz="2200" b="0" dirty="0">
                <a:solidFill>
                  <a:srgbClr val="DCDCAA"/>
                </a:solidFill>
                <a:effectLst/>
                <a:latin typeface="Consolas" panose="020B0609020204030204" pitchFamily="49" charset="0"/>
              </a:rPr>
              <a:t>print</a:t>
            </a:r>
            <a:r>
              <a:rPr lang="en-US" sz="2200" b="0" dirty="0">
                <a:solidFill>
                  <a:srgbClr val="CCCCCC"/>
                </a:solidFill>
                <a:effectLst/>
                <a:latin typeface="Consolas" panose="020B0609020204030204" pitchFamily="49" charset="0"/>
              </a:rPr>
              <a:t>(</a:t>
            </a:r>
            <a:r>
              <a:rPr lang="en-US" sz="2200" b="0" dirty="0">
                <a:solidFill>
                  <a:srgbClr val="CE9178"/>
                </a:solidFill>
                <a:effectLst/>
                <a:latin typeface="Consolas" panose="020B0609020204030204" pitchFamily="49" charset="0"/>
              </a:rPr>
              <a:t>"</a:t>
            </a:r>
            <a:r>
              <a:rPr lang="en-US" sz="2200" b="0" dirty="0">
                <a:solidFill>
                  <a:srgbClr val="D7BA7D"/>
                </a:solidFill>
                <a:effectLst/>
                <a:latin typeface="Consolas" panose="020B0609020204030204" pitchFamily="49" charset="0"/>
              </a:rPr>
              <a:t>\n</a:t>
            </a:r>
            <a:r>
              <a:rPr lang="en-US" sz="2200" b="0" dirty="0">
                <a:solidFill>
                  <a:srgbClr val="CE9178"/>
                </a:solidFill>
                <a:effectLst/>
                <a:latin typeface="Consolas" panose="020B0609020204030204" pitchFamily="49" charset="0"/>
              </a:rPr>
              <a:t>=== Step 4: Data After Removing </a:t>
            </a:r>
            <a:r>
              <a:rPr lang="en-US" sz="2200" b="0" dirty="0" err="1">
                <a:solidFill>
                  <a:srgbClr val="CE9178"/>
                </a:solidFill>
                <a:effectLst/>
                <a:latin typeface="Consolas" panose="020B0609020204030204" pitchFamily="49" charset="0"/>
              </a:rPr>
              <a:t>NaN</a:t>
            </a:r>
            <a:r>
              <a:rPr lang="en-US" sz="2200" b="0" dirty="0">
                <a:solidFill>
                  <a:srgbClr val="CE9178"/>
                </a:solidFill>
                <a:effectLst/>
                <a:latin typeface="Consolas" panose="020B0609020204030204" pitchFamily="49" charset="0"/>
              </a:rPr>
              <a:t> Values ==="</a:t>
            </a:r>
            <a:r>
              <a:rPr lang="en-US" sz="2200" b="0" dirty="0">
                <a:solidFill>
                  <a:srgbClr val="CCCCCC"/>
                </a:solidFill>
                <a:effectLst/>
                <a:latin typeface="Consolas" panose="020B0609020204030204" pitchFamily="49" charset="0"/>
              </a:rPr>
              <a:t>)</a:t>
            </a:r>
          </a:p>
          <a:p>
            <a:r>
              <a:rPr lang="en-US" sz="2200" b="0" dirty="0">
                <a:solidFill>
                  <a:srgbClr val="DCDCAA"/>
                </a:solidFill>
                <a:effectLst/>
                <a:latin typeface="Consolas" panose="020B0609020204030204" pitchFamily="49" charset="0"/>
              </a:rPr>
              <a:t>print</a:t>
            </a:r>
            <a:r>
              <a:rPr lang="en-US" sz="2200" b="0" dirty="0">
                <a:solidFill>
                  <a:srgbClr val="CCCCCC"/>
                </a:solidFill>
                <a:effectLst/>
                <a:latin typeface="Consolas" panose="020B0609020204030204" pitchFamily="49" charset="0"/>
              </a:rPr>
              <a:t>(</a:t>
            </a:r>
            <a:r>
              <a:rPr lang="en-US" sz="2200" b="0" dirty="0" err="1">
                <a:solidFill>
                  <a:srgbClr val="9CDCFE"/>
                </a:solidFill>
                <a:effectLst/>
                <a:latin typeface="Consolas" panose="020B0609020204030204" pitchFamily="49" charset="0"/>
              </a:rPr>
              <a:t>df_no_duplicates</a:t>
            </a:r>
            <a:r>
              <a:rPr lang="en-US" sz="2200" b="0" dirty="0">
                <a:solidFill>
                  <a:srgbClr val="CCCCCC"/>
                </a:solidFill>
                <a:effectLst/>
                <a:latin typeface="Consolas" panose="020B0609020204030204" pitchFamily="49" charset="0"/>
              </a:rPr>
              <a:t>)</a:t>
            </a:r>
          </a:p>
          <a:p>
            <a:br>
              <a:rPr lang="en-US" sz="2200" b="0" dirty="0">
                <a:solidFill>
                  <a:srgbClr val="CCCCCC"/>
                </a:solidFill>
                <a:effectLst/>
                <a:latin typeface="Consolas" panose="020B0609020204030204" pitchFamily="49" charset="0"/>
              </a:rPr>
            </a:br>
            <a:r>
              <a:rPr lang="en-US" sz="2200" b="0" dirty="0">
                <a:solidFill>
                  <a:srgbClr val="6A9955"/>
                </a:solidFill>
                <a:effectLst/>
                <a:latin typeface="Consolas" panose="020B0609020204030204" pitchFamily="49" charset="0"/>
              </a:rPr>
              <a:t># Save the cleaned data to a new CSV file</a:t>
            </a:r>
            <a:endParaRPr lang="en-US" sz="2200" b="0" dirty="0">
              <a:solidFill>
                <a:srgbClr val="CCCCCC"/>
              </a:solidFill>
              <a:effectLst/>
              <a:latin typeface="Consolas" panose="020B0609020204030204" pitchFamily="49" charset="0"/>
            </a:endParaRPr>
          </a:p>
          <a:p>
            <a:r>
              <a:rPr lang="en-US" sz="2200" b="0" dirty="0" err="1">
                <a:solidFill>
                  <a:srgbClr val="9CDCFE"/>
                </a:solidFill>
                <a:effectLst/>
                <a:latin typeface="Consolas" panose="020B0609020204030204" pitchFamily="49" charset="0"/>
              </a:rPr>
              <a:t>df_no_duplicates</a:t>
            </a:r>
            <a:r>
              <a:rPr lang="en-US" sz="2200" b="0" dirty="0" err="1">
                <a:solidFill>
                  <a:srgbClr val="CCCCCC"/>
                </a:solidFill>
                <a:effectLst/>
                <a:latin typeface="Consolas" panose="020B0609020204030204" pitchFamily="49" charset="0"/>
              </a:rPr>
              <a:t>.</a:t>
            </a:r>
            <a:r>
              <a:rPr lang="en-US" sz="2200" b="0" dirty="0" err="1">
                <a:solidFill>
                  <a:srgbClr val="DCDCAA"/>
                </a:solidFill>
                <a:effectLst/>
                <a:latin typeface="Consolas" panose="020B0609020204030204" pitchFamily="49" charset="0"/>
              </a:rPr>
              <a:t>to_csv</a:t>
            </a:r>
            <a:r>
              <a:rPr lang="en-US" sz="2200" b="0" dirty="0">
                <a:solidFill>
                  <a:srgbClr val="CCCCCC"/>
                </a:solidFill>
                <a:effectLst/>
                <a:latin typeface="Consolas" panose="020B0609020204030204" pitchFamily="49" charset="0"/>
              </a:rPr>
              <a:t>(</a:t>
            </a:r>
            <a:r>
              <a:rPr lang="en-US" sz="2200" b="0" dirty="0">
                <a:solidFill>
                  <a:srgbClr val="CE9178"/>
                </a:solidFill>
                <a:effectLst/>
                <a:latin typeface="Consolas" panose="020B0609020204030204" pitchFamily="49" charset="0"/>
              </a:rPr>
              <a:t>'Dataset_AfterCleaning.csv'</a:t>
            </a:r>
            <a:r>
              <a:rPr lang="en-US" sz="2200" b="0" dirty="0">
                <a:solidFill>
                  <a:srgbClr val="CCCCCC"/>
                </a:solidFill>
                <a:effectLst/>
                <a:latin typeface="Consolas" panose="020B0609020204030204" pitchFamily="49" charset="0"/>
              </a:rPr>
              <a:t>, </a:t>
            </a:r>
            <a:r>
              <a:rPr lang="en-US" sz="2200" b="0" dirty="0">
                <a:solidFill>
                  <a:srgbClr val="9CDCFE"/>
                </a:solidFill>
                <a:effectLst/>
                <a:latin typeface="Consolas" panose="020B0609020204030204" pitchFamily="49" charset="0"/>
              </a:rPr>
              <a:t>index</a:t>
            </a:r>
            <a:r>
              <a:rPr lang="en-US" sz="2200" b="0" dirty="0">
                <a:solidFill>
                  <a:srgbClr val="D4D4D4"/>
                </a:solidFill>
                <a:effectLst/>
                <a:latin typeface="Consolas" panose="020B0609020204030204" pitchFamily="49" charset="0"/>
              </a:rPr>
              <a:t>=</a:t>
            </a:r>
            <a:r>
              <a:rPr lang="en-US" sz="2200" b="0" dirty="0">
                <a:solidFill>
                  <a:srgbClr val="4FC1FF"/>
                </a:solidFill>
                <a:effectLst/>
                <a:latin typeface="Consolas" panose="020B0609020204030204" pitchFamily="49" charset="0"/>
              </a:rPr>
              <a:t>False</a:t>
            </a:r>
            <a:r>
              <a:rPr lang="en-US" sz="2200" b="0" dirty="0">
                <a:solidFill>
                  <a:srgbClr val="CCCCCC"/>
                </a:solidFill>
                <a:effectLst/>
                <a:latin typeface="Consolas" panose="020B0609020204030204" pitchFamily="49" charset="0"/>
              </a:rPr>
              <a:t>)</a:t>
            </a:r>
          </a:p>
          <a:p>
            <a:br>
              <a:rPr lang="en-US" sz="2200" b="0" dirty="0">
                <a:solidFill>
                  <a:srgbClr val="CCCCCC"/>
                </a:solidFill>
                <a:effectLst/>
                <a:latin typeface="Consolas" panose="020B0609020204030204" pitchFamily="49" charset="0"/>
              </a:rPr>
            </a:br>
            <a:endParaRPr lang="en-US" sz="2200" b="0" dirty="0">
              <a:solidFill>
                <a:srgbClr val="CCCCCC"/>
              </a:solidFill>
              <a:effectLst/>
              <a:latin typeface="Consolas" panose="020B0609020204030204" pitchFamily="49" charset="0"/>
            </a:endParaRPr>
          </a:p>
        </p:txBody>
      </p:sp>
      <p:sp>
        <p:nvSpPr>
          <p:cNvPr id="5" name="Title 1">
            <a:extLst>
              <a:ext uri="{FF2B5EF4-FFF2-40B4-BE49-F238E27FC236}">
                <a16:creationId xmlns:a16="http://schemas.microsoft.com/office/drawing/2014/main" id="{CB995A65-6607-B5C2-FEE2-FDBD8CE26EE6}"/>
              </a:ext>
            </a:extLst>
          </p:cNvPr>
          <p:cNvSpPr>
            <a:spLocks noGrp="1"/>
          </p:cNvSpPr>
          <p:nvPr>
            <p:ph type="title"/>
          </p:nvPr>
        </p:nvSpPr>
        <p:spPr>
          <a:xfrm>
            <a:off x="0" y="0"/>
            <a:ext cx="12191999" cy="589935"/>
          </a:xfrm>
        </p:spPr>
        <p:txBody>
          <a:bodyPr anchor="b">
            <a:normAutofit fontScale="90000"/>
          </a:bodyPr>
          <a:lstStyle/>
          <a:p>
            <a:r>
              <a:rPr lang="en-US" dirty="0"/>
              <a:t>Data Handling and Cleaning Techniques - </a:t>
            </a:r>
            <a:r>
              <a:rPr lang="en-US" dirty="0" err="1"/>
              <a:t>DataCleanerPro</a:t>
            </a:r>
            <a:endParaRPr lang="en-AU" b="1" dirty="0">
              <a:latin typeface="Söhne"/>
            </a:endParaRPr>
          </a:p>
        </p:txBody>
      </p:sp>
    </p:spTree>
    <p:extLst>
      <p:ext uri="{BB962C8B-B14F-4D97-AF65-F5344CB8AC3E}">
        <p14:creationId xmlns:p14="http://schemas.microsoft.com/office/powerpoint/2010/main" val="3952643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62FEA-57C9-FC12-4905-DB7EA4F7175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EDB3762-3BD2-A50D-2D39-405121F92607}"/>
              </a:ext>
            </a:extLst>
          </p:cNvPr>
          <p:cNvPicPr>
            <a:picLocks noChangeAspect="1"/>
          </p:cNvPicPr>
          <p:nvPr/>
        </p:nvPicPr>
        <p:blipFill>
          <a:blip r:embed="rId3"/>
          <a:srcRect l="40792" t="20163" r="5610" b="23252"/>
          <a:stretch/>
        </p:blipFill>
        <p:spPr>
          <a:xfrm>
            <a:off x="304799" y="-10144"/>
            <a:ext cx="11582402" cy="6878288"/>
          </a:xfrm>
          <a:prstGeom prst="rect">
            <a:avLst/>
          </a:prstGeom>
        </p:spPr>
      </p:pic>
    </p:spTree>
    <p:extLst>
      <p:ext uri="{BB962C8B-B14F-4D97-AF65-F5344CB8AC3E}">
        <p14:creationId xmlns:p14="http://schemas.microsoft.com/office/powerpoint/2010/main" val="1422634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IT Governance for Data Analytics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196451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p>
          <a:p>
            <a:pPr>
              <a:lnSpc>
                <a:spcPct val="150000"/>
              </a:lnSpc>
            </a:pPr>
            <a:r>
              <a:rPr lang="en-US" sz="2800" dirty="0">
                <a:latin typeface="Calibri" panose="020F0502020204030204" pitchFamily="34" charset="0"/>
                <a:cs typeface="Calibri" panose="020F0502020204030204" pitchFamily="34" charset="0"/>
              </a:rPr>
              <a:t>IT Governance is critical in managing the flow of data analytics results, ensuring data quality, and eliminating redundancies.</a:t>
            </a:r>
          </a:p>
        </p:txBody>
      </p:sp>
    </p:spTree>
    <p:extLst>
      <p:ext uri="{BB962C8B-B14F-4D97-AF65-F5344CB8AC3E}">
        <p14:creationId xmlns:p14="http://schemas.microsoft.com/office/powerpoint/2010/main" val="3907807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IT Governance for Data Analytics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a:t>
            </a:r>
          </a:p>
          <a:p>
            <a:pPr>
              <a:lnSpc>
                <a:spcPct val="150000"/>
              </a:lnSpc>
            </a:pPr>
            <a:r>
              <a:rPr lang="en-US" sz="2800" dirty="0">
                <a:latin typeface="Calibri" panose="020F0502020204030204" pitchFamily="34" charset="0"/>
                <a:cs typeface="Calibri" panose="020F0502020204030204" pitchFamily="34" charset="0"/>
              </a:rPr>
              <a:t>Your company in Melbourne is rolling out a new data analytics system. Without proper IT governance, the data might become disorganized, and valuable insights could be lost.</a:t>
            </a:r>
          </a:p>
          <a:p>
            <a:pPr>
              <a:lnSpc>
                <a:spcPct val="150000"/>
              </a:lnSpc>
            </a:pPr>
            <a:r>
              <a:rPr lang="en-US" sz="2800" b="1" dirty="0">
                <a:latin typeface="Calibri" panose="020F0502020204030204" pitchFamily="34" charset="0"/>
                <a:cs typeface="Calibri" panose="020F0502020204030204" pitchFamily="34" charset="0"/>
              </a:rPr>
              <a:t>Discussion Question</a:t>
            </a:r>
            <a:r>
              <a:rPr lang="en-US" sz="2800" dirty="0">
                <a:latin typeface="Calibri" panose="020F0502020204030204" pitchFamily="34" charset="0"/>
                <a:cs typeface="Calibri" panose="020F0502020204030204" pitchFamily="34" charset="0"/>
              </a:rPr>
              <a:t>: Why is IT governance important for data analytics in an organization?</a:t>
            </a:r>
          </a:p>
        </p:txBody>
      </p:sp>
    </p:spTree>
    <p:extLst>
      <p:ext uri="{BB962C8B-B14F-4D97-AF65-F5344CB8AC3E}">
        <p14:creationId xmlns:p14="http://schemas.microsoft.com/office/powerpoint/2010/main" val="1051981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IT Governance for Data Analytics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Response</a:t>
            </a:r>
            <a:r>
              <a:rPr lang="en-US" sz="2800" dirty="0">
                <a:latin typeface="Calibri" panose="020F0502020204030204" pitchFamily="34" charset="0"/>
                <a:cs typeface="Calibri" panose="020F0502020204030204" pitchFamily="34" charset="0"/>
              </a:rPr>
              <a:t>: IT governance ensures that data analytics processes are aligned with business goals, improves data accessibility, and ensures data is not duplicated or lost.</a:t>
            </a:r>
          </a:p>
          <a:p>
            <a:pPr>
              <a:lnSpc>
                <a:spcPct val="150000"/>
              </a:lnSpc>
            </a:pPr>
            <a:r>
              <a:rPr lang="en-US" sz="2800" b="1" dirty="0">
                <a:latin typeface="Calibri" panose="020F0502020204030204" pitchFamily="34" charset="0"/>
                <a:cs typeface="Calibri" panose="020F0502020204030204" pitchFamily="34" charset="0"/>
              </a:rPr>
              <a:t>Multiple-Choice Question:</a:t>
            </a:r>
          </a:p>
          <a:p>
            <a:pPr>
              <a:lnSpc>
                <a:spcPct val="150000"/>
              </a:lnSpc>
            </a:pPr>
            <a:r>
              <a:rPr lang="en-US" sz="2800" dirty="0">
                <a:latin typeface="Calibri" panose="020F0502020204030204" pitchFamily="34" charset="0"/>
                <a:cs typeface="Calibri" panose="020F0502020204030204" pitchFamily="34" charset="0"/>
              </a:rPr>
              <a:t>What does IT governance in data analytics help to prevent?</a:t>
            </a:r>
          </a:p>
          <a:p>
            <a:pPr>
              <a:lnSpc>
                <a:spcPct val="150000"/>
              </a:lnSpc>
            </a:pPr>
            <a:r>
              <a:rPr lang="en-US" sz="2800" dirty="0">
                <a:latin typeface="Calibri" panose="020F0502020204030204" pitchFamily="34" charset="0"/>
                <a:cs typeface="Calibri" panose="020F0502020204030204" pitchFamily="34" charset="0"/>
              </a:rPr>
              <a:t>A) High data velocity</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B) Data redundancy and disorganization</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C) Data variety</a:t>
            </a:r>
          </a:p>
        </p:txBody>
      </p:sp>
      <p:sp>
        <p:nvSpPr>
          <p:cNvPr id="3" name="Rectangle: Rounded Corners 2">
            <a:extLst>
              <a:ext uri="{FF2B5EF4-FFF2-40B4-BE49-F238E27FC236}">
                <a16:creationId xmlns:a16="http://schemas.microsoft.com/office/drawing/2014/main" id="{6688B18A-66D0-B788-7613-4EF88C1CB3E4}"/>
              </a:ext>
            </a:extLst>
          </p:cNvPr>
          <p:cNvSpPr/>
          <p:nvPr/>
        </p:nvSpPr>
        <p:spPr>
          <a:xfrm>
            <a:off x="0" y="5244662"/>
            <a:ext cx="6716110" cy="630621"/>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01174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Tutorial Week 11</a:t>
            </a:r>
            <a:endParaRPr lang="en-AU"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2D28B75-7501-B5E8-5025-4868D0798302}"/>
              </a:ext>
            </a:extLst>
          </p:cNvPr>
          <p:cNvPicPr>
            <a:picLocks noChangeAspect="1"/>
          </p:cNvPicPr>
          <p:nvPr/>
        </p:nvPicPr>
        <p:blipFill>
          <a:blip r:embed="rId2"/>
          <a:srcRect l="14059" t="16609" r="14059" b="15843"/>
          <a:stretch/>
        </p:blipFill>
        <p:spPr>
          <a:xfrm>
            <a:off x="1057835" y="1065006"/>
            <a:ext cx="10076330" cy="5326209"/>
          </a:xfrm>
          <a:prstGeom prst="rect">
            <a:avLst/>
          </a:prstGeom>
        </p:spPr>
      </p:pic>
    </p:spTree>
    <p:extLst>
      <p:ext uri="{BB962C8B-B14F-4D97-AF65-F5344CB8AC3E}">
        <p14:creationId xmlns:p14="http://schemas.microsoft.com/office/powerpoint/2010/main" val="3800127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Tutorial Week 11</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BFEF19A-4DBB-40B8-6589-2F59C1E50910}"/>
              </a:ext>
            </a:extLst>
          </p:cNvPr>
          <p:cNvSpPr txBox="1"/>
          <p:nvPr/>
        </p:nvSpPr>
        <p:spPr>
          <a:xfrm>
            <a:off x="273269" y="1282390"/>
            <a:ext cx="11540359"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Emerging Technologies: Real Meanings and Applications</a:t>
            </a:r>
          </a:p>
          <a:p>
            <a:pPr>
              <a:lnSpc>
                <a:spcPct val="150000"/>
              </a:lnSpc>
            </a:pPr>
            <a:r>
              <a:rPr lang="en-US" sz="2800" b="1" dirty="0">
                <a:latin typeface="Calibri" panose="020F0502020204030204" pitchFamily="34" charset="0"/>
                <a:cs typeface="Calibri" panose="020F0502020204030204" pitchFamily="34" charset="0"/>
              </a:rPr>
              <a:t>Emerging technologies</a:t>
            </a:r>
            <a:r>
              <a:rPr lang="en-US" sz="2800" dirty="0">
                <a:latin typeface="Calibri" panose="020F0502020204030204" pitchFamily="34" charset="0"/>
                <a:cs typeface="Calibri" panose="020F0502020204030204" pitchFamily="34" charset="0"/>
              </a:rPr>
              <a:t> refer to novel, innovative tools, processes, or solutions that are in the early stages of adoption or development. These technologies often have the potential to significantly impact industries, create new markets, and change the way organizations operate. Some key emerging technologies include </a:t>
            </a:r>
            <a:r>
              <a:rPr lang="en-US" sz="2800" b="1" dirty="0">
                <a:latin typeface="Calibri" panose="020F0502020204030204" pitchFamily="34" charset="0"/>
                <a:cs typeface="Calibri" panose="020F0502020204030204" pitchFamily="34" charset="0"/>
              </a:rPr>
              <a:t>Artificial Intelligence (AI)</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Blockchain</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Internet of Things (IoT)</a:t>
            </a: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Big Data Analytics</a:t>
            </a:r>
            <a:r>
              <a:rPr lang="en-US" sz="2800" dirty="0">
                <a:latin typeface="Calibri" panose="020F0502020204030204" pitchFamily="34" charset="0"/>
                <a:cs typeface="Calibri" panose="020F0502020204030204" pitchFamily="34" charset="0"/>
              </a:rPr>
              <a:t>, and </a:t>
            </a:r>
            <a:r>
              <a:rPr lang="en-US" sz="2800" b="1" dirty="0">
                <a:latin typeface="Calibri" panose="020F0502020204030204" pitchFamily="34" charset="0"/>
                <a:cs typeface="Calibri" panose="020F0502020204030204" pitchFamily="34" charset="0"/>
              </a:rPr>
              <a:t>5G</a:t>
            </a:r>
            <a:r>
              <a:rPr lang="en-US" sz="28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1638071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Tutorial Week 11</a:t>
            </a:r>
            <a:endParaRPr lang="en-AU"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BFEF19A-4DBB-40B8-6589-2F59C1E50910}"/>
              </a:ext>
            </a:extLst>
          </p:cNvPr>
          <p:cNvSpPr txBox="1"/>
          <p:nvPr/>
        </p:nvSpPr>
        <p:spPr>
          <a:xfrm>
            <a:off x="273269" y="1282390"/>
            <a:ext cx="11540359" cy="5693866"/>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Real Meanings and Applications of Key Emerging Technologies:</a:t>
            </a:r>
          </a:p>
          <a:p>
            <a:pPr>
              <a:buFont typeface="+mj-lt"/>
              <a:buAutoNum type="arabicPeriod"/>
            </a:pPr>
            <a:r>
              <a:rPr lang="en-US" sz="2800" b="1" dirty="0">
                <a:latin typeface="Calibri" panose="020F0502020204030204" pitchFamily="34" charset="0"/>
                <a:cs typeface="Calibri" panose="020F0502020204030204" pitchFamily="34" charset="0"/>
              </a:rPr>
              <a:t> Artificial Intelligence (AI)</a:t>
            </a:r>
            <a:r>
              <a:rPr lang="en-US" sz="2800" dirty="0">
                <a:latin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Meaning</a:t>
            </a:r>
            <a:r>
              <a:rPr lang="en-US" sz="2800" dirty="0">
                <a:latin typeface="Calibri" panose="020F0502020204030204" pitchFamily="34" charset="0"/>
                <a:cs typeface="Calibri" panose="020F0502020204030204" pitchFamily="34" charset="0"/>
              </a:rPr>
              <a:t>: AI refers to the simulation of human intelligence in machines. These systems can learn, reason, and make decisions.</a:t>
            </a:r>
          </a:p>
          <a:p>
            <a:pPr marL="914400" lvl="1"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Application</a:t>
            </a:r>
            <a:r>
              <a:rPr lang="en-US" sz="2800" dirty="0">
                <a:latin typeface="Calibri" panose="020F0502020204030204" pitchFamily="34" charset="0"/>
                <a:cs typeface="Calibri" panose="020F0502020204030204" pitchFamily="34" charset="0"/>
              </a:rPr>
              <a:t>: AI is used in industries such as healthcare for disease diagnosis, finance for fraud detection, and customer service through chatbots.</a:t>
            </a:r>
          </a:p>
          <a:p>
            <a:pPr>
              <a:buFont typeface="+mj-lt"/>
              <a:buAutoNum type="arabicPeriod"/>
            </a:pPr>
            <a:r>
              <a:rPr lang="en-US" sz="2800" b="1" dirty="0">
                <a:latin typeface="Calibri" panose="020F0502020204030204" pitchFamily="34" charset="0"/>
                <a:cs typeface="Calibri" panose="020F0502020204030204" pitchFamily="34" charset="0"/>
              </a:rPr>
              <a:t> Blockchain</a:t>
            </a:r>
            <a:r>
              <a:rPr lang="en-US" sz="2800" dirty="0">
                <a:latin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Meaning</a:t>
            </a:r>
            <a:r>
              <a:rPr lang="en-US" sz="2800" dirty="0">
                <a:latin typeface="Calibri" panose="020F0502020204030204" pitchFamily="34" charset="0"/>
                <a:cs typeface="Calibri" panose="020F0502020204030204" pitchFamily="34" charset="0"/>
              </a:rPr>
              <a:t>: Blockchain is a decentralized digital ledger technology where transactions are securely recorded across multiple computers.</a:t>
            </a:r>
          </a:p>
          <a:p>
            <a:pPr marL="914400" lvl="1"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Application</a:t>
            </a:r>
            <a:r>
              <a:rPr lang="en-US" sz="2800" dirty="0">
                <a:latin typeface="Calibri" panose="020F0502020204030204" pitchFamily="34" charset="0"/>
                <a:cs typeface="Calibri" panose="020F0502020204030204" pitchFamily="34" charset="0"/>
              </a:rPr>
              <a:t>: Blockchain is used in supply chain management to ensure transparency and in financial transactions for secure payments and smart contracts.</a:t>
            </a:r>
          </a:p>
        </p:txBody>
      </p:sp>
    </p:spTree>
    <p:extLst>
      <p:ext uri="{BB962C8B-B14F-4D97-AF65-F5344CB8AC3E}">
        <p14:creationId xmlns:p14="http://schemas.microsoft.com/office/powerpoint/2010/main" val="1656446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FEF19A-4DBB-40B8-6589-2F59C1E50910}"/>
              </a:ext>
            </a:extLst>
          </p:cNvPr>
          <p:cNvSpPr txBox="1"/>
          <p:nvPr/>
        </p:nvSpPr>
        <p:spPr>
          <a:xfrm>
            <a:off x="325820" y="184586"/>
            <a:ext cx="11540359" cy="6488828"/>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Internet of Things (IoT)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Meaning</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IoT refers to the network of connected devices that communicate with each other and exchange data.</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Application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IoT is widely used in smart homes, connected cars, and industrial automation for better decision-making through data collection.</a:t>
            </a:r>
          </a:p>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Big Data Analytics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Meaning</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This involves analyzing vast volumes of data to extract meaningful insights and patterns.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Application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Big Data is used by organizations to optimize business processes, improve customer service, and make data-driven decisions.</a:t>
            </a:r>
          </a:p>
        </p:txBody>
      </p:sp>
    </p:spTree>
    <p:extLst>
      <p:ext uri="{BB962C8B-B14F-4D97-AF65-F5344CB8AC3E}">
        <p14:creationId xmlns:p14="http://schemas.microsoft.com/office/powerpoint/2010/main" val="21920786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FEF19A-4DBB-40B8-6589-2F59C1E50910}"/>
              </a:ext>
            </a:extLst>
          </p:cNvPr>
          <p:cNvSpPr txBox="1"/>
          <p:nvPr/>
        </p:nvSpPr>
        <p:spPr>
          <a:xfrm>
            <a:off x="325820" y="184586"/>
            <a:ext cx="11540359"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5G</a:t>
            </a:r>
            <a:r>
              <a:rPr lang="en-US" sz="2800" dirty="0">
                <a:latin typeface="Calibri" panose="020F0502020204030204" pitchFamily="34" charset="0"/>
                <a:cs typeface="Calibri" panose="020F0502020204030204" pitchFamily="34" charset="0"/>
              </a:rPr>
              <a:t>:</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Meaning</a:t>
            </a:r>
            <a:r>
              <a:rPr lang="en-US" sz="2800" dirty="0">
                <a:latin typeface="Calibri" panose="020F0502020204030204" pitchFamily="34" charset="0"/>
                <a:cs typeface="Calibri" panose="020F0502020204030204" pitchFamily="34" charset="0"/>
              </a:rPr>
              <a:t>: 5G is the fifth-generation mobile network technology that offers faster speeds, lower latency, and greater connectivity.</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Application</a:t>
            </a:r>
            <a:r>
              <a:rPr lang="en-US" sz="2800" dirty="0">
                <a:latin typeface="Calibri" panose="020F0502020204030204" pitchFamily="34" charset="0"/>
                <a:cs typeface="Calibri" panose="020F0502020204030204" pitchFamily="34" charset="0"/>
              </a:rPr>
              <a:t>: 5G enables advancements in IoT, smart cities, autonomous vehicles, and real-time data analytics.</a:t>
            </a:r>
          </a:p>
        </p:txBody>
      </p:sp>
    </p:spTree>
    <p:extLst>
      <p:ext uri="{BB962C8B-B14F-4D97-AF65-F5344CB8AC3E}">
        <p14:creationId xmlns:p14="http://schemas.microsoft.com/office/powerpoint/2010/main" val="1746307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Introduction to Big Data and Analytics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a:t>
            </a:r>
          </a:p>
          <a:p>
            <a:pPr>
              <a:lnSpc>
                <a:spcPct val="150000"/>
              </a:lnSpc>
            </a:pPr>
            <a:r>
              <a:rPr lang="en-US" sz="2800" dirty="0">
                <a:latin typeface="Calibri" panose="020F0502020204030204" pitchFamily="34" charset="0"/>
                <a:cs typeface="Calibri" panose="020F0502020204030204" pitchFamily="34" charset="0"/>
              </a:rPr>
              <a:t>Imagine you are working for a logistics company in Sydney. Your company collects data from thousands of trucks traveling across Australia daily. Each truck sends location data, fuel consumption, and delivery times. However, the data is massive and comes in various formats—text, images, and GPS coordinates. You need to make sense of this data.</a:t>
            </a:r>
          </a:p>
          <a:p>
            <a:pPr>
              <a:lnSpc>
                <a:spcPct val="150000"/>
              </a:lnSpc>
            </a:pPr>
            <a:r>
              <a:rPr lang="en-US" sz="2800" b="1" dirty="0">
                <a:latin typeface="Calibri" panose="020F0502020204030204" pitchFamily="34" charset="0"/>
                <a:cs typeface="Calibri" panose="020F0502020204030204" pitchFamily="34" charset="0"/>
              </a:rPr>
              <a:t>Discussion Question</a:t>
            </a:r>
            <a:r>
              <a:rPr lang="en-US" sz="2800" dirty="0">
                <a:latin typeface="Calibri" panose="020F0502020204030204" pitchFamily="34" charset="0"/>
                <a:cs typeface="Calibri" panose="020F0502020204030204" pitchFamily="34" charset="0"/>
              </a:rPr>
              <a:t>: How can using Big Data analytics improve the efficiency of your company’s operations?</a:t>
            </a:r>
          </a:p>
        </p:txBody>
      </p:sp>
    </p:spTree>
    <p:extLst>
      <p:ext uri="{BB962C8B-B14F-4D97-AF65-F5344CB8AC3E}">
        <p14:creationId xmlns:p14="http://schemas.microsoft.com/office/powerpoint/2010/main" val="32047037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FEF19A-4DBB-40B8-6589-2F59C1E50910}"/>
              </a:ext>
            </a:extLst>
          </p:cNvPr>
          <p:cNvSpPr txBox="1"/>
          <p:nvPr/>
        </p:nvSpPr>
        <p:spPr>
          <a:xfrm>
            <a:off x="325820" y="184586"/>
            <a:ext cx="11540359"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What Emerging Technologies Mean to an Organization</a:t>
            </a:r>
          </a:p>
          <a:p>
            <a:pPr>
              <a:lnSpc>
                <a:spcPct val="150000"/>
              </a:lnSpc>
            </a:pPr>
            <a:r>
              <a:rPr lang="en-US" sz="2800" dirty="0">
                <a:latin typeface="Calibri" panose="020F0502020204030204" pitchFamily="34" charset="0"/>
                <a:cs typeface="Calibri" panose="020F0502020204030204" pitchFamily="34" charset="0"/>
              </a:rPr>
              <a:t>For organizations, emerging technologies represent:</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Competitive Advantage</a:t>
            </a:r>
            <a:r>
              <a:rPr lang="en-US" sz="2800" dirty="0">
                <a:latin typeface="Calibri" panose="020F0502020204030204" pitchFamily="34" charset="0"/>
                <a:cs typeface="Calibri" panose="020F0502020204030204" pitchFamily="34" charset="0"/>
              </a:rPr>
              <a:t>: Staying ahead by adopting innovative solutions to improve efficiency, customer satisfaction, and market reach.</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Improved Decision-Making</a:t>
            </a:r>
            <a:r>
              <a:rPr lang="en-US" sz="2800" dirty="0">
                <a:latin typeface="Calibri" panose="020F0502020204030204" pitchFamily="34" charset="0"/>
                <a:cs typeface="Calibri" panose="020F0502020204030204" pitchFamily="34" charset="0"/>
              </a:rPr>
              <a:t>: Leveraging AI, Big Data, and IoT for better insights, predictions, and automation.</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Operational Efficiency</a:t>
            </a:r>
            <a:r>
              <a:rPr lang="en-US" sz="2800" dirty="0">
                <a:latin typeface="Calibri" panose="020F0502020204030204" pitchFamily="34" charset="0"/>
                <a:cs typeface="Calibri" panose="020F0502020204030204" pitchFamily="34" charset="0"/>
              </a:rPr>
              <a:t>: Using technologies like AI and automation to streamline processes, reduce costs, and minimize errors.</a:t>
            </a:r>
          </a:p>
        </p:txBody>
      </p:sp>
    </p:spTree>
    <p:extLst>
      <p:ext uri="{BB962C8B-B14F-4D97-AF65-F5344CB8AC3E}">
        <p14:creationId xmlns:p14="http://schemas.microsoft.com/office/powerpoint/2010/main" val="1914770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FEF19A-4DBB-40B8-6589-2F59C1E50910}"/>
              </a:ext>
            </a:extLst>
          </p:cNvPr>
          <p:cNvSpPr txBox="1"/>
          <p:nvPr/>
        </p:nvSpPr>
        <p:spPr>
          <a:xfrm>
            <a:off x="325820" y="184586"/>
            <a:ext cx="11540359" cy="4549835"/>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Enhanced Customer Experience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Personalizing customer interactions, providing faster services, and offering innovative products.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Risk Management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Implementing cybersecurity and blockchain technologies to improve data security, privacy, and governance.</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IT Governance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Organizations must align emerging technologies with business strategies and policies, ensuring they follow compliance and regulatory standards. </a:t>
            </a:r>
          </a:p>
        </p:txBody>
      </p:sp>
    </p:spTree>
    <p:extLst>
      <p:ext uri="{BB962C8B-B14F-4D97-AF65-F5344CB8AC3E}">
        <p14:creationId xmlns:p14="http://schemas.microsoft.com/office/powerpoint/2010/main" val="96368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F741E9-AE49-9971-353A-A9E1651C4AA0}"/>
              </a:ext>
            </a:extLst>
          </p:cNvPr>
          <p:cNvPicPr>
            <a:picLocks noChangeAspect="1"/>
          </p:cNvPicPr>
          <p:nvPr/>
        </p:nvPicPr>
        <p:blipFill>
          <a:blip r:embed="rId2"/>
          <a:srcRect l="18109" t="47805" r="17775" b="17073"/>
          <a:stretch/>
        </p:blipFill>
        <p:spPr>
          <a:xfrm>
            <a:off x="124672" y="1449656"/>
            <a:ext cx="11942656" cy="3679906"/>
          </a:xfrm>
          <a:prstGeom prst="rect">
            <a:avLst/>
          </a:prstGeom>
        </p:spPr>
      </p:pic>
    </p:spTree>
    <p:extLst>
      <p:ext uri="{BB962C8B-B14F-4D97-AF65-F5344CB8AC3E}">
        <p14:creationId xmlns:p14="http://schemas.microsoft.com/office/powerpoint/2010/main" val="30788912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CCB3F8-0568-E08D-9496-21C296B04EA5}"/>
              </a:ext>
            </a:extLst>
          </p:cNvPr>
          <p:cNvSpPr txBox="1"/>
          <p:nvPr/>
        </p:nvSpPr>
        <p:spPr>
          <a:xfrm>
            <a:off x="0" y="582067"/>
            <a:ext cx="12192000" cy="5693866"/>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Case Study: Qantas and Emerging Technologies</a:t>
            </a:r>
          </a:p>
          <a:p>
            <a:r>
              <a:rPr lang="en-US" sz="2800" b="1" dirty="0">
                <a:latin typeface="Calibri" panose="020F0502020204030204" pitchFamily="34" charset="0"/>
                <a:cs typeface="Calibri" panose="020F0502020204030204" pitchFamily="34" charset="0"/>
              </a:rPr>
              <a:t>Qantas</a:t>
            </a:r>
            <a:r>
              <a:rPr lang="en-US" sz="2800" dirty="0">
                <a:latin typeface="Calibri" panose="020F0502020204030204" pitchFamily="34" charset="0"/>
                <a:cs typeface="Calibri" panose="020F0502020204030204" pitchFamily="34" charset="0"/>
              </a:rPr>
              <a:t> is Australia’s largest airline, with a reputation for innovation and excellent customer service. As the airline industry becomes more digitalized, Qantas has opportunities to leverage emerging technologies to enhance its operations, customer experience, and competitiveness.</a:t>
            </a:r>
          </a:p>
          <a:p>
            <a:r>
              <a:rPr lang="en-US" sz="2800" b="1" dirty="0">
                <a:latin typeface="Calibri" panose="020F0502020204030204" pitchFamily="34" charset="0"/>
                <a:cs typeface="Calibri" panose="020F0502020204030204" pitchFamily="34" charset="0"/>
              </a:rPr>
              <a:t>How Could Qantas Take Advantage of Emerging Technologies?</a:t>
            </a:r>
          </a:p>
          <a:p>
            <a:pPr>
              <a:buFont typeface="+mj-lt"/>
              <a:buAutoNum type="arabicPeriod"/>
            </a:pPr>
            <a:r>
              <a:rPr lang="en-US" sz="2800" b="1" dirty="0">
                <a:latin typeface="Calibri" panose="020F0502020204030204" pitchFamily="34" charset="0"/>
                <a:cs typeface="Calibri" panose="020F0502020204030204" pitchFamily="34" charset="0"/>
              </a:rPr>
              <a:t> Artificial Intelligence (AI)</a:t>
            </a:r>
            <a:r>
              <a:rPr lang="en-US" sz="2800" dirty="0">
                <a:latin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Applications</a:t>
            </a:r>
            <a:r>
              <a:rPr lang="en-US" sz="2800" dirty="0">
                <a:latin typeface="Calibri" panose="020F0502020204030204" pitchFamily="34" charset="0"/>
                <a:cs typeface="Calibri" panose="020F0502020204030204" pitchFamily="34" charset="0"/>
              </a:rPr>
              <a:t>: Qantas could implement AI in areas like predictive maintenance for its aircraft, ensuring that planes are serviced before any issues arise. AI-powered chatbots can provide 24/7 customer service, handling bookings, flight information, and complaints more efficiently.</a:t>
            </a:r>
          </a:p>
          <a:p>
            <a:pPr marL="914400" lvl="1"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Impact</a:t>
            </a:r>
            <a:r>
              <a:rPr lang="en-US" sz="2800" dirty="0">
                <a:latin typeface="Calibri" panose="020F0502020204030204" pitchFamily="34" charset="0"/>
                <a:cs typeface="Calibri" panose="020F0502020204030204" pitchFamily="34" charset="0"/>
              </a:rPr>
              <a:t>: This would reduce operational costs, improve customer satisfaction, and enhance safety.</a:t>
            </a:r>
          </a:p>
        </p:txBody>
      </p:sp>
    </p:spTree>
    <p:extLst>
      <p:ext uri="{BB962C8B-B14F-4D97-AF65-F5344CB8AC3E}">
        <p14:creationId xmlns:p14="http://schemas.microsoft.com/office/powerpoint/2010/main" val="3229992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CCB3F8-0568-E08D-9496-21C296B04EA5}"/>
              </a:ext>
            </a:extLst>
          </p:cNvPr>
          <p:cNvSpPr txBox="1"/>
          <p:nvPr/>
        </p:nvSpPr>
        <p:spPr>
          <a:xfrm>
            <a:off x="0" y="151179"/>
            <a:ext cx="12192000" cy="655564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Internet of Things (IoT)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Applications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Qantas can utilize IoT sensors in its aircraft to monitor the performance of engines, fuel efficiency, and other critical components in real-time. Additionally, IoT devices can track luggage or provide personalized services to passengers, such as monitoring in-flight entertainment preferences.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Impact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IoT would improve operational efficiency, reduce flight delays, and enhance the overall passenger experience.</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Big Data Analytics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Applications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Qantas can use Big Data to analyze customer behavior and tailor marketing campaigns, flight schedules, and service offerings. Analytics can also predict future travel trends and optimize pricing strategies based on customer demand.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Impact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Big Data can help Qantas make data-driven decisions, optimize flight routes, and offer personalized services, improving both revenue and customer loyalty.</a:t>
            </a:r>
          </a:p>
        </p:txBody>
      </p:sp>
    </p:spTree>
    <p:extLst>
      <p:ext uri="{BB962C8B-B14F-4D97-AF65-F5344CB8AC3E}">
        <p14:creationId xmlns:p14="http://schemas.microsoft.com/office/powerpoint/2010/main" val="673574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CCB3F8-0568-E08D-9496-21C296B04EA5}"/>
              </a:ext>
            </a:extLst>
          </p:cNvPr>
          <p:cNvSpPr txBox="1"/>
          <p:nvPr/>
        </p:nvSpPr>
        <p:spPr>
          <a:xfrm>
            <a:off x="0" y="151179"/>
            <a:ext cx="12192000" cy="655564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Blockchain</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Applications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Qantas could explore blockchain for secure and transparent ticketing systems, ensuring fraud prevention and customer privacy. Additionally, blockchain could streamline supply chain management for the airline’s maintenance parts and logistics.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Impact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Blockchain could offer greater transparency, security, and efficiency in Qantas' financial and operational processes.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5G</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Applications</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With faster internet speeds, Qantas can improve its in-flight connectivity services for passengers, offering seamless streaming, real-time communication, and data usage. 5G would also enhance its IoT infrastructure, enabling real-time monitoring of aircraft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Impact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Passengers will have a better travel experience, and operational efficiency will improve through real-time data exchange between aircraft and ground control.</a:t>
            </a:r>
          </a:p>
        </p:txBody>
      </p:sp>
    </p:spTree>
    <p:extLst>
      <p:ext uri="{BB962C8B-B14F-4D97-AF65-F5344CB8AC3E}">
        <p14:creationId xmlns:p14="http://schemas.microsoft.com/office/powerpoint/2010/main" val="8518830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CCB3F8-0568-E08D-9496-21C296B04EA5}"/>
              </a:ext>
            </a:extLst>
          </p:cNvPr>
          <p:cNvSpPr txBox="1"/>
          <p:nvPr/>
        </p:nvSpPr>
        <p:spPr>
          <a:xfrm>
            <a:off x="0" y="151179"/>
            <a:ext cx="12192000" cy="6488828"/>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Impact of Emerging Technologies on Qantas’ IT Governance</a:t>
            </a:r>
          </a:p>
          <a:p>
            <a:pPr>
              <a:lnSpc>
                <a:spcPct val="150000"/>
              </a:lnSpc>
            </a:pPr>
            <a:r>
              <a:rPr lang="en-US" sz="2800" dirty="0">
                <a:latin typeface="Calibri" panose="020F0502020204030204" pitchFamily="34" charset="0"/>
                <a:cs typeface="Calibri" panose="020F0502020204030204" pitchFamily="34" charset="0"/>
              </a:rPr>
              <a:t>As Qantas integrates these emerging technologies, there will be significant impacts on its </a:t>
            </a:r>
            <a:r>
              <a:rPr lang="en-US" sz="2800" b="1" dirty="0">
                <a:latin typeface="Calibri" panose="020F0502020204030204" pitchFamily="34" charset="0"/>
                <a:cs typeface="Calibri" panose="020F0502020204030204" pitchFamily="34" charset="0"/>
              </a:rPr>
              <a:t>IT governance</a:t>
            </a:r>
            <a:r>
              <a:rPr lang="en-US" sz="2800" dirty="0">
                <a:latin typeface="Calibri" panose="020F0502020204030204" pitchFamily="34" charset="0"/>
                <a:cs typeface="Calibri" panose="020F0502020204030204" pitchFamily="34" charset="0"/>
              </a:rPr>
              <a:t> framework, which includes the policies, processes, and regulations that guide IT decision-making and operations.</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Data Security &amp; Privacy</a:t>
            </a:r>
            <a:r>
              <a:rPr lang="en-US" sz="2800" dirty="0">
                <a:latin typeface="Calibri" panose="020F0502020204030204" pitchFamily="34" charset="0"/>
                <a:cs typeface="Calibri" panose="020F0502020204030204" pitchFamily="34" charset="0"/>
              </a:rPr>
              <a:t>:</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With the use of IoT, AI, and Big Data, there will be a significant increase in the volume of sensitive data collected (e.g., passenger details, flight operations). Qantas must ensure that IT governance policies are updated to maintain compliance with data protection laws, especially under the Australian Privacy Principles (APPs).</a:t>
            </a:r>
          </a:p>
        </p:txBody>
      </p:sp>
    </p:spTree>
    <p:extLst>
      <p:ext uri="{BB962C8B-B14F-4D97-AF65-F5344CB8AC3E}">
        <p14:creationId xmlns:p14="http://schemas.microsoft.com/office/powerpoint/2010/main" val="4367182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CCB3F8-0568-E08D-9496-21C296B04EA5}"/>
              </a:ext>
            </a:extLst>
          </p:cNvPr>
          <p:cNvSpPr txBox="1"/>
          <p:nvPr/>
        </p:nvSpPr>
        <p:spPr>
          <a:xfrm>
            <a:off x="0" y="151179"/>
            <a:ext cx="12192000" cy="5842497"/>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 Operational Risk Management</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As AI and automation are implemented, Qantas' IT governance must establish guidelines to mitigate risks such as system errors, cyber-attacks, and unexpected technological failures.</a:t>
            </a:r>
          </a:p>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 Regulatory Compliance</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Emerging technologies will require Qantas to ensure regulatory compliance, particularly regarding data handling, financial transactions (via blockchain), and safety protocols for IoT and AI-powered systems. IT governance must work closely with regulatory bodies to ensure adherence to aviation safety standards.</a:t>
            </a:r>
          </a:p>
        </p:txBody>
      </p:sp>
    </p:spTree>
    <p:extLst>
      <p:ext uri="{BB962C8B-B14F-4D97-AF65-F5344CB8AC3E}">
        <p14:creationId xmlns:p14="http://schemas.microsoft.com/office/powerpoint/2010/main" val="23087100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CCB3F8-0568-E08D-9496-21C296B04EA5}"/>
              </a:ext>
            </a:extLst>
          </p:cNvPr>
          <p:cNvSpPr txBox="1"/>
          <p:nvPr/>
        </p:nvSpPr>
        <p:spPr>
          <a:xfrm>
            <a:off x="0" y="151179"/>
            <a:ext cx="12192000" cy="5842497"/>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Decision-Making</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AI and Big Data analytics will offer Qantas real-time insights into its operations and market trends. IT governance must establish clear policies on how these insights are used to make data-driven decisions across the organization.</a:t>
            </a:r>
          </a:p>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Innovation vs. Risk</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As Qantas adopts more emerging technologies, its IT governance must strike a balance between fostering innovation and managing associated risks. Governance policies should encourage safe experimentation with new technologies while protecting critical operations and customer data.</a:t>
            </a:r>
          </a:p>
        </p:txBody>
      </p:sp>
    </p:spTree>
    <p:extLst>
      <p:ext uri="{BB962C8B-B14F-4D97-AF65-F5344CB8AC3E}">
        <p14:creationId xmlns:p14="http://schemas.microsoft.com/office/powerpoint/2010/main" val="1879060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CCB3F8-0568-E08D-9496-21C296B04EA5}"/>
              </a:ext>
            </a:extLst>
          </p:cNvPr>
          <p:cNvSpPr txBox="1"/>
          <p:nvPr/>
        </p:nvSpPr>
        <p:spPr>
          <a:xfrm>
            <a:off x="0" y="151179"/>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Conclusion</a:t>
            </a:r>
          </a:p>
          <a:p>
            <a:pPr>
              <a:lnSpc>
                <a:spcPct val="150000"/>
              </a:lnSpc>
            </a:pPr>
            <a:r>
              <a:rPr lang="en-US" sz="2800" dirty="0">
                <a:latin typeface="Calibri" panose="020F0502020204030204" pitchFamily="34" charset="0"/>
                <a:cs typeface="Calibri" panose="020F0502020204030204" pitchFamily="34" charset="0"/>
              </a:rPr>
              <a:t>Emerging technologies like AI, Blockchain, IoT, Big Data Analytics, and 5G offer </a:t>
            </a:r>
            <a:r>
              <a:rPr lang="en-US" sz="2800" b="1" dirty="0">
                <a:latin typeface="Calibri" panose="020F0502020204030204" pitchFamily="34" charset="0"/>
                <a:cs typeface="Calibri" panose="020F0502020204030204" pitchFamily="34" charset="0"/>
              </a:rPr>
              <a:t>Qantas</a:t>
            </a:r>
            <a:r>
              <a:rPr lang="en-US" sz="2800" dirty="0">
                <a:latin typeface="Calibri" panose="020F0502020204030204" pitchFamily="34" charset="0"/>
                <a:cs typeface="Calibri" panose="020F0502020204030204" pitchFamily="34" charset="0"/>
              </a:rPr>
              <a:t> numerous opportunities to enhance operational efficiency, improve customer service, and stay competitive in the airline industry. However, with these benefits come challenges related to </a:t>
            </a:r>
            <a:r>
              <a:rPr lang="en-US" sz="2800" b="1" dirty="0">
                <a:latin typeface="Calibri" panose="020F0502020204030204" pitchFamily="34" charset="0"/>
                <a:cs typeface="Calibri" panose="020F0502020204030204" pitchFamily="34" charset="0"/>
              </a:rPr>
              <a:t>IT governance</a:t>
            </a:r>
            <a:r>
              <a:rPr lang="en-US" sz="2800" dirty="0">
                <a:latin typeface="Calibri" panose="020F0502020204030204" pitchFamily="34" charset="0"/>
                <a:cs typeface="Calibri" panose="020F0502020204030204" pitchFamily="34" charset="0"/>
              </a:rPr>
              <a:t>. Ensuring robust governance is in place to manage data privacy, security, compliance, and risk will be critical as Qantas continues to leverage these technologies.</a:t>
            </a:r>
          </a:p>
        </p:txBody>
      </p:sp>
    </p:spTree>
    <p:extLst>
      <p:ext uri="{BB962C8B-B14F-4D97-AF65-F5344CB8AC3E}">
        <p14:creationId xmlns:p14="http://schemas.microsoft.com/office/powerpoint/2010/main" val="1133168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Introduction to Big Data and Analytics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Response</a:t>
            </a:r>
            <a:r>
              <a:rPr lang="en-US" sz="2800" dirty="0">
                <a:latin typeface="Calibri" panose="020F0502020204030204" pitchFamily="34" charset="0"/>
                <a:cs typeface="Calibri" panose="020F0502020204030204" pitchFamily="34" charset="0"/>
              </a:rPr>
              <a:t>: By analyzing the data, you can optimize delivery routes, reduce fuel consumption, and predict maintenance needs for trucks.</a:t>
            </a:r>
          </a:p>
          <a:p>
            <a:pPr>
              <a:lnSpc>
                <a:spcPct val="150000"/>
              </a:lnSpc>
            </a:pPr>
            <a:r>
              <a:rPr lang="en-US" sz="2800" b="1" dirty="0">
                <a:latin typeface="Calibri" panose="020F0502020204030204" pitchFamily="34" charset="0"/>
                <a:cs typeface="Calibri" panose="020F0502020204030204" pitchFamily="34" charset="0"/>
              </a:rPr>
              <a:t>Multiple-Choice Question:</a:t>
            </a:r>
          </a:p>
          <a:p>
            <a:pPr>
              <a:lnSpc>
                <a:spcPct val="150000"/>
              </a:lnSpc>
            </a:pPr>
            <a:r>
              <a:rPr lang="en-US" sz="2800" dirty="0">
                <a:latin typeface="Calibri" panose="020F0502020204030204" pitchFamily="34" charset="0"/>
                <a:cs typeface="Calibri" panose="020F0502020204030204" pitchFamily="34" charset="0"/>
              </a:rPr>
              <a:t>What are the three Vs of Big Data?</a:t>
            </a:r>
          </a:p>
          <a:p>
            <a:pPr>
              <a:lnSpc>
                <a:spcPct val="150000"/>
              </a:lnSpc>
            </a:pPr>
            <a:r>
              <a:rPr lang="en-US" sz="2800" dirty="0">
                <a:latin typeface="Calibri" panose="020F0502020204030204" pitchFamily="34" charset="0"/>
                <a:cs typeface="Calibri" panose="020F0502020204030204" pitchFamily="34" charset="0"/>
              </a:rPr>
              <a:t>A) Volume, Variety, and Value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B) Volume, Velocity, and Visualization</a:t>
            </a:r>
          </a:p>
          <a:p>
            <a:pPr>
              <a:lnSpc>
                <a:spcPct val="150000"/>
              </a:lnSpc>
            </a:pPr>
            <a:r>
              <a:rPr lang="en-US" sz="2800" dirty="0">
                <a:latin typeface="Calibri" panose="020F0502020204030204" pitchFamily="34" charset="0"/>
                <a:cs typeface="Calibri" panose="020F0502020204030204" pitchFamily="34" charset="0"/>
              </a:rPr>
              <a:t>C) Volume, Velocity, and Variety</a:t>
            </a:r>
          </a:p>
        </p:txBody>
      </p:sp>
      <p:sp>
        <p:nvSpPr>
          <p:cNvPr id="3" name="Rectangle: Rounded Corners 2">
            <a:extLst>
              <a:ext uri="{FF2B5EF4-FFF2-40B4-BE49-F238E27FC236}">
                <a16:creationId xmlns:a16="http://schemas.microsoft.com/office/drawing/2014/main" id="{F3C3A065-FAF2-978E-8F08-9EED2AB38639}"/>
              </a:ext>
            </a:extLst>
          </p:cNvPr>
          <p:cNvSpPr/>
          <p:nvPr/>
        </p:nvSpPr>
        <p:spPr>
          <a:xfrm>
            <a:off x="0" y="5213131"/>
            <a:ext cx="5980386" cy="62011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80487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CCB3F8-0568-E08D-9496-21C296B04EA5}"/>
              </a:ext>
            </a:extLst>
          </p:cNvPr>
          <p:cNvSpPr txBox="1"/>
          <p:nvPr/>
        </p:nvSpPr>
        <p:spPr>
          <a:xfrm>
            <a:off x="0" y="151179"/>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Class Group Activity: Presenting Emerging Technologies &amp; IT Governance</a:t>
            </a:r>
          </a:p>
          <a:p>
            <a:pPr>
              <a:lnSpc>
                <a:spcPct val="150000"/>
              </a:lnSpc>
            </a:pPr>
            <a:r>
              <a:rPr lang="en-US" sz="2800" dirty="0">
                <a:latin typeface="Calibri" panose="020F0502020204030204" pitchFamily="34" charset="0"/>
                <a:cs typeface="Calibri" panose="020F0502020204030204" pitchFamily="34" charset="0"/>
              </a:rPr>
              <a:t>For this group activity, each group will select one question or topic from the provided lecture and tutorial content and prepare a </a:t>
            </a:r>
            <a:r>
              <a:rPr lang="en-US" sz="2800" b="1" dirty="0">
                <a:latin typeface="Calibri" panose="020F0502020204030204" pitchFamily="34" charset="0"/>
                <a:cs typeface="Calibri" panose="020F0502020204030204" pitchFamily="34" charset="0"/>
              </a:rPr>
              <a:t>PowerPoint presentation</a:t>
            </a:r>
            <a:r>
              <a:rPr lang="en-US" sz="2800" dirty="0">
                <a:latin typeface="Calibri" panose="020F0502020204030204" pitchFamily="34" charset="0"/>
                <a:cs typeface="Calibri" panose="020F0502020204030204" pitchFamily="34" charset="0"/>
              </a:rPr>
              <a:t>. The objective is for each group to present the </a:t>
            </a:r>
            <a:r>
              <a:rPr lang="en-US" sz="2800" b="1" dirty="0">
                <a:latin typeface="Calibri" panose="020F0502020204030204" pitchFamily="34" charset="0"/>
                <a:cs typeface="Calibri" panose="020F0502020204030204" pitchFamily="34" charset="0"/>
              </a:rPr>
              <a:t>key concepts</a:t>
            </a:r>
            <a:r>
              <a:rPr lang="en-US" sz="2800" dirty="0">
                <a:latin typeface="Calibri" panose="020F0502020204030204" pitchFamily="34" charset="0"/>
                <a:cs typeface="Calibri" panose="020F0502020204030204" pitchFamily="34" charset="0"/>
              </a:rPr>
              <a:t> they have learned, demonstrate their understanding of how emerging technologies are applied in real-world scenarios, and analyze their impact on IT governance.</a:t>
            </a:r>
          </a:p>
          <a:p>
            <a:pPr>
              <a:lnSpc>
                <a:spcPct val="150000"/>
              </a:lnSpc>
            </a:pPr>
            <a:r>
              <a:rPr lang="en-US" sz="2800" dirty="0">
                <a:latin typeface="Calibri" panose="020F0502020204030204" pitchFamily="34" charset="0"/>
                <a:cs typeface="Calibri" panose="020F0502020204030204" pitchFamily="34" charset="0"/>
              </a:rPr>
              <a:t>Each group will present their findings to the class and facilitate a brief discussion.</a:t>
            </a:r>
          </a:p>
        </p:txBody>
      </p:sp>
    </p:spTree>
    <p:extLst>
      <p:ext uri="{BB962C8B-B14F-4D97-AF65-F5344CB8AC3E}">
        <p14:creationId xmlns:p14="http://schemas.microsoft.com/office/powerpoint/2010/main" val="33899756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CCB3F8-0568-E08D-9496-21C296B04EA5}"/>
              </a:ext>
            </a:extLst>
          </p:cNvPr>
          <p:cNvSpPr txBox="1"/>
          <p:nvPr/>
        </p:nvSpPr>
        <p:spPr>
          <a:xfrm>
            <a:off x="0" y="151179"/>
            <a:ext cx="12192000" cy="5693866"/>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Group Activity Structure:</a:t>
            </a:r>
          </a:p>
          <a:p>
            <a:pPr>
              <a:buFont typeface="+mj-lt"/>
              <a:buAutoNum type="arabicPeriod"/>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Each group introduces their chosen concept and provides a brief explanation of the key terms.</a:t>
            </a:r>
          </a:p>
          <a:p>
            <a:pPr>
              <a:buFont typeface="+mj-lt"/>
              <a:buAutoNum type="arabicPeriod"/>
            </a:pPr>
            <a:r>
              <a:rPr lang="en-US" sz="2800" b="1" dirty="0">
                <a:latin typeface="Calibri" panose="020F0502020204030204" pitchFamily="34" charset="0"/>
                <a:cs typeface="Calibri" panose="020F0502020204030204" pitchFamily="34" charset="0"/>
              </a:rPr>
              <a:t>Scenario</a:t>
            </a:r>
            <a:r>
              <a:rPr lang="en-US" sz="2800" dirty="0">
                <a:latin typeface="Calibri" panose="020F0502020204030204" pitchFamily="34" charset="0"/>
                <a:cs typeface="Calibri" panose="020F0502020204030204" pitchFamily="34" charset="0"/>
              </a:rPr>
              <a:t>: Groups present a practical scenario related to the concept and explain how it applies in a specific industry or organization.</a:t>
            </a:r>
          </a:p>
          <a:p>
            <a:pPr>
              <a:buFont typeface="+mj-lt"/>
              <a:buAutoNum type="arabicPeriod"/>
            </a:pPr>
            <a:r>
              <a:rPr lang="en-US" sz="2800" b="1" dirty="0">
                <a:latin typeface="Calibri" panose="020F0502020204030204" pitchFamily="34" charset="0"/>
                <a:cs typeface="Calibri" panose="020F0502020204030204" pitchFamily="34" charset="0"/>
              </a:rPr>
              <a:t>Discussion</a:t>
            </a:r>
            <a:r>
              <a:rPr lang="en-US" sz="2800" dirty="0">
                <a:latin typeface="Calibri" panose="020F0502020204030204" pitchFamily="34" charset="0"/>
                <a:cs typeface="Calibri" panose="020F0502020204030204" pitchFamily="34" charset="0"/>
              </a:rPr>
              <a:t>: Each group presents a discussion question to the class, engages the audience, and facilitates responses.</a:t>
            </a:r>
          </a:p>
          <a:p>
            <a:pPr>
              <a:buFont typeface="+mj-lt"/>
              <a:buAutoNum type="arabicPeriod"/>
            </a:pPr>
            <a:r>
              <a:rPr lang="en-US" sz="2800" b="1" dirty="0">
                <a:latin typeface="Calibri" panose="020F0502020204030204" pitchFamily="34" charset="0"/>
                <a:cs typeface="Calibri" panose="020F0502020204030204" pitchFamily="34" charset="0"/>
              </a:rPr>
              <a:t>Impact on IT Governance</a:t>
            </a:r>
            <a:r>
              <a:rPr lang="en-US" sz="2800" dirty="0">
                <a:latin typeface="Calibri" panose="020F0502020204030204" pitchFamily="34" charset="0"/>
                <a:cs typeface="Calibri" panose="020F0502020204030204" pitchFamily="34" charset="0"/>
              </a:rPr>
              <a:t>: Groups explain how the emerging technology affects IT governance in terms of compliance, data security, and decision-making.</a:t>
            </a:r>
          </a:p>
          <a:p>
            <a:pPr>
              <a:buFont typeface="+mj-lt"/>
              <a:buAutoNum type="arabicPeriod"/>
            </a:pPr>
            <a:r>
              <a:rPr lang="en-US" sz="2800" b="1" dirty="0">
                <a:latin typeface="Calibri" panose="020F0502020204030204" pitchFamily="34" charset="0"/>
                <a:cs typeface="Calibri" panose="020F0502020204030204" pitchFamily="34" charset="0"/>
              </a:rPr>
              <a:t>PowerPoint Presentation</a:t>
            </a:r>
            <a:r>
              <a:rPr lang="en-US" sz="2800" dirty="0">
                <a:latin typeface="Calibri" panose="020F0502020204030204" pitchFamily="34" charset="0"/>
                <a:cs typeface="Calibri" panose="020F0502020204030204" pitchFamily="34" charset="0"/>
              </a:rPr>
              <a:t>: Groups prepare 4-5 slides to visually present their chosen topic, scenario, and discussion.</a:t>
            </a:r>
          </a:p>
          <a:p>
            <a:pPr>
              <a:buFont typeface="+mj-lt"/>
              <a:buAutoNum type="arabicPeriod"/>
            </a:pPr>
            <a:r>
              <a:rPr lang="en-US" sz="2800" b="1" dirty="0">
                <a:latin typeface="Calibri" panose="020F0502020204030204" pitchFamily="34" charset="0"/>
                <a:cs typeface="Calibri" panose="020F0502020204030204" pitchFamily="34" charset="0"/>
              </a:rPr>
              <a:t>Q&amp;A Session</a:t>
            </a:r>
            <a:r>
              <a:rPr lang="en-US" sz="2800" dirty="0">
                <a:latin typeface="Calibri" panose="020F0502020204030204" pitchFamily="34" charset="0"/>
                <a:cs typeface="Calibri" panose="020F0502020204030204" pitchFamily="34" charset="0"/>
              </a:rPr>
              <a:t>: Groups open the floor to any questions from the class and provide clarifications.</a:t>
            </a:r>
          </a:p>
        </p:txBody>
      </p:sp>
    </p:spTree>
    <p:extLst>
      <p:ext uri="{BB962C8B-B14F-4D97-AF65-F5344CB8AC3E}">
        <p14:creationId xmlns:p14="http://schemas.microsoft.com/office/powerpoint/2010/main" val="30635132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CCB3F8-0568-E08D-9496-21C296B04EA5}"/>
              </a:ext>
            </a:extLst>
          </p:cNvPr>
          <p:cNvSpPr txBox="1"/>
          <p:nvPr/>
        </p:nvSpPr>
        <p:spPr>
          <a:xfrm>
            <a:off x="0" y="151179"/>
            <a:ext cx="12192000" cy="6488828"/>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Topic 1: Big Data and Analytics</a:t>
            </a:r>
          </a:p>
          <a:p>
            <a:pPr>
              <a:lnSpc>
                <a:spcPct val="150000"/>
              </a:lnSpc>
            </a:pPr>
            <a:r>
              <a:rPr lang="en-US" sz="2800" b="1" dirty="0">
                <a:latin typeface="Calibri" panose="020F0502020204030204" pitchFamily="34" charset="0"/>
                <a:cs typeface="Calibri" panose="020F0502020204030204" pitchFamily="34" charset="0"/>
              </a:rPr>
              <a:t>Key Concept</a:t>
            </a:r>
            <a:r>
              <a:rPr lang="en-US" sz="2800" dirty="0">
                <a:latin typeface="Calibri" panose="020F0502020204030204" pitchFamily="34" charset="0"/>
                <a:cs typeface="Calibri" panose="020F0502020204030204" pitchFamily="34" charset="0"/>
              </a:rPr>
              <a:t>: Big Data is characterized by its Volume, Velocity, and Variety, requiring sophisticated analytics to derive insights.</a:t>
            </a:r>
          </a:p>
          <a:p>
            <a:pPr>
              <a:lnSpc>
                <a:spcPct val="150000"/>
              </a:lnSpc>
            </a:pPr>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Your group works for a logistics company in Sydney that uses Big Data analytics to optimize delivery routes and reduce costs.</a:t>
            </a:r>
          </a:p>
          <a:p>
            <a:pPr>
              <a:lnSpc>
                <a:spcPct val="150000"/>
              </a:lnSpc>
            </a:pPr>
            <a:r>
              <a:rPr lang="en-US" sz="2800" b="1" dirty="0">
                <a:latin typeface="Calibri" panose="020F0502020204030204" pitchFamily="34" charset="0"/>
                <a:cs typeface="Calibri" panose="020F0502020204030204" pitchFamily="34" charset="0"/>
              </a:rPr>
              <a:t>Discussion Question</a:t>
            </a:r>
            <a:r>
              <a:rPr lang="en-US" sz="2800" dirty="0">
                <a:latin typeface="Calibri" panose="020F0502020204030204" pitchFamily="34" charset="0"/>
                <a:cs typeface="Calibri" panose="020F0502020204030204" pitchFamily="34" charset="0"/>
              </a:rPr>
              <a:t>: How can the 3 Vs of Big Data improve operational efficiency in logistics?</a:t>
            </a:r>
          </a:p>
          <a:p>
            <a:pPr>
              <a:lnSpc>
                <a:spcPct val="150000"/>
              </a:lnSpc>
            </a:pPr>
            <a:r>
              <a:rPr lang="en-US" sz="2800" b="1" dirty="0">
                <a:latin typeface="Calibri" panose="020F0502020204030204" pitchFamily="34" charset="0"/>
                <a:cs typeface="Calibri" panose="020F0502020204030204" pitchFamily="34" charset="0"/>
              </a:rPr>
              <a:t>Impact on IT Governance: </a:t>
            </a:r>
            <a:r>
              <a:rPr lang="en-US" sz="2800" dirty="0">
                <a:latin typeface="Calibri" panose="020F0502020204030204" pitchFamily="34" charset="0"/>
                <a:cs typeface="Calibri" panose="020F0502020204030204" pitchFamily="34" charset="0"/>
              </a:rPr>
              <a:t>IT Governance will need to ensure proper data management, security, and compliance to handle the growing volume and complexity of data.</a:t>
            </a:r>
          </a:p>
        </p:txBody>
      </p:sp>
    </p:spTree>
    <p:extLst>
      <p:ext uri="{BB962C8B-B14F-4D97-AF65-F5344CB8AC3E}">
        <p14:creationId xmlns:p14="http://schemas.microsoft.com/office/powerpoint/2010/main" val="32183164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CCB3F8-0568-E08D-9496-21C296B04EA5}"/>
              </a:ext>
            </a:extLst>
          </p:cNvPr>
          <p:cNvSpPr txBox="1"/>
          <p:nvPr/>
        </p:nvSpPr>
        <p:spPr>
          <a:xfrm>
            <a:off x="0" y="151179"/>
            <a:ext cx="12192000" cy="6488828"/>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Topic 1: Big Data and Analytics</a:t>
            </a:r>
          </a:p>
          <a:p>
            <a:pPr>
              <a:lnSpc>
                <a:spcPct val="150000"/>
              </a:lnSpc>
            </a:pPr>
            <a:r>
              <a:rPr lang="en-US" sz="2800" b="1" dirty="0">
                <a:latin typeface="Calibri" panose="020F0502020204030204" pitchFamily="34" charset="0"/>
                <a:cs typeface="Calibri" panose="020F0502020204030204" pitchFamily="34" charset="0"/>
              </a:rPr>
              <a:t>Key Concept</a:t>
            </a:r>
            <a:r>
              <a:rPr lang="en-US" sz="2800" dirty="0">
                <a:latin typeface="Calibri" panose="020F0502020204030204" pitchFamily="34" charset="0"/>
                <a:cs typeface="Calibri" panose="020F0502020204030204" pitchFamily="34" charset="0"/>
              </a:rPr>
              <a:t>: Big Data is characterized by its Volume, Velocity, and Variety, requiring sophisticated analytics to derive insights.</a:t>
            </a:r>
          </a:p>
          <a:p>
            <a:pPr>
              <a:lnSpc>
                <a:spcPct val="150000"/>
              </a:lnSpc>
            </a:pPr>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Your group works for a logistics company in Sydney that uses Big Data analytics to optimize delivery routes and reduce costs.</a:t>
            </a:r>
          </a:p>
          <a:p>
            <a:pPr>
              <a:lnSpc>
                <a:spcPct val="150000"/>
              </a:lnSpc>
            </a:pPr>
            <a:r>
              <a:rPr lang="en-US" sz="2800" b="1" dirty="0">
                <a:latin typeface="Calibri" panose="020F0502020204030204" pitchFamily="34" charset="0"/>
                <a:cs typeface="Calibri" panose="020F0502020204030204" pitchFamily="34" charset="0"/>
              </a:rPr>
              <a:t>Discussion Question</a:t>
            </a:r>
            <a:r>
              <a:rPr lang="en-US" sz="2800" dirty="0">
                <a:latin typeface="Calibri" panose="020F0502020204030204" pitchFamily="34" charset="0"/>
                <a:cs typeface="Calibri" panose="020F0502020204030204" pitchFamily="34" charset="0"/>
              </a:rPr>
              <a:t>: How can the 3 Vs of Big Data improve operational efficiency in logistics?</a:t>
            </a:r>
          </a:p>
          <a:p>
            <a:pPr>
              <a:lnSpc>
                <a:spcPct val="150000"/>
              </a:lnSpc>
            </a:pPr>
            <a:r>
              <a:rPr lang="en-US" sz="2800" b="1" dirty="0">
                <a:latin typeface="Calibri" panose="020F0502020204030204" pitchFamily="34" charset="0"/>
                <a:cs typeface="Calibri" panose="020F0502020204030204" pitchFamily="34" charset="0"/>
              </a:rPr>
              <a:t>Impact on IT Governance: </a:t>
            </a:r>
            <a:r>
              <a:rPr lang="en-US" sz="2800" dirty="0">
                <a:latin typeface="Calibri" panose="020F0502020204030204" pitchFamily="34" charset="0"/>
                <a:cs typeface="Calibri" panose="020F0502020204030204" pitchFamily="34" charset="0"/>
              </a:rPr>
              <a:t>IT Governance will need to ensure proper data management, security, and compliance to handle the growing volume and complexity of data.</a:t>
            </a:r>
          </a:p>
        </p:txBody>
      </p:sp>
    </p:spTree>
    <p:extLst>
      <p:ext uri="{BB962C8B-B14F-4D97-AF65-F5344CB8AC3E}">
        <p14:creationId xmlns:p14="http://schemas.microsoft.com/office/powerpoint/2010/main" val="3970316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CCB3F8-0568-E08D-9496-21C296B04EA5}"/>
              </a:ext>
            </a:extLst>
          </p:cNvPr>
          <p:cNvSpPr txBox="1"/>
          <p:nvPr/>
        </p:nvSpPr>
        <p:spPr>
          <a:xfrm>
            <a:off x="0" y="-111510"/>
            <a:ext cx="12192000" cy="7138749"/>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Topic 2: Types of Data Analytics</a:t>
            </a:r>
          </a:p>
          <a:p>
            <a:pPr>
              <a:lnSpc>
                <a:spcPct val="150000"/>
              </a:lnSpc>
            </a:pPr>
            <a:r>
              <a:rPr lang="en-US" sz="2800" b="1" dirty="0">
                <a:latin typeface="Calibri" panose="020F0502020204030204" pitchFamily="34" charset="0"/>
                <a:cs typeface="Calibri" panose="020F0502020204030204" pitchFamily="34" charset="0"/>
              </a:rPr>
              <a:t>Key Concept</a:t>
            </a:r>
            <a:r>
              <a:rPr lang="en-US" sz="2800" dirty="0">
                <a:latin typeface="Calibri" panose="020F0502020204030204" pitchFamily="34" charset="0"/>
                <a:cs typeface="Calibri" panose="020F0502020204030204" pitchFamily="34" charset="0"/>
              </a:rPr>
              <a:t>: Data analytics is divided into descriptive, diagnostic, predictive, and prescriptive analytics, each serving a different purpose in decision-making.</a:t>
            </a:r>
          </a:p>
          <a:p>
            <a:pPr>
              <a:lnSpc>
                <a:spcPct val="150000"/>
              </a:lnSpc>
            </a:pPr>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You work for a retail company in Melbourne that uses predictive analytics to forecast sales and prescriptive analytics to recommend pricing strategies.</a:t>
            </a:r>
          </a:p>
          <a:p>
            <a:pPr>
              <a:lnSpc>
                <a:spcPct val="150000"/>
              </a:lnSpc>
            </a:pPr>
            <a:r>
              <a:rPr lang="en-US" sz="2800" b="1" dirty="0">
                <a:latin typeface="Calibri" panose="020F0502020204030204" pitchFamily="34" charset="0"/>
                <a:cs typeface="Calibri" panose="020F0502020204030204" pitchFamily="34" charset="0"/>
              </a:rPr>
              <a:t>Discussion Question</a:t>
            </a:r>
            <a:r>
              <a:rPr lang="en-US" sz="2800" dirty="0">
                <a:latin typeface="Calibri" panose="020F0502020204030204" pitchFamily="34" charset="0"/>
                <a:cs typeface="Calibri" panose="020F0502020204030204" pitchFamily="34" charset="0"/>
              </a:rPr>
              <a:t>: Which type of analytics would your company use to understand why sales dropped last year and predict future trends?</a:t>
            </a:r>
          </a:p>
          <a:p>
            <a:pPr>
              <a:lnSpc>
                <a:spcPct val="150000"/>
              </a:lnSpc>
            </a:pPr>
            <a:r>
              <a:rPr lang="en-US" sz="2800" b="1" dirty="0"/>
              <a:t>Impact on IT Governance</a:t>
            </a:r>
            <a:r>
              <a:rPr lang="en-US" sz="2800" dirty="0"/>
              <a:t>: IT governance will need to ensure the accuracy and integrity of data used in analytics, with proper oversight on how predictive models are applied.</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82162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CCB3F8-0568-E08D-9496-21C296B04EA5}"/>
              </a:ext>
            </a:extLst>
          </p:cNvPr>
          <p:cNvSpPr txBox="1"/>
          <p:nvPr/>
        </p:nvSpPr>
        <p:spPr>
          <a:xfrm>
            <a:off x="0" y="-156114"/>
            <a:ext cx="12192000" cy="7135158"/>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Topic 3: AI in Customer Service</a:t>
            </a:r>
          </a:p>
          <a:p>
            <a:pPr>
              <a:lnSpc>
                <a:spcPct val="150000"/>
              </a:lnSpc>
            </a:pPr>
            <a:r>
              <a:rPr lang="en-US" sz="2800" b="1" dirty="0">
                <a:latin typeface="Calibri" panose="020F0502020204030204" pitchFamily="34" charset="0"/>
                <a:cs typeface="Calibri" panose="020F0502020204030204" pitchFamily="34" charset="0"/>
              </a:rPr>
              <a:t>Key Concept</a:t>
            </a:r>
            <a:r>
              <a:rPr lang="en-US" sz="2800" dirty="0">
                <a:latin typeface="Calibri" panose="020F0502020204030204" pitchFamily="34" charset="0"/>
                <a:cs typeface="Calibri" panose="020F0502020204030204" pitchFamily="34" charset="0"/>
              </a:rPr>
              <a:t>: AI automates tasks such as customer inquiries using chatbots, improving efficiency and customer satisfaction.</a:t>
            </a:r>
          </a:p>
          <a:p>
            <a:pPr>
              <a:lnSpc>
                <a:spcPct val="150000"/>
              </a:lnSpc>
            </a:pPr>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Your group is an IT manager at a telecom company in Brisbane that uses AI-powered chatbots to answer customer questions about billing and services.</a:t>
            </a:r>
          </a:p>
          <a:p>
            <a:pPr>
              <a:lnSpc>
                <a:spcPct val="150000"/>
              </a:lnSpc>
            </a:pPr>
            <a:r>
              <a:rPr lang="en-US" sz="2800" b="1" dirty="0">
                <a:latin typeface="Calibri" panose="020F0502020204030204" pitchFamily="34" charset="0"/>
                <a:cs typeface="Calibri" panose="020F0502020204030204" pitchFamily="34" charset="0"/>
              </a:rPr>
              <a:t>Discussion Question</a:t>
            </a:r>
            <a:r>
              <a:rPr lang="en-US" sz="2800" dirty="0">
                <a:latin typeface="Calibri" panose="020F0502020204030204" pitchFamily="34" charset="0"/>
                <a:cs typeface="Calibri" panose="020F0502020204030204" pitchFamily="34" charset="0"/>
              </a:rPr>
              <a:t>: How can implementing AI chatbots improve your company’s customer service and efficiency?</a:t>
            </a:r>
          </a:p>
          <a:p>
            <a:pPr>
              <a:lnSpc>
                <a:spcPct val="150000"/>
              </a:lnSpc>
            </a:pPr>
            <a:r>
              <a:rPr lang="en-US" sz="2800" b="1" dirty="0">
                <a:latin typeface="Calibri" panose="020F0502020204030204" pitchFamily="34" charset="0"/>
                <a:cs typeface="Calibri" panose="020F0502020204030204" pitchFamily="34" charset="0"/>
              </a:rPr>
              <a:t>Impact on IT Governance</a:t>
            </a:r>
            <a:r>
              <a:rPr lang="en-US" sz="2800" dirty="0">
                <a:latin typeface="Calibri" panose="020F0502020204030204" pitchFamily="34" charset="0"/>
                <a:cs typeface="Calibri" panose="020F0502020204030204" pitchFamily="34" charset="0"/>
              </a:rPr>
              <a:t>: IT governance needs to ensure the privacy and security of customer data handled by AI systems and establish guidelines for AI decision-making.</a:t>
            </a:r>
          </a:p>
        </p:txBody>
      </p:sp>
    </p:spTree>
    <p:extLst>
      <p:ext uri="{BB962C8B-B14F-4D97-AF65-F5344CB8AC3E}">
        <p14:creationId xmlns:p14="http://schemas.microsoft.com/office/powerpoint/2010/main" val="14521005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CCB3F8-0568-E08D-9496-21C296B04EA5}"/>
              </a:ext>
            </a:extLst>
          </p:cNvPr>
          <p:cNvSpPr txBox="1"/>
          <p:nvPr/>
        </p:nvSpPr>
        <p:spPr>
          <a:xfrm>
            <a:off x="0" y="0"/>
            <a:ext cx="12192000" cy="6488828"/>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Topic 4: Blockchain Technology</a:t>
            </a:r>
          </a:p>
          <a:p>
            <a:pPr>
              <a:lnSpc>
                <a:spcPct val="150000"/>
              </a:lnSpc>
            </a:pPr>
            <a:r>
              <a:rPr lang="en-US" sz="2800" b="1" dirty="0">
                <a:latin typeface="Calibri" panose="020F0502020204030204" pitchFamily="34" charset="0"/>
                <a:cs typeface="Calibri" panose="020F0502020204030204" pitchFamily="34" charset="0"/>
              </a:rPr>
              <a:t>Key Concept</a:t>
            </a:r>
            <a:r>
              <a:rPr lang="en-US" sz="2800" dirty="0">
                <a:latin typeface="Calibri" panose="020F0502020204030204" pitchFamily="34" charset="0"/>
                <a:cs typeface="Calibri" panose="020F0502020204030204" pitchFamily="34" charset="0"/>
              </a:rPr>
              <a:t>: Blockchain is a decentralized technology that provides transparency, security, and persistency in transactions.</a:t>
            </a:r>
          </a:p>
          <a:p>
            <a:pPr>
              <a:lnSpc>
                <a:spcPct val="150000"/>
              </a:lnSpc>
            </a:pPr>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Your group represents a company in Canberra exploring the use of blockchain to track supply chain movements and prevent fraud.</a:t>
            </a:r>
          </a:p>
          <a:p>
            <a:pPr>
              <a:lnSpc>
                <a:spcPct val="150000"/>
              </a:lnSpc>
            </a:pPr>
            <a:r>
              <a:rPr lang="en-US" sz="2800" b="1" dirty="0">
                <a:latin typeface="Calibri" panose="020F0502020204030204" pitchFamily="34" charset="0"/>
                <a:cs typeface="Calibri" panose="020F0502020204030204" pitchFamily="34" charset="0"/>
              </a:rPr>
              <a:t>Discussion Question</a:t>
            </a:r>
            <a:r>
              <a:rPr lang="en-US" sz="2800" dirty="0">
                <a:latin typeface="Calibri" panose="020F0502020204030204" pitchFamily="34" charset="0"/>
                <a:cs typeface="Calibri" panose="020F0502020204030204" pitchFamily="34" charset="0"/>
              </a:rPr>
              <a:t>: How can blockchain improve transparency and security in your company’s supply chain?</a:t>
            </a:r>
          </a:p>
          <a:p>
            <a:pPr>
              <a:lnSpc>
                <a:spcPct val="150000"/>
              </a:lnSpc>
            </a:pPr>
            <a:r>
              <a:rPr lang="en-US" sz="2800" b="1" dirty="0">
                <a:latin typeface="Calibri" panose="020F0502020204030204" pitchFamily="34" charset="0"/>
                <a:cs typeface="Calibri" panose="020F0502020204030204" pitchFamily="34" charset="0"/>
              </a:rPr>
              <a:t>Impact on IT Governance</a:t>
            </a:r>
            <a:r>
              <a:rPr lang="en-US" sz="2800" dirty="0">
                <a:latin typeface="Calibri" panose="020F0502020204030204" pitchFamily="34" charset="0"/>
                <a:cs typeface="Calibri" panose="020F0502020204030204" pitchFamily="34" charset="0"/>
              </a:rPr>
              <a:t>: IT governance must adapt to ensure compliance with blockchain-based transactions and address challenges in securing distributed ledger systems.</a:t>
            </a:r>
          </a:p>
        </p:txBody>
      </p:sp>
    </p:spTree>
    <p:extLst>
      <p:ext uri="{BB962C8B-B14F-4D97-AF65-F5344CB8AC3E}">
        <p14:creationId xmlns:p14="http://schemas.microsoft.com/office/powerpoint/2010/main" val="9413953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CCB3F8-0568-E08D-9496-21C296B04EA5}"/>
              </a:ext>
            </a:extLst>
          </p:cNvPr>
          <p:cNvSpPr txBox="1"/>
          <p:nvPr/>
        </p:nvSpPr>
        <p:spPr>
          <a:xfrm>
            <a:off x="0" y="-111510"/>
            <a:ext cx="12192000" cy="7135158"/>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Topic 5: IoT (Internet of Things) Governance</a:t>
            </a:r>
          </a:p>
          <a:p>
            <a:pPr>
              <a:lnSpc>
                <a:spcPct val="150000"/>
              </a:lnSpc>
            </a:pPr>
            <a:r>
              <a:rPr lang="en-US" sz="2800" b="1" dirty="0">
                <a:latin typeface="Calibri" panose="020F0502020204030204" pitchFamily="34" charset="0"/>
                <a:cs typeface="Calibri" panose="020F0502020204030204" pitchFamily="34" charset="0"/>
              </a:rPr>
              <a:t>Key Concept</a:t>
            </a:r>
            <a:r>
              <a:rPr lang="en-US" sz="2800" dirty="0">
                <a:latin typeface="Calibri" panose="020F0502020204030204" pitchFamily="34" charset="0"/>
                <a:cs typeface="Calibri" panose="020F0502020204030204" pitchFamily="34" charset="0"/>
              </a:rPr>
              <a:t>: IoT involves connecting devices that collect and exchange data. Proper governance is needed to manage the data, privacy, and security concerns.</a:t>
            </a:r>
          </a:p>
          <a:p>
            <a:pPr>
              <a:lnSpc>
                <a:spcPct val="150000"/>
              </a:lnSpc>
            </a:pPr>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Your group is a smart home company in Sydney that manages various devices like thermostats and security cameras. Ensuring data security and privacy is a key challenge.</a:t>
            </a:r>
          </a:p>
          <a:p>
            <a:pPr>
              <a:lnSpc>
                <a:spcPct val="150000"/>
              </a:lnSpc>
            </a:pPr>
            <a:r>
              <a:rPr lang="en-US" sz="2800" b="1" dirty="0">
                <a:latin typeface="Calibri" panose="020F0502020204030204" pitchFamily="34" charset="0"/>
                <a:cs typeface="Calibri" panose="020F0502020204030204" pitchFamily="34" charset="0"/>
              </a:rPr>
              <a:t>Discussion Question</a:t>
            </a:r>
            <a:r>
              <a:rPr lang="en-US" sz="2800" dirty="0">
                <a:latin typeface="Calibri" panose="020F0502020204030204" pitchFamily="34" charset="0"/>
                <a:cs typeface="Calibri" panose="020F0502020204030204" pitchFamily="34" charset="0"/>
              </a:rPr>
              <a:t>: What are the major governance challenges when managing IoT data in smart homes?</a:t>
            </a:r>
          </a:p>
          <a:p>
            <a:pPr>
              <a:lnSpc>
                <a:spcPct val="150000"/>
              </a:lnSpc>
            </a:pPr>
            <a:r>
              <a:rPr lang="en-US" sz="2800" b="1" dirty="0">
                <a:latin typeface="Calibri" panose="020F0502020204030204" pitchFamily="34" charset="0"/>
                <a:cs typeface="Calibri" panose="020F0502020204030204" pitchFamily="34" charset="0"/>
              </a:rPr>
              <a:t>Impact on IT Governance</a:t>
            </a:r>
            <a:r>
              <a:rPr lang="en-US" sz="2800" dirty="0">
                <a:latin typeface="Calibri" panose="020F0502020204030204" pitchFamily="34" charset="0"/>
                <a:cs typeface="Calibri" panose="020F0502020204030204" pitchFamily="34" charset="0"/>
              </a:rPr>
              <a:t>: IT governance must ensure that data collected by IoT devices is secure, that users’ privacy is respected, and that regulatory requirements are met.</a:t>
            </a:r>
          </a:p>
        </p:txBody>
      </p:sp>
    </p:spTree>
    <p:extLst>
      <p:ext uri="{BB962C8B-B14F-4D97-AF65-F5344CB8AC3E}">
        <p14:creationId xmlns:p14="http://schemas.microsoft.com/office/powerpoint/2010/main" val="17927974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CCB3F8-0568-E08D-9496-21C296B04EA5}"/>
              </a:ext>
            </a:extLst>
          </p:cNvPr>
          <p:cNvSpPr txBox="1"/>
          <p:nvPr/>
        </p:nvSpPr>
        <p:spPr>
          <a:xfrm>
            <a:off x="0" y="-138579"/>
            <a:ext cx="12192000" cy="7135158"/>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Topic 6: IT Governance for Data Analytics</a:t>
            </a:r>
          </a:p>
          <a:p>
            <a:pPr>
              <a:lnSpc>
                <a:spcPct val="150000"/>
              </a:lnSpc>
            </a:pPr>
            <a:r>
              <a:rPr lang="en-US" sz="2800" b="1" dirty="0">
                <a:latin typeface="Calibri" panose="020F0502020204030204" pitchFamily="34" charset="0"/>
                <a:cs typeface="Calibri" panose="020F0502020204030204" pitchFamily="34" charset="0"/>
              </a:rPr>
              <a:t>Key Concept</a:t>
            </a:r>
            <a:r>
              <a:rPr lang="en-US" sz="2800" dirty="0">
                <a:latin typeface="Calibri" panose="020F0502020204030204" pitchFamily="34" charset="0"/>
                <a:cs typeface="Calibri" panose="020F0502020204030204" pitchFamily="34" charset="0"/>
              </a:rPr>
              <a:t>: IT governance is crucial in ensuring that data analytics results are aligned with business goals and that data quality is maintained.</a:t>
            </a:r>
          </a:p>
          <a:p>
            <a:pPr>
              <a:lnSpc>
                <a:spcPct val="150000"/>
              </a:lnSpc>
            </a:pPr>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Your company in Melbourne is launching a new data analytics system to help optimize business processes, but without proper governance, data could become disorganized.</a:t>
            </a:r>
          </a:p>
          <a:p>
            <a:pPr>
              <a:lnSpc>
                <a:spcPct val="150000"/>
              </a:lnSpc>
            </a:pPr>
            <a:r>
              <a:rPr lang="en-US" sz="2800" b="1" dirty="0">
                <a:latin typeface="Calibri" panose="020F0502020204030204" pitchFamily="34" charset="0"/>
                <a:cs typeface="Calibri" panose="020F0502020204030204" pitchFamily="34" charset="0"/>
              </a:rPr>
              <a:t>Discussion Question</a:t>
            </a:r>
            <a:r>
              <a:rPr lang="en-US" sz="2800" dirty="0">
                <a:latin typeface="Calibri" panose="020F0502020204030204" pitchFamily="34" charset="0"/>
                <a:cs typeface="Calibri" panose="020F0502020204030204" pitchFamily="34" charset="0"/>
              </a:rPr>
              <a:t>: Why is IT governance critical for ensuring data analytics is effective in an organization?</a:t>
            </a:r>
          </a:p>
          <a:p>
            <a:pPr>
              <a:lnSpc>
                <a:spcPct val="150000"/>
              </a:lnSpc>
            </a:pPr>
            <a:r>
              <a:rPr lang="en-US" sz="2800" b="1" dirty="0">
                <a:latin typeface="Calibri" panose="020F0502020204030204" pitchFamily="34" charset="0"/>
                <a:cs typeface="Calibri" panose="020F0502020204030204" pitchFamily="34" charset="0"/>
              </a:rPr>
              <a:t>Impact on IT Governance</a:t>
            </a:r>
            <a:r>
              <a:rPr lang="en-US" sz="2800" dirty="0">
                <a:latin typeface="Calibri" panose="020F0502020204030204" pitchFamily="34" charset="0"/>
                <a:cs typeface="Calibri" panose="020F0502020204030204" pitchFamily="34" charset="0"/>
              </a:rPr>
              <a:t>: IT governance will need to develop policies for handling the analytics system, ensuring that data flow, security, and compliance are prioritized.</a:t>
            </a:r>
          </a:p>
        </p:txBody>
      </p:sp>
    </p:spTree>
    <p:extLst>
      <p:ext uri="{BB962C8B-B14F-4D97-AF65-F5344CB8AC3E}">
        <p14:creationId xmlns:p14="http://schemas.microsoft.com/office/powerpoint/2010/main" val="12785762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CCB3F8-0568-E08D-9496-21C296B04EA5}"/>
              </a:ext>
            </a:extLst>
          </p:cNvPr>
          <p:cNvSpPr txBox="1"/>
          <p:nvPr/>
        </p:nvSpPr>
        <p:spPr>
          <a:xfrm>
            <a:off x="0" y="0"/>
            <a:ext cx="12192000" cy="7135158"/>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Evaluation Criteria for Presentation:</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Content Knowledge</a:t>
            </a:r>
            <a:r>
              <a:rPr lang="en-US" sz="2800" dirty="0">
                <a:latin typeface="Calibri" panose="020F0502020204030204" pitchFamily="34" charset="0"/>
                <a:cs typeface="Calibri" panose="020F0502020204030204" pitchFamily="34" charset="0"/>
              </a:rPr>
              <a:t>: Does the group demonstrate a clear understanding of the concept?</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Application to Scenario</a:t>
            </a:r>
            <a:r>
              <a:rPr lang="en-US" sz="2800" dirty="0">
                <a:latin typeface="Calibri" panose="020F0502020204030204" pitchFamily="34" charset="0"/>
                <a:cs typeface="Calibri" panose="020F0502020204030204" pitchFamily="34" charset="0"/>
              </a:rPr>
              <a:t>: How well does the group apply the concept to a real-world scenario?</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Class Engagement</a:t>
            </a:r>
            <a:r>
              <a:rPr lang="en-US" sz="2800" dirty="0">
                <a:latin typeface="Calibri" panose="020F0502020204030204" pitchFamily="34" charset="0"/>
                <a:cs typeface="Calibri" panose="020F0502020204030204" pitchFamily="34" charset="0"/>
              </a:rPr>
              <a:t>: Does the group engage the class in meaningful discussion and encourage participation?</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Impact on IT Governance</a:t>
            </a:r>
            <a:r>
              <a:rPr lang="en-US" sz="2800" dirty="0">
                <a:latin typeface="Calibri" panose="020F0502020204030204" pitchFamily="34" charset="0"/>
                <a:cs typeface="Calibri" panose="020F0502020204030204" pitchFamily="34" charset="0"/>
              </a:rPr>
              <a:t>: Does the group effectively explain how IT governance is impacted by the technology?</a:t>
            </a: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Visual Presentation</a:t>
            </a:r>
            <a:r>
              <a:rPr lang="en-US" sz="2800" dirty="0">
                <a:latin typeface="Calibri" panose="020F0502020204030204" pitchFamily="34" charset="0"/>
                <a:cs typeface="Calibri" panose="020F0502020204030204" pitchFamily="34" charset="0"/>
              </a:rPr>
              <a:t>: Is the PowerPoint presentation clear, visually engaging, and well-organized?</a:t>
            </a:r>
          </a:p>
        </p:txBody>
      </p:sp>
    </p:spTree>
    <p:extLst>
      <p:ext uri="{BB962C8B-B14F-4D97-AF65-F5344CB8AC3E}">
        <p14:creationId xmlns:p14="http://schemas.microsoft.com/office/powerpoint/2010/main" val="2800292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Types of Data Analytics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p>
          <a:p>
            <a:pPr>
              <a:lnSpc>
                <a:spcPct val="150000"/>
              </a:lnSpc>
            </a:pPr>
            <a:r>
              <a:rPr lang="en-US" sz="2800" dirty="0">
                <a:latin typeface="Calibri" panose="020F0502020204030204" pitchFamily="34" charset="0"/>
                <a:cs typeface="Calibri" panose="020F0502020204030204" pitchFamily="34" charset="0"/>
              </a:rPr>
              <a:t>Data analytics is divided into several types:</a:t>
            </a:r>
          </a:p>
          <a:p>
            <a:pPr>
              <a:lnSpc>
                <a:spcPct val="150000"/>
              </a:lnSpc>
            </a:pPr>
            <a:r>
              <a:rPr lang="en-US" sz="2800" b="1" dirty="0">
                <a:latin typeface="Calibri" panose="020F0502020204030204" pitchFamily="34" charset="0"/>
                <a:cs typeface="Calibri" panose="020F0502020204030204" pitchFamily="34" charset="0"/>
              </a:rPr>
              <a:t>Descriptive Analytics</a:t>
            </a:r>
            <a:r>
              <a:rPr lang="en-US" sz="2800" dirty="0">
                <a:latin typeface="Calibri" panose="020F0502020204030204" pitchFamily="34" charset="0"/>
                <a:cs typeface="Calibri" panose="020F0502020204030204" pitchFamily="34" charset="0"/>
              </a:rPr>
              <a:t>: What happened?</a:t>
            </a:r>
          </a:p>
          <a:p>
            <a:pPr>
              <a:lnSpc>
                <a:spcPct val="150000"/>
              </a:lnSpc>
            </a:pPr>
            <a:r>
              <a:rPr lang="en-US" sz="2800" b="1" dirty="0">
                <a:latin typeface="Calibri" panose="020F0502020204030204" pitchFamily="34" charset="0"/>
                <a:cs typeface="Calibri" panose="020F0502020204030204" pitchFamily="34" charset="0"/>
              </a:rPr>
              <a:t>Diagnostic Analytics</a:t>
            </a:r>
            <a:r>
              <a:rPr lang="en-US" sz="2800" dirty="0">
                <a:latin typeface="Calibri" panose="020F0502020204030204" pitchFamily="34" charset="0"/>
                <a:cs typeface="Calibri" panose="020F0502020204030204" pitchFamily="34" charset="0"/>
              </a:rPr>
              <a:t>: Why did it happen?</a:t>
            </a:r>
          </a:p>
          <a:p>
            <a:pPr>
              <a:lnSpc>
                <a:spcPct val="150000"/>
              </a:lnSpc>
            </a:pPr>
            <a:r>
              <a:rPr lang="en-US" sz="2800" b="1" dirty="0">
                <a:latin typeface="Calibri" panose="020F0502020204030204" pitchFamily="34" charset="0"/>
                <a:cs typeface="Calibri" panose="020F0502020204030204" pitchFamily="34" charset="0"/>
              </a:rPr>
              <a:t>Predictive Analytics</a:t>
            </a:r>
            <a:r>
              <a:rPr lang="en-US" sz="2800" dirty="0">
                <a:latin typeface="Calibri" panose="020F0502020204030204" pitchFamily="34" charset="0"/>
                <a:cs typeface="Calibri" panose="020F0502020204030204" pitchFamily="34" charset="0"/>
              </a:rPr>
              <a:t>: What will happen?</a:t>
            </a:r>
          </a:p>
          <a:p>
            <a:pPr>
              <a:lnSpc>
                <a:spcPct val="150000"/>
              </a:lnSpc>
            </a:pPr>
            <a:r>
              <a:rPr lang="en-US" sz="2800" b="1" dirty="0">
                <a:latin typeface="Calibri" panose="020F0502020204030204" pitchFamily="34" charset="0"/>
                <a:cs typeface="Calibri" panose="020F0502020204030204" pitchFamily="34" charset="0"/>
              </a:rPr>
              <a:t>Prescriptive Analytics</a:t>
            </a:r>
            <a:r>
              <a:rPr lang="en-US" sz="2800" dirty="0">
                <a:latin typeface="Calibri" panose="020F0502020204030204" pitchFamily="34" charset="0"/>
                <a:cs typeface="Calibri" panose="020F0502020204030204" pitchFamily="34" charset="0"/>
              </a:rPr>
              <a:t>: What should we do about it?</a:t>
            </a:r>
          </a:p>
        </p:txBody>
      </p:sp>
    </p:spTree>
    <p:extLst>
      <p:ext uri="{BB962C8B-B14F-4D97-AF65-F5344CB8AC3E}">
        <p14:creationId xmlns:p14="http://schemas.microsoft.com/office/powerpoint/2010/main" val="25147438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CCB3F8-0568-E08D-9496-21C296B04EA5}"/>
              </a:ext>
            </a:extLst>
          </p:cNvPr>
          <p:cNvSpPr txBox="1"/>
          <p:nvPr/>
        </p:nvSpPr>
        <p:spPr>
          <a:xfrm>
            <a:off x="0" y="0"/>
            <a:ext cx="12192000" cy="5842497"/>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Group Activity Tips:</a:t>
            </a:r>
          </a:p>
          <a:p>
            <a:pPr>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 Encourage the use of </a:t>
            </a:r>
            <a:r>
              <a:rPr lang="en-US" sz="2800" b="1" dirty="0">
                <a:latin typeface="Calibri" panose="020F0502020204030204" pitchFamily="34" charset="0"/>
                <a:cs typeface="Calibri" panose="020F0502020204030204" pitchFamily="34" charset="0"/>
              </a:rPr>
              <a:t>real-world examples</a:t>
            </a:r>
            <a:r>
              <a:rPr lang="en-US" sz="2800" dirty="0">
                <a:latin typeface="Calibri" panose="020F0502020204030204" pitchFamily="34" charset="0"/>
                <a:cs typeface="Calibri" panose="020F0502020204030204" pitchFamily="34" charset="0"/>
              </a:rPr>
              <a:t> from companies or industries to make the presentation more relatable.</a:t>
            </a:r>
          </a:p>
          <a:p>
            <a:pPr>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 Ensure groups explain technical terms clearly, especially for those who may need a refresher on key concepts.</a:t>
            </a:r>
          </a:p>
          <a:p>
            <a:pPr>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 Foster an interactive atmosphere where each group invites questions from the audience and facilitates discussions on the topic.</a:t>
            </a:r>
          </a:p>
          <a:p>
            <a:pPr>
              <a:lnSpc>
                <a:spcPct val="150000"/>
              </a:lnSpc>
            </a:pPr>
            <a:r>
              <a:rPr lang="en-US" sz="2800" dirty="0">
                <a:latin typeface="Calibri" panose="020F0502020204030204" pitchFamily="34" charset="0"/>
                <a:cs typeface="Calibri" panose="020F0502020204030204" pitchFamily="34" charset="0"/>
              </a:rPr>
              <a:t>This structure will help you collaborate, engage with emerging technologies, and deepen your understanding of their impact on IT governance.</a:t>
            </a:r>
          </a:p>
        </p:txBody>
      </p:sp>
    </p:spTree>
    <p:extLst>
      <p:ext uri="{BB962C8B-B14F-4D97-AF65-F5344CB8AC3E}">
        <p14:creationId xmlns:p14="http://schemas.microsoft.com/office/powerpoint/2010/main" val="21224669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rawings on colourful paper">
            <a:extLst>
              <a:ext uri="{FF2B5EF4-FFF2-40B4-BE49-F238E27FC236}">
                <a16:creationId xmlns:a16="http://schemas.microsoft.com/office/drawing/2014/main" id="{2173C23E-BCE7-5BED-F394-40BCFCF7FE84}"/>
              </a:ext>
            </a:extLst>
          </p:cNvPr>
          <p:cNvPicPr>
            <a:picLocks noChangeAspect="1"/>
          </p:cNvPicPr>
          <p:nvPr/>
        </p:nvPicPr>
        <p:blipFill>
          <a:blip r:embed="rId2"/>
          <a:srcRect l="13542" r="33799" b="-2"/>
          <a:stretch/>
        </p:blipFill>
        <p:spPr>
          <a:xfrm>
            <a:off x="-1" y="-2"/>
            <a:ext cx="5410198" cy="6858002"/>
          </a:xfrm>
          <a:prstGeom prst="rect">
            <a:avLst/>
          </a:prstGeom>
        </p:spPr>
      </p:pic>
      <p:sp useBgFill="1">
        <p:nvSpPr>
          <p:cNvPr id="12" name="Rectangle 11">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1E9141-DBCF-640F-15BC-0E8E1936A940}"/>
              </a:ext>
            </a:extLst>
          </p:cNvPr>
          <p:cNvSpPr txBox="1"/>
          <p:nvPr/>
        </p:nvSpPr>
        <p:spPr>
          <a:xfrm>
            <a:off x="6115317" y="405685"/>
            <a:ext cx="5464968" cy="155930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latin typeface="+mj-lt"/>
                <a:ea typeface="+mj-ea"/>
                <a:cs typeface="+mj-cs"/>
              </a:rPr>
              <a:t>Thank You!</a:t>
            </a:r>
          </a:p>
        </p:txBody>
      </p:sp>
    </p:spTree>
    <p:extLst>
      <p:ext uri="{BB962C8B-B14F-4D97-AF65-F5344CB8AC3E}">
        <p14:creationId xmlns:p14="http://schemas.microsoft.com/office/powerpoint/2010/main" val="3871266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Types of Data Analytics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a:t>
            </a:r>
          </a:p>
          <a:p>
            <a:pPr>
              <a:lnSpc>
                <a:spcPct val="150000"/>
              </a:lnSpc>
            </a:pPr>
            <a:r>
              <a:rPr lang="en-US" sz="2800" dirty="0">
                <a:latin typeface="Calibri" panose="020F0502020204030204" pitchFamily="34" charset="0"/>
                <a:cs typeface="Calibri" panose="020F0502020204030204" pitchFamily="34" charset="0"/>
              </a:rPr>
              <a:t>You work for a retail company in Melbourne. Last year’s sales dropped unexpectedly during the holiday season. You’ve been tasked with analyzing historical sales data to understand the cause and predict next year's sales.</a:t>
            </a:r>
          </a:p>
          <a:p>
            <a:pPr>
              <a:lnSpc>
                <a:spcPct val="150000"/>
              </a:lnSpc>
            </a:pPr>
            <a:r>
              <a:rPr lang="en-US" sz="2800" b="1" dirty="0">
                <a:latin typeface="Calibri" panose="020F0502020204030204" pitchFamily="34" charset="0"/>
                <a:cs typeface="Calibri" panose="020F0502020204030204" pitchFamily="34" charset="0"/>
              </a:rPr>
              <a:t>Discussion Question</a:t>
            </a:r>
            <a:r>
              <a:rPr lang="en-US" sz="2800" dirty="0">
                <a:latin typeface="Calibri" panose="020F0502020204030204" pitchFamily="34" charset="0"/>
                <a:cs typeface="Calibri" panose="020F0502020204030204" pitchFamily="34" charset="0"/>
              </a:rPr>
              <a:t>: Which type of analytics would you use to find the root cause of last year’s sales drop, and which type would you use to predict future sales?</a:t>
            </a:r>
          </a:p>
        </p:txBody>
      </p:sp>
    </p:spTree>
    <p:extLst>
      <p:ext uri="{BB962C8B-B14F-4D97-AF65-F5344CB8AC3E}">
        <p14:creationId xmlns:p14="http://schemas.microsoft.com/office/powerpoint/2010/main" val="1253574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Types of Data Analytics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Response</a:t>
            </a:r>
            <a:r>
              <a:rPr lang="en-US" sz="2800" dirty="0">
                <a:latin typeface="Calibri" panose="020F0502020204030204" pitchFamily="34" charset="0"/>
                <a:cs typeface="Calibri" panose="020F0502020204030204" pitchFamily="34" charset="0"/>
              </a:rPr>
              <a:t>: Use </a:t>
            </a:r>
            <a:r>
              <a:rPr lang="en-US" sz="2800" b="1" dirty="0">
                <a:latin typeface="Calibri" panose="020F0502020204030204" pitchFamily="34" charset="0"/>
                <a:cs typeface="Calibri" panose="020F0502020204030204" pitchFamily="34" charset="0"/>
              </a:rPr>
              <a:t>Diagnostic Analytics</a:t>
            </a:r>
            <a:r>
              <a:rPr lang="en-US" sz="2800" dirty="0">
                <a:latin typeface="Calibri" panose="020F0502020204030204" pitchFamily="34" charset="0"/>
                <a:cs typeface="Calibri" panose="020F0502020204030204" pitchFamily="34" charset="0"/>
              </a:rPr>
              <a:t> to find out why sales dropped and </a:t>
            </a:r>
            <a:r>
              <a:rPr lang="en-US" sz="2800" b="1" dirty="0">
                <a:latin typeface="Calibri" panose="020F0502020204030204" pitchFamily="34" charset="0"/>
                <a:cs typeface="Calibri" panose="020F0502020204030204" pitchFamily="34" charset="0"/>
              </a:rPr>
              <a:t>Predictive Analytics</a:t>
            </a:r>
            <a:r>
              <a:rPr lang="en-US" sz="2800" dirty="0">
                <a:latin typeface="Calibri" panose="020F0502020204030204" pitchFamily="34" charset="0"/>
                <a:cs typeface="Calibri" panose="020F0502020204030204" pitchFamily="34" charset="0"/>
              </a:rPr>
              <a:t> to forecast next year’s sales trends.</a:t>
            </a:r>
          </a:p>
          <a:p>
            <a:pPr>
              <a:lnSpc>
                <a:spcPct val="150000"/>
              </a:lnSpc>
            </a:pPr>
            <a:r>
              <a:rPr lang="en-US" sz="2800" b="1" dirty="0">
                <a:latin typeface="Calibri" panose="020F0502020204030204" pitchFamily="34" charset="0"/>
                <a:cs typeface="Calibri" panose="020F0502020204030204" pitchFamily="34" charset="0"/>
              </a:rPr>
              <a:t>Multiple-Choice Question:</a:t>
            </a:r>
          </a:p>
          <a:p>
            <a:pPr>
              <a:lnSpc>
                <a:spcPct val="150000"/>
              </a:lnSpc>
            </a:pPr>
            <a:r>
              <a:rPr lang="en-US" sz="2800" dirty="0">
                <a:latin typeface="Calibri" panose="020F0502020204030204" pitchFamily="34" charset="0"/>
                <a:cs typeface="Calibri" panose="020F0502020204030204" pitchFamily="34" charset="0"/>
              </a:rPr>
              <a:t>Which type of analytics explains why something happened?</a:t>
            </a:r>
          </a:p>
          <a:p>
            <a:pPr>
              <a:lnSpc>
                <a:spcPct val="150000"/>
              </a:lnSpc>
            </a:pPr>
            <a:r>
              <a:rPr lang="en-US" sz="2800" dirty="0">
                <a:latin typeface="Calibri" panose="020F0502020204030204" pitchFamily="34" charset="0"/>
                <a:cs typeface="Calibri" panose="020F0502020204030204" pitchFamily="34" charset="0"/>
              </a:rPr>
              <a:t>A) Diagnostic </a:t>
            </a:r>
          </a:p>
          <a:p>
            <a:pPr>
              <a:lnSpc>
                <a:spcPct val="150000"/>
              </a:lnSpc>
            </a:pPr>
            <a:r>
              <a:rPr lang="en-US" sz="2800" dirty="0">
                <a:latin typeface="Calibri" panose="020F0502020204030204" pitchFamily="34" charset="0"/>
                <a:cs typeface="Calibri" panose="020F0502020204030204" pitchFamily="34" charset="0"/>
              </a:rPr>
              <a:t>B) Descriptive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C) Predictive</a:t>
            </a:r>
          </a:p>
        </p:txBody>
      </p:sp>
      <p:sp>
        <p:nvSpPr>
          <p:cNvPr id="3" name="Rectangle: Rounded Corners 2">
            <a:extLst>
              <a:ext uri="{FF2B5EF4-FFF2-40B4-BE49-F238E27FC236}">
                <a16:creationId xmlns:a16="http://schemas.microsoft.com/office/drawing/2014/main" id="{36A7CACF-C9B0-6204-BA78-B6018CEA2A16}"/>
              </a:ext>
            </a:extLst>
          </p:cNvPr>
          <p:cNvSpPr/>
          <p:nvPr/>
        </p:nvSpPr>
        <p:spPr>
          <a:xfrm>
            <a:off x="0" y="3972910"/>
            <a:ext cx="3121572" cy="58858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64982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1282390"/>
          </a:xfrm>
        </p:spPr>
        <p:txBody>
          <a:bodyPr>
            <a:normAutofit/>
          </a:bodyPr>
          <a:lstStyle/>
          <a:p>
            <a:r>
              <a:rPr lang="en-US" b="1" dirty="0">
                <a:latin typeface="Calibri" panose="020F0502020204030204" pitchFamily="34" charset="0"/>
                <a:cs typeface="Calibri" panose="020F0502020204030204" pitchFamily="34" charset="0"/>
              </a:rPr>
              <a:t>AI in Customer Service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1282390"/>
            <a:ext cx="12192000"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p>
          <a:p>
            <a:pPr>
              <a:lnSpc>
                <a:spcPct val="150000"/>
              </a:lnSpc>
            </a:pPr>
            <a:r>
              <a:rPr lang="en-US" sz="2800" dirty="0">
                <a:latin typeface="Calibri" panose="020F0502020204030204" pitchFamily="34" charset="0"/>
                <a:cs typeface="Calibri" panose="020F0502020204030204" pitchFamily="34" charset="0"/>
              </a:rPr>
              <a:t>Artificial Intelligence (AI) automates tasks by mimicking human intelligence. In customer service, AI can be used to handle inquiries and resolve issues through chatbots.</a:t>
            </a:r>
          </a:p>
        </p:txBody>
      </p:sp>
    </p:spTree>
    <p:extLst>
      <p:ext uri="{BB962C8B-B14F-4D97-AF65-F5344CB8AC3E}">
        <p14:creationId xmlns:p14="http://schemas.microsoft.com/office/powerpoint/2010/main" val="3087196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1652</TotalTime>
  <Words>4347</Words>
  <Application>Microsoft Office PowerPoint</Application>
  <PresentationFormat>Widescreen</PresentationFormat>
  <Paragraphs>290</Paragraphs>
  <Slides>61</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Aptos</vt:lpstr>
      <vt:lpstr>Aptos Display</vt:lpstr>
      <vt:lpstr>Arial</vt:lpstr>
      <vt:lpstr>Calibri</vt:lpstr>
      <vt:lpstr>Consolas</vt:lpstr>
      <vt:lpstr>Söhne</vt:lpstr>
      <vt:lpstr>Office Theme</vt:lpstr>
      <vt:lpstr>ICT407: IT Governance in Organisations</vt:lpstr>
      <vt:lpstr>Introduction to Big Data and Analytics</vt:lpstr>
      <vt:lpstr>Introduction to Big Data and Analytics</vt:lpstr>
      <vt:lpstr>Introduction to Big Data and Analytics</vt:lpstr>
      <vt:lpstr>Introduction to Big Data and Analytics</vt:lpstr>
      <vt:lpstr>Types of Data Analytics</vt:lpstr>
      <vt:lpstr>Types of Data Analytics</vt:lpstr>
      <vt:lpstr>Types of Data Analytics</vt:lpstr>
      <vt:lpstr>AI in Customer Service</vt:lpstr>
      <vt:lpstr>AI in Customer Service</vt:lpstr>
      <vt:lpstr>AI in Customer Service</vt:lpstr>
      <vt:lpstr>Blockchain Technology</vt:lpstr>
      <vt:lpstr>Blockchain Technology</vt:lpstr>
      <vt:lpstr>Blockchain Technology</vt:lpstr>
      <vt:lpstr>IoT (Internet of Things) Governance</vt:lpstr>
      <vt:lpstr>IoT (Internet of Things) Governance</vt:lpstr>
      <vt:lpstr>IoT (Internet of Things) Governance</vt:lpstr>
      <vt:lpstr>Data Cleaning</vt:lpstr>
      <vt:lpstr>Data Cleaning</vt:lpstr>
      <vt:lpstr>Data Handling and Cleaning Techniques - DataCleanerPro</vt:lpstr>
      <vt:lpstr>Data Handling and Cleaning Techniques - DataCleanerPro</vt:lpstr>
      <vt:lpstr>Data Handling and Cleaning Techniques - DataCleanerPro</vt:lpstr>
      <vt:lpstr>Data Handling and Cleaning Techniques - DataCleanerPro</vt:lpstr>
      <vt:lpstr>Data Handling and Cleaning Techniques - DataCleanerPro</vt:lpstr>
      <vt:lpstr>PowerPoint Presentation</vt:lpstr>
      <vt:lpstr>Data Handling and Cleaning Techniques - DataCleanerPro</vt:lpstr>
      <vt:lpstr>PowerPoint Presentation</vt:lpstr>
      <vt:lpstr>Data Handling and Cleaning Techniques - DataCleanerPro</vt:lpstr>
      <vt:lpstr>Data Handling and Cleaning Techniques - DataCleanerPro</vt:lpstr>
      <vt:lpstr>Data Handling and Cleaning Techniques - DataCleanerPro</vt:lpstr>
      <vt:lpstr>PowerPoint Presentation</vt:lpstr>
      <vt:lpstr>IT Governance for Data Analytics</vt:lpstr>
      <vt:lpstr>IT Governance for Data Analytics</vt:lpstr>
      <vt:lpstr>IT Governance for Data Analytics</vt:lpstr>
      <vt:lpstr>Tutorial Week 11</vt:lpstr>
      <vt:lpstr>Tutorial Week 11</vt:lpstr>
      <vt:lpstr>Tutorial Week 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369</cp:revision>
  <dcterms:created xsi:type="dcterms:W3CDTF">2024-08-07T00:37:24Z</dcterms:created>
  <dcterms:modified xsi:type="dcterms:W3CDTF">2024-10-02T21:01:35Z</dcterms:modified>
</cp:coreProperties>
</file>