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3" r:id="rId4"/>
    <p:sldId id="314" r:id="rId5"/>
    <p:sldId id="315" r:id="rId6"/>
    <p:sldId id="316" r:id="rId7"/>
    <p:sldId id="317" r:id="rId8"/>
    <p:sldId id="319" r:id="rId9"/>
    <p:sldId id="320" r:id="rId10"/>
    <p:sldId id="321" r:id="rId11"/>
    <p:sldId id="326" r:id="rId12"/>
    <p:sldId id="323" r:id="rId13"/>
    <p:sldId id="324" r:id="rId14"/>
    <p:sldId id="325" r:id="rId15"/>
    <p:sldId id="322" r:id="rId16"/>
    <p:sldId id="327" r:id="rId17"/>
    <p:sldId id="328" r:id="rId18"/>
    <p:sldId id="329" r:id="rId19"/>
    <p:sldId id="330" r:id="rId20"/>
    <p:sldId id="332" r:id="rId21"/>
    <p:sldId id="333" r:id="rId22"/>
    <p:sldId id="334" r:id="rId23"/>
    <p:sldId id="335" r:id="rId24"/>
    <p:sldId id="336" r:id="rId25"/>
    <p:sldId id="337" r:id="rId26"/>
    <p:sldId id="338" r:id="rId27"/>
    <p:sldId id="339" r:id="rId28"/>
    <p:sldId id="312" r:id="rId29"/>
    <p:sldId id="340" r:id="rId30"/>
    <p:sldId id="341" r:id="rId31"/>
    <p:sldId id="344" r:id="rId32"/>
    <p:sldId id="345" r:id="rId33"/>
    <p:sldId id="346" r:id="rId34"/>
    <p:sldId id="347" r:id="rId35"/>
    <p:sldId id="348" r:id="rId36"/>
    <p:sldId id="349" r:id="rId37"/>
    <p:sldId id="342" r:id="rId38"/>
    <p:sldId id="350" r:id="rId39"/>
    <p:sldId id="351" r:id="rId40"/>
    <p:sldId id="352" r:id="rId41"/>
    <p:sldId id="353" r:id="rId42"/>
    <p:sldId id="354" r:id="rId43"/>
    <p:sldId id="356" r:id="rId44"/>
    <p:sldId id="357" r:id="rId45"/>
    <p:sldId id="358" r:id="rId46"/>
    <p:sldId id="359" r:id="rId47"/>
    <p:sldId id="360" r:id="rId48"/>
    <p:sldId id="361" r:id="rId49"/>
    <p:sldId id="362" r:id="rId50"/>
    <p:sldId id="363" r:id="rId51"/>
    <p:sldId id="364" r:id="rId52"/>
    <p:sldId id="365" r:id="rId53"/>
    <p:sldId id="366" r:id="rId54"/>
    <p:sldId id="367" r:id="rId55"/>
    <p:sldId id="368" r:id="rId56"/>
    <p:sldId id="369" r:id="rId57"/>
    <p:sldId id="370" r:id="rId58"/>
    <p:sldId id="343"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111" y="15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4FAF7-33EA-9E00-4C29-CA2854F44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45AFD44-BB7F-6F82-E574-7017B6186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6D3A76D-C808-6BDD-75EA-FD1FE3C2CE09}"/>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FE0C4869-1633-7424-2D78-9F26FD808B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383598-42FB-0ABB-9131-B47B29E2F71C}"/>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8925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AC96-C12B-2DD0-A45C-A46C378B9FC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A80FCA9-0187-C8D3-F577-C9096AA59E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B3E9424-254E-2A2C-C6F0-2DB38A1A41B5}"/>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10461765-DF44-0B9A-94A5-3CE3AAC7D75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06BE3E-1F6A-E700-88CD-CA76A38880E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76496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41D2F7-E68D-8B78-C11C-F391D5E4E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B2D646D-C742-61B4-20F6-26DBCAEFC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60D7FE2-4EB7-03DD-63DD-DCAE5378CD8E}"/>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B9E81C9F-C1E4-B3F0-BFE8-48E8D2F8880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ACF4527-0779-56CD-58C4-AEB98590D44D}"/>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130040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77DB-2542-0E35-B255-BA6998F13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6FD94ED-DE18-BB2B-5E37-AEBDD2C9DA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46F8042-84DF-3572-3366-EFD777E3EA00}"/>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BB9C210B-702C-4D7D-4100-65636ADA5A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73061E7-09BD-82E0-30C5-64651052B914}"/>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29420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171C-CC10-E22A-B6CE-E36A9A753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A3FEAE88-FE61-DE77-88D4-DE3604A529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B26D9C-AE7F-7499-0D09-B5B680F95493}"/>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41422641-565A-110E-C980-A325F86DBA1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F89FD5-C28A-2A73-C91C-49C450AFCF2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748242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FAE5-A8ED-8B12-D90B-5E050A0CDDE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0F07B83-1111-B88C-8499-30C8CAD8EA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D1B31AB-1228-FD40-80E4-0A9958EFA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1AC1A1-0798-17FC-9A07-59D5F6EFF890}"/>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6" name="Footer Placeholder 5">
            <a:extLst>
              <a:ext uri="{FF2B5EF4-FFF2-40B4-BE49-F238E27FC236}">
                <a16:creationId xmlns:a16="http://schemas.microsoft.com/office/drawing/2014/main" id="{0C4645CC-9177-C34A-3281-BAE2964E936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6D0772-13EB-DC2B-E9C3-84CE0A7E73A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05994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1920E-5276-A9EB-D15D-32E25811CA6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EE785C2-3A69-71B5-78BB-F777995313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94FBE2-9F46-5A15-4EE9-FEBED27A8E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A1E2863-8833-11FB-8A90-D85CE6019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B502A8-F98F-8F08-93C4-F278D9E0F4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9005920-3E05-2152-8B5D-D27DBBEB1570}"/>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8" name="Footer Placeholder 7">
            <a:extLst>
              <a:ext uri="{FF2B5EF4-FFF2-40B4-BE49-F238E27FC236}">
                <a16:creationId xmlns:a16="http://schemas.microsoft.com/office/drawing/2014/main" id="{8E06E51A-FC36-CD3C-D88D-E903B30EC7C3}"/>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7FDB25A-A474-F983-77BB-8175AA8DE321}"/>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9001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17E5-777E-BDAD-666E-312FC796368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1999885-D7CC-FED2-8996-31D7500D90F1}"/>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4" name="Footer Placeholder 3">
            <a:extLst>
              <a:ext uri="{FF2B5EF4-FFF2-40B4-BE49-F238E27FC236}">
                <a16:creationId xmlns:a16="http://schemas.microsoft.com/office/drawing/2014/main" id="{0D7632F1-C80D-B9CF-BD94-62F01FCFEDC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FE9CEC4-9779-E129-2E94-436993946520}"/>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1977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417F6-392A-D222-E588-3B98A344F32D}"/>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3" name="Footer Placeholder 2">
            <a:extLst>
              <a:ext uri="{FF2B5EF4-FFF2-40B4-BE49-F238E27FC236}">
                <a16:creationId xmlns:a16="http://schemas.microsoft.com/office/drawing/2014/main" id="{589BDFD3-270B-6E48-C96D-18120240C81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1ED974A5-7C73-951E-DA45-236F4A389AC5}"/>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340701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E4FD-AE60-90EB-D7B0-5F07565FB9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5B66D-6D2A-B3B6-D416-F2C659EE8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00509E2-BC0C-742B-BBD2-5F5EAAD12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27C3A-29CD-AD94-56D3-48D8D1823011}"/>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6" name="Footer Placeholder 5">
            <a:extLst>
              <a:ext uri="{FF2B5EF4-FFF2-40B4-BE49-F238E27FC236}">
                <a16:creationId xmlns:a16="http://schemas.microsoft.com/office/drawing/2014/main" id="{ECB9CBF6-DD29-FED6-5C76-491A62358C1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F995B8D-91CC-D2B5-6DC1-B4B3AE156447}"/>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48168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8261-683B-6D38-3DD9-665C87CDA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FC6A146-B9CA-05F1-9203-8150F480B0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A886E8E-7470-DDF7-05E1-C5BCAA282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B5D28-EE61-37C4-EACF-8FCC70B5A09C}"/>
              </a:ext>
            </a:extLst>
          </p:cNvPr>
          <p:cNvSpPr>
            <a:spLocks noGrp="1"/>
          </p:cNvSpPr>
          <p:nvPr>
            <p:ph type="dt" sz="half" idx="10"/>
          </p:nvPr>
        </p:nvSpPr>
        <p:spPr/>
        <p:txBody>
          <a:bodyPr/>
          <a:lstStyle/>
          <a:p>
            <a:fld id="{76EB9665-7F40-432C-9FBD-255632CEAF98}" type="datetimeFigureOut">
              <a:rPr lang="en-AU" smtClean="0"/>
              <a:t>21/08/2024</a:t>
            </a:fld>
            <a:endParaRPr lang="en-AU"/>
          </a:p>
        </p:txBody>
      </p:sp>
      <p:sp>
        <p:nvSpPr>
          <p:cNvPr id="6" name="Footer Placeholder 5">
            <a:extLst>
              <a:ext uri="{FF2B5EF4-FFF2-40B4-BE49-F238E27FC236}">
                <a16:creationId xmlns:a16="http://schemas.microsoft.com/office/drawing/2014/main" id="{68885395-E029-7858-87CC-6DB6271B323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D30D53D-5A5A-BE1D-F32B-C1E9A2545B46}"/>
              </a:ext>
            </a:extLst>
          </p:cNvPr>
          <p:cNvSpPr>
            <a:spLocks noGrp="1"/>
          </p:cNvSpPr>
          <p:nvPr>
            <p:ph type="sldNum" sz="quarter" idx="12"/>
          </p:nvPr>
        </p:nvSpPr>
        <p:spPr/>
        <p:txBody>
          <a:bodyPr/>
          <a:lstStyle/>
          <a:p>
            <a:fld id="{FBFC56F6-FDEA-410E-8C7E-7D916D8C2E08}" type="slidenum">
              <a:rPr lang="en-AU" smtClean="0"/>
              <a:t>‹#›</a:t>
            </a:fld>
            <a:endParaRPr lang="en-AU"/>
          </a:p>
        </p:txBody>
      </p:sp>
    </p:spTree>
    <p:extLst>
      <p:ext uri="{BB962C8B-B14F-4D97-AF65-F5344CB8AC3E}">
        <p14:creationId xmlns:p14="http://schemas.microsoft.com/office/powerpoint/2010/main" val="277548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B9AA14-74AB-A7FC-2DBE-ECE5D0C388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B381568-3CF5-C979-69E0-584E75DF1E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A3085A-753B-4241-913C-84CBB2206D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EB9665-7F40-432C-9FBD-255632CEAF98}" type="datetimeFigureOut">
              <a:rPr lang="en-AU" smtClean="0"/>
              <a:t>21/08/2024</a:t>
            </a:fld>
            <a:endParaRPr lang="en-AU"/>
          </a:p>
        </p:txBody>
      </p:sp>
      <p:sp>
        <p:nvSpPr>
          <p:cNvPr id="5" name="Footer Placeholder 4">
            <a:extLst>
              <a:ext uri="{FF2B5EF4-FFF2-40B4-BE49-F238E27FC236}">
                <a16:creationId xmlns:a16="http://schemas.microsoft.com/office/drawing/2014/main" id="{0D863850-DE00-FBDB-585E-B6E203C46F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D48866FB-7CF2-90BA-481D-DF243DBA81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BFC56F6-FDEA-410E-8C7E-7D916D8C2E08}" type="slidenum">
              <a:rPr lang="en-AU" smtClean="0"/>
              <a:t>‹#›</a:t>
            </a:fld>
            <a:endParaRPr lang="en-AU"/>
          </a:p>
        </p:txBody>
      </p:sp>
    </p:spTree>
    <p:extLst>
      <p:ext uri="{BB962C8B-B14F-4D97-AF65-F5344CB8AC3E}">
        <p14:creationId xmlns:p14="http://schemas.microsoft.com/office/powerpoint/2010/main" val="3028672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D4B9-197C-C4E6-ECC7-B30DC0693801}"/>
              </a:ext>
            </a:extLst>
          </p:cNvPr>
          <p:cNvSpPr>
            <a:spLocks noGrp="1"/>
          </p:cNvSpPr>
          <p:nvPr>
            <p:ph type="ctrTitle"/>
          </p:nvPr>
        </p:nvSpPr>
        <p:spPr>
          <a:xfrm>
            <a:off x="1524000" y="775522"/>
            <a:ext cx="9144000" cy="2387600"/>
          </a:xfrm>
        </p:spPr>
        <p:txBody>
          <a:bodyPr/>
          <a:lstStyle/>
          <a:p>
            <a:r>
              <a:rPr lang="en-AU" dirty="0"/>
              <a:t>ICT407: IT Governance in Organisations</a:t>
            </a:r>
          </a:p>
        </p:txBody>
      </p:sp>
      <p:sp>
        <p:nvSpPr>
          <p:cNvPr id="3" name="Subtitle 2">
            <a:extLst>
              <a:ext uri="{FF2B5EF4-FFF2-40B4-BE49-F238E27FC236}">
                <a16:creationId xmlns:a16="http://schemas.microsoft.com/office/drawing/2014/main" id="{2BD3B877-F7F7-7DB8-3BDA-D20109BFACB7}"/>
              </a:ext>
            </a:extLst>
          </p:cNvPr>
          <p:cNvSpPr>
            <a:spLocks noGrp="1"/>
          </p:cNvSpPr>
          <p:nvPr>
            <p:ph type="subTitle" idx="1"/>
          </p:nvPr>
        </p:nvSpPr>
        <p:spPr/>
        <p:txBody>
          <a:bodyPr/>
          <a:lstStyle/>
          <a:p>
            <a:r>
              <a:rPr lang="en-AU" dirty="0"/>
              <a:t>Week 5:</a:t>
            </a:r>
          </a:p>
          <a:p>
            <a:r>
              <a:rPr lang="en-AU" dirty="0"/>
              <a:t>Lecturer: Dr. Farshid Keivanian</a:t>
            </a:r>
          </a:p>
        </p:txBody>
      </p:sp>
    </p:spTree>
    <p:extLst>
      <p:ext uri="{BB962C8B-B14F-4D97-AF65-F5344CB8AC3E}">
        <p14:creationId xmlns:p14="http://schemas.microsoft.com/office/powerpoint/2010/main" val="3700351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721371"/>
            <a:ext cx="12192000" cy="196451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Each of these methods offers a different approach to project selection, depending on the nature of the project and the criteria most important to the decision-makers.</a:t>
            </a:r>
          </a:p>
        </p:txBody>
      </p:sp>
    </p:spTree>
    <p:extLst>
      <p:ext uri="{BB962C8B-B14F-4D97-AF65-F5344CB8AC3E}">
        <p14:creationId xmlns:p14="http://schemas.microsoft.com/office/powerpoint/2010/main" val="107200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474378"/>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1. Scoring Model:</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Clarification:</a:t>
            </a:r>
            <a:r>
              <a:rPr lang="en-US" sz="2800" dirty="0">
                <a:latin typeface="Calibri" panose="020F0502020204030204" pitchFamily="34" charset="0"/>
                <a:cs typeface="Calibri" panose="020F0502020204030204" pitchFamily="34" charset="0"/>
              </a:rPr>
              <a:t> A Scoring Model is a non-numeric project selection model where various criteria important to the project are identified and assigned weights based on their importance. Each project is scored based on these criteria, and the project with the highest score is selected.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Suppose a company wants to choose between two projects. The criteria might include cost, risk, and alignment with company goals. Each criterion is weighted, and the projects are scored. Project A might score higher on alignment with company goals, while Project B might have a lower risk. The project with the highest overall score is selected.</a:t>
            </a:r>
          </a:p>
        </p:txBody>
      </p:sp>
    </p:spTree>
    <p:extLst>
      <p:ext uri="{BB962C8B-B14F-4D97-AF65-F5344CB8AC3E}">
        <p14:creationId xmlns:p14="http://schemas.microsoft.com/office/powerpoint/2010/main" val="248103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474378"/>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Net Present Value (NPV):</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Clarification:</a:t>
            </a:r>
            <a:r>
              <a:rPr lang="en-US" sz="2800" dirty="0">
                <a:latin typeface="Calibri" panose="020F0502020204030204" pitchFamily="34" charset="0"/>
                <a:cs typeface="Calibri" panose="020F0502020204030204" pitchFamily="34" charset="0"/>
              </a:rPr>
              <a:t> NPV is a numeric project selection model used to assess the profitability of a project by calculating the present value of future cash flows, discounted back to their value today.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 company is considering an investment that will cost $1 million today and generate $300,000 per year for the next 5 years. The NPV calculation would discount these future cash flows to their present value and subtract the initial investment. If the NPV is positive, the project is considered profitable.</a:t>
            </a:r>
          </a:p>
        </p:txBody>
      </p:sp>
    </p:spTree>
    <p:extLst>
      <p:ext uri="{BB962C8B-B14F-4D97-AF65-F5344CB8AC3E}">
        <p14:creationId xmlns:p14="http://schemas.microsoft.com/office/powerpoint/2010/main" val="305667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474378"/>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Analytic Hierarchy Process (AHP):</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Clarification:</a:t>
            </a:r>
            <a:r>
              <a:rPr lang="en-US" sz="2800" dirty="0">
                <a:latin typeface="Calibri" panose="020F0502020204030204" pitchFamily="34" charset="0"/>
                <a:cs typeface="Calibri" panose="020F0502020204030204" pitchFamily="34" charset="0"/>
              </a:rPr>
              <a:t> AHP is a structured technique for organizing and analyzing complex decisions. It involves breaking down a decision into its constituent parts, arranging these into a hierarchy, and then making pairwise comparisons to assign numerical values to the importance of each element.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 company is trying to select a new software vendor. The decision criteria might include cost, quality, and support. AHP allows the decision-makers to compare these criteria pairwise, assigning a numerical value to each comparison, which ultimately helps to rank the vendors.</a:t>
            </a:r>
          </a:p>
        </p:txBody>
      </p:sp>
    </p:spTree>
    <p:extLst>
      <p:ext uri="{BB962C8B-B14F-4D97-AF65-F5344CB8AC3E}">
        <p14:creationId xmlns:p14="http://schemas.microsoft.com/office/powerpoint/2010/main" val="511734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474378"/>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Delphi Technique: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Clarification:</a:t>
            </a:r>
            <a:r>
              <a:rPr lang="en-US" sz="2800" dirty="0">
                <a:latin typeface="Calibri" panose="020F0502020204030204" pitchFamily="34" charset="0"/>
                <a:cs typeface="Calibri" panose="020F0502020204030204" pitchFamily="34" charset="0"/>
              </a:rPr>
              <a:t> The Delphi Technique is a qualitative project selection method that relies on the consensus of a panel of experts. It involves multiple rounds of questionnaires sent to the experts, with a summary of each round provided to them to refine their responses until a consensus is reached.</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Example:</a:t>
            </a:r>
            <a:r>
              <a:rPr lang="en-US" sz="2800" dirty="0">
                <a:latin typeface="Calibri" panose="020F0502020204030204" pitchFamily="34" charset="0"/>
                <a:cs typeface="Calibri" panose="020F0502020204030204" pitchFamily="34" charset="0"/>
              </a:rPr>
              <a:t> An organization wants to forecast the future demand for a new product. They use the Delphi Technique by consulting a panel of market experts, asking them to estimate demand. After several rounds of feedback and refinement, the experts reach a consensus on the most likely scenario.</a:t>
            </a:r>
          </a:p>
        </p:txBody>
      </p:sp>
    </p:spTree>
    <p:extLst>
      <p:ext uri="{BB962C8B-B14F-4D97-AF65-F5344CB8AC3E}">
        <p14:creationId xmlns:p14="http://schemas.microsoft.com/office/powerpoint/2010/main" val="27876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Which of the following is a numeric project selection model?</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Scoring Model</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Net Present Value (NPV)</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Analytic Hierarchy Process (AHP)</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Delphi Technique</a:t>
            </a:r>
          </a:p>
        </p:txBody>
      </p:sp>
      <p:sp>
        <p:nvSpPr>
          <p:cNvPr id="3" name="Rectangle: Rounded Corners 2">
            <a:extLst>
              <a:ext uri="{FF2B5EF4-FFF2-40B4-BE49-F238E27FC236}">
                <a16:creationId xmlns:a16="http://schemas.microsoft.com/office/drawing/2014/main" id="{4C6D1DE4-5BE1-1851-30C5-D4610D30F4A7}"/>
              </a:ext>
            </a:extLst>
          </p:cNvPr>
          <p:cNvSpPr/>
          <p:nvPr/>
        </p:nvSpPr>
        <p:spPr>
          <a:xfrm>
            <a:off x="0" y="2648909"/>
            <a:ext cx="7525407" cy="56755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84F9D61F-5514-831A-3F74-72234AEC13C6}"/>
              </a:ext>
            </a:extLst>
          </p:cNvPr>
          <p:cNvSpPr txBox="1"/>
          <p:nvPr/>
        </p:nvSpPr>
        <p:spPr>
          <a:xfrm>
            <a:off x="0" y="4875964"/>
            <a:ext cx="12192000" cy="954107"/>
          </a:xfrm>
          <a:prstGeom prst="rect">
            <a:avLst/>
          </a:prstGeom>
          <a:noFill/>
          <a:ln w="28575">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Net Present Value (NPV) is a numeric project selection model used to evaluate the profitability of a project by calculating the present value of expected cash flows.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978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a:bodyPr>
          <a:lstStyle/>
          <a:p>
            <a:r>
              <a:rPr lang="en-US" b="1" dirty="0">
                <a:latin typeface="Calibri" panose="020F0502020204030204" pitchFamily="34" charset="0"/>
                <a:cs typeface="Calibri" panose="020F0502020204030204" pitchFamily="34" charset="0"/>
              </a:rPr>
              <a:t>Choosing Project Selection Model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Choosing the right Project Selection Model involves evaluating the project's objectives, available data, and the decision-making process.</a:t>
            </a:r>
          </a:p>
          <a:p>
            <a:pPr>
              <a:lnSpc>
                <a:spcPct val="150000"/>
              </a:lnSpc>
            </a:pPr>
            <a:r>
              <a:rPr lang="en-US" sz="2800" b="1" dirty="0">
                <a:latin typeface="Calibri" panose="020F0502020204030204" pitchFamily="34" charset="0"/>
                <a:cs typeface="Calibri" panose="020F0502020204030204" pitchFamily="34" charset="0"/>
              </a:rPr>
              <a:t>Practical Scenario Presentation:</a:t>
            </a:r>
            <a:r>
              <a:rPr lang="en-US" sz="2800" dirty="0">
                <a:latin typeface="Calibri" panose="020F0502020204030204" pitchFamily="34" charset="0"/>
                <a:cs typeface="Calibri" panose="020F0502020204030204" pitchFamily="34" charset="0"/>
              </a:rPr>
              <a:t> A Sydney-based construction firm is selecting between multiple residential development projects. They need to choose a model that balances financial returns with community impact.</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criteria would you consider when selecting a project selection model for a construction project? How would you ensure that the chosen model aligns with the company's strategic goals?</a:t>
            </a:r>
          </a:p>
        </p:txBody>
      </p:sp>
    </p:spTree>
    <p:extLst>
      <p:ext uri="{BB962C8B-B14F-4D97-AF65-F5344CB8AC3E}">
        <p14:creationId xmlns:p14="http://schemas.microsoft.com/office/powerpoint/2010/main" val="342115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a:bodyPr>
          <a:lstStyle/>
          <a:p>
            <a:r>
              <a:rPr lang="en-US" b="1" dirty="0">
                <a:latin typeface="Calibri" panose="020F0502020204030204" pitchFamily="34" charset="0"/>
                <a:cs typeface="Calibri" panose="020F0502020204030204" pitchFamily="34" charset="0"/>
              </a:rPr>
              <a:t>Choosing Project Selection Model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Financial returns (using NPV or IRR)</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Community impact (using a scoring model)</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Strategic alignment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Resource availability</a:t>
            </a:r>
          </a:p>
        </p:txBody>
      </p:sp>
    </p:spTree>
    <p:extLst>
      <p:ext uri="{BB962C8B-B14F-4D97-AF65-F5344CB8AC3E}">
        <p14:creationId xmlns:p14="http://schemas.microsoft.com/office/powerpoint/2010/main" val="617701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a:bodyPr>
          <a:lstStyle/>
          <a:p>
            <a:r>
              <a:rPr lang="en-US" b="1" dirty="0">
                <a:latin typeface="Calibri" panose="020F0502020204030204" pitchFamily="34" charset="0"/>
                <a:cs typeface="Calibri" panose="020F0502020204030204" pitchFamily="34" charset="0"/>
              </a:rPr>
              <a:t>Choosing Project Selection Model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What is the most critical factor in choosing a Project Selection Model?</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The size of the project team</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The availability of data</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The project timeline</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The company's industry</a:t>
            </a:r>
          </a:p>
        </p:txBody>
      </p:sp>
      <p:sp>
        <p:nvSpPr>
          <p:cNvPr id="3" name="Rectangle: Rounded Corners 2">
            <a:extLst>
              <a:ext uri="{FF2B5EF4-FFF2-40B4-BE49-F238E27FC236}">
                <a16:creationId xmlns:a16="http://schemas.microsoft.com/office/drawing/2014/main" id="{64BAEC0A-87E9-A99B-21C0-7D567F682E9E}"/>
              </a:ext>
            </a:extLst>
          </p:cNvPr>
          <p:cNvSpPr/>
          <p:nvPr/>
        </p:nvSpPr>
        <p:spPr>
          <a:xfrm>
            <a:off x="0" y="2687444"/>
            <a:ext cx="5386039" cy="53525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9BEDDEFB-DF33-033C-B506-F766B1EECB70}"/>
              </a:ext>
            </a:extLst>
          </p:cNvPr>
          <p:cNvSpPr txBox="1"/>
          <p:nvPr/>
        </p:nvSpPr>
        <p:spPr>
          <a:xfrm>
            <a:off x="0" y="4650736"/>
            <a:ext cx="12192000" cy="1815882"/>
          </a:xfrm>
          <a:prstGeom prst="rect">
            <a:avLst/>
          </a:prstGeom>
          <a:noFill/>
          <a:ln w="28575">
            <a:solidFill>
              <a:srgbClr val="FF0000"/>
            </a:solidFill>
          </a:ln>
        </p:spPr>
        <p:txBody>
          <a:bodyPr wrap="square">
            <a:spAutoFit/>
          </a:bodyPr>
          <a:lstStyle/>
          <a:p>
            <a:r>
              <a:rPr lang="en-AU" sz="2800" dirty="0">
                <a:latin typeface="Calibri" panose="020F0502020204030204" pitchFamily="34" charset="0"/>
                <a:cs typeface="Calibri" panose="020F0502020204030204" pitchFamily="34" charset="0"/>
              </a:rPr>
              <a:t>The availability of data is the most critical factor in choosing a Project Selection Model, as it determines which models can be effectively applied and how accurate the results will be. Without sufficient and reliable data, the selection process may not yield meaningful or actionable insights.</a:t>
            </a:r>
          </a:p>
        </p:txBody>
      </p:sp>
    </p:spTree>
    <p:extLst>
      <p:ext uri="{BB962C8B-B14F-4D97-AF65-F5344CB8AC3E}">
        <p14:creationId xmlns:p14="http://schemas.microsoft.com/office/powerpoint/2010/main" val="227375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Primary Question: Consider a project you are familiar with (real or hypothetical). What project selection model would you use and why? What are the expected outcomes of using this model?</a:t>
            </a:r>
          </a:p>
          <a:p>
            <a:pPr>
              <a:lnSpc>
                <a:spcPct val="150000"/>
              </a:lnSpc>
            </a:pPr>
            <a:r>
              <a:rPr lang="en-US" sz="2800" dirty="0">
                <a:latin typeface="Calibri" panose="020F0502020204030204" pitchFamily="34" charset="0"/>
                <a:cs typeface="Calibri" panose="020F0502020204030204" pitchFamily="34" charset="0"/>
              </a:rPr>
              <a:t>I would use the </a:t>
            </a:r>
            <a:r>
              <a:rPr lang="en-US" sz="2800" b="1" dirty="0">
                <a:latin typeface="Calibri" panose="020F0502020204030204" pitchFamily="34" charset="0"/>
                <a:cs typeface="Calibri" panose="020F0502020204030204" pitchFamily="34" charset="0"/>
              </a:rPr>
              <a:t>Net Present Value (NPV)</a:t>
            </a:r>
            <a:r>
              <a:rPr lang="en-US" sz="2800" dirty="0">
                <a:latin typeface="Calibri" panose="020F0502020204030204" pitchFamily="34" charset="0"/>
                <a:cs typeface="Calibri" panose="020F0502020204030204" pitchFamily="34" charset="0"/>
              </a:rPr>
              <a:t> model for a capital investment project because it provides a clear measure of the project's profitability. The expected outcome is a data-driven decision that ensures the project will generate a positive return on investment.</a:t>
            </a:r>
          </a:p>
        </p:txBody>
      </p:sp>
    </p:spTree>
    <p:extLst>
      <p:ext uri="{BB962C8B-B14F-4D97-AF65-F5344CB8AC3E}">
        <p14:creationId xmlns:p14="http://schemas.microsoft.com/office/powerpoint/2010/main" val="279458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1000"/>
                                        <p:tgtEl>
                                          <p:spTgt spid="7">
                                            <p:txEl>
                                              <p:pRg st="1" end="1"/>
                                            </p:txEl>
                                          </p:spTgt>
                                        </p:tgtEl>
                                      </p:cBhvr>
                                    </p:animEffect>
                                    <p:anim calcmode="lin" valueType="num">
                                      <p:cBhvr>
                                        <p:cTn id="8"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Business Case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4832092"/>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Business Case is a documented justification for initiating a project. It includes the rationale behind the project, expected benefits, cost estimation, risks, and alternatives.</a:t>
            </a:r>
          </a:p>
          <a:p>
            <a:r>
              <a:rPr lang="en-US" sz="2800" b="1" dirty="0">
                <a:latin typeface="Calibri" panose="020F0502020204030204" pitchFamily="34" charset="0"/>
                <a:cs typeface="Calibri" panose="020F0502020204030204" pitchFamily="34" charset="0"/>
              </a:rPr>
              <a:t>Practical Scenario Presentation:</a:t>
            </a:r>
            <a:r>
              <a:rPr lang="en-US" sz="2800" dirty="0">
                <a:latin typeface="Calibri" panose="020F0502020204030204" pitchFamily="34" charset="0"/>
                <a:cs typeface="Calibri" panose="020F0502020204030204" pitchFamily="34" charset="0"/>
              </a:rPr>
              <a:t> Imagine that an Australian retail company in Sydney is considering whether to invest in a new e-commerce platform. The Business Case for this project will outline the expected increase in online sales, the costs of developing the platform, potential risks (like cybersecurity threats), and alternative strategies, such as enhancing the current website.</a:t>
            </a:r>
          </a:p>
          <a:p>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would be the key components of a Business Case for implementing a new e-commerce platform in an established retail company? How would you prioritize these components?</a:t>
            </a:r>
          </a:p>
        </p:txBody>
      </p:sp>
    </p:spTree>
    <p:extLst>
      <p:ext uri="{BB962C8B-B14F-4D97-AF65-F5344CB8AC3E}">
        <p14:creationId xmlns:p14="http://schemas.microsoft.com/office/powerpoint/2010/main" val="27282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Follow-Up Question:</a:t>
            </a:r>
          </a:p>
          <a:p>
            <a:pPr>
              <a:lnSpc>
                <a:spcPct val="150000"/>
              </a:lnSpc>
            </a:pPr>
            <a:r>
              <a:rPr lang="en-US" sz="2800" b="1" dirty="0">
                <a:latin typeface="Calibri" panose="020F0502020204030204" pitchFamily="34" charset="0"/>
                <a:cs typeface="Calibri" panose="020F0502020204030204" pitchFamily="34" charset="0"/>
              </a:rPr>
              <a:t>How would your choice of model change if the project's scope were larger or if the project had a different strategic goal?</a:t>
            </a:r>
            <a:endParaRPr lang="en-US" sz="2800" dirty="0">
              <a:latin typeface="Calibri" panose="020F0502020204030204" pitchFamily="34" charset="0"/>
              <a:cs typeface="Calibri" panose="020F0502020204030204" pitchFamily="34" charset="0"/>
            </a:endParaRPr>
          </a:p>
          <a:p>
            <a:pPr>
              <a:lnSpc>
                <a:spcPct val="150000"/>
              </a:lnSpc>
            </a:pPr>
            <a:r>
              <a:rPr lang="en-US" sz="2800" dirty="0">
                <a:latin typeface="Calibri" panose="020F0502020204030204" pitchFamily="34" charset="0"/>
                <a:cs typeface="Calibri" panose="020F0502020204030204" pitchFamily="34" charset="0"/>
              </a:rPr>
              <a:t>If the project's scope were larger or had different strategic goals, I might use the </a:t>
            </a:r>
            <a:r>
              <a:rPr lang="en-US" sz="2800" b="1" dirty="0">
                <a:latin typeface="Calibri" panose="020F0502020204030204" pitchFamily="34" charset="0"/>
                <a:cs typeface="Calibri" panose="020F0502020204030204" pitchFamily="34" charset="0"/>
              </a:rPr>
              <a:t>Scoring Model</a:t>
            </a:r>
            <a:r>
              <a:rPr lang="en-US" sz="2800" dirty="0">
                <a:latin typeface="Calibri" panose="020F0502020204030204" pitchFamily="34" charset="0"/>
                <a:cs typeface="Calibri" panose="020F0502020204030204" pitchFamily="34" charset="0"/>
              </a:rPr>
              <a:t> to evaluate multiple criteria, such as alignment with strategic objectives, risk, and potential benefits, as it allows for a broader and more qualitative assessment.</a:t>
            </a:r>
          </a:p>
        </p:txBody>
      </p:sp>
    </p:spTree>
    <p:extLst>
      <p:ext uri="{BB962C8B-B14F-4D97-AF65-F5344CB8AC3E}">
        <p14:creationId xmlns:p14="http://schemas.microsoft.com/office/powerpoint/2010/main" val="152230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charRg st="143" end="416"/>
                                            </p:txEl>
                                          </p:spTgt>
                                        </p:tgtEl>
                                        <p:attrNameLst>
                                          <p:attrName>style.visibility</p:attrName>
                                        </p:attrNameLst>
                                      </p:cBhvr>
                                      <p:to>
                                        <p:strVal val="visible"/>
                                      </p:to>
                                    </p:set>
                                    <p:animEffect transition="in" filter="fade">
                                      <p:cBhvr>
                                        <p:cTn id="7" dur="1000"/>
                                        <p:tgtEl>
                                          <p:spTgt spid="7">
                                            <p:txEl>
                                              <p:charRg st="143" end="416"/>
                                            </p:txEl>
                                          </p:spTgt>
                                        </p:tgtEl>
                                      </p:cBhvr>
                                    </p:animEffect>
                                    <p:anim calcmode="lin" valueType="num">
                                      <p:cBhvr>
                                        <p:cTn id="8" dur="1000" fill="hold"/>
                                        <p:tgtEl>
                                          <p:spTgt spid="7">
                                            <p:txEl>
                                              <p:charRg st="143" end="416"/>
                                            </p:txEl>
                                          </p:spTgt>
                                        </p:tgtEl>
                                        <p:attrNameLst>
                                          <p:attrName>ppt_x</p:attrName>
                                        </p:attrNameLst>
                                      </p:cBhvr>
                                      <p:tavLst>
                                        <p:tav tm="0">
                                          <p:val>
                                            <p:strVal val="#ppt_x"/>
                                          </p:val>
                                        </p:tav>
                                        <p:tav tm="100000">
                                          <p:val>
                                            <p:strVal val="#ppt_x"/>
                                          </p:val>
                                        </p:tav>
                                      </p:tavLst>
                                    </p:anim>
                                    <p:anim calcmode="lin" valueType="num">
                                      <p:cBhvr>
                                        <p:cTn id="9" dur="1000" fill="hold"/>
                                        <p:tgtEl>
                                          <p:spTgt spid="7">
                                            <p:txEl>
                                              <p:charRg st="143" end="4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Explanation:</a:t>
            </a:r>
          </a:p>
          <a:p>
            <a:pPr>
              <a:lnSpc>
                <a:spcPct val="150000"/>
              </a:lnSpc>
            </a:pPr>
            <a:r>
              <a:rPr lang="en-US" sz="2800" b="1" dirty="0">
                <a:latin typeface="Calibri" panose="020F0502020204030204" pitchFamily="34" charset="0"/>
                <a:cs typeface="Calibri" panose="020F0502020204030204" pitchFamily="34" charset="0"/>
              </a:rPr>
              <a:t>The selection of a project model should align with the organization's objectives and the project's strategic importance. Numeric models offer a data-driven approach, while non-numeric models provide flexibility in evaluating qualitative factors.</a:t>
            </a:r>
            <a:endParaRPr lang="en-US" sz="2800" dirty="0">
              <a:latin typeface="Calibri" panose="020F0502020204030204" pitchFamily="34" charset="0"/>
              <a:cs typeface="Calibri" panose="020F0502020204030204" pitchFamily="34" charset="0"/>
            </a:endParaRPr>
          </a:p>
          <a:p>
            <a:pPr>
              <a:lnSpc>
                <a:spcPct val="150000"/>
              </a:lnSpc>
            </a:pPr>
            <a:r>
              <a:rPr lang="en-US" sz="2800" b="1" dirty="0">
                <a:latin typeface="Calibri" panose="020F0502020204030204" pitchFamily="34" charset="0"/>
                <a:cs typeface="Calibri" panose="020F0502020204030204" pitchFamily="34" charset="0"/>
              </a:rPr>
              <a:t>Answer:</a:t>
            </a:r>
            <a:r>
              <a:rPr lang="en-US" sz="2800" dirty="0">
                <a:latin typeface="Calibri" panose="020F0502020204030204" pitchFamily="34" charset="0"/>
                <a:cs typeface="Calibri" panose="020F0502020204030204" pitchFamily="34" charset="0"/>
              </a:rPr>
              <a:t> Numeric models like NPV are ideal for projects where financial return is the primary concern. Non-numeric models, such as the Scoring Model, are better for projects where qualitative factors, such as strategic alignment, are critical.</a:t>
            </a:r>
          </a:p>
        </p:txBody>
      </p:sp>
    </p:spTree>
    <p:extLst>
      <p:ext uri="{BB962C8B-B14F-4D97-AF65-F5344CB8AC3E}">
        <p14:creationId xmlns:p14="http://schemas.microsoft.com/office/powerpoint/2010/main" val="16132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a:bodyPr>
          <a:lstStyle/>
          <a:p>
            <a:r>
              <a:rPr lang="en-US" b="1" dirty="0">
                <a:latin typeface="Calibri" panose="020F0502020204030204" pitchFamily="34" charset="0"/>
                <a:cs typeface="Calibri" panose="020F0502020204030204" pitchFamily="34" charset="0"/>
              </a:rPr>
              <a:t>Open-Ended Question</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Group Activity:</a:t>
            </a:r>
          </a:p>
          <a:p>
            <a:pPr>
              <a:lnSpc>
                <a:spcPct val="150000"/>
              </a:lnSpc>
            </a:pPr>
            <a:r>
              <a:rPr lang="en-US" sz="2800" b="1" dirty="0">
                <a:latin typeface="Calibri" panose="020F0502020204030204" pitchFamily="34" charset="0"/>
                <a:cs typeface="Calibri" panose="020F0502020204030204" pitchFamily="34" charset="0"/>
              </a:rPr>
              <a:t>Choose a project selection model for a project you are interested. Each group should present their chosen model and explain why it aligns with the project's goals. Discuss the pros and cons of each model.</a:t>
            </a:r>
            <a:endParaRPr lang="en-US" sz="2800" dirty="0">
              <a:latin typeface="Calibri" panose="020F0502020204030204" pitchFamily="34" charset="0"/>
              <a:cs typeface="Calibri" panose="020F0502020204030204" pitchFamily="34" charset="0"/>
            </a:endParaRPr>
          </a:p>
          <a:p>
            <a:pPr>
              <a:lnSpc>
                <a:spcPct val="150000"/>
              </a:lnSpc>
            </a:pPr>
            <a:r>
              <a:rPr lang="en-US" sz="2800" dirty="0">
                <a:latin typeface="Calibri" panose="020F0502020204030204" pitchFamily="34" charset="0"/>
                <a:cs typeface="Calibri" panose="020F0502020204030204" pitchFamily="34" charset="0"/>
              </a:rPr>
              <a:t>Groups may choose models like NPV, Scoring Model, or AHP based on the project's goals. For instance, NPV is suited for financial projects, while the Scoring Model might be better for strategic projects. The discussion would include the advantages, such as clarity and focus of NPV, versus the flexibility and comprehensiveness of the Scoring Model.</a:t>
            </a:r>
          </a:p>
        </p:txBody>
      </p:sp>
    </p:spTree>
    <p:extLst>
      <p:ext uri="{BB962C8B-B14F-4D97-AF65-F5344CB8AC3E}">
        <p14:creationId xmlns:p14="http://schemas.microsoft.com/office/powerpoint/2010/main" val="290116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Preparation for Assessment 2 - Week 6 (Semester 2, 2024)</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As we approach Week 6, I want to provide you with clear instructions for completing Assessment 2. This assessment consists of two parts: </a:t>
            </a:r>
            <a:r>
              <a:rPr lang="en-US" sz="2800" b="1" dirty="0">
                <a:latin typeface="Calibri" panose="020F0502020204030204" pitchFamily="34" charset="0"/>
                <a:cs typeface="Calibri" panose="020F0502020204030204" pitchFamily="34" charset="0"/>
              </a:rPr>
              <a:t>Short Answer Questions</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Report Submission</a:t>
            </a:r>
            <a:r>
              <a:rPr lang="en-US" sz="2800" dirty="0">
                <a:latin typeface="Calibri" panose="020F0502020204030204" pitchFamily="34" charset="0"/>
                <a:cs typeface="Calibri" panose="020F0502020204030204" pitchFamily="34" charset="0"/>
              </a:rPr>
              <a:t>. Please follow the steps below carefully.</a:t>
            </a:r>
          </a:p>
          <a:p>
            <a:pPr>
              <a:lnSpc>
                <a:spcPct val="150000"/>
              </a:lnSpc>
            </a:pPr>
            <a:r>
              <a:rPr lang="en-US" sz="2800" b="1" dirty="0">
                <a:latin typeface="Calibri" panose="020F0502020204030204" pitchFamily="34" charset="0"/>
                <a:cs typeface="Calibri" panose="020F0502020204030204" pitchFamily="34" charset="0"/>
              </a:rPr>
              <a:t>Part 1: Short Answer Questions</a:t>
            </a:r>
          </a:p>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Date and Time:</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This part of the assessment will take place during our regular tutorial session in Week 6.</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You will have </a:t>
            </a:r>
            <a:r>
              <a:rPr lang="en-US" sz="2800" b="1" dirty="0">
                <a:latin typeface="Calibri" panose="020F0502020204030204" pitchFamily="34" charset="0"/>
                <a:cs typeface="Calibri" panose="020F0502020204030204" pitchFamily="34" charset="0"/>
              </a:rPr>
              <a:t>1 hour</a:t>
            </a:r>
            <a:r>
              <a:rPr lang="en-US" sz="2800" dirty="0">
                <a:latin typeface="Calibri" panose="020F0502020204030204" pitchFamily="34" charset="0"/>
                <a:cs typeface="Calibri" panose="020F0502020204030204" pitchFamily="34" charset="0"/>
              </a:rPr>
              <a:t> to complete the Short Answer Questions.</a:t>
            </a:r>
          </a:p>
        </p:txBody>
      </p:sp>
    </p:spTree>
    <p:extLst>
      <p:ext uri="{BB962C8B-B14F-4D97-AF65-F5344CB8AC3E}">
        <p14:creationId xmlns:p14="http://schemas.microsoft.com/office/powerpoint/2010/main" val="2454898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Preparation for Assessment 2 - Week 6 (Semester 2, 2024)</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3409"/>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2.  Assessment Environment: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assessment is </a:t>
            </a:r>
            <a:r>
              <a:rPr kumimoji="0" lang="en-US" altLang="en-US" sz="2800" b="1" i="0" u="none" strike="noStrike" cap="none" normalizeH="0" baseline="0" dirty="0">
                <a:ln>
                  <a:noFill/>
                </a:ln>
                <a:solidFill>
                  <a:schemeClr val="tx1"/>
                </a:solidFill>
                <a:effectLst/>
                <a:latin typeface="Arial" panose="020B0604020202020204" pitchFamily="34" charset="0"/>
              </a:rPr>
              <a:t>invigilated</a:t>
            </a:r>
            <a:r>
              <a:rPr kumimoji="0" lang="en-US" altLang="en-US" sz="2800" b="0" i="0" u="none" strike="noStrike" cap="none" normalizeH="0" baseline="0" dirty="0">
                <a:ln>
                  <a:noFill/>
                </a:ln>
                <a:solidFill>
                  <a:schemeClr val="tx1"/>
                </a:solidFill>
                <a:effectLst/>
                <a:latin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rPr>
              <a:t>closed book</a:t>
            </a:r>
            <a:r>
              <a:rPr kumimoji="0" lang="en-US" altLang="en-US" sz="2800" b="0" i="0" u="none" strike="noStrike" cap="none" normalizeH="0" baseline="0" dirty="0">
                <a:ln>
                  <a:noFill/>
                </a:ln>
                <a:solidFill>
                  <a:schemeClr val="tx1"/>
                </a:solidFill>
                <a:effectLst/>
                <a:latin typeface="Arial" panose="020B0604020202020204" pitchFamily="34" charset="0"/>
              </a:rPr>
              <a:t>. It will be conducted in the classroom, and you must be present.</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Arial" panose="020B0604020202020204" pitchFamily="34" charset="0"/>
              </a:rPr>
              <a:t>3.  Accessing the Questions: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During the tutorial, I will open the LMS (Learning Management System) and navigate to </a:t>
            </a:r>
            <a:r>
              <a:rPr kumimoji="0" lang="en-US" altLang="en-US" sz="2800" b="1" i="0" u="none" strike="noStrike" cap="none" normalizeH="0" baseline="0" dirty="0">
                <a:ln>
                  <a:noFill/>
                </a:ln>
                <a:solidFill>
                  <a:schemeClr val="tx1"/>
                </a:solidFill>
                <a:effectLst/>
                <a:latin typeface="Arial" panose="020B0604020202020204" pitchFamily="34" charset="0"/>
              </a:rPr>
              <a:t>This course &gt;&gt; Assignments &gt;&gt; Assessment 2</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 will display the questions on the screen. Please note that the questions are only viewable by lecturers.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9252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Preparation for Assessment 2 - Week 6 (Semester 2, 2024)</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sz="2800" b="1" dirty="0">
                <a:latin typeface="Calibri" panose="020F0502020204030204" pitchFamily="34" charset="0"/>
                <a:cs typeface="Calibri" panose="020F0502020204030204" pitchFamily="34" charset="0"/>
              </a:rPr>
              <a:t>4.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Answering the Questions:</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You will write your answers on paper. </a:t>
            </a: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Please make sure to include your name and student ID</a:t>
            </a: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on your answer sheet.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Once you have completed the questions, submit your paper to me.</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Marking:</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 will mark your answers and enter the results into the LMS.</a:t>
            </a:r>
          </a:p>
        </p:txBody>
      </p:sp>
    </p:spTree>
    <p:extLst>
      <p:ext uri="{BB962C8B-B14F-4D97-AF65-F5344CB8AC3E}">
        <p14:creationId xmlns:p14="http://schemas.microsoft.com/office/powerpoint/2010/main" val="12610704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Preparation for Assessment 2 - Week 6 (Semester 2, 2024)</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Part 2: Report Submission</a:t>
            </a:r>
          </a:p>
          <a:p>
            <a:pPr>
              <a:buFont typeface="+mj-lt"/>
              <a:buAutoNum type="arabicPeriod"/>
            </a:pPr>
            <a:r>
              <a:rPr lang="en-US" sz="2800" b="1" dirty="0">
                <a:latin typeface="Calibri" panose="020F0502020204030204" pitchFamily="34" charset="0"/>
                <a:cs typeface="Calibri" panose="020F0502020204030204" pitchFamily="34" charset="0"/>
              </a:rPr>
              <a:t> Courses Involved:</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report submission applies to students enrolled in ICT408, ICT502, ICT1101, and ICT1103.</a:t>
            </a:r>
          </a:p>
          <a:p>
            <a:pPr>
              <a:buFont typeface="+mj-lt"/>
              <a:buAutoNum type="arabicPeriod"/>
            </a:pPr>
            <a:r>
              <a:rPr lang="en-US" sz="2800" b="1" dirty="0">
                <a:latin typeface="Calibri" panose="020F0502020204030204" pitchFamily="34" charset="0"/>
                <a:cs typeface="Calibri" panose="020F0502020204030204" pitchFamily="34" charset="0"/>
              </a:rPr>
              <a:t> Submission Window:</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online submission will be open from </a:t>
            </a:r>
            <a:r>
              <a:rPr lang="en-US" sz="2800" b="1" dirty="0">
                <a:latin typeface="Calibri" panose="020F0502020204030204" pitchFamily="34" charset="0"/>
                <a:cs typeface="Calibri" panose="020F0502020204030204" pitchFamily="34" charset="0"/>
              </a:rPr>
              <a:t>Friday, 30th August 2024</a:t>
            </a:r>
            <a:r>
              <a:rPr lang="en-US" sz="2800" dirty="0">
                <a:latin typeface="Calibri" panose="020F0502020204030204" pitchFamily="34" charset="0"/>
                <a:cs typeface="Calibri" panose="020F0502020204030204" pitchFamily="34" charset="0"/>
              </a:rPr>
              <a:t> until </a:t>
            </a:r>
            <a:r>
              <a:rPr lang="en-US" sz="2800" b="1" dirty="0">
                <a:latin typeface="Calibri" panose="020F0502020204030204" pitchFamily="34" charset="0"/>
                <a:cs typeface="Calibri" panose="020F0502020204030204" pitchFamily="34" charset="0"/>
              </a:rPr>
              <a:t>Sunday, 1st September 2024</a:t>
            </a:r>
            <a:r>
              <a:rPr lang="en-US" sz="2800" dirty="0">
                <a:latin typeface="Calibri" panose="020F0502020204030204" pitchFamily="34" charset="0"/>
                <a:cs typeface="Calibri" panose="020F0502020204030204" pitchFamily="34" charset="0"/>
              </a:rPr>
              <a:t>.</a:t>
            </a:r>
          </a:p>
          <a:p>
            <a:pPr>
              <a:buFont typeface="+mj-lt"/>
              <a:buAutoNum type="arabicPeriod"/>
            </a:pPr>
            <a:r>
              <a:rPr lang="en-US" sz="2800" b="1" dirty="0">
                <a:latin typeface="Calibri" panose="020F0502020204030204" pitchFamily="34" charset="0"/>
                <a:cs typeface="Calibri" panose="020F0502020204030204" pitchFamily="34" charset="0"/>
              </a:rPr>
              <a:t> Submission Process:</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You will submit your report through the LMS under </a:t>
            </a:r>
            <a:r>
              <a:rPr lang="en-US" sz="2800" b="1" dirty="0">
                <a:latin typeface="Calibri" panose="020F0502020204030204" pitchFamily="34" charset="0"/>
                <a:cs typeface="Calibri" panose="020F0502020204030204" pitchFamily="34" charset="0"/>
              </a:rPr>
              <a:t>Assignments &gt;&gt; Assessment 2</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Please ensure your report meets the required quality standards as outlined in the provided rubrics.</a:t>
            </a:r>
          </a:p>
        </p:txBody>
      </p:sp>
    </p:spTree>
    <p:extLst>
      <p:ext uri="{BB962C8B-B14F-4D97-AF65-F5344CB8AC3E}">
        <p14:creationId xmlns:p14="http://schemas.microsoft.com/office/powerpoint/2010/main" val="818517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fontScale="90000"/>
          </a:bodyPr>
          <a:lstStyle/>
          <a:p>
            <a:r>
              <a:rPr lang="en-US" b="1" dirty="0">
                <a:latin typeface="Calibri" panose="020F0502020204030204" pitchFamily="34" charset="0"/>
                <a:cs typeface="Calibri" panose="020F0502020204030204" pitchFamily="34" charset="0"/>
              </a:rPr>
              <a:t>Preparation for Assessment 2 - Week 6 (Semester 2, 2024)</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262979"/>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Part 2: Report Submission</a:t>
            </a:r>
          </a:p>
          <a:p>
            <a:pPr>
              <a:buFont typeface="+mj-lt"/>
              <a:buAutoNum type="arabicPeriod"/>
            </a:pPr>
            <a:r>
              <a:rPr lang="en-US" sz="2800" b="1" dirty="0">
                <a:latin typeface="Calibri" panose="020F0502020204030204" pitchFamily="34" charset="0"/>
                <a:cs typeface="Calibri" panose="020F0502020204030204" pitchFamily="34" charset="0"/>
              </a:rPr>
              <a:t> Courses Involved:</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report submission applies to students enrolled in ICT408, ICT502, ICT1101, and ICT1103.</a:t>
            </a:r>
          </a:p>
          <a:p>
            <a:pPr>
              <a:buFont typeface="+mj-lt"/>
              <a:buAutoNum type="arabicPeriod"/>
            </a:pPr>
            <a:r>
              <a:rPr lang="en-US" sz="2800" b="1" dirty="0">
                <a:latin typeface="Calibri" panose="020F0502020204030204" pitchFamily="34" charset="0"/>
                <a:cs typeface="Calibri" panose="020F0502020204030204" pitchFamily="34" charset="0"/>
              </a:rPr>
              <a:t> Submission Window:</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online submission will be open from </a:t>
            </a:r>
            <a:r>
              <a:rPr lang="en-US" sz="2800" b="1" dirty="0">
                <a:latin typeface="Calibri" panose="020F0502020204030204" pitchFamily="34" charset="0"/>
                <a:cs typeface="Calibri" panose="020F0502020204030204" pitchFamily="34" charset="0"/>
              </a:rPr>
              <a:t>Friday, 30th August 2024</a:t>
            </a:r>
            <a:r>
              <a:rPr lang="en-US" sz="2800" dirty="0">
                <a:latin typeface="Calibri" panose="020F0502020204030204" pitchFamily="34" charset="0"/>
                <a:cs typeface="Calibri" panose="020F0502020204030204" pitchFamily="34" charset="0"/>
              </a:rPr>
              <a:t> until </a:t>
            </a:r>
            <a:r>
              <a:rPr lang="en-US" sz="2800" b="1" dirty="0">
                <a:latin typeface="Calibri" panose="020F0502020204030204" pitchFamily="34" charset="0"/>
                <a:cs typeface="Calibri" panose="020F0502020204030204" pitchFamily="34" charset="0"/>
              </a:rPr>
              <a:t>Sunday, 1st September 2024</a:t>
            </a:r>
            <a:r>
              <a:rPr lang="en-US" sz="2800" dirty="0">
                <a:latin typeface="Calibri" panose="020F0502020204030204" pitchFamily="34" charset="0"/>
                <a:cs typeface="Calibri" panose="020F0502020204030204" pitchFamily="34" charset="0"/>
              </a:rPr>
              <a:t>.</a:t>
            </a:r>
          </a:p>
          <a:p>
            <a:pPr>
              <a:buFont typeface="+mj-lt"/>
              <a:buAutoNum type="arabicPeriod"/>
            </a:pPr>
            <a:r>
              <a:rPr lang="en-US" sz="2800" b="1" dirty="0">
                <a:latin typeface="Calibri" panose="020F0502020204030204" pitchFamily="34" charset="0"/>
                <a:cs typeface="Calibri" panose="020F0502020204030204" pitchFamily="34" charset="0"/>
              </a:rPr>
              <a:t> Submission Process:</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You will submit your report through the LMS under </a:t>
            </a:r>
            <a:r>
              <a:rPr lang="en-US" sz="2800" b="1" dirty="0">
                <a:latin typeface="Calibri" panose="020F0502020204030204" pitchFamily="34" charset="0"/>
                <a:cs typeface="Calibri" panose="020F0502020204030204" pitchFamily="34" charset="0"/>
              </a:rPr>
              <a:t>Assignments &gt;&gt; Assessment 2</a:t>
            </a:r>
            <a:r>
              <a:rPr lang="en-US" sz="2800" dirty="0">
                <a:latin typeface="Calibri" panose="020F0502020204030204" pitchFamily="34" charset="0"/>
                <a:cs typeface="Calibri" panose="020F0502020204030204" pitchFamily="34" charset="0"/>
              </a:rPr>
              <a:t>.</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Please ensure your report meets the required quality standards as outlined in the provided rubrics.</a:t>
            </a:r>
          </a:p>
        </p:txBody>
      </p:sp>
    </p:spTree>
    <p:extLst>
      <p:ext uri="{BB962C8B-B14F-4D97-AF65-F5344CB8AC3E}">
        <p14:creationId xmlns:p14="http://schemas.microsoft.com/office/powerpoint/2010/main" val="1728033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93B05AC6-2739-6348-B488-8FA1A09E9473}"/>
              </a:ext>
            </a:extLst>
          </p:cNvPr>
          <p:cNvPicPr>
            <a:picLocks noChangeAspect="1"/>
          </p:cNvPicPr>
          <p:nvPr/>
        </p:nvPicPr>
        <p:blipFill rotWithShape="1">
          <a:blip r:embed="rId2"/>
          <a:srcRect l="27845" t="31878" r="10344" b="30881"/>
          <a:stretch/>
        </p:blipFill>
        <p:spPr>
          <a:xfrm>
            <a:off x="707665" y="1602828"/>
            <a:ext cx="10776670" cy="3652344"/>
          </a:xfrm>
          <a:prstGeom prst="rect">
            <a:avLst/>
          </a:prstGeom>
        </p:spPr>
      </p:pic>
    </p:spTree>
    <p:extLst>
      <p:ext uri="{BB962C8B-B14F-4D97-AF65-F5344CB8AC3E}">
        <p14:creationId xmlns:p14="http://schemas.microsoft.com/office/powerpoint/2010/main" val="332885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3" name="Picture 2">
            <a:extLst>
              <a:ext uri="{FF2B5EF4-FFF2-40B4-BE49-F238E27FC236}">
                <a16:creationId xmlns:a16="http://schemas.microsoft.com/office/drawing/2014/main" id="{66F6B6E7-8F71-D986-27C7-B77F7DC3A631}"/>
              </a:ext>
            </a:extLst>
          </p:cNvPr>
          <p:cNvPicPr>
            <a:picLocks noChangeAspect="1"/>
          </p:cNvPicPr>
          <p:nvPr/>
        </p:nvPicPr>
        <p:blipFill rotWithShape="1">
          <a:blip r:embed="rId2"/>
          <a:srcRect l="28171" t="27805" r="10915" b="24065"/>
          <a:stretch/>
        </p:blipFill>
        <p:spPr>
          <a:xfrm>
            <a:off x="1077950" y="1754043"/>
            <a:ext cx="10036100" cy="4460490"/>
          </a:xfrm>
          <a:prstGeom prst="rect">
            <a:avLst/>
          </a:prstGeom>
        </p:spPr>
      </p:pic>
    </p:spTree>
    <p:extLst>
      <p:ext uri="{BB962C8B-B14F-4D97-AF65-F5344CB8AC3E}">
        <p14:creationId xmlns:p14="http://schemas.microsoft.com/office/powerpoint/2010/main" val="276733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 Business Case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Justification for the project (increased sales potential)</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Cost estimates (development and maintenance)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Risk assessment (cybersecurity)</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Alternatives (upgrading the current system)</a:t>
            </a:r>
          </a:p>
        </p:txBody>
      </p:sp>
    </p:spTree>
    <p:extLst>
      <p:ext uri="{BB962C8B-B14F-4D97-AF65-F5344CB8AC3E}">
        <p14:creationId xmlns:p14="http://schemas.microsoft.com/office/powerpoint/2010/main" val="2499196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428D2757-F115-B0C4-9A18-4EC7E1DF6A7A}"/>
              </a:ext>
            </a:extLst>
          </p:cNvPr>
          <p:cNvPicPr>
            <a:picLocks noChangeAspect="1"/>
          </p:cNvPicPr>
          <p:nvPr/>
        </p:nvPicPr>
        <p:blipFill rotWithShape="1">
          <a:blip r:embed="rId2"/>
          <a:srcRect l="24878" t="26178" r="2683" b="59706"/>
          <a:stretch/>
        </p:blipFill>
        <p:spPr>
          <a:xfrm>
            <a:off x="2165227" y="1420950"/>
            <a:ext cx="7993534" cy="876200"/>
          </a:xfrm>
          <a:prstGeom prst="rect">
            <a:avLst/>
          </a:prstGeom>
        </p:spPr>
      </p:pic>
      <p:pic>
        <p:nvPicPr>
          <p:cNvPr id="7" name="Picture 6">
            <a:extLst>
              <a:ext uri="{FF2B5EF4-FFF2-40B4-BE49-F238E27FC236}">
                <a16:creationId xmlns:a16="http://schemas.microsoft.com/office/drawing/2014/main" id="{E686AE4E-D8C9-7EE5-CB50-12353DBAAB73}"/>
              </a:ext>
            </a:extLst>
          </p:cNvPr>
          <p:cNvPicPr>
            <a:picLocks noChangeAspect="1"/>
          </p:cNvPicPr>
          <p:nvPr/>
        </p:nvPicPr>
        <p:blipFill rotWithShape="1">
          <a:blip r:embed="rId3"/>
          <a:srcRect l="26890" t="25691" r="9818" b="9504"/>
          <a:stretch/>
        </p:blipFill>
        <p:spPr>
          <a:xfrm>
            <a:off x="2303672" y="2297150"/>
            <a:ext cx="7716643" cy="4444355"/>
          </a:xfrm>
          <a:prstGeom prst="rect">
            <a:avLst/>
          </a:prstGeom>
        </p:spPr>
      </p:pic>
    </p:spTree>
    <p:extLst>
      <p:ext uri="{BB962C8B-B14F-4D97-AF65-F5344CB8AC3E}">
        <p14:creationId xmlns:p14="http://schemas.microsoft.com/office/powerpoint/2010/main" val="3186467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F25CB9EE-4C58-A2EE-98C5-4977EBB180D5}"/>
              </a:ext>
            </a:extLst>
          </p:cNvPr>
          <p:cNvSpPr txBox="1"/>
          <p:nvPr/>
        </p:nvSpPr>
        <p:spPr>
          <a:xfrm>
            <a:off x="0" y="1388303"/>
            <a:ext cx="12192000" cy="5262979"/>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To analyze the Commonwealth Bank of Australia's IT Governance using Weill and Ross’s Governance Arrangement Metrics, we'll want to examine the decision-making archetypes presented in the matrix and apply them to the bank's situation as described in the case study.</a:t>
            </a:r>
          </a:p>
          <a:p>
            <a:r>
              <a:rPr lang="en-US" sz="2800" b="1" dirty="0">
                <a:latin typeface="Calibri" panose="020F0502020204030204" pitchFamily="34" charset="0"/>
                <a:cs typeface="Calibri" panose="020F0502020204030204" pitchFamily="34" charset="0"/>
              </a:rPr>
              <a:t>Step-by-Step Analysis:</a:t>
            </a:r>
          </a:p>
          <a:p>
            <a:pPr>
              <a:buFont typeface="+mj-lt"/>
              <a:buAutoNum type="arabicPeriod"/>
            </a:pPr>
            <a:r>
              <a:rPr lang="en-US" sz="2800" b="1" dirty="0">
                <a:latin typeface="Calibri" panose="020F0502020204030204" pitchFamily="34" charset="0"/>
                <a:cs typeface="Calibri" panose="020F0502020204030204" pitchFamily="34" charset="0"/>
              </a:rPr>
              <a:t> Understanding the Case Study:</a:t>
            </a:r>
            <a:endParaRPr lang="en-US" sz="28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Commonwealth Bank of Australia (CBA) has faced various IT management challenges over the years, including IT outsourcing, adopting new technologies, and evolving IT governance structures.</a:t>
            </a:r>
          </a:p>
          <a:p>
            <a:pPr marL="914400" lvl="1"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Key aspects discussed include what type of outsourcing is appropriate at different stages and how IT governance arrangements need to evolve as the organization grows and changes.</a:t>
            </a:r>
          </a:p>
        </p:txBody>
      </p:sp>
    </p:spTree>
    <p:extLst>
      <p:ext uri="{BB962C8B-B14F-4D97-AF65-F5344CB8AC3E}">
        <p14:creationId xmlns:p14="http://schemas.microsoft.com/office/powerpoint/2010/main" val="4054582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F25CB9EE-4C58-A2EE-98C5-4977EBB180D5}"/>
              </a:ext>
            </a:extLst>
          </p:cNvPr>
          <p:cNvSpPr txBox="1"/>
          <p:nvPr/>
        </p:nvSpPr>
        <p:spPr>
          <a:xfrm>
            <a:off x="0" y="1388303"/>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2. Governance Arrangement Metrics:</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b="1" dirty="0">
                <a:latin typeface="Calibri" panose="020F0502020204030204" pitchFamily="34" charset="0"/>
                <a:cs typeface="Calibri" panose="020F0502020204030204" pitchFamily="34" charset="0"/>
              </a:rPr>
              <a:t> Archetypes:</a:t>
            </a:r>
            <a:endParaRPr lang="en-US" sz="28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Business Monarchy:</a:t>
            </a:r>
            <a:r>
              <a:rPr lang="en-US" sz="2800" dirty="0">
                <a:latin typeface="Calibri" panose="020F0502020204030204" pitchFamily="34" charset="0"/>
                <a:cs typeface="Calibri" panose="020F0502020204030204" pitchFamily="34" charset="0"/>
              </a:rPr>
              <a:t> Decisions made by top managers.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IT Monarchy:</a:t>
            </a:r>
            <a:r>
              <a:rPr lang="en-US" sz="2800" dirty="0">
                <a:latin typeface="Calibri" panose="020F0502020204030204" pitchFamily="34" charset="0"/>
                <a:cs typeface="Calibri" panose="020F0502020204030204" pitchFamily="34" charset="0"/>
              </a:rPr>
              <a:t> Decisions made by IT specialists.</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Feudal:</a:t>
            </a:r>
            <a:r>
              <a:rPr lang="en-US" sz="2800" dirty="0">
                <a:latin typeface="Calibri" panose="020F0502020204030204" pitchFamily="34" charset="0"/>
                <a:cs typeface="Calibri" panose="020F0502020204030204" pitchFamily="34" charset="0"/>
              </a:rPr>
              <a:t> Decisions made by business unit managers independently.</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Federal:</a:t>
            </a:r>
            <a:r>
              <a:rPr lang="en-US" sz="2800" dirty="0">
                <a:latin typeface="Calibri" panose="020F0502020204030204" pitchFamily="34" charset="0"/>
                <a:cs typeface="Calibri" panose="020F0502020204030204" pitchFamily="34" charset="0"/>
              </a:rPr>
              <a:t> Combination of corporate center and business units with or without IT.</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IT Duopoly:</a:t>
            </a:r>
            <a:r>
              <a:rPr lang="en-US" sz="2800" dirty="0">
                <a:latin typeface="Calibri" panose="020F0502020204030204" pitchFamily="34" charset="0"/>
                <a:cs typeface="Calibri" panose="020F0502020204030204" pitchFamily="34" charset="0"/>
              </a:rPr>
              <a:t> IT group and another group, such as business unit leaders, make decisions together.</a:t>
            </a:r>
          </a:p>
          <a:p>
            <a:pPr marL="742950" lvl="1" indent="-285750">
              <a:buFont typeface="Arial" panose="020B0604020202020204" pitchFamily="34" charset="0"/>
              <a:buChar char="•"/>
            </a:pPr>
            <a:r>
              <a:rPr lang="en-US" sz="2800" b="1" dirty="0">
                <a:latin typeface="Calibri" panose="020F0502020204030204" pitchFamily="34" charset="0"/>
                <a:cs typeface="Calibri" panose="020F0502020204030204" pitchFamily="34" charset="0"/>
              </a:rPr>
              <a:t>Anarchy:</a:t>
            </a:r>
            <a:r>
              <a:rPr lang="en-US" sz="2800" dirty="0">
                <a:latin typeface="Calibri" panose="020F0502020204030204" pitchFamily="34" charset="0"/>
                <a:cs typeface="Calibri" panose="020F0502020204030204" pitchFamily="34" charset="0"/>
              </a:rPr>
              <a:t> Decisions made by isolated individuals or small groups.</a:t>
            </a:r>
          </a:p>
        </p:txBody>
      </p:sp>
    </p:spTree>
    <p:extLst>
      <p:ext uri="{BB962C8B-B14F-4D97-AF65-F5344CB8AC3E}">
        <p14:creationId xmlns:p14="http://schemas.microsoft.com/office/powerpoint/2010/main" val="3366395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F25CB9EE-4C58-A2EE-98C5-4977EBB180D5}"/>
              </a:ext>
            </a:extLst>
          </p:cNvPr>
          <p:cNvSpPr txBox="1"/>
          <p:nvPr/>
        </p:nvSpPr>
        <p:spPr>
          <a:xfrm>
            <a:off x="0" y="1388303"/>
            <a:ext cx="12192000" cy="325717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Decision </a:t>
            </a:r>
            <a:r>
              <a:rPr lang="en-US" sz="2800" b="1" dirty="0" err="1">
                <a:latin typeface="Calibri" panose="020F0502020204030204" pitchFamily="34" charset="0"/>
                <a:cs typeface="Calibri" panose="020F0502020204030204" pitchFamily="34" charset="0"/>
              </a:rPr>
              <a:t>Domains:IT</a:t>
            </a:r>
            <a:r>
              <a:rPr lang="en-US" sz="2800" b="1" dirty="0">
                <a:latin typeface="Calibri" panose="020F0502020204030204" pitchFamily="34" charset="0"/>
                <a:cs typeface="Calibri" panose="020F0502020204030204" pitchFamily="34" charset="0"/>
              </a:rPr>
              <a:t> Principles:</a:t>
            </a:r>
            <a:r>
              <a:rPr lang="en-US" sz="2800" dirty="0">
                <a:latin typeface="Calibri" panose="020F0502020204030204" pitchFamily="34" charset="0"/>
                <a:cs typeface="Calibri" panose="020F0502020204030204" pitchFamily="34" charset="0"/>
              </a:rPr>
              <a:t> Clarifying the business role of IT.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IT Architecture:</a:t>
            </a:r>
            <a:r>
              <a:rPr lang="en-US" sz="2800" dirty="0">
                <a:latin typeface="Calibri" panose="020F0502020204030204" pitchFamily="34" charset="0"/>
                <a:cs typeface="Calibri" panose="020F0502020204030204" pitchFamily="34" charset="0"/>
              </a:rPr>
              <a:t> Defining integration and standardization requirements.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IT Infrastructure Strategies:</a:t>
            </a:r>
            <a:r>
              <a:rPr lang="en-US" sz="2800" dirty="0">
                <a:latin typeface="Calibri" panose="020F0502020204030204" pitchFamily="34" charset="0"/>
                <a:cs typeface="Calibri" panose="020F0502020204030204" pitchFamily="34" charset="0"/>
              </a:rPr>
              <a:t> Determining shared and enabling services.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Business Application Needs:</a:t>
            </a:r>
            <a:r>
              <a:rPr lang="en-US" sz="2800" dirty="0">
                <a:latin typeface="Calibri" panose="020F0502020204030204" pitchFamily="34" charset="0"/>
                <a:cs typeface="Calibri" panose="020F0502020204030204" pitchFamily="34" charset="0"/>
              </a:rPr>
              <a:t> Specifying the need for IS solutions.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IT Investment:</a:t>
            </a:r>
            <a:r>
              <a:rPr lang="en-US" sz="2800" dirty="0">
                <a:latin typeface="Calibri" panose="020F0502020204030204" pitchFamily="34" charset="0"/>
                <a:cs typeface="Calibri" panose="020F0502020204030204" pitchFamily="34" charset="0"/>
              </a:rPr>
              <a:t> Choosing initiatives and level of funding.</a:t>
            </a:r>
          </a:p>
        </p:txBody>
      </p:sp>
    </p:spTree>
    <p:extLst>
      <p:ext uri="{BB962C8B-B14F-4D97-AF65-F5344CB8AC3E}">
        <p14:creationId xmlns:p14="http://schemas.microsoft.com/office/powerpoint/2010/main" val="7160517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F25CB9EE-4C58-A2EE-98C5-4977EBB180D5}"/>
              </a:ext>
            </a:extLst>
          </p:cNvPr>
          <p:cNvSpPr txBox="1"/>
          <p:nvPr/>
        </p:nvSpPr>
        <p:spPr>
          <a:xfrm>
            <a:off x="0" y="1388303"/>
            <a:ext cx="12192000" cy="5509200"/>
          </a:xfrm>
          <a:prstGeom prst="rect">
            <a:avLst/>
          </a:prstGeom>
          <a:noFill/>
        </p:spPr>
        <p:txBody>
          <a:bodyPr wrap="square">
            <a:spAutoFit/>
          </a:bodyPr>
          <a:lstStyle/>
          <a:p>
            <a:r>
              <a:rPr lang="en-US" sz="2200" b="1" dirty="0">
                <a:latin typeface="Calibri" panose="020F0502020204030204" pitchFamily="34" charset="0"/>
                <a:cs typeface="Calibri" panose="020F0502020204030204" pitchFamily="34" charset="0"/>
              </a:rPr>
              <a:t>3. Applying the Matrix to CBA:</a:t>
            </a:r>
            <a:endParaRPr lang="en-US" sz="22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IT Principles:</a:t>
            </a:r>
            <a:endParaRPr lang="en-US" sz="22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Likely determined at the </a:t>
            </a:r>
            <a:r>
              <a:rPr lang="en-US" sz="2200" b="1" dirty="0">
                <a:latin typeface="Calibri" panose="020F0502020204030204" pitchFamily="34" charset="0"/>
                <a:cs typeface="Calibri" panose="020F0502020204030204" pitchFamily="34" charset="0"/>
              </a:rPr>
              <a:t>Federal</a:t>
            </a:r>
            <a:r>
              <a:rPr lang="en-US" sz="2200" dirty="0">
                <a:latin typeface="Calibri" panose="020F0502020204030204" pitchFamily="34" charset="0"/>
                <a:cs typeface="Calibri" panose="020F0502020204030204" pitchFamily="34" charset="0"/>
              </a:rPr>
              <a:t> level, involving both corporate center and business units, given the importance of aligning IT strategy with business objectives.</a:t>
            </a: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IT Architecture:</a:t>
            </a:r>
            <a:endParaRPr lang="en-US" sz="22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Decisions might be made at the </a:t>
            </a:r>
            <a:r>
              <a:rPr lang="en-US" sz="2200" b="1" dirty="0">
                <a:latin typeface="Calibri" panose="020F0502020204030204" pitchFamily="34" charset="0"/>
                <a:cs typeface="Calibri" panose="020F0502020204030204" pitchFamily="34" charset="0"/>
              </a:rPr>
              <a:t>IT Monarchy</a:t>
            </a:r>
            <a:r>
              <a:rPr lang="en-US" sz="2200" dirty="0">
                <a:latin typeface="Calibri" panose="020F0502020204030204" pitchFamily="34" charset="0"/>
                <a:cs typeface="Calibri" panose="020F0502020204030204" pitchFamily="34" charset="0"/>
              </a:rPr>
              <a:t> level, given the technical nature of defining integration and standardization requirements.</a:t>
            </a: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IT Infrastructure Strategies:</a:t>
            </a:r>
            <a:endParaRPr lang="en-US" sz="22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Possibly a </a:t>
            </a:r>
            <a:r>
              <a:rPr lang="en-US" sz="2200" b="1" dirty="0">
                <a:latin typeface="Calibri" panose="020F0502020204030204" pitchFamily="34" charset="0"/>
                <a:cs typeface="Calibri" panose="020F0502020204030204" pitchFamily="34" charset="0"/>
              </a:rPr>
              <a:t>Federal</a:t>
            </a:r>
            <a:r>
              <a:rPr lang="en-US" sz="2200" dirty="0">
                <a:latin typeface="Calibri" panose="020F0502020204030204" pitchFamily="34" charset="0"/>
                <a:cs typeface="Calibri" panose="020F0502020204030204" pitchFamily="34" charset="0"/>
              </a:rPr>
              <a:t> or </a:t>
            </a:r>
            <a:r>
              <a:rPr lang="en-US" sz="2200" b="1" dirty="0">
                <a:latin typeface="Calibri" panose="020F0502020204030204" pitchFamily="34" charset="0"/>
                <a:cs typeface="Calibri" panose="020F0502020204030204" pitchFamily="34" charset="0"/>
              </a:rPr>
              <a:t>IT Duopoly</a:t>
            </a:r>
            <a:r>
              <a:rPr lang="en-US" sz="2200" dirty="0">
                <a:latin typeface="Calibri" panose="020F0502020204030204" pitchFamily="34" charset="0"/>
                <a:cs typeface="Calibri" panose="020F0502020204030204" pitchFamily="34" charset="0"/>
              </a:rPr>
              <a:t> approach, where both the IT group and business leaders are involved to ensure that shared services meet both technical and business needs.</a:t>
            </a: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Business Application Needs:</a:t>
            </a:r>
            <a:endParaRPr lang="en-US" sz="22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Likely decided at the </a:t>
            </a:r>
            <a:r>
              <a:rPr lang="en-US" sz="2200" b="1" dirty="0">
                <a:latin typeface="Calibri" panose="020F0502020204030204" pitchFamily="34" charset="0"/>
                <a:cs typeface="Calibri" panose="020F0502020204030204" pitchFamily="34" charset="0"/>
              </a:rPr>
              <a:t>Feudal</a:t>
            </a:r>
            <a:r>
              <a:rPr lang="en-US" sz="2200" dirty="0">
                <a:latin typeface="Calibri" panose="020F0502020204030204" pitchFamily="34" charset="0"/>
                <a:cs typeface="Calibri" panose="020F0502020204030204" pitchFamily="34" charset="0"/>
              </a:rPr>
              <a:t> level, as different business units might have specific requirements for IS solutions, although there could be </a:t>
            </a:r>
            <a:r>
              <a:rPr lang="en-US" sz="2200" b="1" dirty="0">
                <a:latin typeface="Calibri" panose="020F0502020204030204" pitchFamily="34" charset="0"/>
                <a:cs typeface="Calibri" panose="020F0502020204030204" pitchFamily="34" charset="0"/>
              </a:rPr>
              <a:t>Federal</a:t>
            </a:r>
            <a:r>
              <a:rPr lang="en-US" sz="2200" dirty="0">
                <a:latin typeface="Calibri" panose="020F0502020204030204" pitchFamily="34" charset="0"/>
                <a:cs typeface="Calibri" panose="020F0502020204030204" pitchFamily="34" charset="0"/>
              </a:rPr>
              <a:t> oversight.</a:t>
            </a:r>
          </a:p>
          <a:p>
            <a:pPr>
              <a:buFont typeface="Arial" panose="020B0604020202020204" pitchFamily="34" charset="0"/>
              <a:buChar char="•"/>
            </a:pPr>
            <a:r>
              <a:rPr lang="en-US" sz="2200" b="1" dirty="0">
                <a:latin typeface="Calibri" panose="020F0502020204030204" pitchFamily="34" charset="0"/>
                <a:cs typeface="Calibri" panose="020F0502020204030204" pitchFamily="34" charset="0"/>
              </a:rPr>
              <a:t>IT Investment:</a:t>
            </a:r>
            <a:endParaRPr lang="en-US" sz="22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Decisions are probably made at the </a:t>
            </a:r>
            <a:r>
              <a:rPr lang="en-US" sz="2200" b="1" dirty="0">
                <a:latin typeface="Calibri" panose="020F0502020204030204" pitchFamily="34" charset="0"/>
                <a:cs typeface="Calibri" panose="020F0502020204030204" pitchFamily="34" charset="0"/>
              </a:rPr>
              <a:t>Business Monarchy</a:t>
            </a:r>
            <a:r>
              <a:rPr lang="en-US" sz="2200" dirty="0">
                <a:latin typeface="Calibri" panose="020F0502020204030204" pitchFamily="34" charset="0"/>
                <a:cs typeface="Calibri" panose="020F0502020204030204" pitchFamily="34" charset="0"/>
              </a:rPr>
              <a:t> or </a:t>
            </a:r>
            <a:r>
              <a:rPr lang="en-US" sz="2200" b="1" dirty="0">
                <a:latin typeface="Calibri" panose="020F0502020204030204" pitchFamily="34" charset="0"/>
                <a:cs typeface="Calibri" panose="020F0502020204030204" pitchFamily="34" charset="0"/>
              </a:rPr>
              <a:t>Federal</a:t>
            </a:r>
            <a:r>
              <a:rPr lang="en-US" sz="2200" dirty="0">
                <a:latin typeface="Calibri" panose="020F0502020204030204" pitchFamily="34" charset="0"/>
                <a:cs typeface="Calibri" panose="020F0502020204030204" pitchFamily="34" charset="0"/>
              </a:rPr>
              <a:t> level, where top management or a combination of corporate and business units decide on funding and initiatives.</a:t>
            </a:r>
          </a:p>
        </p:txBody>
      </p:sp>
    </p:spTree>
    <p:extLst>
      <p:ext uri="{BB962C8B-B14F-4D97-AF65-F5344CB8AC3E}">
        <p14:creationId xmlns:p14="http://schemas.microsoft.com/office/powerpoint/2010/main" val="1761806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F25CB9EE-4C58-A2EE-98C5-4977EBB180D5}"/>
              </a:ext>
            </a:extLst>
          </p:cNvPr>
          <p:cNvSpPr txBox="1"/>
          <p:nvPr/>
        </p:nvSpPr>
        <p:spPr>
          <a:xfrm>
            <a:off x="0" y="1388303"/>
            <a:ext cx="121920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Discussion Points for Group Activity:</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How do the IT governance archetypes align with the decision-making processes described in the case study?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What are the benefits and potential challenges of CBA adopting a more centralized (Business Monarchy) versus decentralized (Feudal or Federal) IT governance approach?</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How might the decision-making process evolve as CBA continues to adopt new technologies and move towards cloud solutions?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Writing the Answer (300 words):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your group discussion, you should consider how CBA's governance arrangements have evolved over time. Reflect on the benefits of a centralized versus decentralized approach and how these governance structures impact the effectiveness of IT decision-making in the context of a large organization like CBA. Discuss how the matrix can be applied to assess the effectiveness of CBA's current IT governance structure, particularly as it continues to innovate and adopt new technologies.</a:t>
            </a:r>
          </a:p>
        </p:txBody>
      </p:sp>
    </p:spTree>
    <p:extLst>
      <p:ext uri="{BB962C8B-B14F-4D97-AF65-F5344CB8AC3E}">
        <p14:creationId xmlns:p14="http://schemas.microsoft.com/office/powerpoint/2010/main" val="2252575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F25CB9EE-4C58-A2EE-98C5-4977EBB180D5}"/>
              </a:ext>
            </a:extLst>
          </p:cNvPr>
          <p:cNvSpPr txBox="1"/>
          <p:nvPr/>
        </p:nvSpPr>
        <p:spPr>
          <a:xfrm>
            <a:off x="0" y="1388303"/>
            <a:ext cx="12192000" cy="4401205"/>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Additional Points to Consider:</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Impact of Outsourcing:</a:t>
            </a:r>
            <a:r>
              <a:rPr lang="en-US" sz="2800" dirty="0">
                <a:latin typeface="Calibri" panose="020F0502020204030204" pitchFamily="34" charset="0"/>
                <a:cs typeface="Calibri" panose="020F0502020204030204" pitchFamily="34" charset="0"/>
              </a:rPr>
              <a:t> How does outsourcing influence the governance archetype at CBA?</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Challenges in Evolution:</a:t>
            </a:r>
            <a:r>
              <a:rPr lang="en-US" sz="2800" dirty="0">
                <a:latin typeface="Calibri" panose="020F0502020204030204" pitchFamily="34" charset="0"/>
                <a:cs typeface="Calibri" panose="020F0502020204030204" pitchFamily="34" charset="0"/>
              </a:rPr>
              <a:t> What are the primary challenges CBA faces in evolving its IT governance structure to adapt to new technology demands?</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Practical Application:</a:t>
            </a:r>
            <a:r>
              <a:rPr lang="en-US" sz="2800" dirty="0">
                <a:latin typeface="Calibri" panose="020F0502020204030204" pitchFamily="34" charset="0"/>
                <a:cs typeface="Calibri" panose="020F0502020204030204" pitchFamily="34" charset="0"/>
              </a:rPr>
              <a:t> How can CBA use these metrics to refine its IT governance to better support its strategic objectives?</a:t>
            </a:r>
          </a:p>
          <a:p>
            <a:r>
              <a:rPr lang="en-US" sz="2800" dirty="0">
                <a:latin typeface="Calibri" panose="020F0502020204030204" pitchFamily="34" charset="0"/>
                <a:cs typeface="Calibri" panose="020F0502020204030204" pitchFamily="34" charset="0"/>
              </a:rPr>
              <a:t>By engaging in this exercise, your group will gain a deeper understanding of how governance frameworks like the one provided by Weill and Ross can be applied to real-world scenarios in IT management.</a:t>
            </a:r>
          </a:p>
        </p:txBody>
      </p:sp>
    </p:spTree>
    <p:extLst>
      <p:ext uri="{BB962C8B-B14F-4D97-AF65-F5344CB8AC3E}">
        <p14:creationId xmlns:p14="http://schemas.microsoft.com/office/powerpoint/2010/main" val="2412290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428D2757-F115-B0C4-9A18-4EC7E1DF6A7A}"/>
              </a:ext>
            </a:extLst>
          </p:cNvPr>
          <p:cNvPicPr>
            <a:picLocks noChangeAspect="1"/>
          </p:cNvPicPr>
          <p:nvPr/>
        </p:nvPicPr>
        <p:blipFill rotWithShape="1">
          <a:blip r:embed="rId2"/>
          <a:srcRect l="24878" t="26178" r="2683" b="59706"/>
          <a:stretch/>
        </p:blipFill>
        <p:spPr>
          <a:xfrm>
            <a:off x="2165227" y="1420950"/>
            <a:ext cx="7993534" cy="876200"/>
          </a:xfrm>
          <a:prstGeom prst="rect">
            <a:avLst/>
          </a:prstGeom>
        </p:spPr>
      </p:pic>
      <p:pic>
        <p:nvPicPr>
          <p:cNvPr id="8" name="Picture 7">
            <a:extLst>
              <a:ext uri="{FF2B5EF4-FFF2-40B4-BE49-F238E27FC236}">
                <a16:creationId xmlns:a16="http://schemas.microsoft.com/office/drawing/2014/main" id="{9E81C83A-DF7F-FEC0-172C-5D744F5A7EC1}"/>
              </a:ext>
            </a:extLst>
          </p:cNvPr>
          <p:cNvPicPr>
            <a:picLocks noChangeAspect="1"/>
          </p:cNvPicPr>
          <p:nvPr/>
        </p:nvPicPr>
        <p:blipFill rotWithShape="1">
          <a:blip r:embed="rId3"/>
          <a:srcRect l="26891" t="24552" r="25274" b="28769"/>
          <a:stretch/>
        </p:blipFill>
        <p:spPr>
          <a:xfrm>
            <a:off x="1892051" y="2329797"/>
            <a:ext cx="8266710" cy="4537592"/>
          </a:xfrm>
          <a:prstGeom prst="rect">
            <a:avLst/>
          </a:prstGeom>
        </p:spPr>
      </p:pic>
    </p:spTree>
    <p:extLst>
      <p:ext uri="{BB962C8B-B14F-4D97-AF65-F5344CB8AC3E}">
        <p14:creationId xmlns:p14="http://schemas.microsoft.com/office/powerpoint/2010/main" val="3681621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7E2C5E8E-FA2C-50A3-C3DA-2053497DF1AC}"/>
              </a:ext>
            </a:extLst>
          </p:cNvPr>
          <p:cNvSpPr txBox="1"/>
          <p:nvPr/>
        </p:nvSpPr>
        <p:spPr>
          <a:xfrm>
            <a:off x="22302" y="1285075"/>
            <a:ext cx="12192000" cy="5693866"/>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To analyze the IT Governance at New Zealand Red Cross using Weill and Ross’s Governance Arrangement Metrics, we'll focus on the decision-making processes described in the case study involving their IT service transformation using ServiceNow and Spark's </a:t>
            </a:r>
            <a:r>
              <a:rPr lang="en-US" sz="2600" dirty="0" err="1">
                <a:latin typeface="Calibri" panose="020F0502020204030204" pitchFamily="34" charset="0"/>
                <a:cs typeface="Calibri" panose="020F0502020204030204" pitchFamily="34" charset="0"/>
              </a:rPr>
              <a:t>ServiceFlex</a:t>
            </a:r>
            <a:r>
              <a:rPr lang="en-US" sz="2600" dirty="0">
                <a:latin typeface="Calibri" panose="020F0502020204030204" pitchFamily="34" charset="0"/>
                <a:cs typeface="Calibri" panose="020F0502020204030204" pitchFamily="34" charset="0"/>
              </a:rPr>
              <a:t> platform.</a:t>
            </a:r>
          </a:p>
          <a:p>
            <a:r>
              <a:rPr lang="en-US" sz="2600" b="1" dirty="0">
                <a:latin typeface="Calibri" panose="020F0502020204030204" pitchFamily="34" charset="0"/>
                <a:cs typeface="Calibri" panose="020F0502020204030204" pitchFamily="34" charset="0"/>
              </a:rPr>
              <a:t>Step-by-Step Analysis:</a:t>
            </a:r>
          </a:p>
          <a:p>
            <a:pPr>
              <a:buFont typeface="+mj-lt"/>
              <a:buAutoNum type="arabicPeriod"/>
            </a:pPr>
            <a:r>
              <a:rPr lang="en-US" sz="2600" b="1" dirty="0">
                <a:latin typeface="Calibri" panose="020F0502020204030204" pitchFamily="34" charset="0"/>
                <a:cs typeface="Calibri" panose="020F0502020204030204" pitchFamily="34" charset="0"/>
              </a:rPr>
              <a:t> Understanding the Case Study:</a:t>
            </a:r>
            <a:endParaRPr lang="en-US" sz="2600" dirty="0">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New Zealand Red Cross (NZRC) partnered with Spark to transform their IT service management (ITSM) using the </a:t>
            </a:r>
            <a:r>
              <a:rPr lang="en-US" sz="2600" dirty="0" err="1">
                <a:latin typeface="Calibri" panose="020F0502020204030204" pitchFamily="34" charset="0"/>
                <a:cs typeface="Calibri" panose="020F0502020204030204" pitchFamily="34" charset="0"/>
              </a:rPr>
              <a:t>ServiceFlex</a:t>
            </a:r>
            <a:r>
              <a:rPr lang="en-US" sz="2600" dirty="0">
                <a:latin typeface="Calibri" panose="020F0502020204030204" pitchFamily="34" charset="0"/>
                <a:cs typeface="Calibri" panose="020F0502020204030204" pitchFamily="34" charset="0"/>
              </a:rPr>
              <a:t> platform, which is built on ServiceNow.</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The transformation led to significant improvements, such as a 60% reduction in ticket count and a 25% reduction in calls to the service desk, allowing NZRC to focus more on strategic initiatives.</a:t>
            </a:r>
          </a:p>
          <a:p>
            <a:pPr marL="9144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The case highlights the importance of technology in supporting NZRC's mission and the need for an effective IT governance structure to manage these transformations.</a:t>
            </a:r>
          </a:p>
        </p:txBody>
      </p:sp>
    </p:spTree>
    <p:extLst>
      <p:ext uri="{BB962C8B-B14F-4D97-AF65-F5344CB8AC3E}">
        <p14:creationId xmlns:p14="http://schemas.microsoft.com/office/powerpoint/2010/main" val="2107000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7E2C5E8E-FA2C-50A3-C3DA-2053497DF1AC}"/>
              </a:ext>
            </a:extLst>
          </p:cNvPr>
          <p:cNvSpPr txBox="1"/>
          <p:nvPr/>
        </p:nvSpPr>
        <p:spPr>
          <a:xfrm>
            <a:off x="22302" y="1285075"/>
            <a:ext cx="12192000" cy="5632311"/>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2. Governance Arrangement Metrics:</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 Archetypes:</a:t>
            </a:r>
            <a:endParaRPr 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Business Monarchy:</a:t>
            </a:r>
            <a:r>
              <a:rPr lang="en-US" sz="2400" dirty="0">
                <a:latin typeface="Calibri" panose="020F0502020204030204" pitchFamily="34" charset="0"/>
                <a:cs typeface="Calibri" panose="020F0502020204030204" pitchFamily="34" charset="0"/>
              </a:rPr>
              <a:t> Decisions made by top managers.</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IT Monarchy:</a:t>
            </a:r>
            <a:r>
              <a:rPr lang="en-US" sz="2400" dirty="0">
                <a:latin typeface="Calibri" panose="020F0502020204030204" pitchFamily="34" charset="0"/>
                <a:cs typeface="Calibri" panose="020F0502020204030204" pitchFamily="34" charset="0"/>
              </a:rPr>
              <a:t> Decisions made by IT specialists.</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Feudal:</a:t>
            </a:r>
            <a:r>
              <a:rPr lang="en-US" sz="2400" dirty="0">
                <a:latin typeface="Calibri" panose="020F0502020204030204" pitchFamily="34" charset="0"/>
                <a:cs typeface="Calibri" panose="020F0502020204030204" pitchFamily="34" charset="0"/>
              </a:rPr>
              <a:t> Decisions made by business unit managers independently.</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Federal:</a:t>
            </a:r>
            <a:r>
              <a:rPr lang="en-US" sz="2400" dirty="0">
                <a:latin typeface="Calibri" panose="020F0502020204030204" pitchFamily="34" charset="0"/>
                <a:cs typeface="Calibri" panose="020F0502020204030204" pitchFamily="34" charset="0"/>
              </a:rPr>
              <a:t> Combination of corporate center and business units with or without IT.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IT Duopoly:</a:t>
            </a:r>
            <a:r>
              <a:rPr lang="en-US" sz="2400" dirty="0">
                <a:latin typeface="Calibri" panose="020F0502020204030204" pitchFamily="34" charset="0"/>
                <a:cs typeface="Calibri" panose="020F0502020204030204" pitchFamily="34" charset="0"/>
              </a:rPr>
              <a:t> IT group and another group, such as business unit leaders, make decisions together.</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Anarchy:</a:t>
            </a:r>
            <a:r>
              <a:rPr lang="en-US" sz="2400" dirty="0">
                <a:latin typeface="Calibri" panose="020F0502020204030204" pitchFamily="34" charset="0"/>
                <a:cs typeface="Calibri" panose="020F0502020204030204" pitchFamily="34" charset="0"/>
              </a:rPr>
              <a:t> Decisions made by isolated individuals or small groups.</a:t>
            </a:r>
          </a:p>
          <a:p>
            <a:pPr>
              <a:buFont typeface="Arial" panose="020B0604020202020204" pitchFamily="34" charset="0"/>
              <a:buChar char="•"/>
            </a:pPr>
            <a:r>
              <a:rPr lang="en-US" sz="2400" b="1" dirty="0">
                <a:latin typeface="Calibri" panose="020F0502020204030204" pitchFamily="34" charset="0"/>
                <a:cs typeface="Calibri" panose="020F0502020204030204" pitchFamily="34" charset="0"/>
              </a:rPr>
              <a:t> Decision Domains:</a:t>
            </a:r>
            <a:endParaRPr lang="en-US" sz="24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IT Principles:</a:t>
            </a:r>
            <a:r>
              <a:rPr lang="en-US" sz="2400" dirty="0">
                <a:latin typeface="Calibri" panose="020F0502020204030204" pitchFamily="34" charset="0"/>
                <a:cs typeface="Calibri" panose="020F0502020204030204" pitchFamily="34" charset="0"/>
              </a:rPr>
              <a:t> Clarifying the business role of IT.</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IT Architecture:</a:t>
            </a:r>
            <a:r>
              <a:rPr lang="en-US" sz="2400" dirty="0">
                <a:latin typeface="Calibri" panose="020F0502020204030204" pitchFamily="34" charset="0"/>
                <a:cs typeface="Calibri" panose="020F0502020204030204" pitchFamily="34" charset="0"/>
              </a:rPr>
              <a:t> Defining integration and standardization requirements.</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IT Infrastructure Strategies:</a:t>
            </a:r>
            <a:r>
              <a:rPr lang="en-US" sz="2400" dirty="0">
                <a:latin typeface="Calibri" panose="020F0502020204030204" pitchFamily="34" charset="0"/>
                <a:cs typeface="Calibri" panose="020F0502020204030204" pitchFamily="34" charset="0"/>
              </a:rPr>
              <a:t> Determining shared and enabling services.</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Business Application Needs:</a:t>
            </a:r>
            <a:r>
              <a:rPr lang="en-US" sz="2400" dirty="0">
                <a:latin typeface="Calibri" panose="020F0502020204030204" pitchFamily="34" charset="0"/>
                <a:cs typeface="Calibri" panose="020F0502020204030204" pitchFamily="34" charset="0"/>
              </a:rPr>
              <a:t> Specifying the need for IS solutions.</a:t>
            </a:r>
          </a:p>
          <a:p>
            <a:pPr marL="742950" lvl="1" indent="-285750">
              <a:buFont typeface="Arial" panose="020B0604020202020204" pitchFamily="34" charset="0"/>
              <a:buChar char="•"/>
            </a:pPr>
            <a:r>
              <a:rPr lang="en-US" sz="2400" b="1" dirty="0">
                <a:latin typeface="Calibri" panose="020F0502020204030204" pitchFamily="34" charset="0"/>
                <a:cs typeface="Calibri" panose="020F0502020204030204" pitchFamily="34" charset="0"/>
              </a:rPr>
              <a:t>IT Investment:</a:t>
            </a:r>
            <a:r>
              <a:rPr lang="en-US" sz="2400" dirty="0">
                <a:latin typeface="Calibri" panose="020F0502020204030204" pitchFamily="34" charset="0"/>
                <a:cs typeface="Calibri" panose="020F0502020204030204" pitchFamily="34" charset="0"/>
              </a:rPr>
              <a:t> Choosing initiatives and level of funding.</a:t>
            </a:r>
          </a:p>
        </p:txBody>
      </p:sp>
    </p:spTree>
    <p:extLst>
      <p:ext uri="{BB962C8B-B14F-4D97-AF65-F5344CB8AC3E}">
        <p14:creationId xmlns:p14="http://schemas.microsoft.com/office/powerpoint/2010/main" val="4062629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 Business Case</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Which of the following is </a:t>
            </a:r>
            <a:r>
              <a:rPr lang="en-US" sz="2800" i="1" dirty="0">
                <a:latin typeface="Calibri" panose="020F0502020204030204" pitchFamily="34" charset="0"/>
                <a:cs typeface="Calibri" panose="020F0502020204030204" pitchFamily="34" charset="0"/>
              </a:rPr>
              <a:t>not</a:t>
            </a:r>
            <a:r>
              <a:rPr lang="en-US" sz="2800" dirty="0">
                <a:latin typeface="Calibri" panose="020F0502020204030204" pitchFamily="34" charset="0"/>
                <a:cs typeface="Calibri" panose="020F0502020204030204" pitchFamily="34" charset="0"/>
              </a:rPr>
              <a:t> typically included in a Business Case?</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Expected Benefits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Project Timeline</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Risk Analysis</a:t>
            </a:r>
          </a:p>
          <a:p>
            <a:pPr marL="514350" indent="-514350">
              <a:lnSpc>
                <a:spcPct val="150000"/>
              </a:lnSpc>
              <a:buAutoNum type="alphaUcParenR"/>
            </a:pPr>
            <a:r>
              <a:rPr lang="en-US" sz="2800" dirty="0">
                <a:latin typeface="Calibri" panose="020F0502020204030204" pitchFamily="34" charset="0"/>
                <a:cs typeface="Calibri" panose="020F0502020204030204" pitchFamily="34" charset="0"/>
              </a:rPr>
              <a:t>Customer Feedback</a:t>
            </a:r>
          </a:p>
        </p:txBody>
      </p:sp>
      <p:sp>
        <p:nvSpPr>
          <p:cNvPr id="3" name="Rectangle: Rounded Corners 2">
            <a:extLst>
              <a:ext uri="{FF2B5EF4-FFF2-40B4-BE49-F238E27FC236}">
                <a16:creationId xmlns:a16="http://schemas.microsoft.com/office/drawing/2014/main" id="{BA0930B9-4FF1-44E5-C4AF-7F7A00221DE9}"/>
              </a:ext>
            </a:extLst>
          </p:cNvPr>
          <p:cNvSpPr/>
          <p:nvPr/>
        </p:nvSpPr>
        <p:spPr>
          <a:xfrm>
            <a:off x="0" y="4309241"/>
            <a:ext cx="4319752" cy="56755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DEECBFAA-4F61-452D-6E7B-A945BFC71116}"/>
              </a:ext>
            </a:extLst>
          </p:cNvPr>
          <p:cNvSpPr txBox="1"/>
          <p:nvPr/>
        </p:nvSpPr>
        <p:spPr>
          <a:xfrm>
            <a:off x="0" y="5205712"/>
            <a:ext cx="12192000" cy="1384995"/>
          </a:xfrm>
          <a:prstGeom prst="rect">
            <a:avLst/>
          </a:prstGeom>
          <a:noFill/>
          <a:ln w="28575">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Customer feedback is not typically included in a Business Case. A Business Case usually focuses on elements like Expected Benefits, Project Timeline, and Risk Analysis to justify the start of a project.</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796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7E2C5E8E-FA2C-50A3-C3DA-2053497DF1AC}"/>
              </a:ext>
            </a:extLst>
          </p:cNvPr>
          <p:cNvSpPr txBox="1"/>
          <p:nvPr/>
        </p:nvSpPr>
        <p:spPr>
          <a:xfrm>
            <a:off x="22302" y="1285075"/>
            <a:ext cx="12192000" cy="5586145"/>
          </a:xfrm>
          <a:prstGeom prst="rect">
            <a:avLst/>
          </a:prstGeom>
          <a:noFill/>
        </p:spPr>
        <p:txBody>
          <a:bodyPr wrap="square">
            <a:spAutoFit/>
          </a:bodyPr>
          <a:lstStyle/>
          <a:p>
            <a:r>
              <a:rPr lang="en-US" sz="2100" b="1" dirty="0">
                <a:latin typeface="Calibri" panose="020F0502020204030204" pitchFamily="34" charset="0"/>
                <a:cs typeface="Calibri" panose="020F0502020204030204" pitchFamily="34" charset="0"/>
              </a:rPr>
              <a:t>3. Applying the Matrix to NZ Red Cross:</a:t>
            </a:r>
            <a:endParaRPr lang="en-US" sz="21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100" b="1" dirty="0">
                <a:latin typeface="Calibri" panose="020F0502020204030204" pitchFamily="34" charset="0"/>
                <a:cs typeface="Calibri" panose="020F0502020204030204" pitchFamily="34" charset="0"/>
              </a:rPr>
              <a:t>IT Principles:</a:t>
            </a:r>
            <a:endParaRPr lang="en-US" sz="21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100" dirty="0">
                <a:latin typeface="Calibri" panose="020F0502020204030204" pitchFamily="34" charset="0"/>
                <a:cs typeface="Calibri" panose="020F0502020204030204" pitchFamily="34" charset="0"/>
              </a:rPr>
              <a:t>Likely governed by a </a:t>
            </a:r>
            <a:r>
              <a:rPr lang="en-US" sz="2100" b="1" dirty="0">
                <a:latin typeface="Calibri" panose="020F0502020204030204" pitchFamily="34" charset="0"/>
                <a:cs typeface="Calibri" panose="020F0502020204030204" pitchFamily="34" charset="0"/>
              </a:rPr>
              <a:t>Federal</a:t>
            </a:r>
            <a:r>
              <a:rPr lang="en-US" sz="2100" dirty="0">
                <a:latin typeface="Calibri" panose="020F0502020204030204" pitchFamily="34" charset="0"/>
                <a:cs typeface="Calibri" panose="020F0502020204030204" pitchFamily="34" charset="0"/>
              </a:rPr>
              <a:t> approach where decisions are made collaboratively between the organizational services (business units) and the IT department, ensuring that IT strategies align with NZRC’s mission.</a:t>
            </a:r>
          </a:p>
          <a:p>
            <a:pPr>
              <a:buFont typeface="Arial" panose="020B0604020202020204" pitchFamily="34" charset="0"/>
              <a:buChar char="•"/>
            </a:pPr>
            <a:r>
              <a:rPr lang="en-US" sz="2100" b="1" dirty="0">
                <a:latin typeface="Calibri" panose="020F0502020204030204" pitchFamily="34" charset="0"/>
                <a:cs typeface="Calibri" panose="020F0502020204030204" pitchFamily="34" charset="0"/>
              </a:rPr>
              <a:t>IT Architecture:</a:t>
            </a:r>
            <a:endParaRPr lang="en-US" sz="21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100" dirty="0">
                <a:latin typeface="Calibri" panose="020F0502020204030204" pitchFamily="34" charset="0"/>
                <a:cs typeface="Calibri" panose="020F0502020204030204" pitchFamily="34" charset="0"/>
              </a:rPr>
              <a:t>Decisions might be made under an </a:t>
            </a:r>
            <a:r>
              <a:rPr lang="en-US" sz="2100" b="1" dirty="0">
                <a:latin typeface="Calibri" panose="020F0502020204030204" pitchFamily="34" charset="0"/>
                <a:cs typeface="Calibri" panose="020F0502020204030204" pitchFamily="34" charset="0"/>
              </a:rPr>
              <a:t>IT Monarchy</a:t>
            </a:r>
            <a:r>
              <a:rPr lang="en-US" sz="2100" dirty="0">
                <a:latin typeface="Calibri" panose="020F0502020204030204" pitchFamily="34" charset="0"/>
                <a:cs typeface="Calibri" panose="020F0502020204030204" pitchFamily="34" charset="0"/>
              </a:rPr>
              <a:t> where IT specialists define how </a:t>
            </a:r>
            <a:r>
              <a:rPr lang="en-US" sz="2100" dirty="0" err="1">
                <a:latin typeface="Calibri" panose="020F0502020204030204" pitchFamily="34" charset="0"/>
                <a:cs typeface="Calibri" panose="020F0502020204030204" pitchFamily="34" charset="0"/>
              </a:rPr>
              <a:t>ServiceFlex</a:t>
            </a:r>
            <a:r>
              <a:rPr lang="en-US" sz="2100" dirty="0">
                <a:latin typeface="Calibri" panose="020F0502020204030204" pitchFamily="34" charset="0"/>
                <a:cs typeface="Calibri" panose="020F0502020204030204" pitchFamily="34" charset="0"/>
              </a:rPr>
              <a:t> and ServiceNow are integrated into the existing architecture.</a:t>
            </a:r>
          </a:p>
          <a:p>
            <a:pPr>
              <a:buFont typeface="Arial" panose="020B0604020202020204" pitchFamily="34" charset="0"/>
              <a:buChar char="•"/>
            </a:pPr>
            <a:r>
              <a:rPr lang="en-US" sz="2100" b="1" dirty="0">
                <a:latin typeface="Calibri" panose="020F0502020204030204" pitchFamily="34" charset="0"/>
                <a:cs typeface="Calibri" panose="020F0502020204030204" pitchFamily="34" charset="0"/>
              </a:rPr>
              <a:t>IT Infrastructure Strategies:</a:t>
            </a:r>
            <a:endParaRPr lang="en-US" sz="21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100" dirty="0">
                <a:latin typeface="Calibri" panose="020F0502020204030204" pitchFamily="34" charset="0"/>
                <a:cs typeface="Calibri" panose="020F0502020204030204" pitchFamily="34" charset="0"/>
              </a:rPr>
              <a:t>This could follow an </a:t>
            </a:r>
            <a:r>
              <a:rPr lang="en-US" sz="2100" b="1" dirty="0">
                <a:latin typeface="Calibri" panose="020F0502020204030204" pitchFamily="34" charset="0"/>
                <a:cs typeface="Calibri" panose="020F0502020204030204" pitchFamily="34" charset="0"/>
              </a:rPr>
              <a:t>IT Duopoly</a:t>
            </a:r>
            <a:r>
              <a:rPr lang="en-US" sz="2100" dirty="0">
                <a:latin typeface="Calibri" panose="020F0502020204030204" pitchFamily="34" charset="0"/>
                <a:cs typeface="Calibri" panose="020F0502020204030204" pitchFamily="34" charset="0"/>
              </a:rPr>
              <a:t> model where the IT team works closely with business leaders to ensure that the </a:t>
            </a:r>
            <a:r>
              <a:rPr lang="en-US" sz="2100" dirty="0" err="1">
                <a:latin typeface="Calibri" panose="020F0502020204030204" pitchFamily="34" charset="0"/>
                <a:cs typeface="Calibri" panose="020F0502020204030204" pitchFamily="34" charset="0"/>
              </a:rPr>
              <a:t>ServiceFlex</a:t>
            </a:r>
            <a:r>
              <a:rPr lang="en-US" sz="2100" dirty="0">
                <a:latin typeface="Calibri" panose="020F0502020204030204" pitchFamily="34" charset="0"/>
                <a:cs typeface="Calibri" panose="020F0502020204030204" pitchFamily="34" charset="0"/>
              </a:rPr>
              <a:t> platform supports shared services across the organization.</a:t>
            </a:r>
          </a:p>
          <a:p>
            <a:pPr>
              <a:buFont typeface="Arial" panose="020B0604020202020204" pitchFamily="34" charset="0"/>
              <a:buChar char="•"/>
            </a:pPr>
            <a:r>
              <a:rPr lang="en-US" sz="2100" b="1" dirty="0">
                <a:latin typeface="Calibri" panose="020F0502020204030204" pitchFamily="34" charset="0"/>
                <a:cs typeface="Calibri" panose="020F0502020204030204" pitchFamily="34" charset="0"/>
              </a:rPr>
              <a:t>Business Application Needs:</a:t>
            </a:r>
            <a:endParaRPr lang="en-US" sz="21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100" dirty="0">
                <a:latin typeface="Calibri" panose="020F0502020204030204" pitchFamily="34" charset="0"/>
                <a:cs typeface="Calibri" panose="020F0502020204030204" pitchFamily="34" charset="0"/>
              </a:rPr>
              <a:t>Likely a </a:t>
            </a:r>
            <a:r>
              <a:rPr lang="en-US" sz="2100" b="1" dirty="0">
                <a:latin typeface="Calibri" panose="020F0502020204030204" pitchFamily="34" charset="0"/>
                <a:cs typeface="Calibri" panose="020F0502020204030204" pitchFamily="34" charset="0"/>
              </a:rPr>
              <a:t>Feudal</a:t>
            </a:r>
            <a:r>
              <a:rPr lang="en-US" sz="2100" dirty="0">
                <a:latin typeface="Calibri" panose="020F0502020204030204" pitchFamily="34" charset="0"/>
                <a:cs typeface="Calibri" panose="020F0502020204030204" pitchFamily="34" charset="0"/>
              </a:rPr>
              <a:t> or </a:t>
            </a:r>
            <a:r>
              <a:rPr lang="en-US" sz="2100" b="1" dirty="0">
                <a:latin typeface="Calibri" panose="020F0502020204030204" pitchFamily="34" charset="0"/>
                <a:cs typeface="Calibri" panose="020F0502020204030204" pitchFamily="34" charset="0"/>
              </a:rPr>
              <a:t>Federal</a:t>
            </a:r>
            <a:r>
              <a:rPr lang="en-US" sz="2100" dirty="0">
                <a:latin typeface="Calibri" panose="020F0502020204030204" pitchFamily="34" charset="0"/>
                <a:cs typeface="Calibri" panose="020F0502020204030204" pitchFamily="34" charset="0"/>
              </a:rPr>
              <a:t> decision-making process, where individual business units or a combination of business and IT decide on specific applications and tools needed to enhance their operations.</a:t>
            </a:r>
          </a:p>
          <a:p>
            <a:pPr>
              <a:buFont typeface="Arial" panose="020B0604020202020204" pitchFamily="34" charset="0"/>
              <a:buChar char="•"/>
            </a:pPr>
            <a:r>
              <a:rPr lang="en-US" sz="2100" b="1" dirty="0">
                <a:latin typeface="Calibri" panose="020F0502020204030204" pitchFamily="34" charset="0"/>
                <a:cs typeface="Calibri" panose="020F0502020204030204" pitchFamily="34" charset="0"/>
              </a:rPr>
              <a:t>IT Investment:</a:t>
            </a:r>
            <a:endParaRPr lang="en-US" sz="21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2100" dirty="0">
                <a:latin typeface="Calibri" panose="020F0502020204030204" pitchFamily="34" charset="0"/>
                <a:cs typeface="Calibri" panose="020F0502020204030204" pitchFamily="34" charset="0"/>
              </a:rPr>
              <a:t>Decisions are probably made at the </a:t>
            </a:r>
            <a:r>
              <a:rPr lang="en-US" sz="2100" b="1" dirty="0">
                <a:latin typeface="Calibri" panose="020F0502020204030204" pitchFamily="34" charset="0"/>
                <a:cs typeface="Calibri" panose="020F0502020204030204" pitchFamily="34" charset="0"/>
              </a:rPr>
              <a:t>Business Monarchy</a:t>
            </a:r>
            <a:r>
              <a:rPr lang="en-US" sz="2100" dirty="0">
                <a:latin typeface="Calibri" panose="020F0502020204030204" pitchFamily="34" charset="0"/>
                <a:cs typeface="Calibri" panose="020F0502020204030204" pitchFamily="34" charset="0"/>
              </a:rPr>
              <a:t> level where top management determines how donor funds are allocated to IT initiatives, ensuring alignment with the broader organizational goals.</a:t>
            </a:r>
          </a:p>
        </p:txBody>
      </p:sp>
    </p:spTree>
    <p:extLst>
      <p:ext uri="{BB962C8B-B14F-4D97-AF65-F5344CB8AC3E}">
        <p14:creationId xmlns:p14="http://schemas.microsoft.com/office/powerpoint/2010/main" val="2606289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7E2C5E8E-FA2C-50A3-C3DA-2053497DF1AC}"/>
              </a:ext>
            </a:extLst>
          </p:cNvPr>
          <p:cNvSpPr txBox="1"/>
          <p:nvPr/>
        </p:nvSpPr>
        <p:spPr>
          <a:xfrm>
            <a:off x="22302" y="1285075"/>
            <a:ext cx="12192000"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4. Discussion Points for Group Activity:</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How do the IT governance archetypes apply to the decision-making processes at NZRC, especially in the context of their IT transformation?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What are the benefits and potential challenges of the governance structure at NZRC, particularly when involving multiple stakeholders like IT specialists, business managers, and top management?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How does the integration of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ServiceFlex</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and ServiceNow reflect the organization's IT governance maturity and its ability to adapt to new technologies?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 Writing the Answer (300 words):</a:t>
            </a: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 your group discussion, consider how NZRC’s IT governance structure facilitated the successful implementation of </a:t>
            </a:r>
            <a:r>
              <a:rPr kumimoji="0" lang="en-US" altLang="en-US" sz="2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ServiceFlex</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Reflect on the balance between centralized and decentralized decision-making and how it contributed to achieving the goals of reducing ticket counts and improving service delivery. Discuss how the metrics can help assess and improve IT governance at NZRC, particularly as they continue to leverage technology for strategic purposes.</a:t>
            </a:r>
          </a:p>
        </p:txBody>
      </p:sp>
    </p:spTree>
    <p:extLst>
      <p:ext uri="{BB962C8B-B14F-4D97-AF65-F5344CB8AC3E}">
        <p14:creationId xmlns:p14="http://schemas.microsoft.com/office/powerpoint/2010/main" val="2511330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7E2C5E8E-FA2C-50A3-C3DA-2053497DF1AC}"/>
              </a:ext>
            </a:extLst>
          </p:cNvPr>
          <p:cNvSpPr txBox="1"/>
          <p:nvPr/>
        </p:nvSpPr>
        <p:spPr>
          <a:xfrm>
            <a:off x="11151" y="1273924"/>
            <a:ext cx="12192000" cy="569386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Additional Points to Consider:</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Impact of ITSM Transformation:</a:t>
            </a:r>
            <a:r>
              <a:rPr lang="en-US" sz="2800" dirty="0">
                <a:latin typeface="Calibri" panose="020F0502020204030204" pitchFamily="34" charset="0"/>
                <a:cs typeface="Calibri" panose="020F0502020204030204" pitchFamily="34" charset="0"/>
              </a:rPr>
              <a:t> How does the new ITSM system affect decision-making processes within NZRC, and what governance archetype does it most align with?</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Challenges in Governance:</a:t>
            </a:r>
            <a:r>
              <a:rPr lang="en-US" sz="2800" dirty="0">
                <a:latin typeface="Calibri" panose="020F0502020204030204" pitchFamily="34" charset="0"/>
                <a:cs typeface="Calibri" panose="020F0502020204030204" pitchFamily="34" charset="0"/>
              </a:rPr>
              <a:t> What governance challenges might arise as NZRC continues to evolve its IT infrastructure, and how can these challenges be mitigated?</a:t>
            </a:r>
          </a:p>
          <a:p>
            <a:pPr marL="457200" indent="-457200">
              <a:buFont typeface="Arial" panose="020B0604020202020204" pitchFamily="34" charset="0"/>
              <a:buChar char="•"/>
            </a:pPr>
            <a:r>
              <a:rPr lang="en-US" sz="2800" b="1" dirty="0">
                <a:latin typeface="Calibri" panose="020F0502020204030204" pitchFamily="34" charset="0"/>
                <a:cs typeface="Calibri" panose="020F0502020204030204" pitchFamily="34" charset="0"/>
              </a:rPr>
              <a:t>Practical Application:</a:t>
            </a:r>
            <a:r>
              <a:rPr lang="en-US" sz="2800" dirty="0">
                <a:latin typeface="Calibri" panose="020F0502020204030204" pitchFamily="34" charset="0"/>
                <a:cs typeface="Calibri" panose="020F0502020204030204" pitchFamily="34" charset="0"/>
              </a:rPr>
              <a:t> How can NZRC use the governance arrangement metrics to further enhance its IT governance framework, especially as it scales its IT services?</a:t>
            </a:r>
          </a:p>
          <a:p>
            <a:r>
              <a:rPr lang="en-US" sz="2800" dirty="0">
                <a:latin typeface="Calibri" panose="020F0502020204030204" pitchFamily="34" charset="0"/>
                <a:cs typeface="Calibri" panose="020F0502020204030204" pitchFamily="34" charset="0"/>
              </a:rPr>
              <a:t>By engaging in this exercise, your group will gain insights into how governance frameworks can be applied to real-world scenarios, particularly in the not-for-profit sector, where resource allocation and strategic alignment are critical.</a:t>
            </a:r>
          </a:p>
        </p:txBody>
      </p:sp>
    </p:spTree>
    <p:extLst>
      <p:ext uri="{BB962C8B-B14F-4D97-AF65-F5344CB8AC3E}">
        <p14:creationId xmlns:p14="http://schemas.microsoft.com/office/powerpoint/2010/main" val="2565838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325E772B-7B5D-0DE3-F323-91FDD0B8BFFD}"/>
              </a:ext>
            </a:extLst>
          </p:cNvPr>
          <p:cNvPicPr>
            <a:picLocks noChangeAspect="1"/>
          </p:cNvPicPr>
          <p:nvPr/>
        </p:nvPicPr>
        <p:blipFill rotWithShape="1">
          <a:blip r:embed="rId2"/>
          <a:srcRect l="26891" t="71780" r="25274" b="7642"/>
          <a:stretch/>
        </p:blipFill>
        <p:spPr>
          <a:xfrm>
            <a:off x="316" y="1396588"/>
            <a:ext cx="12191684" cy="2950092"/>
          </a:xfrm>
          <a:prstGeom prst="rect">
            <a:avLst/>
          </a:prstGeom>
        </p:spPr>
      </p:pic>
      <p:sp>
        <p:nvSpPr>
          <p:cNvPr id="5" name="TextBox 4">
            <a:extLst>
              <a:ext uri="{FF2B5EF4-FFF2-40B4-BE49-F238E27FC236}">
                <a16:creationId xmlns:a16="http://schemas.microsoft.com/office/drawing/2014/main" id="{D688E4DD-E004-7F2F-0E20-524F479D4106}"/>
              </a:ext>
            </a:extLst>
          </p:cNvPr>
          <p:cNvSpPr txBox="1"/>
          <p:nvPr/>
        </p:nvSpPr>
        <p:spPr>
          <a:xfrm>
            <a:off x="0" y="4189200"/>
            <a:ext cx="12191684" cy="267765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IT Governance in Commonwealth Bank using COBIT/COBIT5 (300 words)</a:t>
            </a:r>
          </a:p>
          <a:p>
            <a:r>
              <a:rPr lang="en-US" sz="2800" dirty="0">
                <a:latin typeface="Calibri" panose="020F0502020204030204" pitchFamily="34" charset="0"/>
                <a:cs typeface="Calibri" panose="020F0502020204030204" pitchFamily="34" charset="0"/>
              </a:rPr>
              <a:t>COBIT (Control Objectives for Information and Related Technology) and its evolution to COBIT 5 provide a comprehensive framework for the governance and management of enterprise IT. In the context of the Commonwealth Bank of Australia (CBA), COBIT/COBIT5 can be applied to ensure that IT aligns with business goals, effectively manages risk, and delivers value to stakeholders.</a:t>
            </a:r>
          </a:p>
        </p:txBody>
      </p:sp>
    </p:spTree>
    <p:extLst>
      <p:ext uri="{BB962C8B-B14F-4D97-AF65-F5344CB8AC3E}">
        <p14:creationId xmlns:p14="http://schemas.microsoft.com/office/powerpoint/2010/main" val="4163421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325E772B-7B5D-0DE3-F323-91FDD0B8BFFD}"/>
              </a:ext>
            </a:extLst>
          </p:cNvPr>
          <p:cNvPicPr>
            <a:picLocks noChangeAspect="1"/>
          </p:cNvPicPr>
          <p:nvPr/>
        </p:nvPicPr>
        <p:blipFill rotWithShape="1">
          <a:blip r:embed="rId2"/>
          <a:srcRect l="26891" t="71780" r="25274" b="7642"/>
          <a:stretch/>
        </p:blipFill>
        <p:spPr>
          <a:xfrm>
            <a:off x="316" y="1396588"/>
            <a:ext cx="12191684" cy="2950092"/>
          </a:xfrm>
          <a:prstGeom prst="rect">
            <a:avLst/>
          </a:prstGeom>
        </p:spPr>
      </p:pic>
      <p:sp>
        <p:nvSpPr>
          <p:cNvPr id="5" name="TextBox 4">
            <a:extLst>
              <a:ext uri="{FF2B5EF4-FFF2-40B4-BE49-F238E27FC236}">
                <a16:creationId xmlns:a16="http://schemas.microsoft.com/office/drawing/2014/main" id="{D688E4DD-E004-7F2F-0E20-524F479D4106}"/>
              </a:ext>
            </a:extLst>
          </p:cNvPr>
          <p:cNvSpPr txBox="1"/>
          <p:nvPr/>
        </p:nvSpPr>
        <p:spPr>
          <a:xfrm>
            <a:off x="0" y="4072622"/>
            <a:ext cx="12191684" cy="2785378"/>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1. Alignment of IT with Business Goals:</a:t>
            </a:r>
            <a:endParaRPr lang="en-US" sz="25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500" dirty="0">
                <a:latin typeface="Calibri" panose="020F0502020204030204" pitchFamily="34" charset="0"/>
                <a:cs typeface="Calibri" panose="020F0502020204030204" pitchFamily="34" charset="0"/>
              </a:rPr>
              <a:t> COBIT 5 emphasizes the alignment of IT with the overall strategic objectives of the organization. For CBA, this alignment is critical given the bank's reliance on technology for competitive advantage, customer service, and operational efficiency. COBIT 5's </a:t>
            </a:r>
            <a:r>
              <a:rPr lang="en-US" sz="2500" b="1" dirty="0">
                <a:latin typeface="Calibri" panose="020F0502020204030204" pitchFamily="34" charset="0"/>
                <a:cs typeface="Calibri" panose="020F0502020204030204" pitchFamily="34" charset="0"/>
              </a:rPr>
              <a:t>APO (Align, Plan, and Organize)</a:t>
            </a:r>
            <a:r>
              <a:rPr lang="en-US" sz="2500" dirty="0">
                <a:latin typeface="Calibri" panose="020F0502020204030204" pitchFamily="34" charset="0"/>
                <a:cs typeface="Calibri" panose="020F0502020204030204" pitchFamily="34" charset="0"/>
              </a:rPr>
              <a:t> domain would help CBA in aligning IT strategies with business goals, ensuring that IT initiatives directly support the bank's objectives, such as improving customer experience or expanding digital banking services.</a:t>
            </a:r>
          </a:p>
        </p:txBody>
      </p:sp>
    </p:spTree>
    <p:extLst>
      <p:ext uri="{BB962C8B-B14F-4D97-AF65-F5344CB8AC3E}">
        <p14:creationId xmlns:p14="http://schemas.microsoft.com/office/powerpoint/2010/main" val="1516692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325E772B-7B5D-0DE3-F323-91FDD0B8BFFD}"/>
              </a:ext>
            </a:extLst>
          </p:cNvPr>
          <p:cNvPicPr>
            <a:picLocks noChangeAspect="1"/>
          </p:cNvPicPr>
          <p:nvPr/>
        </p:nvPicPr>
        <p:blipFill rotWithShape="1">
          <a:blip r:embed="rId2"/>
          <a:srcRect l="26891" t="71780" r="25274" b="7642"/>
          <a:stretch/>
        </p:blipFill>
        <p:spPr>
          <a:xfrm>
            <a:off x="316" y="1396588"/>
            <a:ext cx="12191684" cy="2950092"/>
          </a:xfrm>
          <a:prstGeom prst="rect">
            <a:avLst/>
          </a:prstGeom>
        </p:spPr>
      </p:pic>
      <p:sp>
        <p:nvSpPr>
          <p:cNvPr id="5" name="TextBox 4">
            <a:extLst>
              <a:ext uri="{FF2B5EF4-FFF2-40B4-BE49-F238E27FC236}">
                <a16:creationId xmlns:a16="http://schemas.microsoft.com/office/drawing/2014/main" id="{D688E4DD-E004-7F2F-0E20-524F479D4106}"/>
              </a:ext>
            </a:extLst>
          </p:cNvPr>
          <p:cNvSpPr txBox="1"/>
          <p:nvPr/>
        </p:nvSpPr>
        <p:spPr>
          <a:xfrm>
            <a:off x="0" y="4072622"/>
            <a:ext cx="12191684" cy="2785378"/>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2. Risk Management:</a:t>
            </a:r>
            <a:endParaRPr lang="en-US" sz="25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500" dirty="0">
                <a:latin typeface="Calibri" panose="020F0502020204030204" pitchFamily="34" charset="0"/>
                <a:cs typeface="Calibri" panose="020F0502020204030204" pitchFamily="34" charset="0"/>
              </a:rPr>
              <a:t>Effective risk management is central to COBIT 5. CBA, as a large financial institution, faces significant risks related to cybersecurity, data privacy, and regulatory compliance. COBIT 5's </a:t>
            </a:r>
            <a:r>
              <a:rPr lang="en-US" sz="2500" b="1" dirty="0">
                <a:latin typeface="Calibri" panose="020F0502020204030204" pitchFamily="34" charset="0"/>
                <a:cs typeface="Calibri" panose="020F0502020204030204" pitchFamily="34" charset="0"/>
              </a:rPr>
              <a:t>MEA (Monitor, Evaluate, and Assess)</a:t>
            </a:r>
            <a:r>
              <a:rPr lang="en-US" sz="2500" dirty="0">
                <a:latin typeface="Calibri" panose="020F0502020204030204" pitchFamily="34" charset="0"/>
                <a:cs typeface="Calibri" panose="020F0502020204030204" pitchFamily="34" charset="0"/>
              </a:rPr>
              <a:t> domain provides guidelines for continuously monitoring IT processes and risk management practices. This would enable CBA to identify potential risks early and implement appropriate controls, minimizing the impact on the bank’s operations.</a:t>
            </a:r>
          </a:p>
        </p:txBody>
      </p:sp>
    </p:spTree>
    <p:extLst>
      <p:ext uri="{BB962C8B-B14F-4D97-AF65-F5344CB8AC3E}">
        <p14:creationId xmlns:p14="http://schemas.microsoft.com/office/powerpoint/2010/main" val="3704966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325E772B-7B5D-0DE3-F323-91FDD0B8BFFD}"/>
              </a:ext>
            </a:extLst>
          </p:cNvPr>
          <p:cNvPicPr>
            <a:picLocks noChangeAspect="1"/>
          </p:cNvPicPr>
          <p:nvPr/>
        </p:nvPicPr>
        <p:blipFill rotWithShape="1">
          <a:blip r:embed="rId2"/>
          <a:srcRect l="26891" t="71780" r="25274" b="7642"/>
          <a:stretch/>
        </p:blipFill>
        <p:spPr>
          <a:xfrm>
            <a:off x="316" y="1396588"/>
            <a:ext cx="12191684" cy="2950092"/>
          </a:xfrm>
          <a:prstGeom prst="rect">
            <a:avLst/>
          </a:prstGeom>
        </p:spPr>
      </p:pic>
      <p:sp>
        <p:nvSpPr>
          <p:cNvPr id="5" name="TextBox 4">
            <a:extLst>
              <a:ext uri="{FF2B5EF4-FFF2-40B4-BE49-F238E27FC236}">
                <a16:creationId xmlns:a16="http://schemas.microsoft.com/office/drawing/2014/main" id="{D688E4DD-E004-7F2F-0E20-524F479D4106}"/>
              </a:ext>
            </a:extLst>
          </p:cNvPr>
          <p:cNvSpPr txBox="1"/>
          <p:nvPr/>
        </p:nvSpPr>
        <p:spPr>
          <a:xfrm>
            <a:off x="0" y="4072622"/>
            <a:ext cx="12191684" cy="2785378"/>
          </a:xfrm>
          <a:prstGeom prst="rect">
            <a:avLst/>
          </a:prstGeom>
          <a:noFill/>
        </p:spPr>
        <p:txBody>
          <a:bodyPr wrap="square">
            <a:spAutoFit/>
          </a:bodyPr>
          <a:lstStyle/>
          <a:p>
            <a:r>
              <a:rPr lang="en-US" sz="2500" b="1" dirty="0">
                <a:latin typeface="Calibri" panose="020F0502020204030204" pitchFamily="34" charset="0"/>
                <a:cs typeface="Calibri" panose="020F0502020204030204" pitchFamily="34" charset="0"/>
              </a:rPr>
              <a:t>3. Value Delivery:</a:t>
            </a:r>
            <a:endParaRPr lang="en-US" sz="25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500" dirty="0">
                <a:latin typeface="Calibri" panose="020F0502020204030204" pitchFamily="34" charset="0"/>
                <a:cs typeface="Calibri" panose="020F0502020204030204" pitchFamily="34" charset="0"/>
              </a:rPr>
              <a:t>COBIT 5 also focuses on ensuring that IT investments deliver value to the organization. In CBA’s case, IT investments are substantial, covering areas like cloud computing, AI-driven customer services, and cybersecurity. The </a:t>
            </a:r>
            <a:r>
              <a:rPr lang="en-US" sz="2500" b="1" dirty="0">
                <a:latin typeface="Calibri" panose="020F0502020204030204" pitchFamily="34" charset="0"/>
                <a:cs typeface="Calibri" panose="020F0502020204030204" pitchFamily="34" charset="0"/>
              </a:rPr>
              <a:t>BAI (Build, Acquire, and Implement)</a:t>
            </a:r>
            <a:r>
              <a:rPr lang="en-US" sz="2500" dirty="0">
                <a:latin typeface="Calibri" panose="020F0502020204030204" pitchFamily="34" charset="0"/>
                <a:cs typeface="Calibri" panose="020F0502020204030204" pitchFamily="34" charset="0"/>
              </a:rPr>
              <a:t> domain would assist CBA in managing these investments, from project initiation through to implementation, ensuring that they deliver expected benefits and are completed on time and within budget.</a:t>
            </a:r>
          </a:p>
        </p:txBody>
      </p:sp>
    </p:spTree>
    <p:extLst>
      <p:ext uri="{BB962C8B-B14F-4D97-AF65-F5344CB8AC3E}">
        <p14:creationId xmlns:p14="http://schemas.microsoft.com/office/powerpoint/2010/main" val="2803564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325E772B-7B5D-0DE3-F323-91FDD0B8BFFD}"/>
              </a:ext>
            </a:extLst>
          </p:cNvPr>
          <p:cNvPicPr>
            <a:picLocks noChangeAspect="1"/>
          </p:cNvPicPr>
          <p:nvPr/>
        </p:nvPicPr>
        <p:blipFill rotWithShape="1">
          <a:blip r:embed="rId2"/>
          <a:srcRect l="26891" t="71780" r="25274" b="7642"/>
          <a:stretch/>
        </p:blipFill>
        <p:spPr>
          <a:xfrm>
            <a:off x="316" y="1396588"/>
            <a:ext cx="12191684" cy="2950092"/>
          </a:xfrm>
          <a:prstGeom prst="rect">
            <a:avLst/>
          </a:prstGeom>
        </p:spPr>
      </p:pic>
      <p:sp>
        <p:nvSpPr>
          <p:cNvPr id="5" name="TextBox 4">
            <a:extLst>
              <a:ext uri="{FF2B5EF4-FFF2-40B4-BE49-F238E27FC236}">
                <a16:creationId xmlns:a16="http://schemas.microsoft.com/office/drawing/2014/main" id="{D688E4DD-E004-7F2F-0E20-524F479D4106}"/>
              </a:ext>
            </a:extLst>
          </p:cNvPr>
          <p:cNvSpPr txBox="1"/>
          <p:nvPr/>
        </p:nvSpPr>
        <p:spPr>
          <a:xfrm>
            <a:off x="0" y="4072622"/>
            <a:ext cx="12191684" cy="2677656"/>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4. Performance Measurement:</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COBIT 5 promotes the use of key performance indicators (KPIs) to measure the success of IT governance and management practices. For CBA, KPIs might include metrics like system uptime, incident response times, or return on IT investment, which can be tracked using the </a:t>
            </a:r>
            <a:r>
              <a:rPr lang="en-US" sz="2800" b="1" dirty="0">
                <a:latin typeface="Calibri" panose="020F0502020204030204" pitchFamily="34" charset="0"/>
                <a:cs typeface="Calibri" panose="020F0502020204030204" pitchFamily="34" charset="0"/>
              </a:rPr>
              <a:t>DSS (Deliver, Service, and Support)</a:t>
            </a:r>
            <a:r>
              <a:rPr lang="en-US" sz="2800" dirty="0">
                <a:latin typeface="Calibri" panose="020F0502020204030204" pitchFamily="34" charset="0"/>
                <a:cs typeface="Calibri" panose="020F0502020204030204" pitchFamily="34" charset="0"/>
              </a:rPr>
              <a:t> domain to ensure that IT services are reliable and meet stakeholder expectations.</a:t>
            </a:r>
          </a:p>
        </p:txBody>
      </p:sp>
    </p:spTree>
    <p:extLst>
      <p:ext uri="{BB962C8B-B14F-4D97-AF65-F5344CB8AC3E}">
        <p14:creationId xmlns:p14="http://schemas.microsoft.com/office/powerpoint/2010/main" val="2922446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4" name="Picture 3">
            <a:extLst>
              <a:ext uri="{FF2B5EF4-FFF2-40B4-BE49-F238E27FC236}">
                <a16:creationId xmlns:a16="http://schemas.microsoft.com/office/drawing/2014/main" id="{325E772B-7B5D-0DE3-F323-91FDD0B8BFFD}"/>
              </a:ext>
            </a:extLst>
          </p:cNvPr>
          <p:cNvPicPr>
            <a:picLocks noChangeAspect="1"/>
          </p:cNvPicPr>
          <p:nvPr/>
        </p:nvPicPr>
        <p:blipFill rotWithShape="1">
          <a:blip r:embed="rId2"/>
          <a:srcRect l="26891" t="71780" r="25274" b="7642"/>
          <a:stretch/>
        </p:blipFill>
        <p:spPr>
          <a:xfrm>
            <a:off x="316" y="1396588"/>
            <a:ext cx="12191684" cy="2950092"/>
          </a:xfrm>
          <a:prstGeom prst="rect">
            <a:avLst/>
          </a:prstGeom>
        </p:spPr>
      </p:pic>
      <p:sp>
        <p:nvSpPr>
          <p:cNvPr id="5" name="TextBox 4">
            <a:extLst>
              <a:ext uri="{FF2B5EF4-FFF2-40B4-BE49-F238E27FC236}">
                <a16:creationId xmlns:a16="http://schemas.microsoft.com/office/drawing/2014/main" id="{D688E4DD-E004-7F2F-0E20-524F479D4106}"/>
              </a:ext>
            </a:extLst>
          </p:cNvPr>
          <p:cNvSpPr txBox="1"/>
          <p:nvPr/>
        </p:nvSpPr>
        <p:spPr>
          <a:xfrm>
            <a:off x="0" y="4072622"/>
            <a:ext cx="12191684" cy="1815882"/>
          </a:xfrm>
          <a:prstGeom prst="rect">
            <a:avLst/>
          </a:prstGeom>
          <a:noFill/>
        </p:spPr>
        <p:txBody>
          <a:bodyPr wrap="square">
            <a:spAutoFit/>
          </a:bodyPr>
          <a:lstStyle/>
          <a:p>
            <a:r>
              <a:rPr lang="en-US" sz="2800" dirty="0">
                <a:latin typeface="Calibri" panose="020F0502020204030204" pitchFamily="34" charset="0"/>
                <a:cs typeface="Calibri" panose="020F0502020204030204" pitchFamily="34" charset="0"/>
              </a:rPr>
              <a:t>In conclusion, by applying COBIT/COBIT5, CBA can ensure that its IT governance framework not only aligns with business objectives but also effectively manages risks, delivers value, and measures performance, thus supporting the bank’s overall strategic goals.</a:t>
            </a:r>
          </a:p>
        </p:txBody>
      </p:sp>
    </p:spTree>
    <p:extLst>
      <p:ext uri="{BB962C8B-B14F-4D97-AF65-F5344CB8AC3E}">
        <p14:creationId xmlns:p14="http://schemas.microsoft.com/office/powerpoint/2010/main" val="2583587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5262979"/>
          </a:xfrm>
          <a:prstGeom prst="rect">
            <a:avLst/>
          </a:prstGeom>
          <a:noFill/>
        </p:spPr>
        <p:txBody>
          <a:bodyPr wrap="square">
            <a:spAutoFit/>
          </a:bodyPr>
          <a:lstStyle/>
          <a:p>
            <a:r>
              <a:rPr lang="en-US" sz="2100" b="1" dirty="0">
                <a:latin typeface="Calibri" panose="020F0502020204030204" pitchFamily="34" charset="0"/>
                <a:cs typeface="Calibri" panose="020F0502020204030204" pitchFamily="34" charset="0"/>
              </a:rPr>
              <a:t>IT Governance in Commonwealth Bank using ITIL v4 (300 words)</a:t>
            </a:r>
          </a:p>
          <a:p>
            <a:r>
              <a:rPr lang="en-US" sz="2100" dirty="0">
                <a:latin typeface="Calibri" panose="020F0502020204030204" pitchFamily="34" charset="0"/>
                <a:cs typeface="Calibri" panose="020F0502020204030204" pitchFamily="34" charset="0"/>
              </a:rPr>
              <a:t>The IT Infrastructure Library (ITIL) v4 framework is designed to guide organizations in managing and delivering IT services that align with business needs. In the context of Commonwealth Bank of Australia (CBA), ITIL v4 can be instrumental in enhancing service delivery, optimizing processes, and ensuring customer satisfaction.</a:t>
            </a:r>
          </a:p>
          <a:p>
            <a:r>
              <a:rPr lang="en-US" sz="2100" b="1" dirty="0">
                <a:latin typeface="Calibri" panose="020F0502020204030204" pitchFamily="34" charset="0"/>
                <a:cs typeface="Calibri" panose="020F0502020204030204" pitchFamily="34" charset="0"/>
              </a:rPr>
              <a:t>1. Service Value System (SVS):</a:t>
            </a:r>
            <a:endParaRPr lang="en-US" sz="21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100" dirty="0">
                <a:latin typeface="Calibri" panose="020F0502020204030204" pitchFamily="34" charset="0"/>
                <a:cs typeface="Calibri" panose="020F0502020204030204" pitchFamily="34" charset="0"/>
              </a:rPr>
              <a:t>ITIL v4 introduces the Service Value System (SVS), which integrates various components to facilitate value creation through IT services. For CBA, the SVS can help in aligning its IT services with the bank's strategic objectives, such as improving customer experience through seamless digital banking services. The SVS would ensure that all IT service management activities contribute to delivering value to both customers and the bank.</a:t>
            </a:r>
          </a:p>
          <a:p>
            <a:r>
              <a:rPr lang="en-US" sz="2100" b="1" dirty="0">
                <a:latin typeface="Calibri" panose="020F0502020204030204" pitchFamily="34" charset="0"/>
                <a:cs typeface="Calibri" panose="020F0502020204030204" pitchFamily="34" charset="0"/>
              </a:rPr>
              <a:t>2. ITIL Guiding Principles:</a:t>
            </a:r>
            <a:endParaRPr lang="en-US" sz="21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100" dirty="0">
                <a:latin typeface="Calibri" panose="020F0502020204030204" pitchFamily="34" charset="0"/>
                <a:cs typeface="Calibri" panose="020F0502020204030204" pitchFamily="34" charset="0"/>
              </a:rPr>
              <a:t>ITIL v4 emphasizes guiding principles like "Focus on Value," "Start Where You Are," and "Collaborate and Promote Visibility." CBA can apply these principles to ensure that all IT services are customer-centric, leverage existing capabilities, and foster collaboration across departments. For example, when implementing new digital banking features, CBA can focus on the value delivered to customers, ensuring that the new features meet customer needs and enhance their banking experience.</a:t>
            </a:r>
          </a:p>
        </p:txBody>
      </p:sp>
    </p:spTree>
    <p:extLst>
      <p:ext uri="{BB962C8B-B14F-4D97-AF65-F5344CB8AC3E}">
        <p14:creationId xmlns:p14="http://schemas.microsoft.com/office/powerpoint/2010/main" val="4116720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Project Goal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A Project Goal is the overall objective or purpose of a project. It defines what the project aims to achieve and serves as a guide for project planning and execution.</a:t>
            </a:r>
          </a:p>
          <a:p>
            <a:pPr>
              <a:lnSpc>
                <a:spcPct val="150000"/>
              </a:lnSpc>
            </a:pPr>
            <a:r>
              <a:rPr lang="en-US" sz="2800" b="1" dirty="0">
                <a:latin typeface="Calibri" panose="020F0502020204030204" pitchFamily="34" charset="0"/>
                <a:cs typeface="Calibri" panose="020F0502020204030204" pitchFamily="34" charset="0"/>
              </a:rPr>
              <a:t>Practical Scenario Presentation:</a:t>
            </a:r>
            <a:r>
              <a:rPr lang="en-US" sz="2800" dirty="0">
                <a:latin typeface="Calibri" panose="020F0502020204030204" pitchFamily="34" charset="0"/>
                <a:cs typeface="Calibri" panose="020F0502020204030204" pitchFamily="34" charset="0"/>
              </a:rPr>
              <a:t> A Brisbane-based tech startup wants to develop a mobile app to improve customer engagement. The Project Goal might be to increase user engagement by 30% within the first six months of the app’s launch.</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What could be some measurable goals for a project focused on developing a mobile app for customer engagement?</a:t>
            </a:r>
          </a:p>
        </p:txBody>
      </p:sp>
    </p:spTree>
    <p:extLst>
      <p:ext uri="{BB962C8B-B14F-4D97-AF65-F5344CB8AC3E}">
        <p14:creationId xmlns:p14="http://schemas.microsoft.com/office/powerpoint/2010/main" val="368198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4893647"/>
          </a:xfrm>
          <a:prstGeom prst="rect">
            <a:avLst/>
          </a:prstGeom>
          <a:noFill/>
        </p:spPr>
        <p:txBody>
          <a:bodyPr wrap="square">
            <a:spAutoFit/>
          </a:bodyPr>
          <a:lstStyle/>
          <a:p>
            <a:r>
              <a:rPr lang="en-US" sz="2400" b="1" dirty="0">
                <a:latin typeface="Calibri" panose="020F0502020204030204" pitchFamily="34" charset="0"/>
                <a:cs typeface="Calibri" panose="020F0502020204030204" pitchFamily="34" charset="0"/>
              </a:rPr>
              <a:t>3. Service Management Practices:</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ITIL v4 outlines 34 management practices, including Service Level Management, Incident Management, and Change Control, which are crucial for maintaining high service quality. CBA can use these practices to ensure that IT services are reliable, secure, and responsive. For instance, by implementing robust Incident Management practices, CBA can minimize service disruptions, quickly resolve incidents, and maintain customer trust.</a:t>
            </a:r>
          </a:p>
          <a:p>
            <a:r>
              <a:rPr lang="en-US" sz="2400" b="1" dirty="0">
                <a:latin typeface="Calibri" panose="020F0502020204030204" pitchFamily="34" charset="0"/>
                <a:cs typeface="Calibri" panose="020F0502020204030204" pitchFamily="34" charset="0"/>
              </a:rPr>
              <a:t>4. Continual Improvement:</a:t>
            </a:r>
            <a:endParaRPr lang="en-US" sz="24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Continual Improvement is a core component of ITIL v4, focusing on regularly assessing and enhancing IT services. CBA can establish a Continual Improvement culture within its IT department, encouraging teams to continuously look for ways to enhance service delivery, optimize processes, and reduce costs. This could involve regular reviews of service performance, feedback collection from customers, and the implementation of new technologies to improve service efficiency.</a:t>
            </a:r>
          </a:p>
        </p:txBody>
      </p:sp>
    </p:spTree>
    <p:extLst>
      <p:ext uri="{BB962C8B-B14F-4D97-AF65-F5344CB8AC3E}">
        <p14:creationId xmlns:p14="http://schemas.microsoft.com/office/powerpoint/2010/main" val="31601993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4467057"/>
          </a:xfrm>
          <a:prstGeom prst="rect">
            <a:avLst/>
          </a:prstGeom>
          <a:noFill/>
        </p:spPr>
        <p:txBody>
          <a:bodyPr wrap="square">
            <a:spAutoFit/>
          </a:bodyPr>
          <a:lstStyle/>
          <a:p>
            <a:pPr>
              <a:lnSpc>
                <a:spcPct val="150000"/>
              </a:lnSpc>
            </a:pPr>
            <a:r>
              <a:rPr lang="en-US" sz="2400" b="1" dirty="0">
                <a:latin typeface="Calibri" panose="020F0502020204030204" pitchFamily="34" charset="0"/>
                <a:cs typeface="Calibri" panose="020F0502020204030204" pitchFamily="34" charset="0"/>
              </a:rPr>
              <a:t>5. ITIL Service Value Chain (SVC):</a:t>
            </a:r>
            <a:endParaRPr lang="en-US" sz="24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Service Value Chain (SVC) in ITIL v4 provides a flexible operating model for the creation, delivery, and continual improvement of services. CBA can utilize the SVC to ensure that its IT services are well-coordinated and adapt to changing business needs. For example, in the rollout of new mobile banking features, the SVC can help CBA ensure that these services are developed, tested, and deployed in a way that maximizes value and minimizes risk.</a:t>
            </a:r>
          </a:p>
          <a:p>
            <a:pPr>
              <a:lnSpc>
                <a:spcPct val="150000"/>
              </a:lnSpc>
            </a:pPr>
            <a:r>
              <a:rPr lang="en-US" sz="2400" dirty="0">
                <a:latin typeface="Calibri" panose="020F0502020204030204" pitchFamily="34" charset="0"/>
                <a:cs typeface="Calibri" panose="020F0502020204030204" pitchFamily="34" charset="0"/>
              </a:rPr>
              <a:t>By implementing ITIL v4, CBA can enhance its IT service management, ensuring that services are aligned with business goals, customer-focused, and continuously improving.</a:t>
            </a:r>
          </a:p>
        </p:txBody>
      </p:sp>
    </p:spTree>
    <p:extLst>
      <p:ext uri="{BB962C8B-B14F-4D97-AF65-F5344CB8AC3E}">
        <p14:creationId xmlns:p14="http://schemas.microsoft.com/office/powerpoint/2010/main" val="957027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4893647"/>
          </a:xfrm>
          <a:prstGeom prst="rect">
            <a:avLst/>
          </a:prstGeom>
          <a:noFill/>
        </p:spPr>
        <p:txBody>
          <a:bodyPr wrap="square">
            <a:spAutoFit/>
          </a:bodyPr>
          <a:lstStyle/>
          <a:p>
            <a:r>
              <a:rPr lang="en-US" sz="2600" b="1" dirty="0">
                <a:latin typeface="Calibri" panose="020F0502020204030204" pitchFamily="34" charset="0"/>
                <a:cs typeface="Calibri" panose="020F0502020204030204" pitchFamily="34" charset="0"/>
              </a:rPr>
              <a:t>IT Governance in Commonwealth Bank using ISO/IEC 27001:2005 (300 words)</a:t>
            </a:r>
          </a:p>
          <a:p>
            <a:r>
              <a:rPr lang="en-US" sz="2600" dirty="0">
                <a:latin typeface="Calibri" panose="020F0502020204030204" pitchFamily="34" charset="0"/>
                <a:cs typeface="Calibri" panose="020F0502020204030204" pitchFamily="34" charset="0"/>
              </a:rPr>
              <a:t>ISO/IEC 27001:2005 is an international standard for information security management systems (ISMS), providing a systematic approach to managing sensitive company information. In the context of Commonwealth Bank of Australia (CBA), applying ISO/IEC 27001:2005 can strengthen the bank’s security posture, ensuring the protection of critical data and compliance with regulatory requirements.</a:t>
            </a:r>
          </a:p>
          <a:p>
            <a:r>
              <a:rPr lang="en-US" sz="2600" b="1" dirty="0">
                <a:latin typeface="Calibri" panose="020F0502020204030204" pitchFamily="34" charset="0"/>
                <a:cs typeface="Calibri" panose="020F0502020204030204" pitchFamily="34" charset="0"/>
              </a:rPr>
              <a:t>1. Establishing an Information Security Management System (ISMS):</a:t>
            </a:r>
            <a:endParaRPr lang="en-US" sz="2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ISO/IEC 27001:2005 requires organizations to establish, implement, maintain, and continuously improve an ISMS. For CBA, this involves developing a structured framework for managing information security risks. The ISMS would cover policies, procedures, and controls to protect sensitive information, such as customer data, financial records, and intellectual property, ensuring confidentiality, integrity, and availability.</a:t>
            </a:r>
          </a:p>
        </p:txBody>
      </p:sp>
    </p:spTree>
    <p:extLst>
      <p:ext uri="{BB962C8B-B14F-4D97-AF65-F5344CB8AC3E}">
        <p14:creationId xmlns:p14="http://schemas.microsoft.com/office/powerpoint/2010/main" val="1933820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Risk Assessment and Treatment:</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core aspect of ISO/IEC 27001:2005 is conducting regular risk assessments to identify potential security threats and vulnerabilities. CBA would need to evaluate the likelihood and impact of various security risks and implement appropriate controls to mitigate them. For example, risks associated with cyberattacks, insider threats, and data breaches can be systematically identified and addressed through controls like encryption, access management, and incident response planning.</a:t>
            </a:r>
          </a:p>
        </p:txBody>
      </p:sp>
    </p:spTree>
    <p:extLst>
      <p:ext uri="{BB962C8B-B14F-4D97-AF65-F5344CB8AC3E}">
        <p14:creationId xmlns:p14="http://schemas.microsoft.com/office/powerpoint/2010/main" val="31055414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Legal and Regulatory Compliance:</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ISO/IEC 27001:2005 emphasizes the importance of compliance with relevant legal and regulatory requirements. For CBA, this means ensuring that its information security practices meet the standards set by Australian laws and financial regulations. The bank must regularly review its compliance status, update its ISMS to reflect changes in regulations, and ensure that all employees are aware of their legal obligations regarding information security.</a:t>
            </a:r>
          </a:p>
        </p:txBody>
      </p:sp>
    </p:spTree>
    <p:extLst>
      <p:ext uri="{BB962C8B-B14F-4D97-AF65-F5344CB8AC3E}">
        <p14:creationId xmlns:p14="http://schemas.microsoft.com/office/powerpoint/2010/main" val="25989545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4. Security Controls:</a:t>
            </a:r>
            <a:endParaRPr lang="en-US" sz="2800" dirty="0">
              <a:latin typeface="Calibri" panose="020F0502020204030204" pitchFamily="34" charset="0"/>
              <a:cs typeface="Calibri" panose="020F0502020204030204" pitchFamily="34" charset="0"/>
            </a:endParaRPr>
          </a:p>
          <a:p>
            <a:pPr>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standard includes a comprehensive set of security controls (Annex A) that CBA can implement to protect its information assets. These controls cover areas such as physical security, access control, network security, and incident management. For instance, implementing strong access controls would ensure that only authorized personnel can access sensitive financial data, thereby reducing the risk of data breaches.</a:t>
            </a:r>
          </a:p>
        </p:txBody>
      </p:sp>
    </p:spTree>
    <p:extLst>
      <p:ext uri="{BB962C8B-B14F-4D97-AF65-F5344CB8AC3E}">
        <p14:creationId xmlns:p14="http://schemas.microsoft.com/office/powerpoint/2010/main" val="2698437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5693866"/>
          </a:xfrm>
          <a:prstGeom prst="rect">
            <a:avLst/>
          </a:prstGeom>
          <a:noFill/>
        </p:spPr>
        <p:txBody>
          <a:bodyPr wrap="square">
            <a:spAutoFit/>
          </a:bodyPr>
          <a:lstStyle/>
          <a:p>
            <a:r>
              <a:rPr lang="en-US" sz="2700" b="1" dirty="0">
                <a:latin typeface="Calibri" panose="020F0502020204030204" pitchFamily="34" charset="0"/>
                <a:cs typeface="Calibri" panose="020F0502020204030204" pitchFamily="34" charset="0"/>
              </a:rPr>
              <a:t>5. Continual Improvement:</a:t>
            </a:r>
            <a:endParaRPr lang="en-US" sz="27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700" dirty="0">
                <a:latin typeface="Calibri" panose="020F0502020204030204" pitchFamily="34" charset="0"/>
                <a:cs typeface="Calibri" panose="020F0502020204030204" pitchFamily="34" charset="0"/>
              </a:rPr>
              <a:t>ISO/IEC 27001:2005 requires organizations to continually monitor and improve their ISMS. For CBA, this involves regular audits, management reviews, and risk assessments to identify areas for improvement. The bank can use these insights to refine its security policies, update controls, and ensure that its ISMS remains effective in the face of evolving security threats.</a:t>
            </a:r>
          </a:p>
          <a:p>
            <a:r>
              <a:rPr lang="en-US" sz="2700" b="1" dirty="0">
                <a:latin typeface="Calibri" panose="020F0502020204030204" pitchFamily="34" charset="0"/>
                <a:cs typeface="Calibri" panose="020F0502020204030204" pitchFamily="34" charset="0"/>
              </a:rPr>
              <a:t>6. Incident Response and Recovery:</a:t>
            </a:r>
            <a:endParaRPr lang="en-US" sz="27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700" dirty="0">
                <a:latin typeface="Calibri" panose="020F0502020204030204" pitchFamily="34" charset="0"/>
                <a:cs typeface="Calibri" panose="020F0502020204030204" pitchFamily="34" charset="0"/>
              </a:rPr>
              <a:t>The standard also emphasizes the importance of having a robust incident response and recovery plan. For CBA, this means developing and testing procedures to respond to and recover from security incidents, such as data breaches or system outages. A well-defined incident response plan would ensure that CBA can quickly contain and mitigate the impact of a security breach, minimizing damage to its reputation and operations.</a:t>
            </a:r>
          </a:p>
        </p:txBody>
      </p:sp>
    </p:spTree>
    <p:extLst>
      <p:ext uri="{BB962C8B-B14F-4D97-AF65-F5344CB8AC3E}">
        <p14:creationId xmlns:p14="http://schemas.microsoft.com/office/powerpoint/2010/main" val="16895451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3" name="TextBox 2">
            <a:extLst>
              <a:ext uri="{FF2B5EF4-FFF2-40B4-BE49-F238E27FC236}">
                <a16:creationId xmlns:a16="http://schemas.microsoft.com/office/drawing/2014/main" id="{0CC6DCA8-C66D-BF3A-4D92-94249EF47EDD}"/>
              </a:ext>
            </a:extLst>
          </p:cNvPr>
          <p:cNvSpPr txBox="1"/>
          <p:nvPr/>
        </p:nvSpPr>
        <p:spPr>
          <a:xfrm>
            <a:off x="52039" y="1355973"/>
            <a:ext cx="12139961" cy="261084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By adopting ISO/IEC 27001:2005, CBA can establish a robust ISMS that not only protects its information assets but also enhances its resilience against security threats, ensuring the trust of its customers and compliance with regulatory requirements.</a:t>
            </a:r>
          </a:p>
        </p:txBody>
      </p:sp>
    </p:spTree>
    <p:extLst>
      <p:ext uri="{BB962C8B-B14F-4D97-AF65-F5344CB8AC3E}">
        <p14:creationId xmlns:p14="http://schemas.microsoft.com/office/powerpoint/2010/main" val="7466617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pic>
        <p:nvPicPr>
          <p:cNvPr id="3" name="Picture 2">
            <a:extLst>
              <a:ext uri="{FF2B5EF4-FFF2-40B4-BE49-F238E27FC236}">
                <a16:creationId xmlns:a16="http://schemas.microsoft.com/office/drawing/2014/main" id="{A5CB1AFF-8AD1-4077-3824-3CE7BFD2E44A}"/>
              </a:ext>
            </a:extLst>
          </p:cNvPr>
          <p:cNvPicPr>
            <a:picLocks noChangeAspect="1"/>
          </p:cNvPicPr>
          <p:nvPr/>
        </p:nvPicPr>
        <p:blipFill rotWithShape="1">
          <a:blip r:embed="rId2"/>
          <a:srcRect l="26890" t="38537" r="13750" b="36748"/>
          <a:stretch/>
        </p:blipFill>
        <p:spPr>
          <a:xfrm>
            <a:off x="89823" y="1396588"/>
            <a:ext cx="11986947" cy="2807422"/>
          </a:xfrm>
          <a:prstGeom prst="rect">
            <a:avLst/>
          </a:prstGeom>
        </p:spPr>
      </p:pic>
      <p:sp>
        <p:nvSpPr>
          <p:cNvPr id="7" name="TextBox 6">
            <a:extLst>
              <a:ext uri="{FF2B5EF4-FFF2-40B4-BE49-F238E27FC236}">
                <a16:creationId xmlns:a16="http://schemas.microsoft.com/office/drawing/2014/main" id="{BA5EB3DF-B7E5-355A-1679-920CACB0C1B3}"/>
              </a:ext>
            </a:extLst>
          </p:cNvPr>
          <p:cNvSpPr txBox="1"/>
          <p:nvPr/>
        </p:nvSpPr>
        <p:spPr>
          <a:xfrm>
            <a:off x="65994" y="4030251"/>
            <a:ext cx="12191999" cy="2862322"/>
          </a:xfrm>
          <a:prstGeom prst="rect">
            <a:avLst/>
          </a:prstGeom>
          <a:solidFill>
            <a:schemeClr val="bg1"/>
          </a:solidFill>
        </p:spPr>
        <p:txBody>
          <a:bodyPr wrap="square">
            <a:spAutoFit/>
          </a:bodyPr>
          <a:lstStyle/>
          <a:p>
            <a:r>
              <a:rPr lang="en-US" b="1" dirty="0"/>
              <a:t>IT Governance in Commonwealth Bank from the Perspective of Systemic View of Information Systems</a:t>
            </a:r>
          </a:p>
          <a:p>
            <a:r>
              <a:rPr lang="en-US" dirty="0"/>
              <a:t>A </a:t>
            </a:r>
            <a:r>
              <a:rPr lang="en-US" b="1" dirty="0"/>
              <a:t>Systemic View of Information Systems</a:t>
            </a:r>
            <a:r>
              <a:rPr lang="en-US" dirty="0"/>
              <a:t> (IS) considers the interconnectedness of various components within an organization’s IT landscape, emphasizing how these elements work together to achieve business goals. For the Commonwealth Bank of Australia (CBA), this approach is crucial given the bank’s reliance on complex IT systems to deliver financial services.</a:t>
            </a:r>
          </a:p>
          <a:p>
            <a:r>
              <a:rPr lang="en-US" b="1" dirty="0"/>
              <a:t>1. Integration of Systems:</a:t>
            </a:r>
            <a:endParaRPr lang="en-US" dirty="0"/>
          </a:p>
          <a:p>
            <a:pPr>
              <a:buFont typeface="Arial" panose="020B0604020202020204" pitchFamily="34" charset="0"/>
              <a:buChar char="•"/>
            </a:pPr>
            <a:r>
              <a:rPr lang="en-US" dirty="0"/>
              <a:t>CBA’s IT infrastructure is likely composed of various interconnected systems, including core banking systems, customer relationship management (CRM) platforms, and cybersecurity frameworks. A systemic view ensures that these systems are not only individually robust but also seamlessly integrated. For example, CBA’s digital banking services must integrate with back-end systems to provide real-time data access and secure transactions.</a:t>
            </a:r>
          </a:p>
        </p:txBody>
      </p:sp>
    </p:spTree>
    <p:extLst>
      <p:ext uri="{BB962C8B-B14F-4D97-AF65-F5344CB8AC3E}">
        <p14:creationId xmlns:p14="http://schemas.microsoft.com/office/powerpoint/2010/main" val="3512422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64134"/>
            <a:ext cx="12191999" cy="5693866"/>
          </a:xfrm>
          <a:prstGeom prst="rect">
            <a:avLst/>
          </a:prstGeom>
          <a:solidFill>
            <a:schemeClr val="bg1"/>
          </a:solidFill>
        </p:spPr>
        <p:txBody>
          <a:bodyPr wrap="square">
            <a:spAutoFit/>
          </a:bodyPr>
          <a:lstStyle/>
          <a:p>
            <a:r>
              <a:rPr lang="en-US" sz="2600" b="1" dirty="0">
                <a:latin typeface="Calibri" panose="020F0502020204030204" pitchFamily="34" charset="0"/>
                <a:cs typeface="Calibri" panose="020F0502020204030204" pitchFamily="34" charset="0"/>
              </a:rPr>
              <a:t>2. Information Flow and Data Management:</a:t>
            </a:r>
            <a:endParaRPr lang="en-US" sz="2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In a systemic approach, the flow of information across different IT systems is critical. CBA needs to ensure that data is consistent, accurate, and timely across all its platforms. This includes customer data, transaction records, and compliance-related information. Effective data management practices within a systemic view help CBA maintain data integrity, reduce redundancy, and ensure that all parts of the organization have access to the same accurate information.</a:t>
            </a:r>
          </a:p>
          <a:p>
            <a:r>
              <a:rPr lang="en-US" sz="2600" b="1" dirty="0">
                <a:latin typeface="Calibri" panose="020F0502020204030204" pitchFamily="34" charset="0"/>
                <a:cs typeface="Calibri" panose="020F0502020204030204" pitchFamily="34" charset="0"/>
              </a:rPr>
              <a:t>3. Resilience and Risk Management:</a:t>
            </a:r>
            <a:endParaRPr lang="en-US" sz="2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A systemic view also involves assessing the resilience of the entire IT ecosystem. CBA must ensure that each component of its IT infrastructure is resilient to disruptions and that there are robust disaster recovery plans in place. For instance, a failure in one system, like online banking, should not cascade into other systems, disrupting the entire operation. This requires a comprehensive risk management strategy that considers the interdependencies between systems.</a:t>
            </a:r>
          </a:p>
        </p:txBody>
      </p:sp>
    </p:spTree>
    <p:extLst>
      <p:ext uri="{BB962C8B-B14F-4D97-AF65-F5344CB8AC3E}">
        <p14:creationId xmlns:p14="http://schemas.microsoft.com/office/powerpoint/2010/main" val="149967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Project Goal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Increase in app downloads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User retention rate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Customer satisfaction scores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Number of active users</a:t>
            </a:r>
          </a:p>
        </p:txBody>
      </p:sp>
    </p:spTree>
    <p:extLst>
      <p:ext uri="{BB962C8B-B14F-4D97-AF65-F5344CB8AC3E}">
        <p14:creationId xmlns:p14="http://schemas.microsoft.com/office/powerpoint/2010/main" val="4088823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64134"/>
            <a:ext cx="12191999" cy="2677656"/>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4. Organizational Alignment:</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The systemic view also emphasizes the alignment of IT systems with organizational goals. For CBA, this means ensuring that all IT initiatives support the bank’s strategic objectives, such as enhancing customer experience or expanding digital services. Each system and its function should be aligned with the broader business strategy, ensuring that IT investments contribute to achieving organizational goals.</a:t>
            </a:r>
          </a:p>
        </p:txBody>
      </p:sp>
    </p:spTree>
    <p:extLst>
      <p:ext uri="{BB962C8B-B14F-4D97-AF65-F5344CB8AC3E}">
        <p14:creationId xmlns:p14="http://schemas.microsoft.com/office/powerpoint/2010/main" val="3582369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97588"/>
            <a:ext cx="12191999" cy="5493812"/>
          </a:xfrm>
          <a:prstGeom prst="rect">
            <a:avLst/>
          </a:prstGeom>
          <a:solidFill>
            <a:schemeClr val="bg1"/>
          </a:solidFill>
        </p:spPr>
        <p:txBody>
          <a:bodyPr wrap="square">
            <a:spAutoFit/>
          </a:bodyPr>
          <a:lstStyle/>
          <a:p>
            <a:r>
              <a:rPr lang="en-US" sz="2700" b="1" dirty="0">
                <a:latin typeface="Calibri" panose="020F0502020204030204" pitchFamily="34" charset="0"/>
                <a:cs typeface="Calibri" panose="020F0502020204030204" pitchFamily="34" charset="0"/>
              </a:rPr>
              <a:t>IT Governance in Commonwealth Bank from the Perspective of IT Penetration</a:t>
            </a:r>
          </a:p>
          <a:p>
            <a:r>
              <a:rPr lang="en-US" sz="2700" b="1" dirty="0">
                <a:latin typeface="Calibri" panose="020F0502020204030204" pitchFamily="34" charset="0"/>
                <a:cs typeface="Calibri" panose="020F0502020204030204" pitchFamily="34" charset="0"/>
              </a:rPr>
              <a:t>IT Penetration</a:t>
            </a:r>
            <a:r>
              <a:rPr lang="en-US" sz="2700" dirty="0">
                <a:latin typeface="Calibri" panose="020F0502020204030204" pitchFamily="34" charset="0"/>
                <a:cs typeface="Calibri" panose="020F0502020204030204" pitchFamily="34" charset="0"/>
              </a:rPr>
              <a:t> refers to the extent to which IT systems and practices are embedded within an organization’s operations and culture. At the Commonwealth Bank of Australia (CBA), IT penetration is likely to be high, given the bank’s reliance on technology to deliver services, manage operations, and compete in the financial sector.</a:t>
            </a:r>
          </a:p>
          <a:p>
            <a:r>
              <a:rPr lang="en-US" sz="2700" b="1" dirty="0">
                <a:latin typeface="Calibri" panose="020F0502020204030204" pitchFamily="34" charset="0"/>
                <a:cs typeface="Calibri" panose="020F0502020204030204" pitchFamily="34" charset="0"/>
              </a:rPr>
              <a:t>1. Pervasive Use of Technology:</a:t>
            </a:r>
            <a:endParaRPr lang="en-US" sz="27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700" dirty="0">
                <a:latin typeface="Calibri" panose="020F0502020204030204" pitchFamily="34" charset="0"/>
                <a:cs typeface="Calibri" panose="020F0502020204030204" pitchFamily="34" charset="0"/>
              </a:rPr>
              <a:t>CBA demonstrates high IT penetration with its extensive use of digital banking platforms, mobile applications, and automated customer service systems. IT is deeply embedded in the day-to-day operations of the bank, enabling it to offer services that meet the needs of a tech-savvy customer base. For instance, mobile banking and online transaction services are critical components of CBA’s service offering, reflecting the deep penetration of IT into its customer engagement strategies.</a:t>
            </a:r>
          </a:p>
        </p:txBody>
      </p:sp>
    </p:spTree>
    <p:extLst>
      <p:ext uri="{BB962C8B-B14F-4D97-AF65-F5344CB8AC3E}">
        <p14:creationId xmlns:p14="http://schemas.microsoft.com/office/powerpoint/2010/main" val="34621993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97588"/>
            <a:ext cx="12191999" cy="3108543"/>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2. Integration with Core Processes:</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IT systems are integrated with core banking processes such as transaction processing, risk management, and regulatory compliance. This integration ensures that IT is not a separate entity but is interwoven with the bank’s operational framework. For example, real-time fraud detection systems are integrated into transaction processing workflows, allowing CBA to quickly identify and respond to potential security threats.</a:t>
            </a:r>
          </a:p>
        </p:txBody>
      </p:sp>
    </p:spTree>
    <p:extLst>
      <p:ext uri="{BB962C8B-B14F-4D97-AF65-F5344CB8AC3E}">
        <p14:creationId xmlns:p14="http://schemas.microsoft.com/office/powerpoint/2010/main" val="42785636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97588"/>
            <a:ext cx="12191999" cy="5693866"/>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3. Culture of IT Adoption:</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High IT penetration at CBA is also reflected in the organizational culture, where there is a strong focus on continuous improvement and innovation through technology. Employees across the organization are likely encouraged to adopt and leverage IT tools to enhance productivity and efficiency. Training programs and initiatives that promote digital literacy among staff further reinforce this culture of IT adoption.</a:t>
            </a:r>
          </a:p>
          <a:p>
            <a:r>
              <a:rPr lang="en-US" sz="2800" b="1" dirty="0">
                <a:latin typeface="Calibri" panose="020F0502020204030204" pitchFamily="34" charset="0"/>
                <a:cs typeface="Calibri" panose="020F0502020204030204" pitchFamily="34" charset="0"/>
              </a:rPr>
              <a:t>4. Impact on Decision-Making:</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The penetration of IT into decision-making processes is another indicator. At CBA, decisions related to customer service, product development, and risk management are likely informed by data analytics and insights derived from IT systems. The bank’s leadership likely relies on IT-driven data to make informed decisions that align with strategic objectives.</a:t>
            </a:r>
          </a:p>
        </p:txBody>
      </p:sp>
    </p:spTree>
    <p:extLst>
      <p:ext uri="{BB962C8B-B14F-4D97-AF65-F5344CB8AC3E}">
        <p14:creationId xmlns:p14="http://schemas.microsoft.com/office/powerpoint/2010/main" val="39145326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97588"/>
            <a:ext cx="12191999" cy="5693866"/>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IT Governance in Commonwealth Bank from the Perspective of IT Governance Framework</a:t>
            </a:r>
          </a:p>
          <a:p>
            <a:r>
              <a:rPr lang="en-US" sz="2800" dirty="0">
                <a:latin typeface="Calibri" panose="020F0502020204030204" pitchFamily="34" charset="0"/>
                <a:cs typeface="Calibri" panose="020F0502020204030204" pitchFamily="34" charset="0"/>
              </a:rPr>
              <a:t>An </a:t>
            </a:r>
            <a:r>
              <a:rPr lang="en-US" sz="2800" b="1" dirty="0">
                <a:latin typeface="Calibri" panose="020F0502020204030204" pitchFamily="34" charset="0"/>
                <a:cs typeface="Calibri" panose="020F0502020204030204" pitchFamily="34" charset="0"/>
              </a:rPr>
              <a:t>IT Governance Framework</a:t>
            </a:r>
            <a:r>
              <a:rPr lang="en-US" sz="2800" dirty="0">
                <a:latin typeface="Calibri" panose="020F0502020204030204" pitchFamily="34" charset="0"/>
                <a:cs typeface="Calibri" panose="020F0502020204030204" pitchFamily="34" charset="0"/>
              </a:rPr>
              <a:t> provides the structure through which an organization ensures that IT investments support business goals and deliver value. For CBA, a robust IT governance framework is essential to manage its extensive IT infrastructure and ensure alignment with its business strategy.</a:t>
            </a:r>
          </a:p>
          <a:p>
            <a:r>
              <a:rPr lang="en-US" sz="2800" b="1" dirty="0">
                <a:latin typeface="Calibri" panose="020F0502020204030204" pitchFamily="34" charset="0"/>
                <a:cs typeface="Calibri" panose="020F0502020204030204" pitchFamily="34" charset="0"/>
              </a:rPr>
              <a:t>1. Strategic Alignment:</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CBA’s IT governance framework likely emphasizes the alignment of IT with business strategy. This ensures that IT initiatives are directly linked to the bank’s goals, such as enhancing customer experience, increasing operational efficiency, and ensuring regulatory compliance. A governance framework like COBIT or ITIL might be used to guide this alignment, ensuring that IT projects are prioritized based on their strategic impact.</a:t>
            </a:r>
          </a:p>
        </p:txBody>
      </p:sp>
    </p:spTree>
    <p:extLst>
      <p:ext uri="{BB962C8B-B14F-4D97-AF65-F5344CB8AC3E}">
        <p14:creationId xmlns:p14="http://schemas.microsoft.com/office/powerpoint/2010/main" val="17066515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64134"/>
            <a:ext cx="12191999" cy="5693866"/>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2. Performance Management:</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Within the framework, performance management is crucial for measuring the effectiveness of IT initiatives. CBA likely employs key performance indicators (KPIs) to track the performance of IT services, such as system uptime, response times, and customer satisfaction. These metrics help the bank assess whether IT is delivering the expected value and where improvements may be needed.</a:t>
            </a:r>
          </a:p>
          <a:p>
            <a:r>
              <a:rPr lang="en-US" sz="2800" b="1" dirty="0">
                <a:latin typeface="Calibri" panose="020F0502020204030204" pitchFamily="34" charset="0"/>
                <a:cs typeface="Calibri" panose="020F0502020204030204" pitchFamily="34" charset="0"/>
              </a:rPr>
              <a:t>3. Risk Management:</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Risk management is a central component of IT governance at CBA. The governance framework would include policies and processes for identifying, assessing, and mitigating IT-related risks. This is particularly important in the financial sector, where risks related to cybersecurity, data privacy, and regulatory compliance are significant. Regular risk assessments and audits are likely conducted to ensure that IT risks are managed effectively.</a:t>
            </a:r>
          </a:p>
        </p:txBody>
      </p:sp>
    </p:spTree>
    <p:extLst>
      <p:ext uri="{BB962C8B-B14F-4D97-AF65-F5344CB8AC3E}">
        <p14:creationId xmlns:p14="http://schemas.microsoft.com/office/powerpoint/2010/main" val="13434546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64134"/>
            <a:ext cx="12191999" cy="5693866"/>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4. Resource Management:</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Effective IT governance at CBA would also involve resource management, ensuring that IT resources (including human resources, budget, and technology) are used efficiently and effectively. The governance framework would include guidelines for budgeting, resource allocation, and project management to ensure that IT resources are aligned with business priorities and deliver maximum value.</a:t>
            </a:r>
          </a:p>
          <a:p>
            <a:r>
              <a:rPr lang="en-US" sz="2800" b="1" dirty="0">
                <a:latin typeface="Calibri" panose="020F0502020204030204" pitchFamily="34" charset="0"/>
                <a:cs typeface="Calibri" panose="020F0502020204030204" pitchFamily="34" charset="0"/>
              </a:rPr>
              <a:t>5. Compliance and Accountability:</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The governance framework would also emphasize compliance with relevant laws and regulations, such as data protection laws and financial regulations. At CBA, IT governance ensures that the bank meets its legal obligations and that there is clear accountability for IT decisions. This might involve regular audits, compliance checks, and reporting mechanisms to ensure transparency and accountability in IT governance.</a:t>
            </a:r>
          </a:p>
        </p:txBody>
      </p:sp>
    </p:spTree>
    <p:extLst>
      <p:ext uri="{BB962C8B-B14F-4D97-AF65-F5344CB8AC3E}">
        <p14:creationId xmlns:p14="http://schemas.microsoft.com/office/powerpoint/2010/main" val="24504773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64134"/>
            <a:ext cx="12191999" cy="5693866"/>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IT Governance in Commonwealth Bank from the Perspective of IT Governance Model</a:t>
            </a:r>
          </a:p>
          <a:p>
            <a:r>
              <a:rPr lang="en-US" sz="2800" dirty="0">
                <a:latin typeface="Calibri" panose="020F0502020204030204" pitchFamily="34" charset="0"/>
                <a:cs typeface="Calibri" panose="020F0502020204030204" pitchFamily="34" charset="0"/>
              </a:rPr>
              <a:t>An </a:t>
            </a:r>
            <a:r>
              <a:rPr lang="en-US" sz="2800" b="1" dirty="0">
                <a:latin typeface="Calibri" panose="020F0502020204030204" pitchFamily="34" charset="0"/>
                <a:cs typeface="Calibri" panose="020F0502020204030204" pitchFamily="34" charset="0"/>
              </a:rPr>
              <a:t>IT Governance Model</a:t>
            </a:r>
            <a:r>
              <a:rPr lang="en-US" sz="2800" dirty="0">
                <a:latin typeface="Calibri" panose="020F0502020204030204" pitchFamily="34" charset="0"/>
                <a:cs typeface="Calibri" panose="020F0502020204030204" pitchFamily="34" charset="0"/>
              </a:rPr>
              <a:t> provides a specific structure and roles for decision-making in IT, ensuring that IT supports and aligns with the organization’s objectives. At CBA, an effective IT governance model is critical for managing the complexity of IT operations across a large financial institution.</a:t>
            </a:r>
          </a:p>
          <a:p>
            <a:r>
              <a:rPr lang="en-US" sz="2800" b="1" dirty="0">
                <a:latin typeface="Calibri" panose="020F0502020204030204" pitchFamily="34" charset="0"/>
                <a:cs typeface="Calibri" panose="020F0502020204030204" pitchFamily="34" charset="0"/>
              </a:rPr>
              <a:t>1. Centralized vs. Decentralized Model:</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CBA may use a hybrid IT governance model, balancing centralized control with decentralized decision-making. In a centralized model, key IT decisions (such as IT strategy and investment) might be made by a central IT governance body, ensuring alignment with the bank’s overall strategy. Meanwhile, decentralized decision-making could empower business units to make IT decisions related to their specific needs, fostering agility and responsiveness.</a:t>
            </a:r>
          </a:p>
        </p:txBody>
      </p:sp>
    </p:spTree>
    <p:extLst>
      <p:ext uri="{BB962C8B-B14F-4D97-AF65-F5344CB8AC3E}">
        <p14:creationId xmlns:p14="http://schemas.microsoft.com/office/powerpoint/2010/main" val="5510771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164134"/>
            <a:ext cx="12191999" cy="5693866"/>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2. Roles and Responsibilities:</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The IT governance model at CBA likely defines clear roles and responsibilities for IT decision-making. This includes the roles of the CIO, IT steering committees, and business unit leaders. The CIO might be responsible for overall IT strategy and governance, while business unit leaders are involved in decisions that affect their specific areas. IT steering committees might oversee major IT projects, ensuring they align with strategic goals and are delivered on time and within budget.</a:t>
            </a:r>
          </a:p>
          <a:p>
            <a:r>
              <a:rPr lang="en-US" sz="2800" b="1" dirty="0">
                <a:latin typeface="Calibri" panose="020F0502020204030204" pitchFamily="34" charset="0"/>
                <a:cs typeface="Calibri" panose="020F0502020204030204" pitchFamily="34" charset="0"/>
              </a:rPr>
              <a:t>3. Decision-Making Processes:</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The governance model would also outline the decision-making processes for IT initiatives. At CBA, this might involve a formalized process for evaluating and approving IT projects, including criteria for assessing the strategic value, risk, and resource requirements of each project. This ensures that IT investments are made wisely and deliver the expected benefits.</a:t>
            </a:r>
          </a:p>
        </p:txBody>
      </p:sp>
    </p:spTree>
    <p:extLst>
      <p:ext uri="{BB962C8B-B14F-4D97-AF65-F5344CB8AC3E}">
        <p14:creationId xmlns:p14="http://schemas.microsoft.com/office/powerpoint/2010/main" val="8837939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396588"/>
            <a:ext cx="12191999" cy="5262979"/>
          </a:xfrm>
          <a:prstGeom prst="rect">
            <a:avLst/>
          </a:prstGeom>
          <a:solidFill>
            <a:schemeClr val="bg1"/>
          </a:solidFill>
        </p:spPr>
        <p:txBody>
          <a:bodyPr wrap="square">
            <a:spAutoFit/>
          </a:bodyPr>
          <a:lstStyle/>
          <a:p>
            <a:r>
              <a:rPr lang="en-US" sz="2800" b="1" dirty="0">
                <a:latin typeface="Calibri" panose="020F0502020204030204" pitchFamily="34" charset="0"/>
                <a:cs typeface="Calibri" panose="020F0502020204030204" pitchFamily="34" charset="0"/>
              </a:rPr>
              <a:t>4. Integration with Corporate Governance:</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The IT governance model at CBA would be integrated with the broader corporate governance framework, ensuring that IT decisions are aligned with corporate objectives and are subject to the same oversight and accountability mechanisms. This might involve regular reporting to the board of directors on IT performance, risks, and strategic initiatives.</a:t>
            </a:r>
          </a:p>
          <a:p>
            <a:r>
              <a:rPr lang="en-US" sz="2800" b="1" dirty="0">
                <a:latin typeface="Calibri" panose="020F0502020204030204" pitchFamily="34" charset="0"/>
                <a:cs typeface="Calibri" panose="020F0502020204030204" pitchFamily="34" charset="0"/>
              </a:rPr>
              <a:t>5. Continuous Improvement:</a:t>
            </a:r>
            <a:endParaRPr lang="en-US" sz="28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latin typeface="Calibri" panose="020F0502020204030204" pitchFamily="34" charset="0"/>
                <a:cs typeface="Calibri" panose="020F0502020204030204" pitchFamily="34" charset="0"/>
              </a:rPr>
              <a:t>Finally, the IT governance model at CBA would include mechanisms for continuous improvement. This could involve regular reviews of the governance model itself, as well as the performance of IT initiatives, to identify areas for improvement. The model might also incorporate feedback loops, allowing lessons learned from IT projects to be incorporated into future governance processes.</a:t>
            </a:r>
          </a:p>
        </p:txBody>
      </p:sp>
    </p:spTree>
    <p:extLst>
      <p:ext uri="{BB962C8B-B14F-4D97-AF65-F5344CB8AC3E}">
        <p14:creationId xmlns:p14="http://schemas.microsoft.com/office/powerpoint/2010/main" val="79216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0"/>
            <a:ext cx="12192000" cy="998483"/>
          </a:xfrm>
        </p:spPr>
        <p:txBody>
          <a:bodyPr>
            <a:normAutofit/>
          </a:bodyPr>
          <a:lstStyle/>
          <a:p>
            <a:r>
              <a:rPr lang="en-US" b="1" dirty="0">
                <a:latin typeface="Calibri" panose="020F0502020204030204" pitchFamily="34" charset="0"/>
                <a:cs typeface="Calibri" panose="020F0502020204030204" pitchFamily="34" charset="0"/>
              </a:rPr>
              <a:t>Project Goal</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998483"/>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Multiple-Choice Question:</a:t>
            </a:r>
            <a:r>
              <a:rPr lang="en-US" sz="2800" dirty="0">
                <a:latin typeface="Calibri" panose="020F0502020204030204" pitchFamily="34" charset="0"/>
                <a:cs typeface="Calibri" panose="020F0502020204030204" pitchFamily="34" charset="0"/>
              </a:rPr>
              <a:t> What is the primary purpose of setting a Project Goal? A) To allocate resources effectively</a:t>
            </a:r>
          </a:p>
          <a:p>
            <a:pPr>
              <a:lnSpc>
                <a:spcPct val="150000"/>
              </a:lnSpc>
            </a:pPr>
            <a:r>
              <a:rPr lang="en-US" sz="2800" dirty="0">
                <a:latin typeface="Calibri" panose="020F0502020204030204" pitchFamily="34" charset="0"/>
                <a:cs typeface="Calibri" panose="020F0502020204030204" pitchFamily="34" charset="0"/>
              </a:rPr>
              <a:t>B) To define the project's budget</a:t>
            </a:r>
          </a:p>
          <a:p>
            <a:pPr>
              <a:lnSpc>
                <a:spcPct val="150000"/>
              </a:lnSpc>
            </a:pPr>
            <a:r>
              <a:rPr lang="en-US" sz="2800" dirty="0">
                <a:latin typeface="Calibri" panose="020F0502020204030204" pitchFamily="34" charset="0"/>
                <a:cs typeface="Calibri" panose="020F0502020204030204" pitchFamily="34" charset="0"/>
              </a:rPr>
              <a:t>C) To provide a clear direction for the project team</a:t>
            </a:r>
          </a:p>
          <a:p>
            <a:pPr>
              <a:lnSpc>
                <a:spcPct val="150000"/>
              </a:lnSpc>
            </a:pPr>
            <a:r>
              <a:rPr lang="en-US" sz="2800" dirty="0">
                <a:latin typeface="Calibri" panose="020F0502020204030204" pitchFamily="34" charset="0"/>
                <a:cs typeface="Calibri" panose="020F0502020204030204" pitchFamily="34" charset="0"/>
              </a:rPr>
              <a:t>D) To identify potential risks</a:t>
            </a:r>
          </a:p>
        </p:txBody>
      </p:sp>
      <p:sp>
        <p:nvSpPr>
          <p:cNvPr id="3" name="Rectangle: Rounded Corners 2">
            <a:extLst>
              <a:ext uri="{FF2B5EF4-FFF2-40B4-BE49-F238E27FC236}">
                <a16:creationId xmlns:a16="http://schemas.microsoft.com/office/drawing/2014/main" id="{519661F7-ADD9-470D-FFE7-B71655CAB758}"/>
              </a:ext>
            </a:extLst>
          </p:cNvPr>
          <p:cNvSpPr/>
          <p:nvPr/>
        </p:nvSpPr>
        <p:spPr>
          <a:xfrm>
            <a:off x="-1" y="3069020"/>
            <a:ext cx="7525407" cy="56755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B197E85B-9A8C-79E1-A0B1-0B11AAC31D48}"/>
              </a:ext>
            </a:extLst>
          </p:cNvPr>
          <p:cNvSpPr txBox="1"/>
          <p:nvPr/>
        </p:nvSpPr>
        <p:spPr>
          <a:xfrm>
            <a:off x="-1" y="4638153"/>
            <a:ext cx="12192000" cy="1384995"/>
          </a:xfrm>
          <a:prstGeom prst="rect">
            <a:avLst/>
          </a:prstGeom>
          <a:noFill/>
          <a:ln w="28575">
            <a:solidFill>
              <a:srgbClr val="FF0000"/>
            </a:solidFill>
          </a:ln>
        </p:spPr>
        <p:txBody>
          <a:bodyPr wrap="square">
            <a:spAutoFit/>
          </a:bodyPr>
          <a:lstStyle/>
          <a:p>
            <a:r>
              <a:rPr lang="en-US" sz="2800" dirty="0">
                <a:latin typeface="Calibri" panose="020F0502020204030204" pitchFamily="34" charset="0"/>
                <a:cs typeface="Calibri" panose="020F0502020204030204" pitchFamily="34" charset="0"/>
              </a:rPr>
              <a:t>The primary purpose of setting a Project Goal is to provide a clear direction for the project team, ensuring everyone understands the objectives and works towards a common outcome.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88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1EA723F8-4EAB-535C-4EED-D74431C34C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mj-lt"/>
                <a:ea typeface="+mj-ea"/>
                <a:cs typeface="+mj-cs"/>
              </a:rPr>
              <a:t>Tutorial Week 5</a:t>
            </a:r>
          </a:p>
        </p:txBody>
      </p:sp>
      <p:sp>
        <p:nvSpPr>
          <p:cNvPr id="7" name="TextBox 6">
            <a:extLst>
              <a:ext uri="{FF2B5EF4-FFF2-40B4-BE49-F238E27FC236}">
                <a16:creationId xmlns:a16="http://schemas.microsoft.com/office/drawing/2014/main" id="{BA5EB3DF-B7E5-355A-1679-920CACB0C1B3}"/>
              </a:ext>
            </a:extLst>
          </p:cNvPr>
          <p:cNvSpPr txBox="1"/>
          <p:nvPr/>
        </p:nvSpPr>
        <p:spPr>
          <a:xfrm>
            <a:off x="0" y="1396588"/>
            <a:ext cx="12191999" cy="3257174"/>
          </a:xfrm>
          <a:prstGeom prst="rect">
            <a:avLst/>
          </a:prstGeom>
          <a:solidFill>
            <a:schemeClr val="bg1"/>
          </a:solid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summary, CBA’s IT governance can be analyzed through various perspectives, including a systemic view of information systems, IT penetration, IT governance framework, and IT governance model. Each perspective provides insights into how the bank manages its IT resources, aligns IT with business goals, and ensures that IT delivers value while managing risks and ensuring compliance.</a:t>
            </a:r>
          </a:p>
        </p:txBody>
      </p:sp>
    </p:spTree>
    <p:extLst>
      <p:ext uri="{BB962C8B-B14F-4D97-AF65-F5344CB8AC3E}">
        <p14:creationId xmlns:p14="http://schemas.microsoft.com/office/powerpoint/2010/main" val="223870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452075"/>
            <a:ext cx="12192000" cy="64888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Introduction:</a:t>
            </a:r>
            <a:r>
              <a:rPr lang="en-US" sz="2800" dirty="0">
                <a:latin typeface="Calibri" panose="020F0502020204030204" pitchFamily="34" charset="0"/>
                <a:cs typeface="Calibri" panose="020F0502020204030204" pitchFamily="34" charset="0"/>
              </a:rPr>
              <a:t> Project Selection Models are tools used to evaluate and prioritize projects. Numeric models use quantitative data, while non-numeric models rely on qualitative factors.</a:t>
            </a:r>
          </a:p>
          <a:p>
            <a:pPr>
              <a:lnSpc>
                <a:spcPct val="150000"/>
              </a:lnSpc>
            </a:pPr>
            <a:r>
              <a:rPr lang="en-US" sz="2800" b="1" dirty="0">
                <a:latin typeface="Calibri" panose="020F0502020204030204" pitchFamily="34" charset="0"/>
                <a:cs typeface="Calibri" panose="020F0502020204030204" pitchFamily="34" charset="0"/>
              </a:rPr>
              <a:t>Practical Scenario Presentation:</a:t>
            </a:r>
            <a:r>
              <a:rPr lang="en-US" sz="2800" dirty="0">
                <a:latin typeface="Calibri" panose="020F0502020204030204" pitchFamily="34" charset="0"/>
                <a:cs typeface="Calibri" panose="020F0502020204030204" pitchFamily="34" charset="0"/>
              </a:rPr>
              <a:t> A Canberra-based government agency needs to select one of several proposed infrastructure projects. They might use a numeric model like Net Present Value (NPV) to evaluate the financial benefits or a non-numeric model like the Analytic Hierarchy Process (AHP) to consider strategic alignment.</a:t>
            </a:r>
          </a:p>
          <a:p>
            <a:pPr>
              <a:lnSpc>
                <a:spcPct val="150000"/>
              </a:lnSpc>
            </a:pPr>
            <a:r>
              <a:rPr lang="en-US" sz="2800" b="1" dirty="0">
                <a:latin typeface="Calibri" panose="020F0502020204030204" pitchFamily="34" charset="0"/>
                <a:cs typeface="Calibri" panose="020F0502020204030204" pitchFamily="34" charset="0"/>
              </a:rPr>
              <a:t>Class Discussion Question:</a:t>
            </a:r>
            <a:r>
              <a:rPr lang="en-US" sz="2800" dirty="0">
                <a:latin typeface="Calibri" panose="020F0502020204030204" pitchFamily="34" charset="0"/>
                <a:cs typeface="Calibri" panose="020F0502020204030204" pitchFamily="34" charset="0"/>
              </a:rPr>
              <a:t> How would you decide between using a numeric or non-numeric project selection model? What factors would influence your choice?</a:t>
            </a:r>
          </a:p>
        </p:txBody>
      </p:sp>
    </p:spTree>
    <p:extLst>
      <p:ext uri="{BB962C8B-B14F-4D97-AF65-F5344CB8AC3E}">
        <p14:creationId xmlns:p14="http://schemas.microsoft.com/office/powerpoint/2010/main" val="1157049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1F2D-161B-4BD1-DD95-646C2B9B9E53}"/>
              </a:ext>
            </a:extLst>
          </p:cNvPr>
          <p:cNvSpPr>
            <a:spLocks noGrp="1"/>
          </p:cNvSpPr>
          <p:nvPr>
            <p:ph type="title"/>
          </p:nvPr>
        </p:nvSpPr>
        <p:spPr>
          <a:xfrm>
            <a:off x="0" y="-66905"/>
            <a:ext cx="12192000" cy="788276"/>
          </a:xfrm>
        </p:spPr>
        <p:txBody>
          <a:bodyPr>
            <a:normAutofit fontScale="90000"/>
          </a:bodyPr>
          <a:lstStyle/>
          <a:p>
            <a:r>
              <a:rPr lang="en-US" b="1" dirty="0">
                <a:latin typeface="Calibri" panose="020F0502020204030204" pitchFamily="34" charset="0"/>
                <a:cs typeface="Calibri" panose="020F0502020204030204" pitchFamily="34" charset="0"/>
              </a:rPr>
              <a:t>Project Selection Model: Numeric and Non-Numeric</a:t>
            </a:r>
            <a:endParaRPr lang="en-AU" b="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1A26CF8-8B0E-396C-BB8C-E901D6E87FBF}"/>
              </a:ext>
            </a:extLst>
          </p:cNvPr>
          <p:cNvSpPr txBox="1"/>
          <p:nvPr/>
        </p:nvSpPr>
        <p:spPr>
          <a:xfrm>
            <a:off x="0" y="597041"/>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Responses: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complexity of the project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Availability of quantitative data</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strategic importance of the project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Stakeholder preferences</a:t>
            </a:r>
          </a:p>
        </p:txBody>
      </p:sp>
    </p:spTree>
    <p:extLst>
      <p:ext uri="{BB962C8B-B14F-4D97-AF65-F5344CB8AC3E}">
        <p14:creationId xmlns:p14="http://schemas.microsoft.com/office/powerpoint/2010/main" val="96571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718</TotalTime>
  <Words>6864</Words>
  <Application>Microsoft Office PowerPoint</Application>
  <PresentationFormat>Widescreen</PresentationFormat>
  <Paragraphs>348</Paragraphs>
  <Slides>70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Aptos Display</vt:lpstr>
      <vt:lpstr>Arial</vt:lpstr>
      <vt:lpstr>Calibri</vt:lpstr>
      <vt:lpstr>Office Theme</vt:lpstr>
      <vt:lpstr>ICT407: IT Governance in Organisations</vt:lpstr>
      <vt:lpstr>Business Case</vt:lpstr>
      <vt:lpstr> Business Case</vt:lpstr>
      <vt:lpstr> Business Case</vt:lpstr>
      <vt:lpstr>Project Goal</vt:lpstr>
      <vt:lpstr>Project Goal</vt:lpstr>
      <vt:lpstr>Project Goal</vt:lpstr>
      <vt:lpstr>Project Selection Model: Numeric and Non-Numeric</vt:lpstr>
      <vt:lpstr>Project Selection Model: Numeric and Non-Numeric</vt:lpstr>
      <vt:lpstr>Project Selection Model: Numeric and Non-Numeric</vt:lpstr>
      <vt:lpstr>Project Selection Model: Numeric and Non-Numeric</vt:lpstr>
      <vt:lpstr>Project Selection Model: Numeric and Non-Numeric</vt:lpstr>
      <vt:lpstr>Project Selection Model: Numeric and Non-Numeric</vt:lpstr>
      <vt:lpstr>Project Selection Model: Numeric and Non-Numeric</vt:lpstr>
      <vt:lpstr>Project Selection Model: Numeric and Non-Numeric</vt:lpstr>
      <vt:lpstr>Choosing Project Selection Model</vt:lpstr>
      <vt:lpstr>Choosing Project Selection Model</vt:lpstr>
      <vt:lpstr>Choosing Project Selection Model</vt:lpstr>
      <vt:lpstr>Open-Ended Question</vt:lpstr>
      <vt:lpstr>Open-Ended Question</vt:lpstr>
      <vt:lpstr>Open-Ended Question</vt:lpstr>
      <vt:lpstr>Open-Ended Question</vt:lpstr>
      <vt:lpstr>Preparation for Assessment 2 - Week 6 (Semester 2, 2024)</vt:lpstr>
      <vt:lpstr>Preparation for Assessment 2 - Week 6 (Semester 2, 2024)</vt:lpstr>
      <vt:lpstr>Preparation for Assessment 2 - Week 6 (Semester 2, 2024)</vt:lpstr>
      <vt:lpstr>Preparation for Assessment 2 - Week 6 (Semester 2, 2024)</vt:lpstr>
      <vt:lpstr>Preparation for Assessment 2 - Week 6 (Semester 2, 2024)</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lpstr>Tutorial Week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190</cp:revision>
  <dcterms:created xsi:type="dcterms:W3CDTF">2024-08-07T00:37:24Z</dcterms:created>
  <dcterms:modified xsi:type="dcterms:W3CDTF">2024-08-21T11:38:46Z</dcterms:modified>
</cp:coreProperties>
</file>