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BC865-6EFE-4496-A3E1-CB98CCCF44DA}" type="datetimeFigureOut">
              <a:rPr lang="en-AU" smtClean="0"/>
              <a:t>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402BFA-E307-42D8-A47D-7626AD422C5C}" type="slidenum">
              <a:rPr lang="en-AU" smtClean="0"/>
              <a:t>‹#›</a:t>
            </a:fld>
            <a:endParaRPr lang="en-AU"/>
          </a:p>
        </p:txBody>
      </p:sp>
    </p:spTree>
    <p:extLst>
      <p:ext uri="{BB962C8B-B14F-4D97-AF65-F5344CB8AC3E}">
        <p14:creationId xmlns:p14="http://schemas.microsoft.com/office/powerpoint/2010/main" val="194126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a:t>
            </a:fld>
            <a:endParaRPr lang="en-AU"/>
          </a:p>
        </p:txBody>
      </p:sp>
    </p:spTree>
    <p:extLst>
      <p:ext uri="{BB962C8B-B14F-4D97-AF65-F5344CB8AC3E}">
        <p14:creationId xmlns:p14="http://schemas.microsoft.com/office/powerpoint/2010/main" val="3220233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11</a:t>
            </a:fld>
            <a:endParaRPr lang="en-AU"/>
          </a:p>
        </p:txBody>
      </p:sp>
    </p:spTree>
    <p:extLst>
      <p:ext uri="{BB962C8B-B14F-4D97-AF65-F5344CB8AC3E}">
        <p14:creationId xmlns:p14="http://schemas.microsoft.com/office/powerpoint/2010/main" val="141365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12</a:t>
            </a:fld>
            <a:endParaRPr lang="en-AU"/>
          </a:p>
        </p:txBody>
      </p:sp>
    </p:spTree>
    <p:extLst>
      <p:ext uri="{BB962C8B-B14F-4D97-AF65-F5344CB8AC3E}">
        <p14:creationId xmlns:p14="http://schemas.microsoft.com/office/powerpoint/2010/main" val="1556237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13</a:t>
            </a:fld>
            <a:endParaRPr lang="en-AU"/>
          </a:p>
        </p:txBody>
      </p:sp>
    </p:spTree>
    <p:extLst>
      <p:ext uri="{BB962C8B-B14F-4D97-AF65-F5344CB8AC3E}">
        <p14:creationId xmlns:p14="http://schemas.microsoft.com/office/powerpoint/2010/main" val="261059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14</a:t>
            </a:fld>
            <a:endParaRPr lang="en-AU"/>
          </a:p>
        </p:txBody>
      </p:sp>
    </p:spTree>
    <p:extLst>
      <p:ext uri="{BB962C8B-B14F-4D97-AF65-F5344CB8AC3E}">
        <p14:creationId xmlns:p14="http://schemas.microsoft.com/office/powerpoint/2010/main" val="286332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15</a:t>
            </a:fld>
            <a:endParaRPr lang="en-AU"/>
          </a:p>
        </p:txBody>
      </p:sp>
    </p:spTree>
    <p:extLst>
      <p:ext uri="{BB962C8B-B14F-4D97-AF65-F5344CB8AC3E}">
        <p14:creationId xmlns:p14="http://schemas.microsoft.com/office/powerpoint/2010/main" val="4094166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16</a:t>
            </a:fld>
            <a:endParaRPr lang="en-AU"/>
          </a:p>
        </p:txBody>
      </p:sp>
    </p:spTree>
    <p:extLst>
      <p:ext uri="{BB962C8B-B14F-4D97-AF65-F5344CB8AC3E}">
        <p14:creationId xmlns:p14="http://schemas.microsoft.com/office/powerpoint/2010/main" val="155668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17</a:t>
            </a:fld>
            <a:endParaRPr lang="en-AU"/>
          </a:p>
        </p:txBody>
      </p:sp>
    </p:spTree>
    <p:extLst>
      <p:ext uri="{BB962C8B-B14F-4D97-AF65-F5344CB8AC3E}">
        <p14:creationId xmlns:p14="http://schemas.microsoft.com/office/powerpoint/2010/main" val="432432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18</a:t>
            </a:fld>
            <a:endParaRPr lang="en-AU"/>
          </a:p>
        </p:txBody>
      </p:sp>
    </p:spTree>
    <p:extLst>
      <p:ext uri="{BB962C8B-B14F-4D97-AF65-F5344CB8AC3E}">
        <p14:creationId xmlns:p14="http://schemas.microsoft.com/office/powerpoint/2010/main" val="1576818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19</a:t>
            </a:fld>
            <a:endParaRPr lang="en-AU"/>
          </a:p>
        </p:txBody>
      </p:sp>
    </p:spTree>
    <p:extLst>
      <p:ext uri="{BB962C8B-B14F-4D97-AF65-F5344CB8AC3E}">
        <p14:creationId xmlns:p14="http://schemas.microsoft.com/office/powerpoint/2010/main" val="1878933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20</a:t>
            </a:fld>
            <a:endParaRPr lang="en-AU"/>
          </a:p>
        </p:txBody>
      </p:sp>
    </p:spTree>
    <p:extLst>
      <p:ext uri="{BB962C8B-B14F-4D97-AF65-F5344CB8AC3E}">
        <p14:creationId xmlns:p14="http://schemas.microsoft.com/office/powerpoint/2010/main" val="426684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a:t>
            </a:fld>
            <a:endParaRPr lang="en-AU"/>
          </a:p>
        </p:txBody>
      </p:sp>
    </p:spTree>
    <p:extLst>
      <p:ext uri="{BB962C8B-B14F-4D97-AF65-F5344CB8AC3E}">
        <p14:creationId xmlns:p14="http://schemas.microsoft.com/office/powerpoint/2010/main" val="2783710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21</a:t>
            </a:fld>
            <a:endParaRPr lang="en-AU"/>
          </a:p>
        </p:txBody>
      </p:sp>
    </p:spTree>
    <p:extLst>
      <p:ext uri="{BB962C8B-B14F-4D97-AF65-F5344CB8AC3E}">
        <p14:creationId xmlns:p14="http://schemas.microsoft.com/office/powerpoint/2010/main" val="2590278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22</a:t>
            </a:fld>
            <a:endParaRPr lang="en-AU"/>
          </a:p>
        </p:txBody>
      </p:sp>
    </p:spTree>
    <p:extLst>
      <p:ext uri="{BB962C8B-B14F-4D97-AF65-F5344CB8AC3E}">
        <p14:creationId xmlns:p14="http://schemas.microsoft.com/office/powerpoint/2010/main" val="1531985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23</a:t>
            </a:fld>
            <a:endParaRPr lang="en-AU"/>
          </a:p>
        </p:txBody>
      </p:sp>
    </p:spTree>
    <p:extLst>
      <p:ext uri="{BB962C8B-B14F-4D97-AF65-F5344CB8AC3E}">
        <p14:creationId xmlns:p14="http://schemas.microsoft.com/office/powerpoint/2010/main" val="456795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24</a:t>
            </a:fld>
            <a:endParaRPr lang="en-AU"/>
          </a:p>
        </p:txBody>
      </p:sp>
    </p:spTree>
    <p:extLst>
      <p:ext uri="{BB962C8B-B14F-4D97-AF65-F5344CB8AC3E}">
        <p14:creationId xmlns:p14="http://schemas.microsoft.com/office/powerpoint/2010/main" val="1840529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25</a:t>
            </a:fld>
            <a:endParaRPr lang="en-AU"/>
          </a:p>
        </p:txBody>
      </p:sp>
    </p:spTree>
    <p:extLst>
      <p:ext uri="{BB962C8B-B14F-4D97-AF65-F5344CB8AC3E}">
        <p14:creationId xmlns:p14="http://schemas.microsoft.com/office/powerpoint/2010/main" val="372943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26</a:t>
            </a:fld>
            <a:endParaRPr lang="en-AU"/>
          </a:p>
        </p:txBody>
      </p:sp>
    </p:spTree>
    <p:extLst>
      <p:ext uri="{BB962C8B-B14F-4D97-AF65-F5344CB8AC3E}">
        <p14:creationId xmlns:p14="http://schemas.microsoft.com/office/powerpoint/2010/main" val="3967159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27</a:t>
            </a:fld>
            <a:endParaRPr lang="en-AU"/>
          </a:p>
        </p:txBody>
      </p:sp>
    </p:spTree>
    <p:extLst>
      <p:ext uri="{BB962C8B-B14F-4D97-AF65-F5344CB8AC3E}">
        <p14:creationId xmlns:p14="http://schemas.microsoft.com/office/powerpoint/2010/main" val="1918799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28</a:t>
            </a:fld>
            <a:endParaRPr lang="en-AU"/>
          </a:p>
        </p:txBody>
      </p:sp>
    </p:spTree>
    <p:extLst>
      <p:ext uri="{BB962C8B-B14F-4D97-AF65-F5344CB8AC3E}">
        <p14:creationId xmlns:p14="http://schemas.microsoft.com/office/powerpoint/2010/main" val="1115415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29</a:t>
            </a:fld>
            <a:endParaRPr lang="en-AU"/>
          </a:p>
        </p:txBody>
      </p:sp>
    </p:spTree>
    <p:extLst>
      <p:ext uri="{BB962C8B-B14F-4D97-AF65-F5344CB8AC3E}">
        <p14:creationId xmlns:p14="http://schemas.microsoft.com/office/powerpoint/2010/main" val="2958716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30</a:t>
            </a:fld>
            <a:endParaRPr lang="en-AU"/>
          </a:p>
        </p:txBody>
      </p:sp>
    </p:spTree>
    <p:extLst>
      <p:ext uri="{BB962C8B-B14F-4D97-AF65-F5344CB8AC3E}">
        <p14:creationId xmlns:p14="http://schemas.microsoft.com/office/powerpoint/2010/main" val="2932765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a:t>
            </a:fld>
            <a:endParaRPr lang="en-AU"/>
          </a:p>
        </p:txBody>
      </p:sp>
    </p:spTree>
    <p:extLst>
      <p:ext uri="{BB962C8B-B14F-4D97-AF65-F5344CB8AC3E}">
        <p14:creationId xmlns:p14="http://schemas.microsoft.com/office/powerpoint/2010/main" val="3970354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31</a:t>
            </a:fld>
            <a:endParaRPr lang="en-AU"/>
          </a:p>
        </p:txBody>
      </p:sp>
    </p:spTree>
    <p:extLst>
      <p:ext uri="{BB962C8B-B14F-4D97-AF65-F5344CB8AC3E}">
        <p14:creationId xmlns:p14="http://schemas.microsoft.com/office/powerpoint/2010/main" val="3034741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32</a:t>
            </a:fld>
            <a:endParaRPr lang="en-AU"/>
          </a:p>
        </p:txBody>
      </p:sp>
    </p:spTree>
    <p:extLst>
      <p:ext uri="{BB962C8B-B14F-4D97-AF65-F5344CB8AC3E}">
        <p14:creationId xmlns:p14="http://schemas.microsoft.com/office/powerpoint/2010/main" val="973645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33</a:t>
            </a:fld>
            <a:endParaRPr lang="en-AU"/>
          </a:p>
        </p:txBody>
      </p:sp>
    </p:spTree>
    <p:extLst>
      <p:ext uri="{BB962C8B-B14F-4D97-AF65-F5344CB8AC3E}">
        <p14:creationId xmlns:p14="http://schemas.microsoft.com/office/powerpoint/2010/main" val="2034859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34</a:t>
            </a:fld>
            <a:endParaRPr lang="en-AU"/>
          </a:p>
        </p:txBody>
      </p:sp>
    </p:spTree>
    <p:extLst>
      <p:ext uri="{BB962C8B-B14F-4D97-AF65-F5344CB8AC3E}">
        <p14:creationId xmlns:p14="http://schemas.microsoft.com/office/powerpoint/2010/main" val="3960985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35</a:t>
            </a:fld>
            <a:endParaRPr lang="en-AU"/>
          </a:p>
        </p:txBody>
      </p:sp>
    </p:spTree>
    <p:extLst>
      <p:ext uri="{BB962C8B-B14F-4D97-AF65-F5344CB8AC3E}">
        <p14:creationId xmlns:p14="http://schemas.microsoft.com/office/powerpoint/2010/main" val="1951759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36</a:t>
            </a:fld>
            <a:endParaRPr lang="en-AU"/>
          </a:p>
        </p:txBody>
      </p:sp>
    </p:spTree>
    <p:extLst>
      <p:ext uri="{BB962C8B-B14F-4D97-AF65-F5344CB8AC3E}">
        <p14:creationId xmlns:p14="http://schemas.microsoft.com/office/powerpoint/2010/main" val="1612279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37</a:t>
            </a:fld>
            <a:endParaRPr lang="en-AU"/>
          </a:p>
        </p:txBody>
      </p:sp>
    </p:spTree>
    <p:extLst>
      <p:ext uri="{BB962C8B-B14F-4D97-AF65-F5344CB8AC3E}">
        <p14:creationId xmlns:p14="http://schemas.microsoft.com/office/powerpoint/2010/main" val="217654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38</a:t>
            </a:fld>
            <a:endParaRPr lang="en-AU"/>
          </a:p>
        </p:txBody>
      </p:sp>
    </p:spTree>
    <p:extLst>
      <p:ext uri="{BB962C8B-B14F-4D97-AF65-F5344CB8AC3E}">
        <p14:creationId xmlns:p14="http://schemas.microsoft.com/office/powerpoint/2010/main" val="1388415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39</a:t>
            </a:fld>
            <a:endParaRPr lang="en-AU"/>
          </a:p>
        </p:txBody>
      </p:sp>
    </p:spTree>
    <p:extLst>
      <p:ext uri="{BB962C8B-B14F-4D97-AF65-F5344CB8AC3E}">
        <p14:creationId xmlns:p14="http://schemas.microsoft.com/office/powerpoint/2010/main" val="283846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40</a:t>
            </a:fld>
            <a:endParaRPr lang="en-AU"/>
          </a:p>
        </p:txBody>
      </p:sp>
    </p:spTree>
    <p:extLst>
      <p:ext uri="{BB962C8B-B14F-4D97-AF65-F5344CB8AC3E}">
        <p14:creationId xmlns:p14="http://schemas.microsoft.com/office/powerpoint/2010/main" val="83114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5</a:t>
            </a:fld>
            <a:endParaRPr lang="en-AU"/>
          </a:p>
        </p:txBody>
      </p:sp>
    </p:spTree>
    <p:extLst>
      <p:ext uri="{BB962C8B-B14F-4D97-AF65-F5344CB8AC3E}">
        <p14:creationId xmlns:p14="http://schemas.microsoft.com/office/powerpoint/2010/main" val="2327922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41</a:t>
            </a:fld>
            <a:endParaRPr lang="en-AU"/>
          </a:p>
        </p:txBody>
      </p:sp>
    </p:spTree>
    <p:extLst>
      <p:ext uri="{BB962C8B-B14F-4D97-AF65-F5344CB8AC3E}">
        <p14:creationId xmlns:p14="http://schemas.microsoft.com/office/powerpoint/2010/main" val="35996477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42</a:t>
            </a:fld>
            <a:endParaRPr lang="en-AU"/>
          </a:p>
        </p:txBody>
      </p:sp>
    </p:spTree>
    <p:extLst>
      <p:ext uri="{BB962C8B-B14F-4D97-AF65-F5344CB8AC3E}">
        <p14:creationId xmlns:p14="http://schemas.microsoft.com/office/powerpoint/2010/main" val="3913994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43</a:t>
            </a:fld>
            <a:endParaRPr lang="en-AU"/>
          </a:p>
        </p:txBody>
      </p:sp>
    </p:spTree>
    <p:extLst>
      <p:ext uri="{BB962C8B-B14F-4D97-AF65-F5344CB8AC3E}">
        <p14:creationId xmlns:p14="http://schemas.microsoft.com/office/powerpoint/2010/main" val="1348483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6</a:t>
            </a:fld>
            <a:endParaRPr lang="en-AU"/>
          </a:p>
        </p:txBody>
      </p:sp>
    </p:spTree>
    <p:extLst>
      <p:ext uri="{BB962C8B-B14F-4D97-AF65-F5344CB8AC3E}">
        <p14:creationId xmlns:p14="http://schemas.microsoft.com/office/powerpoint/2010/main" val="183454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7</a:t>
            </a:fld>
            <a:endParaRPr lang="en-AU"/>
          </a:p>
        </p:txBody>
      </p:sp>
    </p:spTree>
    <p:extLst>
      <p:ext uri="{BB962C8B-B14F-4D97-AF65-F5344CB8AC3E}">
        <p14:creationId xmlns:p14="http://schemas.microsoft.com/office/powerpoint/2010/main" val="241047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8</a:t>
            </a:fld>
            <a:endParaRPr lang="en-AU"/>
          </a:p>
        </p:txBody>
      </p:sp>
    </p:spTree>
    <p:extLst>
      <p:ext uri="{BB962C8B-B14F-4D97-AF65-F5344CB8AC3E}">
        <p14:creationId xmlns:p14="http://schemas.microsoft.com/office/powerpoint/2010/main" val="47679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9</a:t>
            </a:fld>
            <a:endParaRPr lang="en-AU"/>
          </a:p>
        </p:txBody>
      </p:sp>
    </p:spTree>
    <p:extLst>
      <p:ext uri="{BB962C8B-B14F-4D97-AF65-F5344CB8AC3E}">
        <p14:creationId xmlns:p14="http://schemas.microsoft.com/office/powerpoint/2010/main" val="383142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4402BFA-E307-42D8-A47D-7626AD422C5C}" type="slidenum">
              <a:rPr lang="en-AU" smtClean="0"/>
              <a:t>10</a:t>
            </a:fld>
            <a:endParaRPr lang="en-AU"/>
          </a:p>
        </p:txBody>
      </p:sp>
    </p:spTree>
    <p:extLst>
      <p:ext uri="{BB962C8B-B14F-4D97-AF65-F5344CB8AC3E}">
        <p14:creationId xmlns:p14="http://schemas.microsoft.com/office/powerpoint/2010/main" val="331971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945931" y="1122363"/>
            <a:ext cx="10300138" cy="2387600"/>
          </a:xfrm>
        </p:spPr>
        <p:txBody>
          <a:bodyPr>
            <a:normAutofit fontScale="90000"/>
          </a:bodyPr>
          <a:lstStyle/>
          <a:p>
            <a:pPr>
              <a:lnSpc>
                <a:spcPct val="150000"/>
              </a:lnSpc>
            </a:pPr>
            <a:r>
              <a:rPr lang="en-US" dirty="0"/>
              <a:t>IT Professional Environment: Law, Ethics and Privacy</a:t>
            </a:r>
            <a:endParaRPr lang="en-AU" dirty="0"/>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noAutofit/>
          </a:bodyPr>
          <a:lstStyle/>
          <a:p>
            <a:pPr>
              <a:lnSpc>
                <a:spcPct val="150000"/>
              </a:lnSpc>
            </a:pPr>
            <a:r>
              <a:rPr lang="en-AU" sz="2800" dirty="0"/>
              <a:t>Week 7:</a:t>
            </a:r>
          </a:p>
          <a:p>
            <a:pPr>
              <a:lnSpc>
                <a:spcPct val="150000"/>
              </a:lnSpc>
            </a:pPr>
            <a:r>
              <a:rPr lang="en-AU" sz="2800"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Education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Technology has transformed education by providing new tools and resources for learning, enabling online education, and promoting personalized learning experiences.</a:t>
            </a:r>
          </a:p>
        </p:txBody>
      </p:sp>
    </p:spTree>
    <p:extLst>
      <p:ext uri="{BB962C8B-B14F-4D97-AF65-F5344CB8AC3E}">
        <p14:creationId xmlns:p14="http://schemas.microsoft.com/office/powerpoint/2010/main" val="59893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Education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Imagine a university in Melbourne implementing a new AI-driven platform, "</a:t>
            </a:r>
            <a:r>
              <a:rPr lang="en-US" dirty="0" err="1">
                <a:latin typeface="Calibri" panose="020F0502020204030204" pitchFamily="34" charset="0"/>
                <a:cs typeface="Calibri" panose="020F0502020204030204" pitchFamily="34" charset="0"/>
              </a:rPr>
              <a:t>EduLearn</a:t>
            </a:r>
            <a:r>
              <a:rPr lang="en-US" dirty="0">
                <a:latin typeface="Calibri" panose="020F0502020204030204" pitchFamily="34" charset="0"/>
                <a:cs typeface="Calibri" panose="020F0502020204030204" pitchFamily="34" charset="0"/>
              </a:rPr>
              <a:t>," that offers personalized learning paths for students based on their performance and learning styles.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the university ensure that </a:t>
            </a:r>
            <a:r>
              <a:rPr lang="en-US" dirty="0" err="1">
                <a:latin typeface="Calibri" panose="020F0502020204030204" pitchFamily="34" charset="0"/>
                <a:cs typeface="Calibri" panose="020F0502020204030204" pitchFamily="34" charset="0"/>
              </a:rPr>
              <a:t>EduLearn</a:t>
            </a:r>
            <a:r>
              <a:rPr lang="en-US" dirty="0">
                <a:latin typeface="Calibri" panose="020F0502020204030204" pitchFamily="34" charset="0"/>
                <a:cs typeface="Calibri" panose="020F0502020204030204" pitchFamily="34" charset="0"/>
              </a:rPr>
              <a:t> effectively enhances the learning experience without disadvantaging students who may struggle with technology?</a:t>
            </a:r>
          </a:p>
        </p:txBody>
      </p:sp>
    </p:spTree>
    <p:extLst>
      <p:ext uri="{BB962C8B-B14F-4D97-AF65-F5344CB8AC3E}">
        <p14:creationId xmlns:p14="http://schemas.microsoft.com/office/powerpoint/2010/main" val="84939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Education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Providing training sessions for students to become familiar with the platform.</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Ensuring access to necessary technology and resources for all students.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Continuously monitoring and adjusting the platform based on student feedback.</a:t>
            </a:r>
          </a:p>
        </p:txBody>
      </p:sp>
    </p:spTree>
    <p:extLst>
      <p:ext uri="{BB962C8B-B14F-4D97-AF65-F5344CB8AC3E}">
        <p14:creationId xmlns:p14="http://schemas.microsoft.com/office/powerpoint/2010/main" val="176965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Education</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482153"/>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one benefit of integrating technology into education?</a:t>
            </a:r>
          </a:p>
          <a:p>
            <a:pPr>
              <a:lnSpc>
                <a:spcPct val="150000"/>
              </a:lnSpc>
            </a:pPr>
            <a:r>
              <a:rPr lang="en-US" dirty="0">
                <a:latin typeface="Calibri" panose="020F0502020204030204" pitchFamily="34" charset="0"/>
                <a:cs typeface="Calibri" panose="020F0502020204030204" pitchFamily="34" charset="0"/>
              </a:rPr>
              <a:t>A) Personalized learning experiences</a:t>
            </a:r>
          </a:p>
          <a:p>
            <a:pPr>
              <a:lnSpc>
                <a:spcPct val="150000"/>
              </a:lnSpc>
            </a:pPr>
            <a:r>
              <a:rPr lang="en-US" dirty="0">
                <a:latin typeface="Calibri" panose="020F0502020204030204" pitchFamily="34" charset="0"/>
                <a:cs typeface="Calibri" panose="020F0502020204030204" pitchFamily="34" charset="0"/>
              </a:rPr>
              <a:t>B) Limited access to learning resources</a:t>
            </a:r>
          </a:p>
          <a:p>
            <a:pPr>
              <a:lnSpc>
                <a:spcPct val="150000"/>
              </a:lnSpc>
            </a:pPr>
            <a:r>
              <a:rPr lang="en-US" dirty="0">
                <a:latin typeface="Calibri" panose="020F0502020204030204" pitchFamily="34" charset="0"/>
                <a:cs typeface="Calibri" panose="020F0502020204030204" pitchFamily="34" charset="0"/>
              </a:rPr>
              <a:t>C) Increased reliance on traditional teaching methods</a:t>
            </a:r>
          </a:p>
          <a:p>
            <a:pPr>
              <a:lnSpc>
                <a:spcPct val="150000"/>
              </a:lnSpc>
            </a:pPr>
            <a:r>
              <a:rPr lang="en-US" dirty="0">
                <a:latin typeface="Calibri" panose="020F0502020204030204" pitchFamily="34" charset="0"/>
                <a:cs typeface="Calibri" panose="020F0502020204030204" pitchFamily="34" charset="0"/>
              </a:rPr>
              <a:t>D) Reduced collaboration among students</a:t>
            </a:r>
          </a:p>
        </p:txBody>
      </p:sp>
      <p:sp>
        <p:nvSpPr>
          <p:cNvPr id="4" name="Rectangle: Rounded Corners 3">
            <a:extLst>
              <a:ext uri="{FF2B5EF4-FFF2-40B4-BE49-F238E27FC236}">
                <a16:creationId xmlns:a16="http://schemas.microsoft.com/office/drawing/2014/main" id="{41E2083A-39C8-3A42-04DD-17F738FC937B}"/>
              </a:ext>
            </a:extLst>
          </p:cNvPr>
          <p:cNvSpPr/>
          <p:nvPr/>
        </p:nvSpPr>
        <p:spPr>
          <a:xfrm>
            <a:off x="0" y="2343807"/>
            <a:ext cx="9291145" cy="71470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0846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Employment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The rise of technology has significantly impacted employment, leading to the creation of new job roles while making some traditional roles obsolete.</a:t>
            </a:r>
          </a:p>
        </p:txBody>
      </p:sp>
    </p:spTree>
    <p:extLst>
      <p:ext uri="{BB962C8B-B14F-4D97-AF65-F5344CB8AC3E}">
        <p14:creationId xmlns:p14="http://schemas.microsoft.com/office/powerpoint/2010/main" val="335620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Employment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 tech startup in Brisbane, "</a:t>
            </a:r>
            <a:r>
              <a:rPr lang="en-US" dirty="0" err="1">
                <a:latin typeface="Calibri" panose="020F0502020204030204" pitchFamily="34" charset="0"/>
                <a:cs typeface="Calibri" panose="020F0502020204030204" pitchFamily="34" charset="0"/>
              </a:rPr>
              <a:t>JobTech</a:t>
            </a:r>
            <a:r>
              <a:rPr lang="en-US" dirty="0">
                <a:latin typeface="Calibri" panose="020F0502020204030204" pitchFamily="34" charset="0"/>
                <a:cs typeface="Calibri" panose="020F0502020204030204" pitchFamily="34" charset="0"/>
              </a:rPr>
              <a:t>," develops a platform that uses AI to match job seekers with employers. While the platform improves job matching efficiency, it also raises concerns about algorithmic bias.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a:t>
            </a:r>
            <a:r>
              <a:rPr lang="en-US" dirty="0" err="1">
                <a:latin typeface="Calibri" panose="020F0502020204030204" pitchFamily="34" charset="0"/>
                <a:cs typeface="Calibri" panose="020F0502020204030204" pitchFamily="34" charset="0"/>
              </a:rPr>
              <a:t>JobTech</a:t>
            </a:r>
            <a:r>
              <a:rPr lang="en-US" dirty="0">
                <a:latin typeface="Calibri" panose="020F0502020204030204" pitchFamily="34" charset="0"/>
                <a:cs typeface="Calibri" panose="020F0502020204030204" pitchFamily="34" charset="0"/>
              </a:rPr>
              <a:t> address concerns about algorithmic bias to ensure fair and equitable job matching?</a:t>
            </a:r>
          </a:p>
        </p:txBody>
      </p:sp>
    </p:spTree>
    <p:extLst>
      <p:ext uri="{BB962C8B-B14F-4D97-AF65-F5344CB8AC3E}">
        <p14:creationId xmlns:p14="http://schemas.microsoft.com/office/powerpoint/2010/main" val="420753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Employment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Implementing transparency in how the AI algorithm makes decisions.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Regularly auditing the algorithm for potential biases and adjusting as necessary.</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Engaging with diverse stakeholders to ensure the platform meets the needs of all users.</a:t>
            </a:r>
          </a:p>
        </p:txBody>
      </p:sp>
    </p:spTree>
    <p:extLst>
      <p:ext uri="{BB962C8B-B14F-4D97-AF65-F5344CB8AC3E}">
        <p14:creationId xmlns:p14="http://schemas.microsoft.com/office/powerpoint/2010/main" val="161785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Employment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47164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a potential drawback of technology's impact on employment?</a:t>
            </a:r>
          </a:p>
          <a:p>
            <a:pPr>
              <a:lnSpc>
                <a:spcPct val="150000"/>
              </a:lnSpc>
            </a:pPr>
            <a:r>
              <a:rPr lang="en-US" dirty="0">
                <a:latin typeface="Calibri" panose="020F0502020204030204" pitchFamily="34" charset="0"/>
                <a:cs typeface="Calibri" panose="020F0502020204030204" pitchFamily="34" charset="0"/>
              </a:rPr>
              <a:t>A) Creation of new job roles</a:t>
            </a:r>
          </a:p>
          <a:p>
            <a:pPr>
              <a:lnSpc>
                <a:spcPct val="150000"/>
              </a:lnSpc>
            </a:pPr>
            <a:r>
              <a:rPr lang="en-US" dirty="0">
                <a:latin typeface="Calibri" panose="020F0502020204030204" pitchFamily="34" charset="0"/>
                <a:cs typeface="Calibri" panose="020F0502020204030204" pitchFamily="34" charset="0"/>
              </a:rPr>
              <a:t>B) Increased flexibility for workers</a:t>
            </a:r>
          </a:p>
          <a:p>
            <a:pPr>
              <a:lnSpc>
                <a:spcPct val="150000"/>
              </a:lnSpc>
            </a:pPr>
            <a:r>
              <a:rPr lang="en-US" dirty="0">
                <a:latin typeface="Calibri" panose="020F0502020204030204" pitchFamily="34" charset="0"/>
                <a:cs typeface="Calibri" panose="020F0502020204030204" pitchFamily="34" charset="0"/>
              </a:rPr>
              <a:t>C) Job displacement due to automation</a:t>
            </a:r>
          </a:p>
          <a:p>
            <a:pPr>
              <a:lnSpc>
                <a:spcPct val="150000"/>
              </a:lnSpc>
            </a:pPr>
            <a:r>
              <a:rPr lang="en-US" dirty="0">
                <a:latin typeface="Calibri" panose="020F0502020204030204" pitchFamily="34" charset="0"/>
                <a:cs typeface="Calibri" panose="020F0502020204030204" pitchFamily="34" charset="0"/>
              </a:rPr>
              <a:t>D) Enhanced job matching efficiency</a:t>
            </a:r>
          </a:p>
        </p:txBody>
      </p:sp>
    </p:spTree>
    <p:extLst>
      <p:ext uri="{BB962C8B-B14F-4D97-AF65-F5344CB8AC3E}">
        <p14:creationId xmlns:p14="http://schemas.microsoft.com/office/powerpoint/2010/main" val="386416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Networks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Social networks have revolutionized the way people connect, share information, and communicate, but they also present challenges such as misinformation, cyberbullying, and privacy concerns.</a:t>
            </a:r>
          </a:p>
        </p:txBody>
      </p:sp>
    </p:spTree>
    <p:extLst>
      <p:ext uri="{BB962C8B-B14F-4D97-AF65-F5344CB8AC3E}">
        <p14:creationId xmlns:p14="http://schemas.microsoft.com/office/powerpoint/2010/main" val="150986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Networks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 social network based in Canberra, "</a:t>
            </a:r>
            <a:r>
              <a:rPr lang="en-US" dirty="0" err="1">
                <a:latin typeface="Calibri" panose="020F0502020204030204" pitchFamily="34" charset="0"/>
                <a:cs typeface="Calibri" panose="020F0502020204030204" pitchFamily="34" charset="0"/>
              </a:rPr>
              <a:t>NetConnect</a:t>
            </a:r>
            <a:r>
              <a:rPr lang="en-US" dirty="0">
                <a:latin typeface="Calibri" panose="020F0502020204030204" pitchFamily="34" charset="0"/>
                <a:cs typeface="Calibri" panose="020F0502020204030204" pitchFamily="34" charset="0"/>
              </a:rPr>
              <a:t>," is facing criticism for its handling of user data and the spread of misinformation on its platform.</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strategies should </a:t>
            </a:r>
            <a:r>
              <a:rPr lang="en-US" dirty="0" err="1">
                <a:latin typeface="Calibri" panose="020F0502020204030204" pitchFamily="34" charset="0"/>
                <a:cs typeface="Calibri" panose="020F0502020204030204" pitchFamily="34" charset="0"/>
              </a:rPr>
              <a:t>NetConnect</a:t>
            </a:r>
            <a:r>
              <a:rPr lang="en-US" dirty="0">
                <a:latin typeface="Calibri" panose="020F0502020204030204" pitchFamily="34" charset="0"/>
                <a:cs typeface="Calibri" panose="020F0502020204030204" pitchFamily="34" charset="0"/>
              </a:rPr>
              <a:t> implement to address these issues and rebuild trust with its users?</a:t>
            </a:r>
          </a:p>
        </p:txBody>
      </p:sp>
    </p:spTree>
    <p:extLst>
      <p:ext uri="{BB962C8B-B14F-4D97-AF65-F5344CB8AC3E}">
        <p14:creationId xmlns:p14="http://schemas.microsoft.com/office/powerpoint/2010/main" val="2582540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Consequences of IT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2012221"/>
          </a:xfrm>
          <a:ln>
            <a:noFill/>
          </a:ln>
        </p:spPr>
        <p:txBody>
          <a:bodyPr>
            <a:noAutofit/>
          </a:bodyPr>
          <a:lstStyle/>
          <a:p>
            <a:pPr eaLnBrk="0" fontAlgn="base" hangingPunct="0">
              <a:lnSpc>
                <a:spcPct val="150000"/>
              </a:lnSpc>
              <a:spcBef>
                <a:spcPct val="0"/>
              </a:spcBef>
              <a:spcAft>
                <a:spcPct val="0"/>
              </a:spcAft>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The rapid advancement of information technology has led to significant social changes, affecting various aspects of life, including communication, work, education, and social interactions.</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Networks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6052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Enhancing data privacy policies and giving users more control over their information.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Implementing stricter content moderation to prevent the spread of misinformation.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Providing users with clear and accessible information about how their data is used.</a:t>
            </a:r>
          </a:p>
        </p:txBody>
      </p:sp>
    </p:spTree>
    <p:extLst>
      <p:ext uri="{BB962C8B-B14F-4D97-AF65-F5344CB8AC3E}">
        <p14:creationId xmlns:p14="http://schemas.microsoft.com/office/powerpoint/2010/main" val="70057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Networks</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86052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Which of the following is a challenge associated with social networks?</a:t>
            </a:r>
          </a:p>
          <a:p>
            <a:pPr>
              <a:lnSpc>
                <a:spcPct val="150000"/>
              </a:lnSpc>
            </a:pPr>
            <a:r>
              <a:rPr lang="en-US" dirty="0">
                <a:latin typeface="Calibri" panose="020F0502020204030204" pitchFamily="34" charset="0"/>
                <a:cs typeface="Calibri" panose="020F0502020204030204" pitchFamily="34" charset="0"/>
              </a:rPr>
              <a:t>A) Improved face-to-face interactions</a:t>
            </a:r>
          </a:p>
          <a:p>
            <a:pPr>
              <a:lnSpc>
                <a:spcPct val="150000"/>
              </a:lnSpc>
            </a:pPr>
            <a:r>
              <a:rPr lang="en-US" dirty="0">
                <a:latin typeface="Calibri" panose="020F0502020204030204" pitchFamily="34" charset="0"/>
                <a:cs typeface="Calibri" panose="020F0502020204030204" pitchFamily="34" charset="0"/>
              </a:rPr>
              <a:t>B) Increased privacy for users</a:t>
            </a:r>
          </a:p>
          <a:p>
            <a:pPr>
              <a:lnSpc>
                <a:spcPct val="150000"/>
              </a:lnSpc>
            </a:pPr>
            <a:r>
              <a:rPr lang="en-US" dirty="0">
                <a:latin typeface="Calibri" panose="020F0502020204030204" pitchFamily="34" charset="0"/>
                <a:cs typeface="Calibri" panose="020F0502020204030204" pitchFamily="34" charset="0"/>
              </a:rPr>
              <a:t>C) Spread of misinformation</a:t>
            </a:r>
          </a:p>
          <a:p>
            <a:pPr>
              <a:lnSpc>
                <a:spcPct val="150000"/>
              </a:lnSpc>
            </a:pPr>
            <a:r>
              <a:rPr lang="en-US" dirty="0">
                <a:latin typeface="Calibri" panose="020F0502020204030204" pitchFamily="34" charset="0"/>
                <a:cs typeface="Calibri" panose="020F0502020204030204" pitchFamily="34" charset="0"/>
              </a:rPr>
              <a:t>D) Decreased online engagement</a:t>
            </a:r>
          </a:p>
        </p:txBody>
      </p:sp>
      <p:sp>
        <p:nvSpPr>
          <p:cNvPr id="4" name="Rectangle: Rounded Corners 3">
            <a:extLst>
              <a:ext uri="{FF2B5EF4-FFF2-40B4-BE49-F238E27FC236}">
                <a16:creationId xmlns:a16="http://schemas.microsoft.com/office/drawing/2014/main" id="{50D50AA0-C1A4-A48E-4398-351FEDC26E70}"/>
              </a:ext>
            </a:extLst>
          </p:cNvPr>
          <p:cNvSpPr/>
          <p:nvPr/>
        </p:nvSpPr>
        <p:spPr>
          <a:xfrm>
            <a:off x="0" y="3878317"/>
            <a:ext cx="6369269"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0026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Banking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Technology has transformed banking, leading to the rise of online banking, mobile payment systems, and fintech innovations that offer greater convenience and accessibility.</a:t>
            </a:r>
          </a:p>
        </p:txBody>
      </p:sp>
    </p:spTree>
    <p:extLst>
      <p:ext uri="{BB962C8B-B14F-4D97-AF65-F5344CB8AC3E}">
        <p14:creationId xmlns:p14="http://schemas.microsoft.com/office/powerpoint/2010/main" val="176364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Banking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 major bank in Sydney, "</a:t>
            </a:r>
            <a:r>
              <a:rPr lang="en-US" dirty="0" err="1">
                <a:latin typeface="Calibri" panose="020F0502020204030204" pitchFamily="34" charset="0"/>
                <a:cs typeface="Calibri" panose="020F0502020204030204" pitchFamily="34" charset="0"/>
              </a:rPr>
              <a:t>AussieBank</a:t>
            </a:r>
            <a:r>
              <a:rPr lang="en-US" dirty="0">
                <a:latin typeface="Calibri" panose="020F0502020204030204" pitchFamily="34" charset="0"/>
                <a:cs typeface="Calibri" panose="020F0502020204030204" pitchFamily="34" charset="0"/>
              </a:rPr>
              <a:t>," launches a new mobile payment app, but faces challenges related to security breaches and user adoption.</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a:t>
            </a:r>
            <a:r>
              <a:rPr lang="en-US" dirty="0" err="1">
                <a:latin typeface="Calibri" panose="020F0502020204030204" pitchFamily="34" charset="0"/>
                <a:cs typeface="Calibri" panose="020F0502020204030204" pitchFamily="34" charset="0"/>
              </a:rPr>
              <a:t>AussieBank</a:t>
            </a:r>
            <a:r>
              <a:rPr lang="en-US" dirty="0">
                <a:latin typeface="Calibri" panose="020F0502020204030204" pitchFamily="34" charset="0"/>
                <a:cs typeface="Calibri" panose="020F0502020204030204" pitchFamily="34" charset="0"/>
              </a:rPr>
              <a:t> ensure the security of its mobile payment app while encouraging widespread user adoption?</a:t>
            </a:r>
          </a:p>
        </p:txBody>
      </p:sp>
    </p:spTree>
    <p:extLst>
      <p:ext uri="{BB962C8B-B14F-4D97-AF65-F5344CB8AC3E}">
        <p14:creationId xmlns:p14="http://schemas.microsoft.com/office/powerpoint/2010/main" val="245198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Banking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Implementing advanced security measures such as biometric authentication.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Educating users about the app's security features and how to protect their information.</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Offering incentives for users to adopt the app, such as cashback or discounts.</a:t>
            </a:r>
          </a:p>
        </p:txBody>
      </p:sp>
    </p:spTree>
    <p:extLst>
      <p:ext uri="{BB962C8B-B14F-4D97-AF65-F5344CB8AC3E}">
        <p14:creationId xmlns:p14="http://schemas.microsoft.com/office/powerpoint/2010/main" val="227781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Banking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one advantage of technology in banking?</a:t>
            </a:r>
          </a:p>
          <a:p>
            <a:pPr>
              <a:lnSpc>
                <a:spcPct val="150000"/>
              </a:lnSpc>
            </a:pPr>
            <a:r>
              <a:rPr lang="en-US" dirty="0">
                <a:latin typeface="Calibri" panose="020F0502020204030204" pitchFamily="34" charset="0"/>
                <a:cs typeface="Calibri" panose="020F0502020204030204" pitchFamily="34" charset="0"/>
              </a:rPr>
              <a:t>A) Greater convenience for users</a:t>
            </a:r>
          </a:p>
          <a:p>
            <a:pPr>
              <a:lnSpc>
                <a:spcPct val="150000"/>
              </a:lnSpc>
            </a:pPr>
            <a:r>
              <a:rPr lang="en-US" dirty="0">
                <a:latin typeface="Calibri" panose="020F0502020204030204" pitchFamily="34" charset="0"/>
                <a:cs typeface="Calibri" panose="020F0502020204030204" pitchFamily="34" charset="0"/>
              </a:rPr>
              <a:t>B) Increased need for physical bank branches</a:t>
            </a:r>
          </a:p>
          <a:p>
            <a:pPr>
              <a:lnSpc>
                <a:spcPct val="150000"/>
              </a:lnSpc>
            </a:pPr>
            <a:r>
              <a:rPr lang="en-US" dirty="0">
                <a:latin typeface="Calibri" panose="020F0502020204030204" pitchFamily="34" charset="0"/>
                <a:cs typeface="Calibri" panose="020F0502020204030204" pitchFamily="34" charset="0"/>
              </a:rPr>
              <a:t>C) Reduced security risks</a:t>
            </a:r>
          </a:p>
          <a:p>
            <a:pPr>
              <a:lnSpc>
                <a:spcPct val="150000"/>
              </a:lnSpc>
            </a:pPr>
            <a:r>
              <a:rPr lang="en-US" dirty="0">
                <a:latin typeface="Calibri" panose="020F0502020204030204" pitchFamily="34" charset="0"/>
                <a:cs typeface="Calibri" panose="020F0502020204030204" pitchFamily="34" charset="0"/>
              </a:rPr>
              <a:t>D) Decreased access to financial services</a:t>
            </a:r>
          </a:p>
        </p:txBody>
      </p:sp>
      <p:sp>
        <p:nvSpPr>
          <p:cNvPr id="4" name="Rectangle: Rounded Corners 3">
            <a:extLst>
              <a:ext uri="{FF2B5EF4-FFF2-40B4-BE49-F238E27FC236}">
                <a16:creationId xmlns:a16="http://schemas.microsoft.com/office/drawing/2014/main" id="{5B01758A-2B56-7DF8-8471-B7204D2CC04A}"/>
              </a:ext>
            </a:extLst>
          </p:cNvPr>
          <p:cNvSpPr/>
          <p:nvPr/>
        </p:nvSpPr>
        <p:spPr>
          <a:xfrm>
            <a:off x="0" y="1723697"/>
            <a:ext cx="7262648"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3227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Shopping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Technology has revolutionized shopping, enabling online shopping, personalized recommendations, and the use of data analytics to understand consumer behavior.</a:t>
            </a:r>
          </a:p>
        </p:txBody>
      </p:sp>
    </p:spTree>
    <p:extLst>
      <p:ext uri="{BB962C8B-B14F-4D97-AF65-F5344CB8AC3E}">
        <p14:creationId xmlns:p14="http://schemas.microsoft.com/office/powerpoint/2010/main" val="2042017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Shopping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An e-commerce platform in Melbourne, "</a:t>
            </a:r>
            <a:r>
              <a:rPr lang="en-US" dirty="0" err="1">
                <a:latin typeface="Calibri" panose="020F0502020204030204" pitchFamily="34" charset="0"/>
                <a:cs typeface="Calibri" panose="020F0502020204030204" pitchFamily="34" charset="0"/>
              </a:rPr>
              <a:t>ShopSmart</a:t>
            </a:r>
            <a:r>
              <a:rPr lang="en-US" dirty="0">
                <a:latin typeface="Calibri" panose="020F0502020204030204" pitchFamily="34" charset="0"/>
                <a:cs typeface="Calibri" panose="020F0502020204030204" pitchFamily="34" charset="0"/>
              </a:rPr>
              <a:t>," uses AI to provide personalized product recommendations, but customers express concerns about privacy and data usage.</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steps should </a:t>
            </a:r>
            <a:r>
              <a:rPr lang="en-US" dirty="0" err="1">
                <a:latin typeface="Calibri" panose="020F0502020204030204" pitchFamily="34" charset="0"/>
                <a:cs typeface="Calibri" panose="020F0502020204030204" pitchFamily="34" charset="0"/>
              </a:rPr>
              <a:t>ShopSmart</a:t>
            </a:r>
            <a:r>
              <a:rPr lang="en-US" dirty="0">
                <a:latin typeface="Calibri" panose="020F0502020204030204" pitchFamily="34" charset="0"/>
                <a:cs typeface="Calibri" panose="020F0502020204030204" pitchFamily="34" charset="0"/>
              </a:rPr>
              <a:t> take to balance personalization with customer privacy concerns?</a:t>
            </a:r>
          </a:p>
        </p:txBody>
      </p:sp>
    </p:spTree>
    <p:extLst>
      <p:ext uri="{BB962C8B-B14F-4D97-AF65-F5344CB8AC3E}">
        <p14:creationId xmlns:p14="http://schemas.microsoft.com/office/powerpoint/2010/main" val="4255878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Shopping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27194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Providing clear and transparent information about data collection and usage.</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Allowing customers to customize their privacy settings and control what data is collected.</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Ensuring that data is securely stored and not shared with third parties without consent.</a:t>
            </a:r>
          </a:p>
        </p:txBody>
      </p:sp>
    </p:spTree>
    <p:extLst>
      <p:ext uri="{BB962C8B-B14F-4D97-AF65-F5344CB8AC3E}">
        <p14:creationId xmlns:p14="http://schemas.microsoft.com/office/powerpoint/2010/main" val="215257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Shopping</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271946"/>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Which of the following is a benefit of technology in shopping?</a:t>
            </a:r>
          </a:p>
          <a:p>
            <a:pPr>
              <a:lnSpc>
                <a:spcPct val="150000"/>
              </a:lnSpc>
            </a:pPr>
            <a:r>
              <a:rPr lang="en-US" dirty="0">
                <a:latin typeface="Calibri" panose="020F0502020204030204" pitchFamily="34" charset="0"/>
                <a:cs typeface="Calibri" panose="020F0502020204030204" pitchFamily="34" charset="0"/>
              </a:rPr>
              <a:t>A) Decreased consumer choice</a:t>
            </a:r>
          </a:p>
          <a:p>
            <a:pPr>
              <a:lnSpc>
                <a:spcPct val="150000"/>
              </a:lnSpc>
            </a:pPr>
            <a:r>
              <a:rPr lang="en-US" dirty="0">
                <a:latin typeface="Calibri" panose="020F0502020204030204" pitchFamily="34" charset="0"/>
                <a:cs typeface="Calibri" panose="020F0502020204030204" pitchFamily="34" charset="0"/>
              </a:rPr>
              <a:t>B) Increased in-store shopping</a:t>
            </a:r>
          </a:p>
          <a:p>
            <a:pPr>
              <a:lnSpc>
                <a:spcPct val="150000"/>
              </a:lnSpc>
            </a:pPr>
            <a:r>
              <a:rPr lang="en-US" dirty="0">
                <a:latin typeface="Calibri" panose="020F0502020204030204" pitchFamily="34" charset="0"/>
                <a:cs typeface="Calibri" panose="020F0502020204030204" pitchFamily="34" charset="0"/>
              </a:rPr>
              <a:t>C) Higher costs for consumers</a:t>
            </a:r>
          </a:p>
          <a:p>
            <a:pPr>
              <a:lnSpc>
                <a:spcPct val="150000"/>
              </a:lnSpc>
            </a:pPr>
            <a:r>
              <a:rPr lang="en-US" dirty="0">
                <a:latin typeface="Calibri" panose="020F0502020204030204" pitchFamily="34" charset="0"/>
                <a:cs typeface="Calibri" panose="020F0502020204030204" pitchFamily="34" charset="0"/>
              </a:rPr>
              <a:t>D) Personalized product recommendations</a:t>
            </a:r>
          </a:p>
          <a:p>
            <a:pPr>
              <a:lnSpc>
                <a:spcPct val="150000"/>
              </a:lnSpc>
            </a:pP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AE39E49C-46AA-61BE-7550-925A038ADC93}"/>
              </a:ext>
            </a:extLst>
          </p:cNvPr>
          <p:cNvSpPr/>
          <p:nvPr/>
        </p:nvSpPr>
        <p:spPr>
          <a:xfrm>
            <a:off x="0" y="4624552"/>
            <a:ext cx="7041931" cy="70419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76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Consequences of IT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734401"/>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Imagine a scenario where a new social media platform, "</a:t>
            </a:r>
            <a:r>
              <a:rPr lang="en-US" dirty="0" err="1">
                <a:latin typeface="Calibri" panose="020F0502020204030204" pitchFamily="34" charset="0"/>
                <a:cs typeface="Calibri" panose="020F0502020204030204" pitchFamily="34" charset="0"/>
              </a:rPr>
              <a:t>ConnectAus</a:t>
            </a:r>
            <a:r>
              <a:rPr lang="en-US" dirty="0">
                <a:latin typeface="Calibri" panose="020F0502020204030204" pitchFamily="34" charset="0"/>
                <a:cs typeface="Calibri" panose="020F0502020204030204" pitchFamily="34" charset="0"/>
              </a:rPr>
              <a:t>," is launched in Australia, promising to revolutionize how people interact online. While the platform gains popularity, it also raises concerns about privacy, data security, and its impact on real-life social interactions.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a:t>
            </a:r>
            <a:r>
              <a:rPr lang="en-US" dirty="0" err="1">
                <a:latin typeface="Calibri" panose="020F0502020204030204" pitchFamily="34" charset="0"/>
                <a:cs typeface="Calibri" panose="020F0502020204030204" pitchFamily="34" charset="0"/>
              </a:rPr>
              <a:t>ConnectAus</a:t>
            </a:r>
            <a:r>
              <a:rPr lang="en-US" dirty="0">
                <a:latin typeface="Calibri" panose="020F0502020204030204" pitchFamily="34" charset="0"/>
                <a:cs typeface="Calibri" panose="020F0502020204030204" pitchFamily="34" charset="0"/>
              </a:rPr>
              <a:t> ensure that its platform promotes positive social interactions while addressing concerns related to privacy and data security?</a:t>
            </a:r>
          </a:p>
        </p:txBody>
      </p:sp>
    </p:spTree>
    <p:extLst>
      <p:ext uri="{BB962C8B-B14F-4D97-AF65-F5344CB8AC3E}">
        <p14:creationId xmlns:p14="http://schemas.microsoft.com/office/powerpoint/2010/main" val="518524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Legal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The legal landscape has evolved with technology, leading to new challenges such as cybercrime, data privacy, and intellectual property issues.</a:t>
            </a:r>
          </a:p>
        </p:txBody>
      </p:sp>
    </p:spTree>
    <p:extLst>
      <p:ext uri="{BB962C8B-B14F-4D97-AF65-F5344CB8AC3E}">
        <p14:creationId xmlns:p14="http://schemas.microsoft.com/office/powerpoint/2010/main" val="1773004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Legal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 legal firm in Brisbane, "</a:t>
            </a:r>
            <a:r>
              <a:rPr lang="en-US" dirty="0" err="1">
                <a:latin typeface="Calibri" panose="020F0502020204030204" pitchFamily="34" charset="0"/>
                <a:cs typeface="Calibri" panose="020F0502020204030204" pitchFamily="34" charset="0"/>
              </a:rPr>
              <a:t>LawTech</a:t>
            </a:r>
            <a:r>
              <a:rPr lang="en-US" dirty="0">
                <a:latin typeface="Calibri" panose="020F0502020204030204" pitchFamily="34" charset="0"/>
                <a:cs typeface="Calibri" panose="020F0502020204030204" pitchFamily="34" charset="0"/>
              </a:rPr>
              <a:t>," is helping clients navigate the complexities of cybercrime laws and data protection regulations.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How can </a:t>
            </a:r>
            <a:r>
              <a:rPr lang="en-US" dirty="0" err="1">
                <a:latin typeface="Calibri" panose="020F0502020204030204" pitchFamily="34" charset="0"/>
                <a:cs typeface="Calibri" panose="020F0502020204030204" pitchFamily="34" charset="0"/>
              </a:rPr>
              <a:t>LawTech</a:t>
            </a:r>
            <a:r>
              <a:rPr lang="en-US" dirty="0">
                <a:latin typeface="Calibri" panose="020F0502020204030204" pitchFamily="34" charset="0"/>
                <a:cs typeface="Calibri" panose="020F0502020204030204" pitchFamily="34" charset="0"/>
              </a:rPr>
              <a:t> ensure that its clients are fully informed and compliant with the latest cybercrime laws and data protection regulations?</a:t>
            </a:r>
          </a:p>
        </p:txBody>
      </p:sp>
    </p:spTree>
    <p:extLst>
      <p:ext uri="{BB962C8B-B14F-4D97-AF65-F5344CB8AC3E}">
        <p14:creationId xmlns:p14="http://schemas.microsoft.com/office/powerpoint/2010/main" val="251715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Legal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Providing regular updates and training sessions on relevant laws and regulations.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Offering comprehensive legal advice tailored to each client's industry and needs.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Collaborating with cybersecurity experts to provide a holistic approach to compliance.</a:t>
            </a:r>
          </a:p>
        </p:txBody>
      </p:sp>
    </p:spTree>
    <p:extLst>
      <p:ext uri="{BB962C8B-B14F-4D97-AF65-F5344CB8AC3E}">
        <p14:creationId xmlns:p14="http://schemas.microsoft.com/office/powerpoint/2010/main" val="2217050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Legal</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a legal challenge associated with technology?</a:t>
            </a:r>
          </a:p>
          <a:p>
            <a:pPr>
              <a:lnSpc>
                <a:spcPct val="150000"/>
              </a:lnSpc>
            </a:pPr>
            <a:r>
              <a:rPr lang="en-US" dirty="0">
                <a:latin typeface="Calibri" panose="020F0502020204030204" pitchFamily="34" charset="0"/>
                <a:cs typeface="Calibri" panose="020F0502020204030204" pitchFamily="34" charset="0"/>
              </a:rPr>
              <a:t>A) Cybercrime and data breaches</a:t>
            </a:r>
          </a:p>
          <a:p>
            <a:pPr>
              <a:lnSpc>
                <a:spcPct val="150000"/>
              </a:lnSpc>
            </a:pPr>
            <a:r>
              <a:rPr lang="en-US" dirty="0">
                <a:latin typeface="Calibri" panose="020F0502020204030204" pitchFamily="34" charset="0"/>
                <a:cs typeface="Calibri" panose="020F0502020204030204" pitchFamily="34" charset="0"/>
              </a:rPr>
              <a:t>B) Increased physical theft</a:t>
            </a:r>
          </a:p>
          <a:p>
            <a:pPr>
              <a:lnSpc>
                <a:spcPct val="150000"/>
              </a:lnSpc>
            </a:pPr>
            <a:r>
              <a:rPr lang="en-US" dirty="0">
                <a:latin typeface="Calibri" panose="020F0502020204030204" pitchFamily="34" charset="0"/>
                <a:cs typeface="Calibri" panose="020F0502020204030204" pitchFamily="34" charset="0"/>
              </a:rPr>
              <a:t>C) Simplified intellectual property management</a:t>
            </a:r>
          </a:p>
          <a:p>
            <a:pPr>
              <a:lnSpc>
                <a:spcPct val="150000"/>
              </a:lnSpc>
            </a:pPr>
            <a:r>
              <a:rPr lang="en-US" dirty="0">
                <a:latin typeface="Calibri" panose="020F0502020204030204" pitchFamily="34" charset="0"/>
                <a:cs typeface="Calibri" panose="020F0502020204030204" pitchFamily="34" charset="0"/>
              </a:rPr>
              <a:t>D) Reduced need for legal services</a:t>
            </a:r>
          </a:p>
        </p:txBody>
      </p:sp>
      <p:sp>
        <p:nvSpPr>
          <p:cNvPr id="4" name="Rectangle: Rounded Corners 3">
            <a:extLst>
              <a:ext uri="{FF2B5EF4-FFF2-40B4-BE49-F238E27FC236}">
                <a16:creationId xmlns:a16="http://schemas.microsoft.com/office/drawing/2014/main" id="{977B94D3-E6F5-629E-47D0-818D4A681B2B}"/>
              </a:ext>
            </a:extLst>
          </p:cNvPr>
          <p:cNvSpPr/>
          <p:nvPr/>
        </p:nvSpPr>
        <p:spPr>
          <a:xfrm>
            <a:off x="0" y="1755228"/>
            <a:ext cx="7010400"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8356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Philosophy of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The philosophy of technology explores the ethical, social, and philosophical implications of technology on society, questioning how technology shapes human life and values.</a:t>
            </a:r>
          </a:p>
        </p:txBody>
      </p:sp>
    </p:spTree>
    <p:extLst>
      <p:ext uri="{BB962C8B-B14F-4D97-AF65-F5344CB8AC3E}">
        <p14:creationId xmlns:p14="http://schemas.microsoft.com/office/powerpoint/2010/main" val="360836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Philosophy of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A think tank in Canberra, "</a:t>
            </a:r>
            <a:r>
              <a:rPr lang="en-US" dirty="0" err="1">
                <a:latin typeface="Calibri" panose="020F0502020204030204" pitchFamily="34" charset="0"/>
                <a:cs typeface="Calibri" panose="020F0502020204030204" pitchFamily="34" charset="0"/>
              </a:rPr>
              <a:t>TechPhilosophy</a:t>
            </a:r>
            <a:r>
              <a:rPr lang="en-US" dirty="0">
                <a:latin typeface="Calibri" panose="020F0502020204030204" pitchFamily="34" charset="0"/>
                <a:cs typeface="Calibri" panose="020F0502020204030204" pitchFamily="34" charset="0"/>
              </a:rPr>
              <a:t>," is conducting research on the ethical implications of AI in decision-making processes within organizations.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ethical considerations should </a:t>
            </a:r>
            <a:r>
              <a:rPr lang="en-US" dirty="0" err="1">
                <a:latin typeface="Calibri" panose="020F0502020204030204" pitchFamily="34" charset="0"/>
                <a:cs typeface="Calibri" panose="020F0502020204030204" pitchFamily="34" charset="0"/>
              </a:rPr>
              <a:t>TechPhilosophy</a:t>
            </a:r>
            <a:r>
              <a:rPr lang="en-US" dirty="0">
                <a:latin typeface="Calibri" panose="020F0502020204030204" pitchFamily="34" charset="0"/>
                <a:cs typeface="Calibri" panose="020F0502020204030204" pitchFamily="34" charset="0"/>
              </a:rPr>
              <a:t> focus on when evaluating AI's role in decision-making?</a:t>
            </a:r>
          </a:p>
        </p:txBody>
      </p:sp>
    </p:spTree>
    <p:extLst>
      <p:ext uri="{BB962C8B-B14F-4D97-AF65-F5344CB8AC3E}">
        <p14:creationId xmlns:p14="http://schemas.microsoft.com/office/powerpoint/2010/main" val="332594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Philosophy of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Ensuring transparency and fairness in AI decision-making processes.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Addressing potential biases in AI algorithms and their impact on marginalized groups.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Considering the long-term societal impact of widespread AI adoption.</a:t>
            </a:r>
          </a:p>
        </p:txBody>
      </p:sp>
    </p:spTree>
    <p:extLst>
      <p:ext uri="{BB962C8B-B14F-4D97-AF65-F5344CB8AC3E}">
        <p14:creationId xmlns:p14="http://schemas.microsoft.com/office/powerpoint/2010/main" val="3211591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Philosophy of Technology</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471642"/>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does the philosophy of technology primarily focus on?</a:t>
            </a:r>
          </a:p>
          <a:p>
            <a:pPr>
              <a:lnSpc>
                <a:spcPct val="150000"/>
              </a:lnSpc>
            </a:pPr>
            <a:r>
              <a:rPr lang="en-US" dirty="0">
                <a:latin typeface="Calibri" panose="020F0502020204030204" pitchFamily="34" charset="0"/>
                <a:cs typeface="Calibri" panose="020F0502020204030204" pitchFamily="34" charset="0"/>
              </a:rPr>
              <a:t>A) The technical specifications of new technologies</a:t>
            </a:r>
          </a:p>
          <a:p>
            <a:pPr>
              <a:lnSpc>
                <a:spcPct val="150000"/>
              </a:lnSpc>
            </a:pPr>
            <a:r>
              <a:rPr lang="en-US" dirty="0">
                <a:latin typeface="Calibri" panose="020F0502020204030204" pitchFamily="34" charset="0"/>
                <a:cs typeface="Calibri" panose="020F0502020204030204" pitchFamily="34" charset="0"/>
              </a:rPr>
              <a:t>B) The speed of technological innovation</a:t>
            </a:r>
          </a:p>
          <a:p>
            <a:pPr>
              <a:lnSpc>
                <a:spcPct val="150000"/>
              </a:lnSpc>
            </a:pPr>
            <a:r>
              <a:rPr lang="en-US" dirty="0">
                <a:latin typeface="Calibri" panose="020F0502020204030204" pitchFamily="34" charset="0"/>
                <a:cs typeface="Calibri" panose="020F0502020204030204" pitchFamily="34" charset="0"/>
              </a:rPr>
              <a:t>C) The economic benefits of technology</a:t>
            </a:r>
          </a:p>
          <a:p>
            <a:pPr>
              <a:lnSpc>
                <a:spcPct val="150000"/>
              </a:lnSpc>
            </a:pPr>
            <a:r>
              <a:rPr lang="en-US" dirty="0">
                <a:latin typeface="Calibri" panose="020F0502020204030204" pitchFamily="34" charset="0"/>
                <a:cs typeface="Calibri" panose="020F0502020204030204" pitchFamily="34" charset="0"/>
              </a:rPr>
              <a:t>D) The ethical and social implications of technology</a:t>
            </a:r>
          </a:p>
          <a:p>
            <a:pPr marL="0" indent="0">
              <a:lnSpc>
                <a:spcPct val="150000"/>
              </a:lnSpc>
              <a:buNone/>
            </a:pPr>
            <a:endParaRPr lang="en-US" dirty="0">
              <a:latin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5C07D8D9-FE35-EA38-0929-C4751670DF44}"/>
              </a:ext>
            </a:extLst>
          </p:cNvPr>
          <p:cNvSpPr/>
          <p:nvPr/>
        </p:nvSpPr>
        <p:spPr>
          <a:xfrm>
            <a:off x="0" y="4660829"/>
            <a:ext cx="8923283" cy="67842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4932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38993C36-122F-E47B-F74F-A32086E3FF94}"/>
              </a:ext>
            </a:extLst>
          </p:cNvPr>
          <p:cNvPicPr>
            <a:picLocks noChangeAspect="1"/>
          </p:cNvPicPr>
          <p:nvPr/>
        </p:nvPicPr>
        <p:blipFill rotWithShape="1">
          <a:blip r:embed="rId3"/>
          <a:srcRect l="20776" t="20690" r="19311" b="20306"/>
          <a:stretch/>
        </p:blipFill>
        <p:spPr>
          <a:xfrm>
            <a:off x="740979" y="678427"/>
            <a:ext cx="10710042" cy="5932900"/>
          </a:xfrm>
          <a:prstGeom prst="rect">
            <a:avLst/>
          </a:prstGeom>
        </p:spPr>
      </p:pic>
    </p:spTree>
    <p:extLst>
      <p:ext uri="{BB962C8B-B14F-4D97-AF65-F5344CB8AC3E}">
        <p14:creationId xmlns:p14="http://schemas.microsoft.com/office/powerpoint/2010/main" val="2922276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ABA06-DA62-A91A-32B2-B6904B76D712}"/>
              </a:ext>
            </a:extLst>
          </p:cNvPr>
          <p:cNvSpPr txBox="1"/>
          <p:nvPr/>
        </p:nvSpPr>
        <p:spPr>
          <a:xfrm>
            <a:off x="1" y="-138579"/>
            <a:ext cx="12191999"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Evaluation of the Impact of New Financial Systems on Society - Social Changes</a:t>
            </a:r>
          </a:p>
          <a:p>
            <a:pPr>
              <a:lnSpc>
                <a:spcPct val="150000"/>
              </a:lnSpc>
            </a:pPr>
            <a:r>
              <a:rPr lang="en-US" sz="2800" dirty="0">
                <a:latin typeface="Calibri" panose="020F0502020204030204" pitchFamily="34" charset="0"/>
                <a:cs typeface="Calibri" panose="020F0502020204030204" pitchFamily="34" charset="0"/>
              </a:rPr>
              <a:t>The shift towards digital banking and </a:t>
            </a:r>
            <a:r>
              <a:rPr lang="en-US" sz="2800" dirty="0" err="1">
                <a:latin typeface="Calibri" panose="020F0502020204030204" pitchFamily="34" charset="0"/>
                <a:cs typeface="Calibri" panose="020F0502020204030204" pitchFamily="34" charset="0"/>
              </a:rPr>
              <a:t>platformification</a:t>
            </a:r>
            <a:r>
              <a:rPr lang="en-US" sz="2800" dirty="0">
                <a:latin typeface="Calibri" panose="020F0502020204030204" pitchFamily="34" charset="0"/>
                <a:cs typeface="Calibri" panose="020F0502020204030204" pitchFamily="34" charset="0"/>
              </a:rPr>
              <a:t> significantly impacts social dynamics. As physical bank branches become less relevant, access to financial services is increasingly determined by digital literacy and access to technology. This change can lead to social exclusion for those who lack access to digital devices or the internet, particularly in rural or underprivileged areas. However, it also promotes financial inclusion by offering services to those previously unbanked or underbanked, as digital banks can reach remote areas without the need for physical branches. The social landscape is thus altered, with a growing divide between those who can engage with these new financial systems and those who cannot.</a:t>
            </a:r>
          </a:p>
        </p:txBody>
      </p:sp>
    </p:spTree>
    <p:extLst>
      <p:ext uri="{BB962C8B-B14F-4D97-AF65-F5344CB8AC3E}">
        <p14:creationId xmlns:p14="http://schemas.microsoft.com/office/powerpoint/2010/main" val="483068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Consequences of IT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4"/>
            <a:ext cx="12192000" cy="433500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Implementing strict privacy controls and user data protection policies.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Encouraging responsible use of the platform through education and awareness campaigns.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Regularly reviewing and updating privacy policies based on user feedback and legal requirements.</a:t>
            </a:r>
          </a:p>
        </p:txBody>
      </p:sp>
    </p:spTree>
    <p:extLst>
      <p:ext uri="{BB962C8B-B14F-4D97-AF65-F5344CB8AC3E}">
        <p14:creationId xmlns:p14="http://schemas.microsoft.com/office/powerpoint/2010/main" val="2532213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ABA06-DA62-A91A-32B2-B6904B76D712}"/>
              </a:ext>
            </a:extLst>
          </p:cNvPr>
          <p:cNvSpPr txBox="1"/>
          <p:nvPr/>
        </p:nvSpPr>
        <p:spPr>
          <a:xfrm>
            <a:off x="1" y="0"/>
            <a:ext cx="12191999"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Economic Changes</a:t>
            </a:r>
          </a:p>
          <a:p>
            <a:pPr>
              <a:lnSpc>
                <a:spcPct val="150000"/>
              </a:lnSpc>
            </a:pPr>
            <a:r>
              <a:rPr lang="en-US" sz="2800" dirty="0">
                <a:latin typeface="Calibri" panose="020F0502020204030204" pitchFamily="34" charset="0"/>
                <a:cs typeface="Calibri" panose="020F0502020204030204" pitchFamily="34" charset="0"/>
              </a:rPr>
              <a:t>Economically, the adoption of </a:t>
            </a:r>
            <a:r>
              <a:rPr lang="en-US" sz="2800" dirty="0" err="1">
                <a:latin typeface="Calibri" panose="020F0502020204030204" pitchFamily="34" charset="0"/>
                <a:cs typeface="Calibri" panose="020F0502020204030204" pitchFamily="34" charset="0"/>
              </a:rPr>
              <a:t>platformification</a:t>
            </a:r>
            <a:r>
              <a:rPr lang="en-US" sz="2800" dirty="0">
                <a:latin typeface="Calibri" panose="020F0502020204030204" pitchFamily="34" charset="0"/>
                <a:cs typeface="Calibri" panose="020F0502020204030204" pitchFamily="34" charset="0"/>
              </a:rPr>
              <a:t> and digital banks can lead to reduced operational costs for financial institutions, as they no longer need to maintain as many physical branches. This can result in lower fees for customers and more competitive financial products. The use of AI and machine learning in digital banking allows for better analysis of customer data, leading to more personalized financial services and products. This shift also opens new revenue streams for banks by partnering with </a:t>
            </a:r>
            <a:r>
              <a:rPr lang="en-US" sz="2800" dirty="0" err="1">
                <a:latin typeface="Calibri" panose="020F0502020204030204" pitchFamily="34" charset="0"/>
                <a:cs typeface="Calibri" panose="020F0502020204030204" pitchFamily="34" charset="0"/>
              </a:rPr>
              <a:t>fintechs</a:t>
            </a:r>
            <a:r>
              <a:rPr lang="en-US" sz="2800" dirty="0">
                <a:latin typeface="Calibri" panose="020F0502020204030204" pitchFamily="34" charset="0"/>
                <a:cs typeface="Calibri" panose="020F0502020204030204" pitchFamily="34" charset="0"/>
              </a:rPr>
              <a:t> and other digital service providers. However, the reduced need for physical infrastructure and human labor could lead to job losses, particularly in traditional banking roles.</a:t>
            </a:r>
          </a:p>
        </p:txBody>
      </p:sp>
    </p:spTree>
    <p:extLst>
      <p:ext uri="{BB962C8B-B14F-4D97-AF65-F5344CB8AC3E}">
        <p14:creationId xmlns:p14="http://schemas.microsoft.com/office/powerpoint/2010/main" val="966190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ABA06-DA62-A91A-32B2-B6904B76D712}"/>
              </a:ext>
            </a:extLst>
          </p:cNvPr>
          <p:cNvSpPr txBox="1"/>
          <p:nvPr/>
        </p:nvSpPr>
        <p:spPr>
          <a:xfrm>
            <a:off x="1" y="0"/>
            <a:ext cx="12191999"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Political Factors</a:t>
            </a:r>
          </a:p>
          <a:p>
            <a:pPr>
              <a:lnSpc>
                <a:spcPct val="150000"/>
              </a:lnSpc>
            </a:pPr>
            <a:r>
              <a:rPr lang="en-US" sz="2800" dirty="0">
                <a:latin typeface="Calibri" panose="020F0502020204030204" pitchFamily="34" charset="0"/>
                <a:cs typeface="Calibri" panose="020F0502020204030204" pitchFamily="34" charset="0"/>
              </a:rPr>
              <a:t>From a political perspective, the rise of digital banks and </a:t>
            </a:r>
            <a:r>
              <a:rPr lang="en-US" sz="2800" dirty="0" err="1">
                <a:latin typeface="Calibri" panose="020F0502020204030204" pitchFamily="34" charset="0"/>
                <a:cs typeface="Calibri" panose="020F0502020204030204" pitchFamily="34" charset="0"/>
              </a:rPr>
              <a:t>platformification</a:t>
            </a:r>
            <a:r>
              <a:rPr lang="en-US" sz="2800" dirty="0">
                <a:latin typeface="Calibri" panose="020F0502020204030204" pitchFamily="34" charset="0"/>
                <a:cs typeface="Calibri" panose="020F0502020204030204" pitchFamily="34" charset="0"/>
              </a:rPr>
              <a:t> raises regulatory challenges. Governments need to adapt existing financial regulations to oversee digital banks effectively, ensuring they meet the same standards of security, transparency, and consumer protection as traditional banks. In some countries, the introduction of digital banks is driven by political agendas aiming to modernize financial systems and increase financial inclusion. However, there is also the risk of increased political scrutiny and control over financial transactions, as governments may seek greater oversight of digital financial flows.</a:t>
            </a:r>
          </a:p>
        </p:txBody>
      </p:sp>
    </p:spTree>
    <p:extLst>
      <p:ext uri="{BB962C8B-B14F-4D97-AF65-F5344CB8AC3E}">
        <p14:creationId xmlns:p14="http://schemas.microsoft.com/office/powerpoint/2010/main" val="376555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ABA06-DA62-A91A-32B2-B6904B76D712}"/>
              </a:ext>
            </a:extLst>
          </p:cNvPr>
          <p:cNvSpPr txBox="1"/>
          <p:nvPr/>
        </p:nvSpPr>
        <p:spPr>
          <a:xfrm>
            <a:off x="1" y="0"/>
            <a:ext cx="12191999"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Environmental Changes</a:t>
            </a:r>
          </a:p>
          <a:p>
            <a:pPr>
              <a:lnSpc>
                <a:spcPct val="150000"/>
              </a:lnSpc>
            </a:pPr>
            <a:r>
              <a:rPr lang="en-US" sz="2800" dirty="0">
                <a:latin typeface="Calibri" panose="020F0502020204030204" pitchFamily="34" charset="0"/>
                <a:cs typeface="Calibri" panose="020F0502020204030204" pitchFamily="34" charset="0"/>
              </a:rPr>
              <a:t>The environmental impact of moving towards digital and platform-based banking is complex. On one hand, reducing the need for physical bank branches and paper-based transactions can decrease the carbon footprint of financial services. On the other hand, the increased reliance on data centers and digital infrastructure could lead to higher energy consumption. Furthermore, the production and disposal of digital devices, essential for accessing these services, also have environmental consequences. Therefore, while there are potential environmental benefits, they must be weighed against the environmental costs associated with the digital infrastructure required to support these new financial systems.</a:t>
            </a:r>
          </a:p>
        </p:txBody>
      </p:sp>
    </p:spTree>
    <p:extLst>
      <p:ext uri="{BB962C8B-B14F-4D97-AF65-F5344CB8AC3E}">
        <p14:creationId xmlns:p14="http://schemas.microsoft.com/office/powerpoint/2010/main" val="4153866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2ABA06-DA62-A91A-32B2-B6904B76D712}"/>
              </a:ext>
            </a:extLst>
          </p:cNvPr>
          <p:cNvSpPr txBox="1"/>
          <p:nvPr/>
        </p:nvSpPr>
        <p:spPr>
          <a:xfrm>
            <a:off x="1" y="0"/>
            <a:ext cx="12191999"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Summary</a:t>
            </a:r>
          </a:p>
          <a:p>
            <a:pPr>
              <a:lnSpc>
                <a:spcPct val="150000"/>
              </a:lnSpc>
            </a:pPr>
            <a:r>
              <a:rPr lang="en-US" sz="2800" dirty="0">
                <a:latin typeface="Calibri" panose="020F0502020204030204" pitchFamily="34" charset="0"/>
                <a:cs typeface="Calibri" panose="020F0502020204030204" pitchFamily="34" charset="0"/>
              </a:rPr>
              <a:t>The transition to new financial systems, driven by digital banking and </a:t>
            </a:r>
            <a:r>
              <a:rPr lang="en-US" sz="2800" dirty="0" err="1">
                <a:latin typeface="Calibri" panose="020F0502020204030204" pitchFamily="34" charset="0"/>
                <a:cs typeface="Calibri" panose="020F0502020204030204" pitchFamily="34" charset="0"/>
              </a:rPr>
              <a:t>platformification</a:t>
            </a:r>
            <a:r>
              <a:rPr lang="en-US" sz="2800" dirty="0">
                <a:latin typeface="Calibri" panose="020F0502020204030204" pitchFamily="34" charset="0"/>
                <a:cs typeface="Calibri" panose="020F0502020204030204" pitchFamily="34" charset="0"/>
              </a:rPr>
              <a:t>, brings about significant changes across social, economic, political, and environmental dimensions. While these changes offer many benefits, such as increased financial inclusion, reduced operational costs, and more personalized services, they also present challenges, including social exclusion, regulatory hurdles, job displacement, and environmental concerns. As these systems continue to evolve, it will be crucial to address these challenges to ensure that the benefits of new financial systems are realized in a way that is equitable and sustainable for society as a whole.</a:t>
            </a:r>
          </a:p>
        </p:txBody>
      </p:sp>
    </p:spTree>
    <p:extLst>
      <p:ext uri="{BB962C8B-B14F-4D97-AF65-F5344CB8AC3E}">
        <p14:creationId xmlns:p14="http://schemas.microsoft.com/office/powerpoint/2010/main" val="40141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Social Consequences of IT</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4"/>
            <a:ext cx="12192000" cy="4335008"/>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What is a potential social consequence of widespread IT use?</a:t>
            </a:r>
          </a:p>
          <a:p>
            <a:pPr>
              <a:lnSpc>
                <a:spcPct val="150000"/>
              </a:lnSpc>
            </a:pPr>
            <a:r>
              <a:rPr lang="en-US" dirty="0">
                <a:latin typeface="Calibri" panose="020F0502020204030204" pitchFamily="34" charset="0"/>
                <a:cs typeface="Calibri" panose="020F0502020204030204" pitchFamily="34" charset="0"/>
              </a:rPr>
              <a:t>A) Improved face-to-face communication</a:t>
            </a:r>
          </a:p>
          <a:p>
            <a:pPr>
              <a:lnSpc>
                <a:spcPct val="150000"/>
              </a:lnSpc>
            </a:pPr>
            <a:r>
              <a:rPr lang="en-US" dirty="0">
                <a:latin typeface="Calibri" panose="020F0502020204030204" pitchFamily="34" charset="0"/>
                <a:cs typeface="Calibri" panose="020F0502020204030204" pitchFamily="34" charset="0"/>
              </a:rPr>
              <a:t>B) Decreased privacy</a:t>
            </a:r>
          </a:p>
          <a:p>
            <a:pPr>
              <a:lnSpc>
                <a:spcPct val="150000"/>
              </a:lnSpc>
            </a:pPr>
            <a:r>
              <a:rPr lang="en-US" dirty="0">
                <a:latin typeface="Calibri" panose="020F0502020204030204" pitchFamily="34" charset="0"/>
                <a:cs typeface="Calibri" panose="020F0502020204030204" pitchFamily="34" charset="0"/>
              </a:rPr>
              <a:t>C) Reduced online presence</a:t>
            </a:r>
          </a:p>
          <a:p>
            <a:pPr>
              <a:lnSpc>
                <a:spcPct val="150000"/>
              </a:lnSpc>
            </a:pPr>
            <a:r>
              <a:rPr lang="en-US" dirty="0">
                <a:latin typeface="Calibri" panose="020F0502020204030204" pitchFamily="34" charset="0"/>
                <a:cs typeface="Calibri" panose="020F0502020204030204" pitchFamily="34" charset="0"/>
              </a:rPr>
              <a:t>D) Increased physical activity</a:t>
            </a:r>
          </a:p>
        </p:txBody>
      </p:sp>
      <p:sp>
        <p:nvSpPr>
          <p:cNvPr id="4" name="Rectangle: Rounded Corners 3">
            <a:extLst>
              <a:ext uri="{FF2B5EF4-FFF2-40B4-BE49-F238E27FC236}">
                <a16:creationId xmlns:a16="http://schemas.microsoft.com/office/drawing/2014/main" id="{D12878DE-E0EC-78A8-1908-1E4ADC3796FF}"/>
              </a:ext>
            </a:extLst>
          </p:cNvPr>
          <p:cNvSpPr/>
          <p:nvPr/>
        </p:nvSpPr>
        <p:spPr>
          <a:xfrm>
            <a:off x="0" y="3174124"/>
            <a:ext cx="6589986" cy="58857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5717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Technological Change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2012221"/>
          </a:xfrm>
          <a:ln>
            <a:noFill/>
          </a:ln>
        </p:spPr>
        <p:txBody>
          <a:bodyPr>
            <a:noAutofit/>
          </a:bodyPr>
          <a:lstStyle/>
          <a:p>
            <a:pPr eaLnBrk="0" fontAlgn="base" hangingPunct="0">
              <a:lnSpc>
                <a:spcPct val="150000"/>
              </a:lnSpc>
              <a:spcBef>
                <a:spcPct val="0"/>
              </a:spcBef>
              <a:spcAft>
                <a:spcPct val="0"/>
              </a:spcAft>
            </a:pPr>
            <a:r>
              <a:rPr lang="en-US" b="1" dirty="0">
                <a:latin typeface="Calibri" panose="020F0502020204030204" pitchFamily="34" charset="0"/>
                <a:cs typeface="Calibri" panose="020F0502020204030204" pitchFamily="34" charset="0"/>
              </a:rPr>
              <a:t>Introduction:</a:t>
            </a:r>
            <a:r>
              <a:rPr lang="en-US" dirty="0">
                <a:latin typeface="Calibri" panose="020F0502020204030204" pitchFamily="34" charset="0"/>
                <a:cs typeface="Calibri" panose="020F0502020204030204" pitchFamily="34" charset="0"/>
              </a:rPr>
              <a:t> Technological change refers to the ongoing development and adoption of new technologies, which can lead to significant shifts in industries, economies, and everyday life.</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492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Technological Change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95663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Practical Scenario:</a:t>
            </a:r>
            <a:r>
              <a:rPr lang="en-US" dirty="0">
                <a:latin typeface="Calibri" panose="020F0502020204030204" pitchFamily="34" charset="0"/>
                <a:cs typeface="Calibri" panose="020F0502020204030204" pitchFamily="34" charset="0"/>
              </a:rPr>
              <a:t> Consider the introduction of autonomous delivery drones by a logistics company in Sydney. While this innovation promises faster deliveries, it also poses challenges such as job displacement and regulatory issues.</a:t>
            </a:r>
          </a:p>
          <a:p>
            <a:pPr>
              <a:lnSpc>
                <a:spcPct val="150000"/>
              </a:lnSpc>
            </a:pPr>
            <a:r>
              <a:rPr lang="en-US" b="1" dirty="0">
                <a:latin typeface="Calibri" panose="020F0502020204030204" pitchFamily="34" charset="0"/>
                <a:cs typeface="Calibri" panose="020F0502020204030204" pitchFamily="34" charset="0"/>
              </a:rPr>
              <a:t>Class Discussion Question:</a:t>
            </a:r>
            <a:r>
              <a:rPr lang="en-US" dirty="0">
                <a:latin typeface="Calibri" panose="020F0502020204030204" pitchFamily="34" charset="0"/>
                <a:cs typeface="Calibri" panose="020F0502020204030204" pitchFamily="34" charset="0"/>
              </a:rPr>
              <a:t> What steps should the logistics company take to manage the impact of autonomous delivery drones on its workforce and ensure regulatory compliance?</a:t>
            </a:r>
          </a:p>
        </p:txBody>
      </p:sp>
    </p:spTree>
    <p:extLst>
      <p:ext uri="{BB962C8B-B14F-4D97-AF65-F5344CB8AC3E}">
        <p14:creationId xmlns:p14="http://schemas.microsoft.com/office/powerpoint/2010/main" val="223123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Technological Change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3031725"/>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Responses:</a:t>
            </a:r>
            <a:endParaRPr lang="en-US"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Offering retraining programs for employees whose jobs may be affected.</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Collaborating with regulatory bodies to establish guidelines for drone operations.</a:t>
            </a:r>
          </a:p>
          <a:p>
            <a:pPr>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Engaging with the community to address concerns and gather feedback.</a:t>
            </a:r>
          </a:p>
        </p:txBody>
      </p:sp>
    </p:spTree>
    <p:extLst>
      <p:ext uri="{BB962C8B-B14F-4D97-AF65-F5344CB8AC3E}">
        <p14:creationId xmlns:p14="http://schemas.microsoft.com/office/powerpoint/2010/main" val="6394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1"/>
            <a:ext cx="12192000" cy="678426"/>
          </a:xfrm>
        </p:spPr>
        <p:txBody>
          <a:bodyPr>
            <a:normAutofit fontScale="90000"/>
          </a:bodyPr>
          <a:lstStyle/>
          <a:p>
            <a:r>
              <a:rPr lang="en-US" dirty="0">
                <a:latin typeface="Calibri" panose="020F0502020204030204" pitchFamily="34" charset="0"/>
                <a:cs typeface="Calibri" panose="020F0502020204030204" pitchFamily="34" charset="0"/>
              </a:rPr>
              <a:t>Technological Change</a:t>
            </a:r>
            <a:endParaRPr lang="en-AU"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9099CA5-B8C8-827A-A14D-D25967EAAEAD}"/>
              </a:ext>
            </a:extLst>
          </p:cNvPr>
          <p:cNvSpPr>
            <a:spLocks noGrp="1"/>
          </p:cNvSpPr>
          <p:nvPr>
            <p:ph idx="1"/>
          </p:nvPr>
        </p:nvSpPr>
        <p:spPr>
          <a:xfrm>
            <a:off x="0" y="867613"/>
            <a:ext cx="12192000" cy="4534704"/>
          </a:xfrm>
          <a:ln>
            <a:noFill/>
          </a:ln>
        </p:spPr>
        <p:txBody>
          <a:bodyPr>
            <a:noAutofit/>
          </a:bodyPr>
          <a:lstStyle/>
          <a:p>
            <a:pPr>
              <a:lnSpc>
                <a:spcPct val="150000"/>
              </a:lnSpc>
            </a:pPr>
            <a:r>
              <a:rPr lang="en-US" b="1" dirty="0">
                <a:latin typeface="Calibri" panose="020F0502020204030204" pitchFamily="34" charset="0"/>
                <a:cs typeface="Calibri" panose="020F0502020204030204" pitchFamily="34" charset="0"/>
              </a:rPr>
              <a:t>Multiple-Choice Question:</a:t>
            </a:r>
            <a:r>
              <a:rPr lang="en-US" dirty="0">
                <a:latin typeface="Calibri" panose="020F0502020204030204" pitchFamily="34" charset="0"/>
                <a:cs typeface="Calibri" panose="020F0502020204030204" pitchFamily="34" charset="0"/>
              </a:rPr>
              <a:t> Which of the following is a challenge associated with technological change?</a:t>
            </a:r>
          </a:p>
          <a:p>
            <a:pPr>
              <a:lnSpc>
                <a:spcPct val="150000"/>
              </a:lnSpc>
            </a:pPr>
            <a:r>
              <a:rPr lang="en-US" dirty="0">
                <a:latin typeface="Calibri" panose="020F0502020204030204" pitchFamily="34" charset="0"/>
                <a:cs typeface="Calibri" panose="020F0502020204030204" pitchFamily="34" charset="0"/>
              </a:rPr>
              <a:t>A) Increased manual labor</a:t>
            </a:r>
          </a:p>
          <a:p>
            <a:pPr>
              <a:lnSpc>
                <a:spcPct val="150000"/>
              </a:lnSpc>
            </a:pPr>
            <a:r>
              <a:rPr lang="en-US" dirty="0">
                <a:latin typeface="Calibri" panose="020F0502020204030204" pitchFamily="34" charset="0"/>
                <a:cs typeface="Calibri" panose="020F0502020204030204" pitchFamily="34" charset="0"/>
              </a:rPr>
              <a:t>B) Job displacement</a:t>
            </a:r>
          </a:p>
          <a:p>
            <a:pPr>
              <a:lnSpc>
                <a:spcPct val="150000"/>
              </a:lnSpc>
            </a:pPr>
            <a:r>
              <a:rPr lang="en-US" dirty="0">
                <a:latin typeface="Calibri" panose="020F0502020204030204" pitchFamily="34" charset="0"/>
                <a:cs typeface="Calibri" panose="020F0502020204030204" pitchFamily="34" charset="0"/>
              </a:rPr>
              <a:t>C) Slower delivery times</a:t>
            </a:r>
          </a:p>
          <a:p>
            <a:pPr>
              <a:lnSpc>
                <a:spcPct val="150000"/>
              </a:lnSpc>
            </a:pPr>
            <a:r>
              <a:rPr lang="en-US" dirty="0">
                <a:latin typeface="Calibri" panose="020F0502020204030204" pitchFamily="34" charset="0"/>
                <a:cs typeface="Calibri" panose="020F0502020204030204" pitchFamily="34" charset="0"/>
              </a:rPr>
              <a:t>D) Decreased innovation</a:t>
            </a:r>
          </a:p>
        </p:txBody>
      </p:sp>
      <p:sp>
        <p:nvSpPr>
          <p:cNvPr id="4" name="Rectangle: Rounded Corners 3">
            <a:extLst>
              <a:ext uri="{FF2B5EF4-FFF2-40B4-BE49-F238E27FC236}">
                <a16:creationId xmlns:a16="http://schemas.microsoft.com/office/drawing/2014/main" id="{E0362742-2FCC-DB80-F86F-273173BE9D70}"/>
              </a:ext>
            </a:extLst>
          </p:cNvPr>
          <p:cNvSpPr/>
          <p:nvPr/>
        </p:nvSpPr>
        <p:spPr>
          <a:xfrm>
            <a:off x="0" y="3100553"/>
            <a:ext cx="7136524" cy="7987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711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704</TotalTime>
  <Words>2132</Words>
  <Application>Microsoft Office PowerPoint</Application>
  <PresentationFormat>Widescreen</PresentationFormat>
  <Paragraphs>200</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Calibri</vt:lpstr>
      <vt:lpstr>Office Theme</vt:lpstr>
      <vt:lpstr>IT Professional Environment: Law, Ethics and Privacy</vt:lpstr>
      <vt:lpstr>Social Consequences of IT</vt:lpstr>
      <vt:lpstr>Social Consequences of IT</vt:lpstr>
      <vt:lpstr>Social Consequences of IT</vt:lpstr>
      <vt:lpstr>Social Consequences of IT</vt:lpstr>
      <vt:lpstr>Technological Change</vt:lpstr>
      <vt:lpstr>Technological Change</vt:lpstr>
      <vt:lpstr>Technological Change</vt:lpstr>
      <vt:lpstr>Technological Change</vt:lpstr>
      <vt:lpstr>Education</vt:lpstr>
      <vt:lpstr>Education</vt:lpstr>
      <vt:lpstr>Education</vt:lpstr>
      <vt:lpstr>Education</vt:lpstr>
      <vt:lpstr>Employment</vt:lpstr>
      <vt:lpstr>Employment</vt:lpstr>
      <vt:lpstr>Employment</vt:lpstr>
      <vt:lpstr>Employment</vt:lpstr>
      <vt:lpstr>Social Networks</vt:lpstr>
      <vt:lpstr>Social Networks</vt:lpstr>
      <vt:lpstr>Social Networks</vt:lpstr>
      <vt:lpstr>Social Networks</vt:lpstr>
      <vt:lpstr>Banking</vt:lpstr>
      <vt:lpstr>Banking</vt:lpstr>
      <vt:lpstr>Banking</vt:lpstr>
      <vt:lpstr>Banking</vt:lpstr>
      <vt:lpstr>Shopping</vt:lpstr>
      <vt:lpstr>Shopping</vt:lpstr>
      <vt:lpstr>Shopping</vt:lpstr>
      <vt:lpstr>Shopping</vt:lpstr>
      <vt:lpstr>Legal</vt:lpstr>
      <vt:lpstr>Legal</vt:lpstr>
      <vt:lpstr>Legal</vt:lpstr>
      <vt:lpstr>Legal</vt:lpstr>
      <vt:lpstr>Philosophy of Technology</vt:lpstr>
      <vt:lpstr>Philosophy of Technology</vt:lpstr>
      <vt:lpstr>Philosophy of Technology</vt:lpstr>
      <vt:lpstr>Philosophy of Technology</vt:lpstr>
      <vt:lpstr>Tutorial Week 7</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203</cp:revision>
  <dcterms:created xsi:type="dcterms:W3CDTF">2024-08-07T00:37:24Z</dcterms:created>
  <dcterms:modified xsi:type="dcterms:W3CDTF">2024-09-04T16:15:39Z</dcterms:modified>
</cp:coreProperties>
</file>