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3" r:id="rId4"/>
    <p:sldId id="344" r:id="rId5"/>
    <p:sldId id="345" r:id="rId6"/>
    <p:sldId id="342" r:id="rId7"/>
    <p:sldId id="323" r:id="rId8"/>
    <p:sldId id="324" r:id="rId9"/>
    <p:sldId id="347" r:id="rId10"/>
    <p:sldId id="348" r:id="rId11"/>
    <p:sldId id="349" r:id="rId12"/>
    <p:sldId id="346" r:id="rId13"/>
    <p:sldId id="325" r:id="rId14"/>
    <p:sldId id="326" r:id="rId15"/>
    <p:sldId id="351" r:id="rId16"/>
    <p:sldId id="352" r:id="rId17"/>
    <p:sldId id="353" r:id="rId18"/>
    <p:sldId id="350"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56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19/11/2024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19/11/2024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3:</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1530B-9C95-7913-88B7-ACCC2D9AF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33550-8AC3-2527-D208-81A3EFD31791}"/>
              </a:ext>
            </a:extLst>
          </p:cNvPr>
          <p:cNvSpPr>
            <a:spLocks noGrp="1"/>
          </p:cNvSpPr>
          <p:nvPr>
            <p:ph type="title"/>
          </p:nvPr>
        </p:nvSpPr>
        <p:spPr>
          <a:xfrm>
            <a:off x="0" y="0"/>
            <a:ext cx="12192000" cy="998483"/>
          </a:xfrm>
        </p:spPr>
        <p:txBody>
          <a:bodyPr>
            <a:normAutofit/>
          </a:bodyPr>
          <a:lstStyle/>
          <a:p>
            <a:r>
              <a:rPr lang="en-US" dirty="0"/>
              <a:t>Challenges of Technology and Human Rights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1E7C6DD-619C-78D9-549C-2CCB25E72530}"/>
              </a:ext>
            </a:extLst>
          </p:cNvPr>
          <p:cNvSpPr txBox="1"/>
          <p:nvPr/>
        </p:nvSpPr>
        <p:spPr>
          <a:xfrm>
            <a:off x="0" y="998483"/>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Privacy violations (e.g., surveillance).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Spread of misinformation.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Exclusion of marginalized communities from digital access. </a:t>
            </a:r>
          </a:p>
        </p:txBody>
      </p:sp>
    </p:spTree>
    <p:extLst>
      <p:ext uri="{BB962C8B-B14F-4D97-AF65-F5344CB8AC3E}">
        <p14:creationId xmlns:p14="http://schemas.microsoft.com/office/powerpoint/2010/main" val="11569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2D74C-811C-D417-9C86-7F6ABD2AB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6E5F8-52F2-D6C5-80FD-EF348888BA5B}"/>
              </a:ext>
            </a:extLst>
          </p:cNvPr>
          <p:cNvSpPr>
            <a:spLocks noGrp="1"/>
          </p:cNvSpPr>
          <p:nvPr>
            <p:ph type="title"/>
          </p:nvPr>
        </p:nvSpPr>
        <p:spPr>
          <a:xfrm>
            <a:off x="0" y="0"/>
            <a:ext cx="12192000" cy="998483"/>
          </a:xfrm>
        </p:spPr>
        <p:txBody>
          <a:bodyPr>
            <a:normAutofit/>
          </a:bodyPr>
          <a:lstStyle/>
          <a:p>
            <a:r>
              <a:rPr lang="en-US" dirty="0"/>
              <a:t>Impact of Technology: A Balancing Act</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7DD9CAE-A6B5-E75D-B838-CAD9BB42DEC0}"/>
              </a:ext>
            </a:extLst>
          </p:cNvPr>
          <p:cNvSpPr txBox="1"/>
          <p:nvPr/>
        </p:nvSpPr>
        <p:spPr>
          <a:xfrm>
            <a:off x="0" y="998483"/>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How can technology protect rights while minimizing risks?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Examples of organizations using technology ethically:</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Amnesty International: Satellite imagery for evidence collection.</a:t>
            </a:r>
          </a:p>
        </p:txBody>
      </p:sp>
    </p:spTree>
    <p:extLst>
      <p:ext uri="{BB962C8B-B14F-4D97-AF65-F5344CB8AC3E}">
        <p14:creationId xmlns:p14="http://schemas.microsoft.com/office/powerpoint/2010/main" val="263021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2BFBC-84AE-5F77-6EAA-1D168D247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31402-0CFC-51F2-EF46-05155CBDFFEB}"/>
              </a:ext>
            </a:extLst>
          </p:cNvPr>
          <p:cNvSpPr>
            <a:spLocks noGrp="1"/>
          </p:cNvSpPr>
          <p:nvPr>
            <p:ph type="title"/>
          </p:nvPr>
        </p:nvSpPr>
        <p:spPr>
          <a:xfrm>
            <a:off x="0" y="0"/>
            <a:ext cx="12192000" cy="998483"/>
          </a:xfrm>
        </p:spPr>
        <p:txBody>
          <a:bodyPr>
            <a:normAutofit/>
          </a:bodyPr>
          <a:lstStyle/>
          <a:p>
            <a:r>
              <a:rPr lang="en-US" dirty="0"/>
              <a:t>Technology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37B98-1DE3-D9CE-E77B-71DA8F344295}"/>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Amnesty International uses technology to document human rights abuses. For example, they have used satellite imagery to monitor and report on the destruction of villages in conflict areas.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D6C3603-9527-38E1-73A6-58050CB3401F}"/>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can advancements in technology both support and hinder human rights?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25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Technology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discuss the role of social media in promoting human rights, use examples.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77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What is Cyberspace?</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digital realm where online communication, transactions, and interactions occur.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Examples: Social media platforms, e-commerce websites, and cloud-based services. </a:t>
            </a:r>
          </a:p>
        </p:txBody>
      </p:sp>
    </p:spTree>
    <p:extLst>
      <p:ext uri="{BB962C8B-B14F-4D97-AF65-F5344CB8AC3E}">
        <p14:creationId xmlns:p14="http://schemas.microsoft.com/office/powerpoint/2010/main" val="267350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6400B-8B75-809A-B3A1-76F67C096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2E2D3-2CD6-D2FF-92EA-B02DC347A265}"/>
              </a:ext>
            </a:extLst>
          </p:cNvPr>
          <p:cNvSpPr>
            <a:spLocks noGrp="1"/>
          </p:cNvSpPr>
          <p:nvPr>
            <p:ph type="title"/>
          </p:nvPr>
        </p:nvSpPr>
        <p:spPr>
          <a:xfrm>
            <a:off x="0" y="0"/>
            <a:ext cx="12192000" cy="998483"/>
          </a:xfrm>
        </p:spPr>
        <p:txBody>
          <a:bodyPr>
            <a:normAutofit/>
          </a:bodyPr>
          <a:lstStyle/>
          <a:p>
            <a:r>
              <a:rPr lang="en-US" dirty="0"/>
              <a:t>Human Rights in Cyberspace</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DBC964D-10B9-0430-14E6-862FFCF07976}"/>
              </a:ext>
            </a:extLst>
          </p:cNvPr>
          <p:cNvSpPr txBox="1"/>
          <p:nvPr/>
        </p:nvSpPr>
        <p:spPr>
          <a:xfrm>
            <a:off x="0" y="998483"/>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 to privacy, freedom of expression, and data protection.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Challenges: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Cyberbullying.</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Unauthorized data usage.</a:t>
            </a:r>
          </a:p>
        </p:txBody>
      </p:sp>
    </p:spTree>
    <p:extLst>
      <p:ext uri="{BB962C8B-B14F-4D97-AF65-F5344CB8AC3E}">
        <p14:creationId xmlns:p14="http://schemas.microsoft.com/office/powerpoint/2010/main" val="173587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351A2-F9C0-058F-EA5C-F9DCBE6D0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9297AC-F9A9-6C7E-7189-ACD4C9FDF199}"/>
              </a:ext>
            </a:extLst>
          </p:cNvPr>
          <p:cNvSpPr>
            <a:spLocks noGrp="1"/>
          </p:cNvSpPr>
          <p:nvPr>
            <p:ph type="title"/>
          </p:nvPr>
        </p:nvSpPr>
        <p:spPr>
          <a:xfrm>
            <a:off x="0" y="0"/>
            <a:ext cx="12192000" cy="998483"/>
          </a:xfrm>
        </p:spPr>
        <p:txBody>
          <a:bodyPr>
            <a:normAutofit/>
          </a:bodyPr>
          <a:lstStyle/>
          <a:p>
            <a:r>
              <a:rPr lang="en-US" dirty="0"/>
              <a:t>Key Issues in Cyberspace</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0B149DD-31DD-FDC7-2D81-D3B6592C97F3}"/>
              </a:ext>
            </a:extLst>
          </p:cNvPr>
          <p:cNvSpPr txBox="1"/>
          <p:nvPr/>
        </p:nvSpPr>
        <p:spPr>
          <a:xfrm>
            <a:off x="0" y="998483"/>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breaches and cybersecurity threats.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Censorship and internet shutdowns.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Debates on whether internet access is a fundamental right. </a:t>
            </a:r>
          </a:p>
        </p:txBody>
      </p:sp>
    </p:spTree>
    <p:extLst>
      <p:ext uri="{BB962C8B-B14F-4D97-AF65-F5344CB8AC3E}">
        <p14:creationId xmlns:p14="http://schemas.microsoft.com/office/powerpoint/2010/main" val="87739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3795F-34CA-DCF9-328D-130E08BE5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1E807-C5CB-A98F-6A2E-DDCC019A76DA}"/>
              </a:ext>
            </a:extLst>
          </p:cNvPr>
          <p:cNvSpPr>
            <a:spLocks noGrp="1"/>
          </p:cNvSpPr>
          <p:nvPr>
            <p:ph type="title"/>
          </p:nvPr>
        </p:nvSpPr>
        <p:spPr>
          <a:xfrm>
            <a:off x="0" y="0"/>
            <a:ext cx="12192000" cy="998483"/>
          </a:xfrm>
        </p:spPr>
        <p:txBody>
          <a:bodyPr>
            <a:normAutofit/>
          </a:bodyPr>
          <a:lstStyle/>
          <a:p>
            <a:r>
              <a:rPr lang="en-US" dirty="0"/>
              <a:t>Global Implications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84E4BE6-0D6C-E19F-41EA-C6CB4C1A67EC}"/>
              </a:ext>
            </a:extLst>
          </p:cNvPr>
          <p:cNvSpPr txBox="1"/>
          <p:nvPr/>
        </p:nvSpPr>
        <p:spPr>
          <a:xfrm>
            <a:off x="0" y="998483"/>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role of governments, corporations, and civil society in protecting digital rights.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Examples of policies addressing cyberspace rights: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EU's "Right to Be Forgotten."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Cybersecurity initiatives in Australia.</a:t>
            </a:r>
          </a:p>
        </p:txBody>
      </p:sp>
    </p:spTree>
    <p:extLst>
      <p:ext uri="{BB962C8B-B14F-4D97-AF65-F5344CB8AC3E}">
        <p14:creationId xmlns:p14="http://schemas.microsoft.com/office/powerpoint/2010/main" val="339059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9C325-4916-0599-4AB9-D124A4578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DD987-A84D-076A-5629-E1436B1B2E1D}"/>
              </a:ext>
            </a:extLst>
          </p:cNvPr>
          <p:cNvSpPr>
            <a:spLocks noGrp="1"/>
          </p:cNvSpPr>
          <p:nvPr>
            <p:ph type="title"/>
          </p:nvPr>
        </p:nvSpPr>
        <p:spPr>
          <a:xfrm>
            <a:off x="0" y="0"/>
            <a:ext cx="12192000" cy="998483"/>
          </a:xfrm>
        </p:spPr>
        <p:txBody>
          <a:bodyPr>
            <a:normAutofit/>
          </a:bodyPr>
          <a:lstStyle/>
          <a:p>
            <a:r>
              <a:rPr lang="en-US" dirty="0"/>
              <a:t>Cyberspace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AE9F56A-436C-6301-7F55-8467DC018E43}"/>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Google has faced numerous challenges related to human rights in cyberspace, including issues around privacy and data protection. For instance, the "right to be forgotten" ruling in the EU requires Google to remove certain personal information from search results upon request.</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3CDB8AA-FDC3-C3CE-938C-DF1D23BAD34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are the challenges in applying traditional human rights laws to cyberspace?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Cyberspace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debate on whether the internet should be considered a human right, citing examples from different countries.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94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What Are Human Rights?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Fundamental rights inherent to all human beings, regardless of nationality, gender, ethnicity, or religion.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Examples: Right to life, freedom of speech, and equality before the law. </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Digital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The Electronic Frontier Foundation (EFF) advocates for digital rights, such as the right to privacy and free expression online. They have been involved in legal battles to protect users' digital privacy against government surveillance.</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are digital rights, and how do they differ from traditional human rights?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3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Digital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find and present a case where digital rights were violated and discuss the outcomes.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794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Social Networks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Facebook has faced numerous legal challenges regarding the spread of misinformation and hate speech on its platform. They have implemented various measures to combat these issues, such as fact-checking partnerships and content moderation.</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do social networks balance the need for free speech with the responsibility to prevent harmful content?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54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Social Networks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discuss the effectiveness of social media policies on free speech and harmful content, using real-world examples.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768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Robotics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Boston Dynamics, known for developing advanced robots like Spot, has to navigate legal and ethical issues related to the deployment of robots in public spaces, including concerns about privacy and security.</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legal and ethical considerations should be taken into account when developing and deploying robots?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844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Robotics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design a set of ethical guidelines for a fictional company developing autonomous delivery drones.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7850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C407A74-1AA7-67F6-C845-EC7856B8A19D}"/>
              </a:ext>
            </a:extLst>
          </p:cNvPr>
          <p:cNvPicPr>
            <a:picLocks noChangeAspect="1"/>
          </p:cNvPicPr>
          <p:nvPr/>
        </p:nvPicPr>
        <p:blipFill rotWithShape="1">
          <a:blip r:embed="rId2"/>
          <a:srcRect l="34569" t="17471" r="15172" b="9885"/>
          <a:stretch/>
        </p:blipFill>
        <p:spPr>
          <a:xfrm>
            <a:off x="3867806" y="74974"/>
            <a:ext cx="8250622" cy="6708052"/>
          </a:xfrm>
          <a:prstGeom prst="rect">
            <a:avLst/>
          </a:prstGeom>
        </p:spPr>
      </p:pic>
    </p:spTree>
    <p:extLst>
      <p:ext uri="{BB962C8B-B14F-4D97-AF65-F5344CB8AC3E}">
        <p14:creationId xmlns:p14="http://schemas.microsoft.com/office/powerpoint/2010/main" val="406921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6314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1. Discuss human rights and general impacts of technology on human rights.</a:t>
            </a:r>
          </a:p>
          <a:p>
            <a:r>
              <a:rPr lang="en-US" sz="2500" dirty="0">
                <a:latin typeface="Calibri" panose="020F0502020204030204" pitchFamily="34" charset="0"/>
                <a:cs typeface="Calibri" panose="020F0502020204030204" pitchFamily="34" charset="0"/>
              </a:rPr>
              <a:t>Human rights encompass fundamental rights and freedoms that every individual is entitled to, such as the right to life, liberty, and personal security. Technology, especially new advancements such as AI, robotics, and the Internet of Things, has significant impacts on these rights.</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Positive Impacts</a:t>
            </a:r>
            <a:r>
              <a:rPr lang="en-US" sz="25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Access to Justice</a:t>
            </a:r>
            <a:r>
              <a:rPr lang="en-US" sz="2500" dirty="0">
                <a:latin typeface="Calibri" panose="020F0502020204030204" pitchFamily="34" charset="0"/>
                <a:cs typeface="Calibri" panose="020F0502020204030204" pitchFamily="34" charset="0"/>
              </a:rPr>
              <a:t>: AI can enhance access to legal services, making them more affordable and efficient. Automated systems can process legal documents and provide legal advice, reducing the cost and time associated with legal procedures.</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Reduction of Bias</a:t>
            </a:r>
            <a:r>
              <a:rPr lang="en-US" sz="2500" dirty="0">
                <a:latin typeface="Calibri" panose="020F0502020204030204" pitchFamily="34" charset="0"/>
                <a:cs typeface="Calibri" panose="020F0502020204030204" pitchFamily="34" charset="0"/>
              </a:rPr>
              <a:t>: AI can help remove human bias in decision-making processes. For instance, in judicial systems, AI algorithms can ensure more consistent and unbiased rulings based on data rather than human prejudices.</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Increased Transparency</a:t>
            </a:r>
            <a:r>
              <a:rPr lang="en-US" sz="2500" dirty="0">
                <a:latin typeface="Calibri" panose="020F0502020204030204" pitchFamily="34" charset="0"/>
                <a:cs typeface="Calibri" panose="020F0502020204030204" pitchFamily="34" charset="0"/>
              </a:rPr>
              <a:t>: Blockchain technology can ensure transparency and accountability in various systems, such as voting or supply chains, protecting rights to fair processes and ethical practices.</a:t>
            </a:r>
          </a:p>
        </p:txBody>
      </p:sp>
    </p:spTree>
    <p:extLst>
      <p:ext uri="{BB962C8B-B14F-4D97-AF65-F5344CB8AC3E}">
        <p14:creationId xmlns:p14="http://schemas.microsoft.com/office/powerpoint/2010/main" val="1208563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Negative Impacts</a:t>
            </a:r>
            <a:r>
              <a:rPr lang="en-US" sz="25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Design Biases</a:t>
            </a:r>
            <a:r>
              <a:rPr lang="en-US" sz="2500" dirty="0">
                <a:latin typeface="Calibri" panose="020F0502020204030204" pitchFamily="34" charset="0"/>
                <a:cs typeface="Calibri" panose="020F0502020204030204" pitchFamily="34" charset="0"/>
              </a:rPr>
              <a:t>: AI systems can inherit biases from the data they are trained on, leading to discriminatory outcomes. For instance, biased algorithms in hiring processes can unfairly disadvantage certain groups.</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Privacy Concerns</a:t>
            </a:r>
            <a:r>
              <a:rPr lang="en-US" sz="2500" dirty="0">
                <a:latin typeface="Calibri" panose="020F0502020204030204" pitchFamily="34" charset="0"/>
                <a:cs typeface="Calibri" panose="020F0502020204030204" pitchFamily="34" charset="0"/>
              </a:rPr>
              <a:t>: The pervasive nature of digital technologies can lead to significant privacy breaches. Surveillance systems and data collection practices can infringe on individuals' rights to privacy.</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Digital Divide</a:t>
            </a:r>
            <a:r>
              <a:rPr lang="en-US" sz="2500" dirty="0">
                <a:latin typeface="Calibri" panose="020F0502020204030204" pitchFamily="34" charset="0"/>
                <a:cs typeface="Calibri" panose="020F0502020204030204" pitchFamily="34" charset="0"/>
              </a:rPr>
              <a:t>: Technological advancements can exacerbate existing inequalities. Marginalized groups may not have the same access to new technologies, leading to further systemic disadvantage.</a:t>
            </a:r>
          </a:p>
        </p:txBody>
      </p:sp>
    </p:spTree>
    <p:extLst>
      <p:ext uri="{BB962C8B-B14F-4D97-AF65-F5344CB8AC3E}">
        <p14:creationId xmlns:p14="http://schemas.microsoft.com/office/powerpoint/2010/main" val="332599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a:lnSpc>
                <a:spcPct val="150000"/>
              </a:lnSpc>
            </a:pPr>
            <a:r>
              <a:rPr lang="en-US" sz="2500" b="1" dirty="0">
                <a:latin typeface="Calibri" panose="020F0502020204030204" pitchFamily="34" charset="0"/>
                <a:cs typeface="Calibri" panose="020F0502020204030204" pitchFamily="34" charset="0"/>
              </a:rPr>
              <a:t>2. Discuss social networks and the impact of digital society on human rights.</a:t>
            </a:r>
          </a:p>
          <a:p>
            <a:pPr>
              <a:lnSpc>
                <a:spcPct val="150000"/>
              </a:lnSpc>
            </a:pPr>
            <a:r>
              <a:rPr lang="en-US" sz="2500" dirty="0">
                <a:latin typeface="Calibri" panose="020F0502020204030204" pitchFamily="34" charset="0"/>
                <a:cs typeface="Calibri" panose="020F0502020204030204" pitchFamily="34" charset="0"/>
              </a:rPr>
              <a:t>Social networks and the digital society at large have transformed communication, information dissemination, and social interaction, with profound impacts on human rights:</a:t>
            </a:r>
          </a:p>
          <a:p>
            <a:pPr marL="457200" indent="-4572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Positive Impacts</a:t>
            </a:r>
            <a:r>
              <a:rPr lang="en-US" sz="2500" dirty="0">
                <a:latin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Freedom of Expression</a:t>
            </a:r>
            <a:r>
              <a:rPr lang="en-US" sz="2500" dirty="0">
                <a:latin typeface="Calibri" panose="020F0502020204030204" pitchFamily="34" charset="0"/>
                <a:cs typeface="Calibri" panose="020F0502020204030204" pitchFamily="34" charset="0"/>
              </a:rPr>
              <a:t>: Social networks provide platforms for individuals to express their opinions, share information, and engage in public discourse. This enhances the right to freedom of expression and access to information.</a:t>
            </a:r>
          </a:p>
          <a:p>
            <a:pPr marL="742950" lvl="1" indent="-28575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Social Movements</a:t>
            </a:r>
            <a:r>
              <a:rPr lang="en-US" sz="2500" dirty="0">
                <a:latin typeface="Calibri" panose="020F0502020204030204" pitchFamily="34" charset="0"/>
                <a:cs typeface="Calibri" panose="020F0502020204030204" pitchFamily="34" charset="0"/>
              </a:rPr>
              <a:t>: Digital platforms have been instrumental in mobilizing social movements and advocacy campaigns. They help in organizing protests, raising awareness, and promoting human rights causes globally.</a:t>
            </a:r>
          </a:p>
        </p:txBody>
      </p:sp>
    </p:spTree>
    <p:extLst>
      <p:ext uri="{BB962C8B-B14F-4D97-AF65-F5344CB8AC3E}">
        <p14:creationId xmlns:p14="http://schemas.microsoft.com/office/powerpoint/2010/main" val="366278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8622B-8F54-BE31-37B2-89267271A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BB39E-A988-D728-2D84-F935BEAB82EB}"/>
              </a:ext>
            </a:extLst>
          </p:cNvPr>
          <p:cNvSpPr>
            <a:spLocks noGrp="1"/>
          </p:cNvSpPr>
          <p:nvPr>
            <p:ph type="title"/>
          </p:nvPr>
        </p:nvSpPr>
        <p:spPr>
          <a:xfrm>
            <a:off x="0" y="0"/>
            <a:ext cx="12192000" cy="1092530"/>
          </a:xfrm>
        </p:spPr>
        <p:txBody>
          <a:bodyPr>
            <a:normAutofit fontScale="90000"/>
          </a:bodyPr>
          <a:lstStyle/>
          <a:p>
            <a:r>
              <a:rPr lang="en-US" dirty="0"/>
              <a:t>Overview of the Universal Declaration of Human Rights (UDHR)</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D78DCF6-21F9-C63D-F865-2B23D52C424C}"/>
              </a:ext>
            </a:extLst>
          </p:cNvPr>
          <p:cNvSpPr txBox="1"/>
          <p:nvPr/>
        </p:nvSpPr>
        <p:spPr>
          <a:xfrm>
            <a:off x="0" y="1092530"/>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Adopted by the United Nations General Assembly in 1948.</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Contains 30 articles outlining basic rights and freedoms.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Recognized as the foundation for international human rights law. </a:t>
            </a:r>
          </a:p>
        </p:txBody>
      </p:sp>
    </p:spTree>
    <p:extLst>
      <p:ext uri="{BB962C8B-B14F-4D97-AF65-F5344CB8AC3E}">
        <p14:creationId xmlns:p14="http://schemas.microsoft.com/office/powerpoint/2010/main" val="126892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Negative Impacts</a:t>
            </a:r>
            <a:r>
              <a:rPr lang="en-US" sz="25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Misinformation and Hate Speech</a:t>
            </a:r>
            <a:r>
              <a:rPr lang="en-US" sz="2500" dirty="0">
                <a:latin typeface="Calibri" panose="020F0502020204030204" pitchFamily="34" charset="0"/>
                <a:cs typeface="Calibri" panose="020F0502020204030204" pitchFamily="34" charset="0"/>
              </a:rPr>
              <a:t>: The spread of misinformation and hate speech on social networks can incite violence, discrimination, and societal divisions. This challenges the balance between freedom of expression and the protection of other rights.</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Privacy Violations</a:t>
            </a:r>
            <a:r>
              <a:rPr lang="en-US" sz="2500" dirty="0">
                <a:latin typeface="Calibri" panose="020F0502020204030204" pitchFamily="34" charset="0"/>
                <a:cs typeface="Calibri" panose="020F0502020204030204" pitchFamily="34" charset="0"/>
              </a:rPr>
              <a:t>: Social networks often collect and misuse personal data. Unauthorized data sharing and breaches can compromise the right to privacy.</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Cyberbullying and Harassment</a:t>
            </a:r>
            <a:r>
              <a:rPr lang="en-US" sz="2500" dirty="0">
                <a:latin typeface="Calibri" panose="020F0502020204030204" pitchFamily="34" charset="0"/>
                <a:cs typeface="Calibri" panose="020F0502020204030204" pitchFamily="34" charset="0"/>
              </a:rPr>
              <a:t>: Online platforms can be avenues for cyberbullying and harassment, affecting individuals' mental health and safety. This impacts the right to security and protection from harm.</a:t>
            </a:r>
          </a:p>
        </p:txBody>
      </p:sp>
    </p:spTree>
    <p:extLst>
      <p:ext uri="{BB962C8B-B14F-4D97-AF65-F5344CB8AC3E}">
        <p14:creationId xmlns:p14="http://schemas.microsoft.com/office/powerpoint/2010/main" val="3531231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600164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3. Read the United Nations human rights and evaluate the changes that would be caused by Information and Communication Technology. Should the United Nations review human rights?</a:t>
            </a:r>
          </a:p>
          <a:p>
            <a:r>
              <a:rPr lang="en-US" sz="2400" dirty="0">
                <a:latin typeface="Calibri" panose="020F0502020204030204" pitchFamily="34" charset="0"/>
                <a:cs typeface="Calibri" panose="020F0502020204030204" pitchFamily="34" charset="0"/>
              </a:rPr>
              <a:t>The United Nations Universal Declaration of Human Rights (UDHR) outlines fundamental rights and freedoms that are universally protected. Information and Communication Technology (ICT) can significantly impact these rights, necessitating a review to address emerging challenges and opportunities:</a:t>
            </a: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Changes Caused by ICT</a:t>
            </a:r>
            <a:r>
              <a:rPr lang="en-US" sz="24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Access to Information</a:t>
            </a:r>
            <a:r>
              <a:rPr lang="en-US" sz="2400" dirty="0">
                <a:latin typeface="Calibri" panose="020F0502020204030204" pitchFamily="34" charset="0"/>
                <a:cs typeface="Calibri" panose="020F0502020204030204" pitchFamily="34" charset="0"/>
              </a:rPr>
              <a:t>: ICT has revolutionized access to information, empowering individuals with knowledge and enabling informed decision-making. This supports the right to education and access to information.</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Economic Opportunities</a:t>
            </a:r>
            <a:r>
              <a:rPr lang="en-US" sz="2400" dirty="0">
                <a:latin typeface="Calibri" panose="020F0502020204030204" pitchFamily="34" charset="0"/>
                <a:cs typeface="Calibri" panose="020F0502020204030204" pitchFamily="34" charset="0"/>
              </a:rPr>
              <a:t>: Digital technologies create new economic opportunities and can help reduce poverty by providing access to new markets and services. This impacts the right to an adequate standard of living.</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Privacy and Surveillance</a:t>
            </a:r>
            <a:r>
              <a:rPr lang="en-US" sz="2400" dirty="0">
                <a:latin typeface="Calibri" panose="020F0502020204030204" pitchFamily="34" charset="0"/>
                <a:cs typeface="Calibri" panose="020F0502020204030204" pitchFamily="34" charset="0"/>
              </a:rPr>
              <a:t>: The proliferation of digital surveillance technologies poses significant risks to privacy. Governments and corporations can collect vast amounts of personal data, potentially infringing on individuals' rights.</a:t>
            </a:r>
          </a:p>
        </p:txBody>
      </p:sp>
    </p:spTree>
    <p:extLst>
      <p:ext uri="{BB962C8B-B14F-4D97-AF65-F5344CB8AC3E}">
        <p14:creationId xmlns:p14="http://schemas.microsoft.com/office/powerpoint/2010/main" val="294720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02105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Need for Review</a:t>
            </a:r>
            <a:r>
              <a:rPr lang="en-US" sz="24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Adapting to New Realities</a:t>
            </a:r>
            <a:r>
              <a:rPr lang="en-US" sz="2400" dirty="0">
                <a:latin typeface="Calibri" panose="020F0502020204030204" pitchFamily="34" charset="0"/>
                <a:cs typeface="Calibri" panose="020F0502020204030204" pitchFamily="34" charset="0"/>
              </a:rPr>
              <a:t>: The rapid pace of technological advancement requires that human rights frameworks be continually updated to address new issues such as digital privacy, cybersecurity, and algorithmic bias.</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Protecting Vulnerable Populations</a:t>
            </a:r>
            <a:r>
              <a:rPr lang="en-US" sz="2400" dirty="0">
                <a:latin typeface="Calibri" panose="020F0502020204030204" pitchFamily="34" charset="0"/>
                <a:cs typeface="Calibri" panose="020F0502020204030204" pitchFamily="34" charset="0"/>
              </a:rPr>
              <a:t>: A review can ensure that protections are in place for vulnerable populations who may be disproportionately affected by digital exclusion and surveillance.</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Balancing Rights</a:t>
            </a:r>
            <a:r>
              <a:rPr lang="en-US" sz="2400" dirty="0">
                <a:latin typeface="Calibri" panose="020F0502020204030204" pitchFamily="34" charset="0"/>
                <a:cs typeface="Calibri" panose="020F0502020204030204" pitchFamily="34" charset="0"/>
              </a:rPr>
              <a:t>: The United Nations can help balance the right to freedom of expression with the need to protect against harm caused by misinformation and hate speech online.</a:t>
            </a:r>
          </a:p>
        </p:txBody>
      </p:sp>
    </p:spTree>
    <p:extLst>
      <p:ext uri="{BB962C8B-B14F-4D97-AF65-F5344CB8AC3E}">
        <p14:creationId xmlns:p14="http://schemas.microsoft.com/office/powerpoint/2010/main" val="491240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2251065"/>
          </a:xfrm>
          <a:prstGeom prst="rect">
            <a:avLst/>
          </a:prstGeom>
          <a:noFill/>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In conclusion, the United Nations should indeed review and update human rights frameworks to ensure they remain relevant and robust in the face of evolving technological landscapes. This review should focus on safeguarding rights while leveraging technology to promote social good and protect against new forms of harm</a:t>
            </a:r>
          </a:p>
        </p:txBody>
      </p:sp>
    </p:spTree>
    <p:extLst>
      <p:ext uri="{BB962C8B-B14F-4D97-AF65-F5344CB8AC3E}">
        <p14:creationId xmlns:p14="http://schemas.microsoft.com/office/powerpoint/2010/main" val="241304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FBA7B-F83A-CABF-8262-C8A7F3364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190B6-D359-516A-807D-F6A8AC9FC8DA}"/>
              </a:ext>
            </a:extLst>
          </p:cNvPr>
          <p:cNvSpPr>
            <a:spLocks noGrp="1"/>
          </p:cNvSpPr>
          <p:nvPr>
            <p:ph type="title"/>
          </p:nvPr>
        </p:nvSpPr>
        <p:spPr>
          <a:xfrm>
            <a:off x="0" y="0"/>
            <a:ext cx="12192000" cy="1092530"/>
          </a:xfrm>
        </p:spPr>
        <p:txBody>
          <a:bodyPr>
            <a:normAutofit/>
          </a:bodyPr>
          <a:lstStyle/>
          <a:p>
            <a:r>
              <a:rPr lang="en-US" dirty="0"/>
              <a:t>Why Are Human Rights Important?</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7AF7E51-0045-EDED-620B-8DC0DB587C39}"/>
              </a:ext>
            </a:extLst>
          </p:cNvPr>
          <p:cNvSpPr txBox="1"/>
          <p:nvPr/>
        </p:nvSpPr>
        <p:spPr>
          <a:xfrm>
            <a:off x="0" y="109253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Protect individuals from abuse and discrimination.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fairness and justice in societies.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Examples of global impact: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Protecting refugees.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Addressing gender inequality.</a:t>
            </a:r>
          </a:p>
        </p:txBody>
      </p:sp>
    </p:spTree>
    <p:extLst>
      <p:ext uri="{BB962C8B-B14F-4D97-AF65-F5344CB8AC3E}">
        <p14:creationId xmlns:p14="http://schemas.microsoft.com/office/powerpoint/2010/main" val="404351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E4769-2949-D90F-00C8-1E52068D0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9A940-2D81-4D3E-DBC9-805810EE3ECF}"/>
              </a:ext>
            </a:extLst>
          </p:cNvPr>
          <p:cNvSpPr>
            <a:spLocks noGrp="1"/>
          </p:cNvSpPr>
          <p:nvPr>
            <p:ph type="title"/>
          </p:nvPr>
        </p:nvSpPr>
        <p:spPr>
          <a:xfrm>
            <a:off x="0" y="0"/>
            <a:ext cx="12192000" cy="1092530"/>
          </a:xfrm>
        </p:spPr>
        <p:txBody>
          <a:bodyPr>
            <a:normAutofit/>
          </a:bodyPr>
          <a:lstStyle/>
          <a:p>
            <a:r>
              <a:rPr lang="en-US" dirty="0"/>
              <a:t>Connecting Human Rights to Modern Issues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42054FB-A812-9EE9-4447-A503ABD9C8CF}"/>
              </a:ext>
            </a:extLst>
          </p:cNvPr>
          <p:cNvSpPr txBox="1"/>
          <p:nvPr/>
        </p:nvSpPr>
        <p:spPr>
          <a:xfrm>
            <a:off x="0" y="109253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dirty="0">
                <a:latin typeface="Calibri" panose="020F0502020204030204" pitchFamily="34" charset="0"/>
                <a:cs typeface="Calibri" panose="020F0502020204030204" pitchFamily="34" charset="0"/>
              </a:rPr>
              <a:t>Human rights violations are prevalent in conflict zones, where war, displacement, and political unrest lead to abuses like violence, discrimination, and denial of basic needs. International organizations like the Red Cross provide humanitarian aid, while Amnesty International advocates for justice, accountability, and policy reforms to uphold human rights globally.</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86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D38A2-3634-FEDB-79D9-5525BBCE0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A4818-5244-6557-75B2-C76B33BC2E22}"/>
              </a:ext>
            </a:extLst>
          </p:cNvPr>
          <p:cNvSpPr>
            <a:spLocks noGrp="1"/>
          </p:cNvSpPr>
          <p:nvPr>
            <p:ph type="title"/>
          </p:nvPr>
        </p:nvSpPr>
        <p:spPr>
          <a:xfrm>
            <a:off x="0" y="0"/>
            <a:ext cx="12192000" cy="998483"/>
          </a:xfrm>
        </p:spPr>
        <p:txBody>
          <a:bodyPr>
            <a:normAutofit/>
          </a:bodyPr>
          <a:lstStyle/>
          <a:p>
            <a:r>
              <a:rPr lang="en-US" dirty="0"/>
              <a:t>United Nations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F9A5560-DC25-E211-87A8-3206CD43906E}"/>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The International Red Cross works globally to ensure that human rights, as outlined by the United Nations, are upheld, especially in conflict zones. For example, their work in Syria focuses on providing humanitarian aid and protecting the rights of civilians.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97BA825-7F04-97A5-1516-ECEAC5A19A88}"/>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do the principles outlined in the Universal Declaration of Human Rights influence national laws and policies today?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89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United Nations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research another international organization that works to uphold human rights and present their findings.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07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The Role of Technology in Society</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964512"/>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Accelerates innovation and communication.</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Provides tools for advocacy and social change.</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Example: Social media in organizing protests. </a:t>
            </a:r>
          </a:p>
        </p:txBody>
      </p:sp>
    </p:spTree>
    <p:extLst>
      <p:ext uri="{BB962C8B-B14F-4D97-AF65-F5344CB8AC3E}">
        <p14:creationId xmlns:p14="http://schemas.microsoft.com/office/powerpoint/2010/main" val="46919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00F33-8B6F-11E0-33C3-B8C665D71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CD821-BDE2-1FB3-1E92-CCF857A3B8EE}"/>
              </a:ext>
            </a:extLst>
          </p:cNvPr>
          <p:cNvSpPr>
            <a:spLocks noGrp="1"/>
          </p:cNvSpPr>
          <p:nvPr>
            <p:ph type="title"/>
          </p:nvPr>
        </p:nvSpPr>
        <p:spPr>
          <a:xfrm>
            <a:off x="0" y="0"/>
            <a:ext cx="12192000" cy="998483"/>
          </a:xfrm>
        </p:spPr>
        <p:txBody>
          <a:bodyPr>
            <a:normAutofit/>
          </a:bodyPr>
          <a:lstStyle/>
          <a:p>
            <a:r>
              <a:rPr lang="en-US" dirty="0"/>
              <a:t>Benefits of Technology for Human Rights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A44755-1999-A252-082B-9A4BC0AE9745}"/>
              </a:ext>
            </a:extLst>
          </p:cNvPr>
          <p:cNvSpPr txBox="1"/>
          <p:nvPr/>
        </p:nvSpPr>
        <p:spPr>
          <a:xfrm>
            <a:off x="0" y="998483"/>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Documents abuses with evidence (e.g., videos, photos).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Increases transparency and accountability.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Enhances communication in remote or conflict areas. </a:t>
            </a:r>
          </a:p>
        </p:txBody>
      </p:sp>
    </p:spTree>
    <p:extLst>
      <p:ext uri="{BB962C8B-B14F-4D97-AF65-F5344CB8AC3E}">
        <p14:creationId xmlns:p14="http://schemas.microsoft.com/office/powerpoint/2010/main" val="406023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1812</Words>
  <Application>Microsoft Office PowerPoint</Application>
  <PresentationFormat>Widescreen</PresentationFormat>
  <Paragraphs>125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Calibri</vt:lpstr>
      <vt:lpstr>Office Theme</vt:lpstr>
      <vt:lpstr>IT Professional Environment: Law, Ethics and Privacy</vt:lpstr>
      <vt:lpstr>What Are Human Rights?</vt:lpstr>
      <vt:lpstr>Overview of the Universal Declaration of Human Rights (UDHR)</vt:lpstr>
      <vt:lpstr>Why Are Human Rights Important?</vt:lpstr>
      <vt:lpstr>Connecting Human Rights to Modern Issues</vt:lpstr>
      <vt:lpstr>United Nations Human Rights</vt:lpstr>
      <vt:lpstr>United Nations Human Rights</vt:lpstr>
      <vt:lpstr>The Role of Technology in Society</vt:lpstr>
      <vt:lpstr>Benefits of Technology for Human Rights</vt:lpstr>
      <vt:lpstr>Challenges of Technology and Human Rights</vt:lpstr>
      <vt:lpstr>Impact of Technology: A Balancing Act</vt:lpstr>
      <vt:lpstr>Technology and Human Rights</vt:lpstr>
      <vt:lpstr>Technology and Human Rights</vt:lpstr>
      <vt:lpstr>What is Cyberspace?</vt:lpstr>
      <vt:lpstr>Human Rights in Cyberspace</vt:lpstr>
      <vt:lpstr>Key Issues in Cyberspace</vt:lpstr>
      <vt:lpstr>Global Implications</vt:lpstr>
      <vt:lpstr>Cyberspace and Human Rights</vt:lpstr>
      <vt:lpstr>Cyberspace and Human Rights</vt:lpstr>
      <vt:lpstr>Digital Rights</vt:lpstr>
      <vt:lpstr>Digital Rights</vt:lpstr>
      <vt:lpstr>Social Networks and Law</vt:lpstr>
      <vt:lpstr>Social Networks and Law</vt:lpstr>
      <vt:lpstr>Robotics and Law</vt:lpstr>
      <vt:lpstr>Robotics and Law</vt:lpstr>
      <vt:lpstr>Tutorial Week 3</vt:lpstr>
      <vt:lpstr>Tutorial Week 3</vt:lpstr>
      <vt:lpstr>Tutorial Week 3</vt:lpstr>
      <vt:lpstr>Tutorial Week 3</vt:lpstr>
      <vt:lpstr>Tutorial Week 3</vt:lpstr>
      <vt:lpstr>Tutorial Week 3</vt:lpstr>
      <vt:lpstr>Tutorial Week 3</vt:lpstr>
      <vt:lpstr>Tutorial Week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75</cp:revision>
  <dcterms:created xsi:type="dcterms:W3CDTF">2024-08-07T00:37:24Z</dcterms:created>
  <dcterms:modified xsi:type="dcterms:W3CDTF">2024-11-19T08:55:26Z</dcterms:modified>
</cp:coreProperties>
</file>