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1"/>
  </p:notesMasterIdLst>
  <p:sldIdLst>
    <p:sldId id="256" r:id="rId2"/>
    <p:sldId id="257" r:id="rId3"/>
    <p:sldId id="258" r:id="rId4"/>
    <p:sldId id="259" r:id="rId5"/>
    <p:sldId id="277" r:id="rId6"/>
    <p:sldId id="278" r:id="rId7"/>
    <p:sldId id="260" r:id="rId8"/>
    <p:sldId id="261" r:id="rId9"/>
    <p:sldId id="279" r:id="rId10"/>
    <p:sldId id="262" r:id="rId11"/>
    <p:sldId id="280" r:id="rId12"/>
    <p:sldId id="263" r:id="rId13"/>
    <p:sldId id="264" r:id="rId14"/>
    <p:sldId id="282" r:id="rId15"/>
    <p:sldId id="284" r:id="rId16"/>
    <p:sldId id="285" r:id="rId17"/>
    <p:sldId id="286" r:id="rId18"/>
    <p:sldId id="287" r:id="rId19"/>
    <p:sldId id="288" r:id="rId20"/>
    <p:sldId id="281" r:id="rId21"/>
    <p:sldId id="265" r:id="rId22"/>
    <p:sldId id="266" r:id="rId23"/>
    <p:sldId id="267" r:id="rId24"/>
    <p:sldId id="268" r:id="rId25"/>
    <p:sldId id="269" r:id="rId26"/>
    <p:sldId id="270" r:id="rId27"/>
    <p:sldId id="271" r:id="rId28"/>
    <p:sldId id="272" r:id="rId29"/>
    <p:sldId id="289" r:id="rId30"/>
    <p:sldId id="290" r:id="rId31"/>
    <p:sldId id="291" r:id="rId32"/>
    <p:sldId id="292" r:id="rId33"/>
    <p:sldId id="273" r:id="rId34"/>
    <p:sldId id="274" r:id="rId35"/>
    <p:sldId id="275" r:id="rId36"/>
    <p:sldId id="276" r:id="rId37"/>
    <p:sldId id="293" r:id="rId38"/>
    <p:sldId id="294" r:id="rId39"/>
    <p:sldId id="295"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igGU/Jja6JwYtSBdHbqNaw9zt9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C57C65-D6A3-4CB8-9D82-A93966DC4641}">
  <a:tblStyle styleId="{0FC57C65-D6A3-4CB8-9D82-A93966DC464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710" y="1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827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553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78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28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656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219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107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059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57f6b5fa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57f6b5fa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
        <p:nvSpPr>
          <p:cNvPr id="189" name="Google Shape;189;p17: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p17:notes"/>
          <p:cNvSpPr txBox="1">
            <a:spLocks noGrp="1"/>
          </p:cNvSpPr>
          <p:nvPr>
            <p:ph type="body" idx="1"/>
          </p:nvPr>
        </p:nvSpPr>
        <p:spPr>
          <a:xfrm>
            <a:off x="685800" y="4341813"/>
            <a:ext cx="5487988" cy="4032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1" name="Google Shape;191;p1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29</a:t>
            </a:fld>
            <a:endParaRPr sz="1200" b="0" i="0" u="none" strike="noStrike" cap="none">
              <a:solidFill>
                <a:schemeClr val="dk1"/>
              </a:solidFill>
              <a:latin typeface="Arial"/>
              <a:ea typeface="Arial"/>
              <a:cs typeface="Arial"/>
              <a:sym typeface="Arial"/>
            </a:endParaRPr>
          </a:p>
        </p:txBody>
      </p:sp>
      <p:sp>
        <p:nvSpPr>
          <p:cNvPr id="189" name="Google Shape;189;p17: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p17:notes"/>
          <p:cNvSpPr txBox="1">
            <a:spLocks noGrp="1"/>
          </p:cNvSpPr>
          <p:nvPr>
            <p:ph type="body" idx="1"/>
          </p:nvPr>
        </p:nvSpPr>
        <p:spPr>
          <a:xfrm>
            <a:off x="685800" y="4341813"/>
            <a:ext cx="5487988" cy="4032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1" name="Google Shape;191;p1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02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30</a:t>
            </a:fld>
            <a:endParaRPr sz="1200" b="0" i="0" u="none" strike="noStrike" cap="none">
              <a:solidFill>
                <a:schemeClr val="dk1"/>
              </a:solidFill>
              <a:latin typeface="Arial"/>
              <a:ea typeface="Arial"/>
              <a:cs typeface="Arial"/>
              <a:sym typeface="Arial"/>
            </a:endParaRPr>
          </a:p>
        </p:txBody>
      </p:sp>
      <p:sp>
        <p:nvSpPr>
          <p:cNvPr id="189" name="Google Shape;189;p17: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p17:notes"/>
          <p:cNvSpPr txBox="1">
            <a:spLocks noGrp="1"/>
          </p:cNvSpPr>
          <p:nvPr>
            <p:ph type="body" idx="1"/>
          </p:nvPr>
        </p:nvSpPr>
        <p:spPr>
          <a:xfrm>
            <a:off x="685800" y="4341813"/>
            <a:ext cx="5487988" cy="4032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1" name="Google Shape;191;p1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578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31</a:t>
            </a:fld>
            <a:endParaRPr sz="1200" b="0" i="0" u="none" strike="noStrike" cap="none">
              <a:solidFill>
                <a:schemeClr val="dk1"/>
              </a:solidFill>
              <a:latin typeface="Arial"/>
              <a:ea typeface="Arial"/>
              <a:cs typeface="Arial"/>
              <a:sym typeface="Arial"/>
            </a:endParaRPr>
          </a:p>
        </p:txBody>
      </p:sp>
      <p:sp>
        <p:nvSpPr>
          <p:cNvPr id="189" name="Google Shape;189;p17: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p17:notes"/>
          <p:cNvSpPr txBox="1">
            <a:spLocks noGrp="1"/>
          </p:cNvSpPr>
          <p:nvPr>
            <p:ph type="body" idx="1"/>
          </p:nvPr>
        </p:nvSpPr>
        <p:spPr>
          <a:xfrm>
            <a:off x="685800" y="4341813"/>
            <a:ext cx="5487988" cy="4032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1" name="Google Shape;191;p1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223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32</a:t>
            </a:fld>
            <a:endParaRPr sz="1200" b="0" i="0" u="none" strike="noStrike" cap="none">
              <a:solidFill>
                <a:schemeClr val="dk1"/>
              </a:solidFill>
              <a:latin typeface="Arial"/>
              <a:ea typeface="Arial"/>
              <a:cs typeface="Arial"/>
              <a:sym typeface="Arial"/>
            </a:endParaRPr>
          </a:p>
        </p:txBody>
      </p:sp>
      <p:sp>
        <p:nvSpPr>
          <p:cNvPr id="189" name="Google Shape;189;p17: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p17:notes"/>
          <p:cNvSpPr txBox="1">
            <a:spLocks noGrp="1"/>
          </p:cNvSpPr>
          <p:nvPr>
            <p:ph type="body" idx="1"/>
          </p:nvPr>
        </p:nvSpPr>
        <p:spPr>
          <a:xfrm>
            <a:off x="685800" y="4341813"/>
            <a:ext cx="5487988" cy="4032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1" name="Google Shape;191;p1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550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563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5225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561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7F7F7F"/>
              </a:solidFill>
            </a:endParaRPr>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109" name="Google Shape;109;p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08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556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23" name="Google Shape;123;p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23" name="Google Shape;123;p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6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1792288" y="612775"/>
            <a:ext cx="5486400" cy="4114800"/>
          </a:xfrm>
          <a:prstGeom prst="rect">
            <a:avLst/>
          </a:prstGeom>
          <a:noFill/>
          <a:ln>
            <a:noFill/>
          </a:ln>
        </p:spPr>
      </p:sp>
      <p:sp>
        <p:nvSpPr>
          <p:cNvPr id="68" name="Google Shape;68;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u399XmkjeXo"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www.youtube.com/watch?v=MQc-UjE560A" TargetMode="External"/><Relationship Id="rId4" Type="http://schemas.openxmlformats.org/officeDocument/2006/relationships/hyperlink" Target="https://www.youtube.com/watch?v=Xki2fRA0bY8"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25084" y="1526875"/>
            <a:ext cx="8980097" cy="3352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4761"/>
              <a:buFont typeface="Calibri"/>
              <a:buNone/>
            </a:pPr>
            <a:r>
              <a:rPr lang="en-US">
                <a:solidFill>
                  <a:srgbClr val="0070C0"/>
                </a:solidFill>
              </a:rPr>
              <a:t>ICT406 IT Professional Environment: Law, Ethics and  Privacy</a:t>
            </a:r>
            <a:br>
              <a:rPr lang="en-US" sz="5300">
                <a:solidFill>
                  <a:srgbClr val="0070C0"/>
                </a:solidFill>
              </a:rPr>
            </a:br>
            <a:br>
              <a:rPr lang="en-US" sz="5300"/>
            </a:br>
            <a:r>
              <a:rPr lang="en-US" sz="4200">
                <a:solidFill>
                  <a:srgbClr val="000000"/>
                </a:solidFill>
              </a:rPr>
              <a:t>Introduction </a:t>
            </a:r>
            <a:br>
              <a:rPr lang="en-US" sz="4200"/>
            </a:br>
            <a:endParaRPr sz="4200"/>
          </a:p>
        </p:txBody>
      </p:sp>
      <p:sp>
        <p:nvSpPr>
          <p:cNvPr id="91" name="Google Shape;91;p1"/>
          <p:cNvSpPr txBox="1">
            <a:spLocks noGrp="1"/>
          </p:cNvSpPr>
          <p:nvPr>
            <p:ph type="subTitle" idx="1"/>
          </p:nvPr>
        </p:nvSpPr>
        <p:spPr>
          <a:xfrm>
            <a:off x="0" y="4699818"/>
            <a:ext cx="9144000" cy="2015613"/>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dk1"/>
              </a:buClr>
              <a:buSzPts val="3200"/>
              <a:buNone/>
            </a:pPr>
            <a:r>
              <a:rPr lang="en-US" sz="2800" dirty="0">
                <a:solidFill>
                  <a:schemeClr val="dk1"/>
                </a:solidFill>
              </a:rPr>
              <a:t>Lecturer: Dr. Farshid Keivanian</a:t>
            </a:r>
          </a:p>
          <a:p>
            <a:pPr marL="0" lvl="0" indent="0" rtl="0">
              <a:lnSpc>
                <a:spcPct val="150000"/>
              </a:lnSpc>
              <a:spcBef>
                <a:spcPts val="0"/>
              </a:spcBef>
              <a:spcAft>
                <a:spcPts val="0"/>
              </a:spcAft>
              <a:buClr>
                <a:schemeClr val="dk1"/>
              </a:buClr>
              <a:buSzPts val="3200"/>
              <a:buNone/>
            </a:pPr>
            <a:r>
              <a:rPr lang="en-US" sz="2800" dirty="0">
                <a:solidFill>
                  <a:schemeClr val="dk1"/>
                </a:solidFill>
              </a:rPr>
              <a:t>Course Coordinator: Dr. </a:t>
            </a:r>
            <a:r>
              <a:rPr lang="en-US" sz="2800" dirty="0" err="1">
                <a:solidFill>
                  <a:schemeClr val="dk1"/>
                </a:solidFill>
              </a:rPr>
              <a:t>Abbass</a:t>
            </a:r>
            <a:r>
              <a:rPr lang="en-US" sz="2800" dirty="0">
                <a:solidFill>
                  <a:schemeClr val="dk1"/>
                </a:solidFill>
              </a:rPr>
              <a:t> </a:t>
            </a:r>
            <a:r>
              <a:rPr lang="en-US" sz="2800" dirty="0" err="1">
                <a:solidFill>
                  <a:schemeClr val="dk1"/>
                </a:solidFill>
              </a:rPr>
              <a:t>Ghanbary</a:t>
            </a:r>
            <a:endParaRPr sz="2800" dirty="0">
              <a:solidFill>
                <a:schemeClr val="dk1"/>
              </a:solidFill>
            </a:endParaRPr>
          </a:p>
          <a:p>
            <a:pPr marL="0" lvl="0" indent="0" algn="ctr" rtl="0">
              <a:lnSpc>
                <a:spcPct val="150000"/>
              </a:lnSpc>
              <a:spcBef>
                <a:spcPts val="640"/>
              </a:spcBef>
              <a:spcAft>
                <a:spcPts val="0"/>
              </a:spcAft>
              <a:buClr>
                <a:schemeClr val="dk1"/>
              </a:buClr>
              <a:buSzPts val="3200"/>
              <a:buNone/>
            </a:pPr>
            <a:r>
              <a:rPr lang="en-US" sz="2800" dirty="0">
                <a:solidFill>
                  <a:schemeClr val="dk1"/>
                </a:solidFill>
              </a:rPr>
              <a:t>a.ghanbary@aapoly.edu.au</a:t>
            </a:r>
          </a:p>
        </p:txBody>
      </p:sp>
      <p:pic>
        <p:nvPicPr>
          <p:cNvPr id="92" name="Google Shape;92;p1" descr="A blue and black text&#10;&#10;Description automatically generated"/>
          <p:cNvPicPr preferRelativeResize="0"/>
          <p:nvPr/>
        </p:nvPicPr>
        <p:blipFill rotWithShape="1">
          <a:blip r:embed="rId3">
            <a:alphaModFix/>
          </a:blip>
          <a:srcRect/>
          <a:stretch/>
        </p:blipFill>
        <p:spPr>
          <a:xfrm>
            <a:off x="3099758" y="390309"/>
            <a:ext cx="2743200" cy="11315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457200" y="9688"/>
            <a:ext cx="8229600" cy="52414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Global Issues of IT Ethics </a:t>
            </a:r>
            <a:endParaRPr dirty="0"/>
          </a:p>
        </p:txBody>
      </p:sp>
      <p:sp>
        <p:nvSpPr>
          <p:cNvPr id="132" name="Google Shape;132;p7"/>
          <p:cNvSpPr txBox="1">
            <a:spLocks noGrp="1"/>
          </p:cNvSpPr>
          <p:nvPr>
            <p:ph type="body" idx="1"/>
          </p:nvPr>
        </p:nvSpPr>
        <p:spPr>
          <a:xfrm>
            <a:off x="0" y="533836"/>
            <a:ext cx="5291959" cy="5417359"/>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75268"/>
              <a:buNone/>
            </a:pPr>
            <a:r>
              <a:rPr lang="en-US" sz="4251" dirty="0"/>
              <a:t>The social impacts of IT is increasing exponentially</a:t>
            </a:r>
            <a:endParaRPr sz="4251" dirty="0"/>
          </a:p>
          <a:p>
            <a:pPr marL="457200" lvl="0" indent="-422728" algn="l" rtl="0">
              <a:spcBef>
                <a:spcPts val="640"/>
              </a:spcBef>
              <a:spcAft>
                <a:spcPts val="0"/>
              </a:spcAft>
              <a:buClr>
                <a:schemeClr val="dk1"/>
              </a:buClr>
              <a:buSzPct val="100000"/>
              <a:buChar char="•"/>
            </a:pPr>
            <a:r>
              <a:rPr lang="en-US" sz="4251" dirty="0"/>
              <a:t>Is there international code of ethics? IFIP (International Federation of Information Processing)</a:t>
            </a:r>
            <a:endParaRPr sz="4251" dirty="0"/>
          </a:p>
          <a:p>
            <a:pPr marL="857250" lvl="1" indent="-432253" algn="l" rtl="0">
              <a:spcBef>
                <a:spcPts val="560"/>
              </a:spcBef>
              <a:spcAft>
                <a:spcPts val="0"/>
              </a:spcAft>
              <a:buClr>
                <a:schemeClr val="dk1"/>
              </a:buClr>
              <a:buSzPct val="100000"/>
              <a:buChar char="•"/>
            </a:pPr>
            <a:r>
              <a:rPr lang="en-US" sz="3851" dirty="0"/>
              <a:t>Political</a:t>
            </a:r>
            <a:endParaRPr sz="3851" dirty="0"/>
          </a:p>
          <a:p>
            <a:pPr marL="857250" lvl="1" indent="-432253" algn="l" rtl="0">
              <a:spcBef>
                <a:spcPts val="560"/>
              </a:spcBef>
              <a:spcAft>
                <a:spcPts val="0"/>
              </a:spcAft>
              <a:buClr>
                <a:schemeClr val="dk1"/>
              </a:buClr>
              <a:buSzPct val="100000"/>
              <a:buChar char="•"/>
            </a:pPr>
            <a:r>
              <a:rPr lang="en-US" sz="3851" dirty="0" err="1"/>
              <a:t>Defence</a:t>
            </a:r>
            <a:r>
              <a:rPr lang="en-US" sz="3851" dirty="0"/>
              <a:t> </a:t>
            </a:r>
            <a:endParaRPr sz="3851" dirty="0"/>
          </a:p>
          <a:p>
            <a:pPr marL="857250" lvl="1" indent="-432253" algn="l" rtl="0">
              <a:spcBef>
                <a:spcPts val="560"/>
              </a:spcBef>
              <a:spcAft>
                <a:spcPts val="0"/>
              </a:spcAft>
              <a:buClr>
                <a:schemeClr val="dk1"/>
              </a:buClr>
              <a:buSzPct val="100000"/>
              <a:buChar char="•"/>
            </a:pPr>
            <a:r>
              <a:rPr lang="en-US" sz="3851" dirty="0"/>
              <a:t>Business</a:t>
            </a:r>
            <a:endParaRPr sz="3851" dirty="0"/>
          </a:p>
          <a:p>
            <a:pPr marL="857250" lvl="1" indent="-432253" algn="l" rtl="0">
              <a:spcBef>
                <a:spcPts val="560"/>
              </a:spcBef>
              <a:spcAft>
                <a:spcPts val="0"/>
              </a:spcAft>
              <a:buClr>
                <a:schemeClr val="dk1"/>
              </a:buClr>
              <a:buSzPct val="100000"/>
              <a:buFont typeface="Arial"/>
              <a:buChar char="•"/>
            </a:pPr>
            <a:r>
              <a:rPr lang="en-US" sz="3851" dirty="0"/>
              <a:t>Education</a:t>
            </a:r>
            <a:endParaRPr sz="3851" dirty="0"/>
          </a:p>
          <a:p>
            <a:pPr marL="857250" lvl="1" indent="-432253" algn="l" rtl="0">
              <a:spcBef>
                <a:spcPts val="560"/>
              </a:spcBef>
              <a:spcAft>
                <a:spcPts val="0"/>
              </a:spcAft>
              <a:buClr>
                <a:schemeClr val="dk1"/>
              </a:buClr>
              <a:buSzPct val="100000"/>
              <a:buFont typeface="Arial"/>
              <a:buChar char="•"/>
            </a:pPr>
            <a:r>
              <a:rPr lang="en-US" sz="3851" dirty="0"/>
              <a:t>Medical</a:t>
            </a:r>
            <a:endParaRPr dirty="0"/>
          </a:p>
          <a:p>
            <a:pPr marL="742950" lvl="1" indent="-107950" algn="l" rtl="0">
              <a:spcBef>
                <a:spcPts val="560"/>
              </a:spcBef>
              <a:spcAft>
                <a:spcPts val="0"/>
              </a:spcAft>
              <a:buClr>
                <a:schemeClr val="dk1"/>
              </a:buClr>
              <a:buSzPct val="100000"/>
              <a:buFont typeface="Arial"/>
              <a:buNone/>
            </a:pPr>
            <a:endParaRPr dirty="0"/>
          </a:p>
          <a:p>
            <a:pPr marL="742950" lvl="1" indent="-107950" algn="l" rtl="0">
              <a:spcBef>
                <a:spcPts val="560"/>
              </a:spcBef>
              <a:spcAft>
                <a:spcPts val="0"/>
              </a:spcAft>
              <a:buClr>
                <a:schemeClr val="dk1"/>
              </a:buClr>
              <a:buSzPct val="100000"/>
              <a:buFont typeface="Arial"/>
              <a:buNone/>
            </a:pPr>
            <a:endParaRPr dirty="0"/>
          </a:p>
          <a:p>
            <a:pPr marL="742950" lvl="1" indent="-107950" algn="l" rtl="0">
              <a:spcBef>
                <a:spcPts val="560"/>
              </a:spcBef>
              <a:spcAft>
                <a:spcPts val="0"/>
              </a:spcAft>
              <a:buClr>
                <a:schemeClr val="dk1"/>
              </a:buClr>
              <a:buSzPct val="100000"/>
              <a:buFont typeface="Arial"/>
              <a:buNone/>
            </a:pPr>
            <a:endParaRPr dirty="0"/>
          </a:p>
          <a:p>
            <a:pPr marL="742950" lvl="1" indent="-107950" algn="l" rtl="0">
              <a:spcBef>
                <a:spcPts val="560"/>
              </a:spcBef>
              <a:spcAft>
                <a:spcPts val="0"/>
              </a:spcAft>
              <a:buClr>
                <a:schemeClr val="dk1"/>
              </a:buClr>
              <a:buSzPct val="100000"/>
              <a:buFont typeface="Arial"/>
              <a:buNone/>
            </a:pPr>
            <a:endParaRPr dirty="0"/>
          </a:p>
        </p:txBody>
      </p:sp>
      <p:sp>
        <p:nvSpPr>
          <p:cNvPr id="3" name="TextBox 2">
            <a:extLst>
              <a:ext uri="{FF2B5EF4-FFF2-40B4-BE49-F238E27FC236}">
                <a16:creationId xmlns:a16="http://schemas.microsoft.com/office/drawing/2014/main" id="{AC72913F-959A-1311-E4C5-4F2020595886}"/>
              </a:ext>
            </a:extLst>
          </p:cNvPr>
          <p:cNvSpPr txBox="1"/>
          <p:nvPr/>
        </p:nvSpPr>
        <p:spPr>
          <a:xfrm>
            <a:off x="5291959" y="644953"/>
            <a:ext cx="3852041" cy="5478423"/>
          </a:xfrm>
          <a:prstGeom prst="rect">
            <a:avLst/>
          </a:prstGeom>
          <a:noFill/>
          <a:ln w="28575">
            <a:solidFill>
              <a:schemeClr val="bg2">
                <a:lumMod val="20000"/>
                <a:lumOff val="80000"/>
              </a:schemeClr>
            </a:solidFill>
          </a:ln>
        </p:spPr>
        <p:txBody>
          <a:bodyPr wrap="square">
            <a:spAutoFit/>
          </a:bodyPr>
          <a:lstStyle/>
          <a:p>
            <a:r>
              <a:rPr lang="en-US" sz="2500" dirty="0">
                <a:latin typeface="Calibri" panose="020F0502020204030204" pitchFamily="34" charset="0"/>
                <a:cs typeface="Calibri" panose="020F0502020204030204" pitchFamily="34" charset="0"/>
              </a:rPr>
              <a:t>We highlight the growing social impacts of IT and questions whether there is an international code of ethics to address these issues. We point to the International Federation of Information Processing (IFIP) as a potential source of ethical guidelines across various sectors including political, defense, business, education, and medical fields.</a:t>
            </a:r>
            <a:endParaRPr lang="en-AU" sz="25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Open-Ended Question</a:t>
            </a:r>
            <a:endParaRPr dirty="0"/>
          </a:p>
        </p:txBody>
      </p:sp>
      <p:sp>
        <p:nvSpPr>
          <p:cNvPr id="132" name="Google Shape;132;p7"/>
          <p:cNvSpPr txBox="1">
            <a:spLocks noGrp="1"/>
          </p:cNvSpPr>
          <p:nvPr>
            <p:ph type="body" idx="1"/>
          </p:nvPr>
        </p:nvSpPr>
        <p:spPr>
          <a:xfrm>
            <a:off x="385313" y="1168879"/>
            <a:ext cx="8617788" cy="5417359"/>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50000"/>
              </a:lnSpc>
              <a:spcBef>
                <a:spcPts val="0"/>
              </a:spcBef>
              <a:spcAft>
                <a:spcPts val="0"/>
              </a:spcAft>
              <a:buClr>
                <a:schemeClr val="dk1"/>
              </a:buClr>
              <a:buSzPct val="75268"/>
              <a:buNone/>
            </a:pPr>
            <a:r>
              <a:rPr lang="en-US" sz="2800" b="1" dirty="0"/>
              <a:t>What are some contemporary ethical challenges in IT, and how can they be addressed?</a:t>
            </a:r>
          </a:p>
          <a:p>
            <a:pPr marL="0" lvl="0" indent="0" algn="l" rtl="0">
              <a:lnSpc>
                <a:spcPct val="150000"/>
              </a:lnSpc>
              <a:spcBef>
                <a:spcPts val="0"/>
              </a:spcBef>
              <a:spcAft>
                <a:spcPts val="0"/>
              </a:spcAft>
              <a:buClr>
                <a:schemeClr val="dk1"/>
              </a:buClr>
              <a:buSzPct val="75268"/>
              <a:buNone/>
            </a:pPr>
            <a:r>
              <a:rPr lang="en-US" sz="2800" dirty="0"/>
              <a:t>Contemporary challenges include data privacy, AI biases, and cybersecurity threats. Addressing these requires ongoing education, robust security measures, and inclusive data practices. For example, in Canberra, a government agency might implement rigorous security protocols and regular training to safeguard against cyber threats.</a:t>
            </a:r>
            <a:endParaRPr sz="2800" dirty="0"/>
          </a:p>
        </p:txBody>
      </p:sp>
    </p:spTree>
    <p:extLst>
      <p:ext uri="{BB962C8B-B14F-4D97-AF65-F5344CB8AC3E}">
        <p14:creationId xmlns:p14="http://schemas.microsoft.com/office/powerpoint/2010/main" val="425535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
                                            <p:txEl>
                                              <p:pRg st="1" end="1"/>
                                            </p:txEl>
                                          </p:spTgt>
                                        </p:tgtEl>
                                        <p:attrNameLst>
                                          <p:attrName>style.visibility</p:attrName>
                                        </p:attrNameLst>
                                      </p:cBhvr>
                                      <p:to>
                                        <p:strVal val="visible"/>
                                      </p:to>
                                    </p:set>
                                    <p:anim calcmode="lin" valueType="num">
                                      <p:cBhvr additive="base">
                                        <p:cTn id="7" dur="500" fill="hold"/>
                                        <p:tgtEl>
                                          <p:spTgt spid="13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IT and Morality </a:t>
            </a:r>
            <a:endParaRPr/>
          </a:p>
        </p:txBody>
      </p:sp>
      <p:sp>
        <p:nvSpPr>
          <p:cNvPr id="138" name="Google Shape;138;p8"/>
          <p:cNvSpPr txBox="1">
            <a:spLocks noGrp="1"/>
          </p:cNvSpPr>
          <p:nvPr>
            <p:ph type="body" idx="1"/>
          </p:nvPr>
        </p:nvSpPr>
        <p:spPr>
          <a:xfrm>
            <a:off x="457200" y="1600200"/>
            <a:ext cx="3410607"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System and User Intention</a:t>
            </a:r>
            <a:endParaRPr dirty="0"/>
          </a:p>
          <a:p>
            <a:pPr marL="342900" lvl="0" indent="-342900" algn="l" rtl="0">
              <a:spcBef>
                <a:spcPts val="640"/>
              </a:spcBef>
              <a:spcAft>
                <a:spcPts val="0"/>
              </a:spcAft>
              <a:buClr>
                <a:schemeClr val="dk1"/>
              </a:buClr>
              <a:buSzPts val="3200"/>
              <a:buChar char="•"/>
            </a:pPr>
            <a:r>
              <a:rPr lang="en-US" dirty="0"/>
              <a:t>System and User </a:t>
            </a:r>
            <a:r>
              <a:rPr lang="en-US" dirty="0" err="1"/>
              <a:t>Behaviour</a:t>
            </a:r>
            <a:endParaRPr dirty="0"/>
          </a:p>
          <a:p>
            <a:pPr marL="342900" lvl="0" indent="-342900" algn="l" rtl="0">
              <a:spcBef>
                <a:spcPts val="640"/>
              </a:spcBef>
              <a:spcAft>
                <a:spcPts val="0"/>
              </a:spcAft>
              <a:buClr>
                <a:schemeClr val="dk1"/>
              </a:buClr>
              <a:buSzPts val="3200"/>
              <a:buChar char="•"/>
            </a:pPr>
            <a:r>
              <a:rPr lang="en-US" dirty="0"/>
              <a:t>Machine Decision (Robotics and Morality)</a:t>
            </a:r>
            <a:endParaRPr dirty="0"/>
          </a:p>
          <a:p>
            <a:pPr marL="0" lvl="0" indent="0" algn="l" rtl="0">
              <a:spcBef>
                <a:spcPts val="640"/>
              </a:spcBef>
              <a:spcAft>
                <a:spcPts val="0"/>
              </a:spcAft>
              <a:buClr>
                <a:schemeClr val="dk1"/>
              </a:buClr>
              <a:buSzPts val="3200"/>
              <a:buNone/>
            </a:pPr>
            <a:r>
              <a:rPr lang="en-US" dirty="0"/>
              <a:t>Does computer have mental state?</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3" name="TextBox 2">
            <a:extLst>
              <a:ext uri="{FF2B5EF4-FFF2-40B4-BE49-F238E27FC236}">
                <a16:creationId xmlns:a16="http://schemas.microsoft.com/office/drawing/2014/main" id="{C609D8A1-9D9C-95D8-C865-470577BF30F1}"/>
              </a:ext>
            </a:extLst>
          </p:cNvPr>
          <p:cNvSpPr txBox="1"/>
          <p:nvPr/>
        </p:nvSpPr>
        <p:spPr>
          <a:xfrm>
            <a:off x="4114800" y="1600200"/>
            <a:ext cx="5029200" cy="3970318"/>
          </a:xfrm>
          <a:prstGeom prst="rect">
            <a:avLst/>
          </a:prstGeom>
          <a:noFill/>
          <a:ln w="28575">
            <a:solidFill>
              <a:schemeClr val="bg2">
                <a:lumMod val="20000"/>
                <a:lumOff val="80000"/>
              </a:schemeClr>
            </a:solidFill>
          </a:ln>
        </p:spPr>
        <p:txBody>
          <a:bodyPr wrap="square">
            <a:spAutoFit/>
          </a:bodyPr>
          <a:lstStyle/>
          <a:p>
            <a:r>
              <a:rPr lang="en-US" sz="2800" dirty="0">
                <a:latin typeface="Calibri" panose="020F0502020204030204" pitchFamily="34" charset="0"/>
                <a:cs typeface="Calibri" panose="020F0502020204030204" pitchFamily="34" charset="0"/>
              </a:rPr>
              <a:t>We explore the ethical considerations of IT by examining the intentions and behaviors of both systems and users, and the moral implications of machine decision-making in robotics. We also raises the philosophical question of whether computers can possess a mental state.</a:t>
            </a:r>
            <a:endParaRPr lang="en-AU" sz="28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Open-Ended Question</a:t>
            </a:r>
            <a:endParaRPr dirty="0"/>
          </a:p>
        </p:txBody>
      </p:sp>
      <p:sp>
        <p:nvSpPr>
          <p:cNvPr id="144" name="Google Shape;144;p9"/>
          <p:cNvSpPr txBox="1">
            <a:spLocks noGrp="1"/>
          </p:cNvSpPr>
          <p:nvPr>
            <p:ph type="body" idx="1"/>
          </p:nvPr>
        </p:nvSpPr>
        <p:spPr>
          <a:xfrm>
            <a:off x="-2874" y="1168878"/>
            <a:ext cx="9149749" cy="5689121"/>
          </a:xfrm>
          <a:prstGeom prst="rect">
            <a:avLst/>
          </a:prstGeom>
          <a:noFill/>
          <a:ln>
            <a:noFill/>
          </a:ln>
        </p:spPr>
        <p:txBody>
          <a:bodyPr spcFirstLastPara="1" wrap="square" lIns="91425" tIns="45700" rIns="91425" bIns="45700" anchor="t" anchorCtr="0">
            <a:normAutofit/>
          </a:bodyPr>
          <a:lstStyle/>
          <a:p>
            <a:pPr marL="107950" lvl="1" indent="-23813">
              <a:lnSpc>
                <a:spcPct val="150000"/>
              </a:lnSpc>
              <a:spcBef>
                <a:spcPts val="560"/>
              </a:spcBef>
              <a:buSzPts val="2800"/>
              <a:buNone/>
            </a:pPr>
            <a:r>
              <a:rPr lang="en-US" b="1" dirty="0"/>
              <a:t>What ethical considerations arise with the use of AI and robotics in various industries?</a:t>
            </a:r>
          </a:p>
          <a:p>
            <a:pPr marL="107950" lvl="1" indent="-23813">
              <a:lnSpc>
                <a:spcPct val="150000"/>
              </a:lnSpc>
              <a:spcBef>
                <a:spcPts val="560"/>
              </a:spcBef>
              <a:buSzPts val="2800"/>
              <a:buNone/>
            </a:pPr>
            <a:r>
              <a:rPr lang="en-US" dirty="0"/>
              <a:t>Ethical considerations include ensuring AI systems do not perpetuate biases and making decisions that prioritize human well-being. In Sydney, a healthcare provider using AI for patient diagnosis must ensure the AI is trained on diverse data sets to avoid biases and improve patient outcomes.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
                                            <p:txEl>
                                              <p:pRg st="1" end="1"/>
                                            </p:txEl>
                                          </p:spTgt>
                                        </p:tgtEl>
                                        <p:attrNameLst>
                                          <p:attrName>style.visibility</p:attrName>
                                        </p:attrNameLst>
                                      </p:cBhvr>
                                      <p:to>
                                        <p:strVal val="visible"/>
                                      </p:to>
                                    </p:set>
                                    <p:anim calcmode="lin" valueType="num">
                                      <p:cBhvr additive="base">
                                        <p:cTn id="7" dur="500" fill="hold"/>
                                        <p:tgtEl>
                                          <p:spTgt spid="1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594350"/>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a:t>Analysis of Ethical Data Practices in IT</a:t>
            </a:r>
            <a:endParaRPr dirty="0"/>
          </a:p>
        </p:txBody>
      </p:sp>
      <p:pic>
        <p:nvPicPr>
          <p:cNvPr id="5" name="Picture 4">
            <a:extLst>
              <a:ext uri="{FF2B5EF4-FFF2-40B4-BE49-F238E27FC236}">
                <a16:creationId xmlns:a16="http://schemas.microsoft.com/office/drawing/2014/main" id="{88E70DA9-4903-986A-48BA-CC5C34307FC8}"/>
              </a:ext>
            </a:extLst>
          </p:cNvPr>
          <p:cNvPicPr>
            <a:picLocks noChangeAspect="1"/>
          </p:cNvPicPr>
          <p:nvPr/>
        </p:nvPicPr>
        <p:blipFill>
          <a:blip r:embed="rId3"/>
          <a:stretch>
            <a:fillRect/>
          </a:stretch>
        </p:blipFill>
        <p:spPr>
          <a:xfrm>
            <a:off x="3292774" y="725214"/>
            <a:ext cx="5851226" cy="3752193"/>
          </a:xfrm>
          <a:prstGeom prst="rect">
            <a:avLst/>
          </a:prstGeom>
        </p:spPr>
      </p:pic>
      <p:sp>
        <p:nvSpPr>
          <p:cNvPr id="7" name="TextBox 6">
            <a:extLst>
              <a:ext uri="{FF2B5EF4-FFF2-40B4-BE49-F238E27FC236}">
                <a16:creationId xmlns:a16="http://schemas.microsoft.com/office/drawing/2014/main" id="{EAEAD550-9C16-3288-F43B-E200E33E149C}"/>
              </a:ext>
            </a:extLst>
          </p:cNvPr>
          <p:cNvSpPr txBox="1"/>
          <p:nvPr/>
        </p:nvSpPr>
        <p:spPr>
          <a:xfrm>
            <a:off x="0" y="609600"/>
            <a:ext cx="3247696" cy="6370975"/>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The graph presents the perceived importance and compliance levels of different ethical data practices in IT:</a:t>
            </a:r>
          </a:p>
          <a:p>
            <a:r>
              <a:rPr lang="en-US" sz="2400" b="1" dirty="0">
                <a:latin typeface="Calibri" panose="020F0502020204030204" pitchFamily="34" charset="0"/>
                <a:cs typeface="Calibri" panose="020F0502020204030204" pitchFamily="34" charset="0"/>
              </a:rPr>
              <a:t>1. Data Privacy</a:t>
            </a:r>
            <a:r>
              <a:rPr lang="en-US" sz="24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 Importance</a:t>
            </a:r>
            <a:r>
              <a:rPr lang="en-US" sz="2400" dirty="0">
                <a:latin typeface="Calibri" panose="020F0502020204030204" pitchFamily="34" charset="0"/>
                <a:cs typeface="Calibri" panose="020F0502020204030204" pitchFamily="34" charset="0"/>
              </a:rPr>
              <a:t>: 85%</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 Compliance</a:t>
            </a:r>
            <a:r>
              <a:rPr lang="en-US" sz="2400" dirty="0">
                <a:latin typeface="Calibri" panose="020F0502020204030204" pitchFamily="34" charset="0"/>
                <a:cs typeface="Calibri" panose="020F0502020204030204" pitchFamily="34" charset="0"/>
              </a:rPr>
              <a:t>: 80%</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 Analysis</a:t>
            </a:r>
            <a:r>
              <a:rPr lang="en-US" sz="2400" dirty="0">
                <a:latin typeface="Calibri" panose="020F0502020204030204" pitchFamily="34" charset="0"/>
                <a:cs typeface="Calibri" panose="020F0502020204030204" pitchFamily="34" charset="0"/>
              </a:rPr>
              <a:t>: Data Privacy is highly valued, with both its importance and compliance scores close to each other. This indicates a relatively balanced perception and implementation of privacy measures.</a:t>
            </a:r>
          </a:p>
        </p:txBody>
      </p:sp>
    </p:spTree>
    <p:extLst>
      <p:ext uri="{BB962C8B-B14F-4D97-AF65-F5344CB8AC3E}">
        <p14:creationId xmlns:p14="http://schemas.microsoft.com/office/powerpoint/2010/main" val="341607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594350"/>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a:t>Analysis of Ethical Data Practices in IT</a:t>
            </a:r>
            <a:endParaRPr dirty="0"/>
          </a:p>
        </p:txBody>
      </p:sp>
      <p:pic>
        <p:nvPicPr>
          <p:cNvPr id="5" name="Picture 4">
            <a:extLst>
              <a:ext uri="{FF2B5EF4-FFF2-40B4-BE49-F238E27FC236}">
                <a16:creationId xmlns:a16="http://schemas.microsoft.com/office/drawing/2014/main" id="{88E70DA9-4903-986A-48BA-CC5C34307FC8}"/>
              </a:ext>
            </a:extLst>
          </p:cNvPr>
          <p:cNvPicPr>
            <a:picLocks noChangeAspect="1"/>
          </p:cNvPicPr>
          <p:nvPr/>
        </p:nvPicPr>
        <p:blipFill>
          <a:blip r:embed="rId3"/>
          <a:stretch>
            <a:fillRect/>
          </a:stretch>
        </p:blipFill>
        <p:spPr>
          <a:xfrm>
            <a:off x="3289899" y="994856"/>
            <a:ext cx="5851226" cy="3752193"/>
          </a:xfrm>
          <a:prstGeom prst="rect">
            <a:avLst/>
          </a:prstGeom>
        </p:spPr>
      </p:pic>
      <p:sp>
        <p:nvSpPr>
          <p:cNvPr id="7" name="TextBox 6">
            <a:extLst>
              <a:ext uri="{FF2B5EF4-FFF2-40B4-BE49-F238E27FC236}">
                <a16:creationId xmlns:a16="http://schemas.microsoft.com/office/drawing/2014/main" id="{EAEAD550-9C16-3288-F43B-E200E33E149C}"/>
              </a:ext>
            </a:extLst>
          </p:cNvPr>
          <p:cNvSpPr txBox="1"/>
          <p:nvPr/>
        </p:nvSpPr>
        <p:spPr>
          <a:xfrm>
            <a:off x="42203" y="994856"/>
            <a:ext cx="3247696" cy="5863144"/>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AI Bias Mitigation</a:t>
            </a:r>
            <a:r>
              <a:rPr lang="en-US" sz="25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Importance</a:t>
            </a:r>
            <a:r>
              <a:rPr lang="en-US" sz="2500" dirty="0">
                <a:latin typeface="Calibri" panose="020F0502020204030204" pitchFamily="34" charset="0"/>
                <a:cs typeface="Calibri" panose="020F0502020204030204" pitchFamily="34" charset="0"/>
              </a:rPr>
              <a:t>: 90%</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Compliance</a:t>
            </a:r>
            <a:r>
              <a:rPr lang="en-US" sz="2500" dirty="0">
                <a:latin typeface="Calibri" panose="020F0502020204030204" pitchFamily="34" charset="0"/>
                <a:cs typeface="Calibri" panose="020F0502020204030204" pitchFamily="34" charset="0"/>
              </a:rPr>
              <a:t>: 75%</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Analysis</a:t>
            </a:r>
            <a:r>
              <a:rPr lang="en-US" sz="2500" dirty="0">
                <a:latin typeface="Calibri" panose="020F0502020204030204" pitchFamily="34" charset="0"/>
                <a:cs typeface="Calibri" panose="020F0502020204030204" pitchFamily="34" charset="0"/>
              </a:rPr>
              <a:t>: While AI Bias Mitigation is seen as very important (90%), there is a notable gap between its importance and compliance (75%). This gap suggests challenges in implementing effective measures to mitigate AI bias.</a:t>
            </a:r>
          </a:p>
        </p:txBody>
      </p:sp>
    </p:spTree>
    <p:extLst>
      <p:ext uri="{BB962C8B-B14F-4D97-AF65-F5344CB8AC3E}">
        <p14:creationId xmlns:p14="http://schemas.microsoft.com/office/powerpoint/2010/main" val="181872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594350"/>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a:t>Analysis of Ethical Data Practices in IT</a:t>
            </a:r>
            <a:endParaRPr dirty="0"/>
          </a:p>
        </p:txBody>
      </p:sp>
      <p:pic>
        <p:nvPicPr>
          <p:cNvPr id="5" name="Picture 4">
            <a:extLst>
              <a:ext uri="{FF2B5EF4-FFF2-40B4-BE49-F238E27FC236}">
                <a16:creationId xmlns:a16="http://schemas.microsoft.com/office/drawing/2014/main" id="{88E70DA9-4903-986A-48BA-CC5C34307FC8}"/>
              </a:ext>
            </a:extLst>
          </p:cNvPr>
          <p:cNvPicPr>
            <a:picLocks noChangeAspect="1"/>
          </p:cNvPicPr>
          <p:nvPr/>
        </p:nvPicPr>
        <p:blipFill>
          <a:blip r:embed="rId3"/>
          <a:stretch>
            <a:fillRect/>
          </a:stretch>
        </p:blipFill>
        <p:spPr>
          <a:xfrm>
            <a:off x="3292774" y="994856"/>
            <a:ext cx="5851226" cy="3752193"/>
          </a:xfrm>
          <a:prstGeom prst="rect">
            <a:avLst/>
          </a:prstGeom>
        </p:spPr>
      </p:pic>
      <p:sp>
        <p:nvSpPr>
          <p:cNvPr id="7" name="TextBox 6">
            <a:extLst>
              <a:ext uri="{FF2B5EF4-FFF2-40B4-BE49-F238E27FC236}">
                <a16:creationId xmlns:a16="http://schemas.microsoft.com/office/drawing/2014/main" id="{EAEAD550-9C16-3288-F43B-E200E33E149C}"/>
              </a:ext>
            </a:extLst>
          </p:cNvPr>
          <p:cNvSpPr txBox="1"/>
          <p:nvPr/>
        </p:nvSpPr>
        <p:spPr>
          <a:xfrm>
            <a:off x="0" y="994856"/>
            <a:ext cx="3394841" cy="5863144"/>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Cybersecurity Measures</a:t>
            </a:r>
            <a:r>
              <a:rPr lang="en-US" sz="25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Importance</a:t>
            </a:r>
            <a:r>
              <a:rPr lang="en-US" sz="2500" dirty="0">
                <a:latin typeface="Calibri" panose="020F0502020204030204" pitchFamily="34" charset="0"/>
                <a:cs typeface="Calibri" panose="020F0502020204030204" pitchFamily="34" charset="0"/>
              </a:rPr>
              <a:t>: 95%</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Compliance</a:t>
            </a:r>
            <a:r>
              <a:rPr lang="en-US" sz="2500" dirty="0">
                <a:latin typeface="Calibri" panose="020F0502020204030204" pitchFamily="34" charset="0"/>
                <a:cs typeface="Calibri" panose="020F0502020204030204" pitchFamily="34" charset="0"/>
              </a:rPr>
              <a:t>: 85%</a:t>
            </a:r>
          </a:p>
          <a:p>
            <a:pPr>
              <a:buFont typeface="Arial" panose="020B0604020202020204" pitchFamily="34" charset="0"/>
              <a:buChar char="•"/>
            </a:pPr>
            <a:r>
              <a:rPr lang="en-US" sz="2500" b="1" dirty="0">
                <a:latin typeface="Calibri" panose="020F0502020204030204" pitchFamily="34" charset="0"/>
                <a:cs typeface="Calibri" panose="020F0502020204030204" pitchFamily="34" charset="0"/>
              </a:rPr>
              <a:t> Analysis</a:t>
            </a:r>
            <a:r>
              <a:rPr lang="en-US" sz="2500" dirty="0">
                <a:latin typeface="Calibri" panose="020F0502020204030204" pitchFamily="34" charset="0"/>
                <a:cs typeface="Calibri" panose="020F0502020204030204" pitchFamily="34" charset="0"/>
              </a:rPr>
              <a:t>: Cybersecurity is considered the most important practice (95%) and has a high compliance level (85%). However, the gap indicates that there is still room for improvement in ensuring robust cybersecurity measures.</a:t>
            </a:r>
          </a:p>
        </p:txBody>
      </p:sp>
    </p:spTree>
    <p:extLst>
      <p:ext uri="{BB962C8B-B14F-4D97-AF65-F5344CB8AC3E}">
        <p14:creationId xmlns:p14="http://schemas.microsoft.com/office/powerpoint/2010/main" val="397873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594350"/>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a:t>Analysis of Ethical Data Practices in IT</a:t>
            </a:r>
            <a:endParaRPr dirty="0"/>
          </a:p>
        </p:txBody>
      </p:sp>
      <p:pic>
        <p:nvPicPr>
          <p:cNvPr id="5" name="Picture 4">
            <a:extLst>
              <a:ext uri="{FF2B5EF4-FFF2-40B4-BE49-F238E27FC236}">
                <a16:creationId xmlns:a16="http://schemas.microsoft.com/office/drawing/2014/main" id="{88E70DA9-4903-986A-48BA-CC5C34307FC8}"/>
              </a:ext>
            </a:extLst>
          </p:cNvPr>
          <p:cNvPicPr>
            <a:picLocks noChangeAspect="1"/>
          </p:cNvPicPr>
          <p:nvPr/>
        </p:nvPicPr>
        <p:blipFill>
          <a:blip r:embed="rId3"/>
          <a:stretch>
            <a:fillRect/>
          </a:stretch>
        </p:blipFill>
        <p:spPr>
          <a:xfrm>
            <a:off x="3292774" y="802439"/>
            <a:ext cx="5851226" cy="3752193"/>
          </a:xfrm>
          <a:prstGeom prst="rect">
            <a:avLst/>
          </a:prstGeom>
        </p:spPr>
      </p:pic>
      <p:sp>
        <p:nvSpPr>
          <p:cNvPr id="7" name="TextBox 6">
            <a:extLst>
              <a:ext uri="{FF2B5EF4-FFF2-40B4-BE49-F238E27FC236}">
                <a16:creationId xmlns:a16="http://schemas.microsoft.com/office/drawing/2014/main" id="{EAEAD550-9C16-3288-F43B-E200E33E149C}"/>
              </a:ext>
            </a:extLst>
          </p:cNvPr>
          <p:cNvSpPr txBox="1"/>
          <p:nvPr/>
        </p:nvSpPr>
        <p:spPr>
          <a:xfrm>
            <a:off x="0" y="802439"/>
            <a:ext cx="3394841" cy="6093976"/>
          </a:xfrm>
          <a:prstGeom prst="rect">
            <a:avLst/>
          </a:prstGeom>
          <a:noFill/>
        </p:spPr>
        <p:txBody>
          <a:bodyPr wrap="square">
            <a:spAutoFit/>
          </a:bodyPr>
          <a:lstStyle/>
          <a:p>
            <a:r>
              <a:rPr lang="en-US" sz="2600" b="1" dirty="0">
                <a:latin typeface="Calibri" panose="020F0502020204030204" pitchFamily="34" charset="0"/>
                <a:cs typeface="Calibri" panose="020F0502020204030204" pitchFamily="34" charset="0"/>
              </a:rPr>
              <a:t>User Consent</a:t>
            </a:r>
            <a:r>
              <a:rPr lang="en-US" sz="26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Importance</a:t>
            </a:r>
            <a:r>
              <a:rPr lang="en-US" sz="2600" dirty="0">
                <a:latin typeface="Calibri" panose="020F0502020204030204" pitchFamily="34" charset="0"/>
                <a:cs typeface="Calibri" panose="020F0502020204030204" pitchFamily="34" charset="0"/>
              </a:rPr>
              <a:t>: 85%</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Compliance</a:t>
            </a:r>
            <a:r>
              <a:rPr lang="en-US" sz="2600" dirty="0">
                <a:latin typeface="Calibri" panose="020F0502020204030204" pitchFamily="34" charset="0"/>
                <a:cs typeface="Calibri" panose="020F0502020204030204" pitchFamily="34" charset="0"/>
              </a:rPr>
              <a:t>: 70%</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 Analysis</a:t>
            </a:r>
            <a:r>
              <a:rPr lang="en-US" sz="2600" dirty="0">
                <a:latin typeface="Calibri" panose="020F0502020204030204" pitchFamily="34" charset="0"/>
                <a:cs typeface="Calibri" panose="020F0502020204030204" pitchFamily="34" charset="0"/>
              </a:rPr>
              <a:t>: User Consent has a significant gap between its perceived importance (85%) and actual compliance (70%). This highlights a critical area where organizations may struggle to obtain and manage user consent effectively.</a:t>
            </a:r>
          </a:p>
        </p:txBody>
      </p:sp>
    </p:spTree>
    <p:extLst>
      <p:ext uri="{BB962C8B-B14F-4D97-AF65-F5344CB8AC3E}">
        <p14:creationId xmlns:p14="http://schemas.microsoft.com/office/powerpoint/2010/main" val="347291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594350"/>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a:t>Analysis of Ethical Data Practices in IT</a:t>
            </a:r>
            <a:endParaRPr dirty="0"/>
          </a:p>
        </p:txBody>
      </p:sp>
      <p:pic>
        <p:nvPicPr>
          <p:cNvPr id="5" name="Picture 4">
            <a:extLst>
              <a:ext uri="{FF2B5EF4-FFF2-40B4-BE49-F238E27FC236}">
                <a16:creationId xmlns:a16="http://schemas.microsoft.com/office/drawing/2014/main" id="{88E70DA9-4903-986A-48BA-CC5C34307FC8}"/>
              </a:ext>
            </a:extLst>
          </p:cNvPr>
          <p:cNvPicPr>
            <a:picLocks noChangeAspect="1"/>
          </p:cNvPicPr>
          <p:nvPr/>
        </p:nvPicPr>
        <p:blipFill>
          <a:blip r:embed="rId3"/>
          <a:stretch>
            <a:fillRect/>
          </a:stretch>
        </p:blipFill>
        <p:spPr>
          <a:xfrm>
            <a:off x="3292774" y="802439"/>
            <a:ext cx="5851226" cy="3752193"/>
          </a:xfrm>
          <a:prstGeom prst="rect">
            <a:avLst/>
          </a:prstGeom>
        </p:spPr>
      </p:pic>
      <p:sp>
        <p:nvSpPr>
          <p:cNvPr id="7" name="TextBox 6">
            <a:extLst>
              <a:ext uri="{FF2B5EF4-FFF2-40B4-BE49-F238E27FC236}">
                <a16:creationId xmlns:a16="http://schemas.microsoft.com/office/drawing/2014/main" id="{EAEAD550-9C16-3288-F43B-E200E33E149C}"/>
              </a:ext>
            </a:extLst>
          </p:cNvPr>
          <p:cNvSpPr txBox="1"/>
          <p:nvPr/>
        </p:nvSpPr>
        <p:spPr>
          <a:xfrm>
            <a:off x="0" y="802439"/>
            <a:ext cx="3394841" cy="569386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Highest Importance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Cybersecurity Measures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Highest Compliance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Cybersecurity Measures (85%)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Largest Gap</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AI Bias Mitigation (15% gap)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Lowest Compliance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User Consent (70%) </a:t>
            </a:r>
          </a:p>
        </p:txBody>
      </p:sp>
    </p:spTree>
    <p:extLst>
      <p:ext uri="{BB962C8B-B14F-4D97-AF65-F5344CB8AC3E}">
        <p14:creationId xmlns:p14="http://schemas.microsoft.com/office/powerpoint/2010/main" val="234926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594350"/>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a:t>Analysis of Ethical Data Practices in IT</a:t>
            </a:r>
            <a:endParaRPr dirty="0"/>
          </a:p>
        </p:txBody>
      </p:sp>
      <p:pic>
        <p:nvPicPr>
          <p:cNvPr id="5" name="Picture 4">
            <a:extLst>
              <a:ext uri="{FF2B5EF4-FFF2-40B4-BE49-F238E27FC236}">
                <a16:creationId xmlns:a16="http://schemas.microsoft.com/office/drawing/2014/main" id="{88E70DA9-4903-986A-48BA-CC5C34307FC8}"/>
              </a:ext>
            </a:extLst>
          </p:cNvPr>
          <p:cNvPicPr>
            <a:picLocks noChangeAspect="1"/>
          </p:cNvPicPr>
          <p:nvPr/>
        </p:nvPicPr>
        <p:blipFill>
          <a:blip r:embed="rId3"/>
          <a:stretch>
            <a:fillRect/>
          </a:stretch>
        </p:blipFill>
        <p:spPr>
          <a:xfrm>
            <a:off x="3292774" y="725214"/>
            <a:ext cx="5851226" cy="3752193"/>
          </a:xfrm>
          <a:prstGeom prst="rect">
            <a:avLst/>
          </a:prstGeom>
        </p:spPr>
      </p:pic>
      <p:sp>
        <p:nvSpPr>
          <p:cNvPr id="7" name="TextBox 6">
            <a:extLst>
              <a:ext uri="{FF2B5EF4-FFF2-40B4-BE49-F238E27FC236}">
                <a16:creationId xmlns:a16="http://schemas.microsoft.com/office/drawing/2014/main" id="{EAEAD550-9C16-3288-F43B-E200E33E149C}"/>
              </a:ext>
            </a:extLst>
          </p:cNvPr>
          <p:cNvSpPr txBox="1"/>
          <p:nvPr/>
        </p:nvSpPr>
        <p:spPr>
          <a:xfrm>
            <a:off x="0" y="728867"/>
            <a:ext cx="3394841" cy="61863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analysis indicates that while all practices are deemed important, AI Bias Mitigation and User Consent show significant gaps between importance and compliance. These areas may require more focused efforts to align implementation with the perceived importance. Cybersecurity measures, despite being the highest in both categories, still show room for improvement in compliance to fully meet the high importance placed on them.</a:t>
            </a:r>
          </a:p>
        </p:txBody>
      </p:sp>
    </p:spTree>
    <p:extLst>
      <p:ext uri="{BB962C8B-B14F-4D97-AF65-F5344CB8AC3E}">
        <p14:creationId xmlns:p14="http://schemas.microsoft.com/office/powerpoint/2010/main" val="11768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Lecture Outline</a:t>
            </a:r>
            <a:endParaRPr/>
          </a:p>
        </p:txBody>
      </p:sp>
      <p:sp>
        <p:nvSpPr>
          <p:cNvPr id="98" name="Google Shape;98;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dirty="0"/>
              <a:t>Unit Objective </a:t>
            </a:r>
            <a:endParaRPr dirty="0"/>
          </a:p>
          <a:p>
            <a:pPr marL="342900" lvl="0" indent="-342900" algn="l" rtl="0">
              <a:spcBef>
                <a:spcPts val="480"/>
              </a:spcBef>
              <a:spcAft>
                <a:spcPts val="0"/>
              </a:spcAft>
              <a:buClr>
                <a:schemeClr val="dk1"/>
              </a:buClr>
              <a:buSzPts val="2400"/>
              <a:buChar char="•"/>
            </a:pPr>
            <a:r>
              <a:rPr lang="en-US" sz="2400" dirty="0"/>
              <a:t>What is IT Law</a:t>
            </a:r>
            <a:endParaRPr dirty="0"/>
          </a:p>
          <a:p>
            <a:pPr marL="342900" lvl="0" indent="-342900" algn="l" rtl="0">
              <a:spcBef>
                <a:spcPts val="480"/>
              </a:spcBef>
              <a:spcAft>
                <a:spcPts val="0"/>
              </a:spcAft>
              <a:buClr>
                <a:schemeClr val="dk1"/>
              </a:buClr>
              <a:buSzPts val="2400"/>
              <a:buChar char="•"/>
            </a:pPr>
            <a:r>
              <a:rPr lang="en-US" sz="2400" dirty="0"/>
              <a:t>Ethics in IT</a:t>
            </a:r>
            <a:endParaRPr dirty="0"/>
          </a:p>
          <a:p>
            <a:pPr marL="342900" lvl="0" indent="-342900" algn="l" rtl="0">
              <a:spcBef>
                <a:spcPts val="480"/>
              </a:spcBef>
              <a:spcAft>
                <a:spcPts val="0"/>
              </a:spcAft>
              <a:buClr>
                <a:schemeClr val="dk1"/>
              </a:buClr>
              <a:buSzPts val="2400"/>
              <a:buChar char="•"/>
            </a:pPr>
            <a:r>
              <a:rPr lang="en-US" sz="2400" dirty="0"/>
              <a:t>Unit Assessment</a:t>
            </a:r>
            <a:endParaRPr sz="2400" dirty="0"/>
          </a:p>
          <a:p>
            <a:pPr marL="342900" lvl="0" indent="-190500" algn="l" rtl="0">
              <a:spcBef>
                <a:spcPts val="480"/>
              </a:spcBef>
              <a:spcAft>
                <a:spcPts val="0"/>
              </a:spcAft>
              <a:buClr>
                <a:schemeClr val="dk1"/>
              </a:buClr>
              <a:buSzPts val="2400"/>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Machine Ethics </a:t>
            </a:r>
            <a:endParaRPr/>
          </a:p>
        </p:txBody>
      </p:sp>
      <p:sp>
        <p:nvSpPr>
          <p:cNvPr id="144" name="Google Shape;144;p9"/>
          <p:cNvSpPr txBox="1">
            <a:spLocks noGrp="1"/>
          </p:cNvSpPr>
          <p:nvPr>
            <p:ph type="body" idx="1"/>
          </p:nvPr>
        </p:nvSpPr>
        <p:spPr>
          <a:xfrm>
            <a:off x="-2874" y="1168879"/>
            <a:ext cx="4669467" cy="4876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dirty="0"/>
              <a:t>Right or wrong (good and bad) AI (Artificial Moral or Artificial Ethics)?</a:t>
            </a:r>
            <a:endParaRPr dirty="0"/>
          </a:p>
          <a:p>
            <a:pPr marL="342900" lvl="0" indent="-342900" algn="l" rtl="0">
              <a:spcBef>
                <a:spcPts val="480"/>
              </a:spcBef>
              <a:spcAft>
                <a:spcPts val="0"/>
              </a:spcAft>
              <a:buClr>
                <a:schemeClr val="dk1"/>
              </a:buClr>
              <a:buSzPts val="2400"/>
              <a:buChar char="•"/>
            </a:pPr>
            <a:r>
              <a:rPr lang="en-US" sz="2400" dirty="0"/>
              <a:t>Futuristic machines and humanoid robotics</a:t>
            </a:r>
            <a:endParaRPr dirty="0"/>
          </a:p>
          <a:p>
            <a:pPr marL="342900" lvl="0" indent="-342900" algn="l" rtl="0">
              <a:spcBef>
                <a:spcPts val="480"/>
              </a:spcBef>
              <a:spcAft>
                <a:spcPts val="0"/>
              </a:spcAft>
              <a:buClr>
                <a:schemeClr val="dk1"/>
              </a:buClr>
              <a:buSzPts val="2400"/>
              <a:buChar char="•"/>
            </a:pPr>
            <a:r>
              <a:rPr lang="en-US" sz="2400" dirty="0"/>
              <a:t>Genomics</a:t>
            </a:r>
            <a:endParaRPr dirty="0"/>
          </a:p>
          <a:p>
            <a:pPr marL="342900" lvl="0" indent="-342900" algn="l" rtl="0">
              <a:spcBef>
                <a:spcPts val="480"/>
              </a:spcBef>
              <a:spcAft>
                <a:spcPts val="0"/>
              </a:spcAft>
              <a:buClr>
                <a:schemeClr val="dk1"/>
              </a:buClr>
              <a:buSzPts val="2400"/>
              <a:buFont typeface="Arial"/>
              <a:buChar char="•"/>
            </a:pPr>
            <a:r>
              <a:rPr lang="en-US" sz="2400" dirty="0"/>
              <a:t>Nanotechnologies</a:t>
            </a:r>
            <a:endParaRPr dirty="0"/>
          </a:p>
          <a:p>
            <a:pPr marL="342900" lvl="0" indent="-342900" algn="l" rtl="0">
              <a:spcBef>
                <a:spcPts val="480"/>
              </a:spcBef>
              <a:spcAft>
                <a:spcPts val="0"/>
              </a:spcAft>
              <a:buClr>
                <a:schemeClr val="dk1"/>
              </a:buClr>
              <a:buSzPts val="2400"/>
              <a:buChar char="•"/>
            </a:pPr>
            <a:r>
              <a:rPr lang="en-US" sz="2400" dirty="0"/>
              <a:t>Explicit Ethics? How is it possible to define ethics, yet make it explicit</a:t>
            </a:r>
            <a:endParaRPr dirty="0"/>
          </a:p>
          <a:p>
            <a:pPr marL="0" lvl="0" indent="0" algn="l" rtl="0">
              <a:spcBef>
                <a:spcPts val="480"/>
              </a:spcBef>
              <a:spcAft>
                <a:spcPts val="0"/>
              </a:spcAft>
              <a:buClr>
                <a:schemeClr val="dk1"/>
              </a:buClr>
              <a:buSzPts val="2400"/>
              <a:buNone/>
            </a:pPr>
            <a:r>
              <a:rPr lang="en-US" sz="2400" dirty="0"/>
              <a:t>In general, will it be a challenge for science?</a:t>
            </a:r>
            <a:endParaRPr dirty="0"/>
          </a:p>
          <a:p>
            <a:pPr marL="0" lvl="0" indent="0" algn="l" rtl="0">
              <a:spcBef>
                <a:spcPts val="480"/>
              </a:spcBef>
              <a:spcAft>
                <a:spcPts val="0"/>
              </a:spcAft>
              <a:buClr>
                <a:schemeClr val="dk1"/>
              </a:buClr>
              <a:buSzPts val="2400"/>
              <a:buNone/>
            </a:pPr>
            <a:endParaRPr sz="2400" dirty="0"/>
          </a:p>
          <a:p>
            <a:pPr marL="342900" lvl="0" indent="-190500" algn="l" rtl="0">
              <a:spcBef>
                <a:spcPts val="480"/>
              </a:spcBef>
              <a:spcAft>
                <a:spcPts val="0"/>
              </a:spcAft>
              <a:buClr>
                <a:schemeClr val="dk1"/>
              </a:buClr>
              <a:buSzPts val="2400"/>
              <a:buFont typeface="Arial"/>
              <a:buNone/>
            </a:pPr>
            <a:endParaRPr sz="2400" dirty="0"/>
          </a:p>
          <a:p>
            <a:pPr marL="342900" lvl="0" indent="-203200" algn="l" rtl="0">
              <a:spcBef>
                <a:spcPts val="440"/>
              </a:spcBef>
              <a:spcAft>
                <a:spcPts val="0"/>
              </a:spcAft>
              <a:buClr>
                <a:schemeClr val="dk1"/>
              </a:buClr>
              <a:buSzPts val="2200"/>
              <a:buFont typeface="Arial"/>
              <a:buNone/>
            </a:pPr>
            <a:endParaRPr sz="2200" dirty="0"/>
          </a:p>
          <a:p>
            <a:pPr marL="342900" lvl="0" indent="-203200" algn="l" rtl="0">
              <a:spcBef>
                <a:spcPts val="440"/>
              </a:spcBef>
              <a:spcAft>
                <a:spcPts val="0"/>
              </a:spcAft>
              <a:buClr>
                <a:schemeClr val="dk1"/>
              </a:buClr>
              <a:buSzPts val="2200"/>
              <a:buFont typeface="Arial"/>
              <a:buNone/>
            </a:pPr>
            <a:endParaRPr sz="2200" dirty="0"/>
          </a:p>
          <a:p>
            <a:pPr marL="742950" lvl="1" indent="-107950" algn="l" rtl="0">
              <a:spcBef>
                <a:spcPts val="560"/>
              </a:spcBef>
              <a:spcAft>
                <a:spcPts val="0"/>
              </a:spcAft>
              <a:buClr>
                <a:schemeClr val="dk1"/>
              </a:buClr>
              <a:buSzPts val="2800"/>
              <a:buNone/>
            </a:pPr>
            <a:endParaRPr dirty="0"/>
          </a:p>
          <a:p>
            <a:pPr marL="742950" lvl="1" indent="-107950" algn="l" rtl="0">
              <a:spcBef>
                <a:spcPts val="560"/>
              </a:spcBef>
              <a:spcAft>
                <a:spcPts val="0"/>
              </a:spcAft>
              <a:buClr>
                <a:schemeClr val="dk1"/>
              </a:buClr>
              <a:buSzPts val="2800"/>
              <a:buNone/>
            </a:pPr>
            <a:endParaRPr dirty="0"/>
          </a:p>
          <a:p>
            <a:pPr marL="742950" lvl="1" indent="-107950" algn="l" rtl="0">
              <a:spcBef>
                <a:spcPts val="560"/>
              </a:spcBef>
              <a:spcAft>
                <a:spcPts val="0"/>
              </a:spcAft>
              <a:buClr>
                <a:schemeClr val="dk1"/>
              </a:buClr>
              <a:buSzPts val="2800"/>
              <a:buNone/>
            </a:pPr>
            <a:endParaRPr dirty="0"/>
          </a:p>
          <a:p>
            <a:pPr marL="1143000" lvl="2" indent="-76200" algn="l" rtl="0">
              <a:spcBef>
                <a:spcPts val="480"/>
              </a:spcBef>
              <a:spcAft>
                <a:spcPts val="0"/>
              </a:spcAft>
              <a:buClr>
                <a:schemeClr val="dk1"/>
              </a:buClr>
              <a:buSzPts val="2400"/>
              <a:buNone/>
            </a:pPr>
            <a:endParaRPr dirty="0"/>
          </a:p>
          <a:p>
            <a:pPr marL="742950" lvl="1" indent="-107950" algn="l" rtl="0">
              <a:spcBef>
                <a:spcPts val="560"/>
              </a:spcBef>
              <a:spcAft>
                <a:spcPts val="0"/>
              </a:spcAft>
              <a:buClr>
                <a:schemeClr val="dk1"/>
              </a:buClr>
              <a:buSzPts val="2800"/>
              <a:buNone/>
            </a:pPr>
            <a:endParaRPr dirty="0"/>
          </a:p>
          <a:p>
            <a:pPr marL="1143000" lvl="2" indent="-76200" algn="l" rtl="0">
              <a:spcBef>
                <a:spcPts val="480"/>
              </a:spcBef>
              <a:spcAft>
                <a:spcPts val="0"/>
              </a:spcAft>
              <a:buClr>
                <a:schemeClr val="dk1"/>
              </a:buClr>
              <a:buSzPts val="2400"/>
              <a:buNone/>
            </a:pPr>
            <a:endParaRPr dirty="0"/>
          </a:p>
          <a:p>
            <a:pPr marL="742950" lvl="1" indent="-107950" algn="l" rtl="0">
              <a:spcBef>
                <a:spcPts val="560"/>
              </a:spcBef>
              <a:spcAft>
                <a:spcPts val="0"/>
              </a:spcAft>
              <a:buClr>
                <a:schemeClr val="dk1"/>
              </a:buClr>
              <a:buSzPts val="2800"/>
              <a:buNone/>
            </a:pPr>
            <a:endParaRPr dirty="0"/>
          </a:p>
          <a:p>
            <a:pPr marL="1600200" lvl="3" indent="-101600" algn="l" rtl="0">
              <a:spcBef>
                <a:spcPts val="400"/>
              </a:spcBef>
              <a:spcAft>
                <a:spcPts val="0"/>
              </a:spcAft>
              <a:buClr>
                <a:schemeClr val="dk1"/>
              </a:buClr>
              <a:buSzPts val="2000"/>
              <a:buNone/>
            </a:pPr>
            <a:endParaRPr dirty="0"/>
          </a:p>
          <a:p>
            <a:pPr marL="742950" lvl="1" indent="-107950" algn="l" rtl="0">
              <a:spcBef>
                <a:spcPts val="560"/>
              </a:spcBef>
              <a:spcAft>
                <a:spcPts val="0"/>
              </a:spcAft>
              <a:buClr>
                <a:schemeClr val="dk1"/>
              </a:buClr>
              <a:buSzPts val="2800"/>
              <a:buNone/>
            </a:pPr>
            <a:endParaRPr dirty="0"/>
          </a:p>
        </p:txBody>
      </p:sp>
      <p:sp>
        <p:nvSpPr>
          <p:cNvPr id="3" name="TextBox 2">
            <a:extLst>
              <a:ext uri="{FF2B5EF4-FFF2-40B4-BE49-F238E27FC236}">
                <a16:creationId xmlns:a16="http://schemas.microsoft.com/office/drawing/2014/main" id="{EAAA9428-EAFF-B3CA-BBD7-79993A2A755A}"/>
              </a:ext>
            </a:extLst>
          </p:cNvPr>
          <p:cNvSpPr txBox="1"/>
          <p:nvPr/>
        </p:nvSpPr>
        <p:spPr>
          <a:xfrm>
            <a:off x="4767235" y="1259114"/>
            <a:ext cx="4376765" cy="5693866"/>
          </a:xfrm>
          <a:prstGeom prst="rect">
            <a:avLst/>
          </a:prstGeom>
          <a:noFill/>
          <a:ln w="28575">
            <a:solidFill>
              <a:schemeClr val="bg2">
                <a:lumMod val="20000"/>
                <a:lumOff val="80000"/>
              </a:schemeClr>
            </a:solidFill>
          </a:ln>
        </p:spPr>
        <p:txBody>
          <a:bodyPr wrap="square">
            <a:spAutoFit/>
          </a:bodyPr>
          <a:lstStyle/>
          <a:p>
            <a:r>
              <a:rPr lang="en-AU" sz="2800" dirty="0">
                <a:latin typeface="Calibri" panose="020F0502020204030204" pitchFamily="34" charset="0"/>
                <a:cs typeface="Calibri" panose="020F0502020204030204" pitchFamily="34" charset="0"/>
              </a:rPr>
              <a:t>We address the ethical challenges posed by advanced technologies such as AI, humanoid robotics, genomics, and nanotechnologies. We question how to define and implement explicit ethics for these technologies and considers whether these ethical challenges will pose significant difficulties for the scientific community.</a:t>
            </a:r>
          </a:p>
        </p:txBody>
      </p:sp>
    </p:spTree>
    <p:extLst>
      <p:ext uri="{BB962C8B-B14F-4D97-AF65-F5344CB8AC3E}">
        <p14:creationId xmlns:p14="http://schemas.microsoft.com/office/powerpoint/2010/main" val="3123991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Artificial Ethical Intelligence  </a:t>
            </a:r>
            <a:endParaRPr/>
          </a:p>
        </p:txBody>
      </p:sp>
      <p:sp>
        <p:nvSpPr>
          <p:cNvPr id="150" name="Google Shape;150;p10"/>
          <p:cNvSpPr txBox="1">
            <a:spLocks noGrp="1"/>
          </p:cNvSpPr>
          <p:nvPr>
            <p:ph type="body" idx="1"/>
          </p:nvPr>
        </p:nvSpPr>
        <p:spPr>
          <a:xfrm>
            <a:off x="89338" y="1600200"/>
            <a:ext cx="4482662"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MAP – Mapping Table Processing</a:t>
            </a:r>
            <a:endParaRPr dirty="0"/>
          </a:p>
          <a:p>
            <a:pPr marL="342900" lvl="0" indent="-342900" algn="l" rtl="0">
              <a:spcBef>
                <a:spcPts val="640"/>
              </a:spcBef>
              <a:spcAft>
                <a:spcPts val="0"/>
              </a:spcAft>
              <a:buClr>
                <a:schemeClr val="dk1"/>
              </a:buClr>
              <a:buSzPts val="3200"/>
              <a:buChar char="•"/>
            </a:pPr>
            <a:r>
              <a:rPr lang="en-US" dirty="0"/>
              <a:t>Artificial Agent Exhibit learning</a:t>
            </a:r>
            <a:endParaRPr dirty="0"/>
          </a:p>
          <a:p>
            <a:pPr marL="342900" lvl="0" indent="-342900" algn="l" rtl="0">
              <a:spcBef>
                <a:spcPts val="640"/>
              </a:spcBef>
              <a:spcAft>
                <a:spcPts val="0"/>
              </a:spcAft>
              <a:buClr>
                <a:schemeClr val="dk1"/>
              </a:buClr>
              <a:buSzPts val="3200"/>
              <a:buChar char="•"/>
            </a:pPr>
            <a:r>
              <a:rPr lang="en-US" dirty="0"/>
              <a:t>Artificial Agent Exhibit Intentions</a:t>
            </a:r>
            <a:endParaRPr dirty="0">
              <a:solidFill>
                <a:srgbClr val="808080"/>
              </a:solidFill>
            </a:endParaRPr>
          </a:p>
          <a:p>
            <a:pPr marL="342900" lvl="0" indent="-342900" algn="l" rtl="0">
              <a:spcBef>
                <a:spcPts val="640"/>
              </a:spcBef>
              <a:spcAft>
                <a:spcPts val="0"/>
              </a:spcAft>
              <a:buClr>
                <a:schemeClr val="dk1"/>
              </a:buClr>
              <a:buSzPts val="3200"/>
              <a:buChar char="•"/>
            </a:pPr>
            <a:r>
              <a:rPr lang="en-US" dirty="0"/>
              <a:t>Further Research required </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3" name="TextBox 2">
            <a:extLst>
              <a:ext uri="{FF2B5EF4-FFF2-40B4-BE49-F238E27FC236}">
                <a16:creationId xmlns:a16="http://schemas.microsoft.com/office/drawing/2014/main" id="{A7C6ADBF-8320-AB4E-0938-C28355924033}"/>
              </a:ext>
            </a:extLst>
          </p:cNvPr>
          <p:cNvSpPr txBox="1"/>
          <p:nvPr/>
        </p:nvSpPr>
        <p:spPr>
          <a:xfrm>
            <a:off x="4545724" y="1662578"/>
            <a:ext cx="4598276" cy="4401205"/>
          </a:xfrm>
          <a:prstGeom prst="rect">
            <a:avLst/>
          </a:prstGeom>
          <a:noFill/>
          <a:ln w="28575">
            <a:solidFill>
              <a:schemeClr val="bg2">
                <a:lumMod val="20000"/>
                <a:lumOff val="80000"/>
              </a:schemeClr>
            </a:solidFill>
          </a:ln>
        </p:spPr>
        <p:txBody>
          <a:bodyPr wrap="square">
            <a:spAutoFit/>
          </a:bodyPr>
          <a:lstStyle/>
          <a:p>
            <a:r>
              <a:rPr lang="en-AU" sz="2800" dirty="0">
                <a:latin typeface="Calibri" panose="020F0502020204030204" pitchFamily="34" charset="0"/>
                <a:cs typeface="Calibri" panose="020F0502020204030204" pitchFamily="34" charset="0"/>
              </a:rPr>
              <a:t>We discuss the concept of Artificial Ethical Intelligence, highlighting the need for mapping table processing (MAP), the ability of artificial agents to learn and exhibit intentions, and the necessity for further research in this area to develop ethical AI systems.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c57f6b5fa4_0_0"/>
          <p:cNvSpPr txBox="1">
            <a:spLocks noGrp="1"/>
          </p:cNvSpPr>
          <p:nvPr>
            <p:ph type="body" idx="1"/>
          </p:nvPr>
        </p:nvSpPr>
        <p:spPr>
          <a:xfrm>
            <a:off x="284672" y="1557069"/>
            <a:ext cx="4455494" cy="456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Rule 1: </a:t>
            </a:r>
            <a:endParaRPr dirty="0"/>
          </a:p>
          <a:p>
            <a:pPr marL="0" lvl="0" indent="0" algn="l" rtl="0">
              <a:spcBef>
                <a:spcPts val="592"/>
              </a:spcBef>
              <a:spcAft>
                <a:spcPts val="0"/>
              </a:spcAft>
              <a:buClr>
                <a:schemeClr val="dk1"/>
              </a:buClr>
              <a:buSzPts val="3200"/>
              <a:buNone/>
            </a:pPr>
            <a:r>
              <a:rPr lang="en-US" sz="1900" dirty="0">
                <a:solidFill>
                  <a:srgbClr val="040C28"/>
                </a:solidFill>
                <a:highlight>
                  <a:srgbClr val="FFFFFF"/>
                </a:highlight>
                <a:latin typeface="Arial"/>
                <a:ea typeface="Arial"/>
                <a:cs typeface="Arial"/>
                <a:sym typeface="Arial"/>
              </a:rPr>
              <a:t>The people who design, develop, or deploy a computing artifact are morally responsible for that artifact, and for the foreseeable effects of that artifact</a:t>
            </a:r>
            <a:r>
              <a:rPr lang="en-US" sz="1900" dirty="0">
                <a:solidFill>
                  <a:srgbClr val="1F1F1F"/>
                </a:solidFill>
                <a:highlight>
                  <a:srgbClr val="FFFFFF"/>
                </a:highlight>
                <a:latin typeface="Arial"/>
                <a:ea typeface="Arial"/>
                <a:cs typeface="Arial"/>
                <a:sym typeface="Arial"/>
              </a:rPr>
              <a:t>. This responsibility is shared with other people who design, develop, deploy or knowingly use the artifact as part of a sociotechnical system.</a:t>
            </a:r>
            <a:endParaRPr sz="1500" dirty="0">
              <a:solidFill>
                <a:srgbClr val="808080"/>
              </a:solidFill>
            </a:endParaRPr>
          </a:p>
          <a:p>
            <a:pPr marL="0" lvl="0" indent="0" algn="l" rtl="0">
              <a:spcBef>
                <a:spcPts val="203"/>
              </a:spcBef>
              <a:spcAft>
                <a:spcPts val="0"/>
              </a:spcAft>
              <a:buClr>
                <a:schemeClr val="dk1"/>
              </a:buClr>
              <a:buSzPts val="1100"/>
              <a:buNone/>
            </a:pPr>
            <a:endParaRPr sz="1500" dirty="0"/>
          </a:p>
          <a:p>
            <a:pPr marL="0" lvl="0" indent="0" algn="l" rtl="0">
              <a:spcBef>
                <a:spcPts val="203"/>
              </a:spcBef>
              <a:spcAft>
                <a:spcPts val="0"/>
              </a:spcAft>
              <a:buClr>
                <a:schemeClr val="dk1"/>
              </a:buClr>
              <a:buSzPts val="1100"/>
              <a:buNone/>
            </a:pPr>
            <a:endParaRPr sz="1100" dirty="0"/>
          </a:p>
          <a:p>
            <a:pPr marL="0" lvl="0" indent="0" algn="l" rtl="0">
              <a:spcBef>
                <a:spcPts val="203"/>
              </a:spcBef>
              <a:spcAft>
                <a:spcPts val="0"/>
              </a:spcAft>
              <a:buClr>
                <a:schemeClr val="dk1"/>
              </a:buClr>
              <a:buSzPts val="1100"/>
              <a:buNone/>
            </a:pPr>
            <a:r>
              <a:rPr lang="en-US" sz="1100" dirty="0" err="1"/>
              <a:t>Milller</a:t>
            </a:r>
            <a:r>
              <a:rPr lang="en-US" sz="1100" dirty="0"/>
              <a:t>, K. W., (2011), "Moral Responsibility  for Computing Artifact"., </a:t>
            </a:r>
            <a:r>
              <a:rPr lang="en-US" sz="1100" u="sng" dirty="0">
                <a:solidFill>
                  <a:schemeClr val="hlink"/>
                </a:solidFill>
                <a:hlinkClick r:id="rId3"/>
              </a:rPr>
              <a:t>https://ieeexplore.ieee.org/stamp/stamp.jsp?arnumber=5779006</a:t>
            </a:r>
            <a:r>
              <a:rPr lang="en-US" sz="1100" dirty="0"/>
              <a:t>. Downloaded: 20/02/2024 </a:t>
            </a:r>
            <a:endParaRPr sz="1100" dirty="0">
              <a:solidFill>
                <a:srgbClr val="808080"/>
              </a:solidFill>
            </a:endParaRPr>
          </a:p>
          <a:p>
            <a:pPr marL="0" lvl="0" indent="0" algn="l" rtl="0">
              <a:spcBef>
                <a:spcPts val="203"/>
              </a:spcBef>
              <a:spcAft>
                <a:spcPts val="0"/>
              </a:spcAft>
              <a:buClr>
                <a:schemeClr val="dk1"/>
              </a:buClr>
              <a:buSzPts val="1100"/>
              <a:buNone/>
            </a:pPr>
            <a:endParaRPr sz="1100" dirty="0"/>
          </a:p>
        </p:txBody>
      </p:sp>
      <p:sp>
        <p:nvSpPr>
          <p:cNvPr id="156" name="Google Shape;156;g2c57f6b5fa4_0_0"/>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a:t>
            </a:r>
            <a:endParaRPr sz="4400" b="0" i="0" u="none" strike="noStrike" cap="none">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341919F7-C173-4D24-F8B7-B9309078BC52}"/>
              </a:ext>
            </a:extLst>
          </p:cNvPr>
          <p:cNvSpPr txBox="1"/>
          <p:nvPr/>
        </p:nvSpPr>
        <p:spPr>
          <a:xfrm>
            <a:off x="4688506" y="1557069"/>
            <a:ext cx="4455494" cy="4832092"/>
          </a:xfrm>
          <a:prstGeom prst="rect">
            <a:avLst/>
          </a:prstGeom>
          <a:noFill/>
          <a:ln w="28575">
            <a:solidFill>
              <a:schemeClr val="bg2">
                <a:lumMod val="20000"/>
                <a:lumOff val="80000"/>
              </a:schemeClr>
            </a:solidFill>
          </a:ln>
        </p:spPr>
        <p:txBody>
          <a:bodyPr wrap="square">
            <a:spAutoFit/>
          </a:bodyPr>
          <a:lstStyle/>
          <a:p>
            <a:r>
              <a:rPr lang="en-US" sz="2800" dirty="0">
                <a:latin typeface="Calibri" panose="020F0502020204030204" pitchFamily="34" charset="0"/>
                <a:cs typeface="Calibri" panose="020F0502020204030204" pitchFamily="34" charset="0"/>
              </a:rPr>
              <a:t>We highlight that individuals involved in the design, development, or deployment of a computing artifact hold moral responsibility for its outcomes and effects. This responsibility extends to others who knowingly use or interact with the artifact within a sociotechnical system.</a:t>
            </a:r>
            <a:endParaRPr lang="en-AU" sz="2800"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body" idx="1"/>
          </p:nvPr>
        </p:nvSpPr>
        <p:spPr>
          <a:xfrm>
            <a:off x="284672" y="1557069"/>
            <a:ext cx="5474997" cy="4569094"/>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100000"/>
              <a:buNone/>
            </a:pPr>
            <a:r>
              <a:rPr lang="en-US" dirty="0"/>
              <a:t>Rule 2: </a:t>
            </a:r>
            <a:endParaRPr dirty="0"/>
          </a:p>
          <a:p>
            <a:pPr marL="0" lvl="0" indent="0" algn="l" rtl="0">
              <a:spcBef>
                <a:spcPts val="592"/>
              </a:spcBef>
              <a:spcAft>
                <a:spcPts val="0"/>
              </a:spcAft>
              <a:buClr>
                <a:schemeClr val="dk1"/>
              </a:buClr>
              <a:buSzPct val="290909"/>
              <a:buNone/>
            </a:pPr>
            <a:r>
              <a:rPr lang="en-US" dirty="0"/>
              <a:t>The shared responsibility of computing artifacts is not a zero-sum game. The responsibility of an individual is not reduced simply because more people become involved in designing, developing, deploying or using the artifact. Instead, a person’s responsibility includes being answerable for the behaviors of the artifact and for the artifact’s effects after deployment, to the degree to which these effects are reasonably foreseeable by that person.</a:t>
            </a:r>
            <a:endParaRPr sz="1100" dirty="0">
              <a:solidFill>
                <a:srgbClr val="808080"/>
              </a:solidFill>
            </a:endParaRPr>
          </a:p>
          <a:p>
            <a:pPr marL="0" lvl="0" indent="0" algn="l" rtl="0">
              <a:spcBef>
                <a:spcPts val="203"/>
              </a:spcBef>
              <a:spcAft>
                <a:spcPts val="0"/>
              </a:spcAft>
              <a:buClr>
                <a:schemeClr val="dk1"/>
              </a:buClr>
              <a:buSzPct val="100000"/>
              <a:buNone/>
            </a:pPr>
            <a:endParaRPr sz="1100" dirty="0"/>
          </a:p>
          <a:p>
            <a:pPr marL="0" lvl="0" indent="0" algn="l" rtl="0">
              <a:spcBef>
                <a:spcPts val="203"/>
              </a:spcBef>
              <a:spcAft>
                <a:spcPts val="0"/>
              </a:spcAft>
              <a:buClr>
                <a:schemeClr val="dk1"/>
              </a:buClr>
              <a:buSzPct val="100000"/>
              <a:buNone/>
            </a:pPr>
            <a:endParaRPr sz="1100" dirty="0"/>
          </a:p>
          <a:p>
            <a:pPr marL="0" lvl="0" indent="0" algn="l" rtl="0">
              <a:spcBef>
                <a:spcPts val="203"/>
              </a:spcBef>
              <a:spcAft>
                <a:spcPts val="0"/>
              </a:spcAft>
              <a:buClr>
                <a:schemeClr val="dk1"/>
              </a:buClr>
              <a:buSzPct val="100000"/>
              <a:buNone/>
            </a:pPr>
            <a:r>
              <a:rPr lang="en-US" sz="1100" dirty="0" err="1"/>
              <a:t>MMilller</a:t>
            </a:r>
            <a:r>
              <a:rPr lang="en-US" sz="1100" dirty="0"/>
              <a:t>, K. W., (2011), "Moral Responsibility  for Computing Artifact"., </a:t>
            </a:r>
            <a:r>
              <a:rPr lang="en-US" sz="1100" u="sng" dirty="0">
                <a:solidFill>
                  <a:schemeClr val="hlink"/>
                </a:solidFill>
                <a:hlinkClick r:id="rId3"/>
              </a:rPr>
              <a:t>https://ieeexplore.ieee.org/stamp/stamp.jsp?arnumber=5779006</a:t>
            </a:r>
            <a:r>
              <a:rPr lang="en-US" sz="1100" dirty="0"/>
              <a:t>. Downloaded: 20/02/2024 </a:t>
            </a:r>
            <a:endParaRPr sz="1100" dirty="0">
              <a:solidFill>
                <a:srgbClr val="808080"/>
              </a:solidFill>
            </a:endParaRPr>
          </a:p>
          <a:p>
            <a:pPr marL="0" lvl="0" indent="0" algn="l" rtl="0">
              <a:spcBef>
                <a:spcPts val="203"/>
              </a:spcBef>
              <a:spcAft>
                <a:spcPts val="0"/>
              </a:spcAft>
              <a:buClr>
                <a:schemeClr val="dk1"/>
              </a:buClr>
              <a:buSzPct val="100000"/>
              <a:buNone/>
            </a:pPr>
            <a:endParaRPr sz="1100" dirty="0"/>
          </a:p>
        </p:txBody>
      </p:sp>
      <p:sp>
        <p:nvSpPr>
          <p:cNvPr id="162" name="Google Shape;162;p12"/>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066DB140-D33A-E4A6-C186-4BE3D3D1BE90}"/>
              </a:ext>
            </a:extLst>
          </p:cNvPr>
          <p:cNvSpPr>
            <a:spLocks noChangeArrowheads="1"/>
          </p:cNvSpPr>
          <p:nvPr/>
        </p:nvSpPr>
        <p:spPr bwMode="auto">
          <a:xfrm>
            <a:off x="5759669" y="1685970"/>
            <a:ext cx="3384331" cy="4324261"/>
          </a:xfrm>
          <a:prstGeom prst="rect">
            <a:avLst/>
          </a:prstGeom>
          <a:noFill/>
          <a:ln w="28575">
            <a:solidFill>
              <a:schemeClr val="bg2">
                <a:lumMod val="20000"/>
                <a:lumOff val="8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We emphasize that the responsibility for computing artifacts is shared but not diminished with more participants. Each individual remains accountable for the artifact's behavior and its foreseeable effects after deployment.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body" idx="1"/>
          </p:nvPr>
        </p:nvSpPr>
        <p:spPr>
          <a:xfrm>
            <a:off x="457200" y="1571446"/>
            <a:ext cx="3858322" cy="45547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Rule 3: </a:t>
            </a:r>
            <a:endParaRPr dirty="0"/>
          </a:p>
          <a:p>
            <a:pPr marL="0" lvl="0" indent="0" algn="l" rtl="0">
              <a:spcBef>
                <a:spcPts val="640"/>
              </a:spcBef>
              <a:spcAft>
                <a:spcPts val="0"/>
              </a:spcAft>
              <a:buClr>
                <a:schemeClr val="dk1"/>
              </a:buClr>
              <a:buSzPts val="3200"/>
              <a:buNone/>
            </a:pPr>
            <a:r>
              <a:rPr lang="en-US" dirty="0"/>
              <a:t>People who knowingly use a particular computing artifact are morally responsible for that use.</a:t>
            </a:r>
            <a:endParaRPr dirty="0"/>
          </a:p>
          <a:p>
            <a:pPr marL="342900" lvl="0" indent="-342900" algn="r" rtl="0">
              <a:spcBef>
                <a:spcPts val="200"/>
              </a:spcBef>
              <a:spcAft>
                <a:spcPts val="0"/>
              </a:spcAft>
              <a:buClr>
                <a:schemeClr val="dk1"/>
              </a:buClr>
              <a:buSzPts val="1000"/>
              <a:buNone/>
            </a:pPr>
            <a:r>
              <a:rPr lang="en-US" sz="1000" dirty="0" err="1"/>
              <a:t>Milller</a:t>
            </a:r>
            <a:r>
              <a:rPr lang="en-US" sz="1000" dirty="0"/>
              <a:t>, K. W., (2011), "Moral Responsibility  for Computing Artifact"., </a:t>
            </a:r>
            <a:r>
              <a:rPr lang="en-US" sz="1000" u="sng" dirty="0">
                <a:solidFill>
                  <a:schemeClr val="hlink"/>
                </a:solidFill>
                <a:hlinkClick r:id="rId3"/>
              </a:rPr>
              <a:t>https://ieeexplore.ieee.org/stamp/stamp.jsp?arnumber=5779006</a:t>
            </a:r>
            <a:r>
              <a:rPr lang="en-US" sz="1000" dirty="0"/>
              <a:t>. Downloaded: 20/02/2024 </a:t>
            </a:r>
            <a:endParaRPr sz="1000" dirty="0">
              <a:solidFill>
                <a:srgbClr val="808080"/>
              </a:solidFill>
            </a:endParaRPr>
          </a:p>
          <a:p>
            <a:pPr marL="0" lvl="0" indent="0" algn="l" rtl="0">
              <a:spcBef>
                <a:spcPts val="640"/>
              </a:spcBef>
              <a:spcAft>
                <a:spcPts val="0"/>
              </a:spcAft>
              <a:buClr>
                <a:schemeClr val="dk1"/>
              </a:buClr>
              <a:buSzPts val="3200"/>
              <a:buNone/>
            </a:pPr>
            <a:endParaRPr dirty="0"/>
          </a:p>
        </p:txBody>
      </p:sp>
      <p:sp>
        <p:nvSpPr>
          <p:cNvPr id="168" name="Google Shape;168;p13"/>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8727F13-0B1F-8A58-9FB8-D59530C6CBBE}"/>
              </a:ext>
            </a:extLst>
          </p:cNvPr>
          <p:cNvSpPr txBox="1"/>
          <p:nvPr/>
        </p:nvSpPr>
        <p:spPr>
          <a:xfrm>
            <a:off x="4467922" y="1570038"/>
            <a:ext cx="4676078" cy="2610843"/>
          </a:xfrm>
          <a:prstGeom prst="rect">
            <a:avLst/>
          </a:prstGeom>
          <a:noFill/>
          <a:ln w="28575">
            <a:solidFill>
              <a:schemeClr val="bg2">
                <a:lumMod val="20000"/>
                <a:lumOff val="80000"/>
              </a:schemeClr>
            </a:solidFill>
          </a:ln>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We assert that individuals who knowingly use a specific computing artifact are morally responsible for how it is used.</a:t>
            </a:r>
            <a:endParaRPr lang="en-AU" sz="2800"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body" idx="1"/>
          </p:nvPr>
        </p:nvSpPr>
        <p:spPr>
          <a:xfrm>
            <a:off x="1" y="1570037"/>
            <a:ext cx="4772722" cy="4556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ts val="3200"/>
              <a:buNone/>
            </a:pPr>
            <a:r>
              <a:rPr lang="en-US" dirty="0"/>
              <a:t>Rule 4: </a:t>
            </a:r>
            <a:endParaRPr dirty="0">
              <a:solidFill>
                <a:srgbClr val="808080"/>
              </a:solidFill>
            </a:endParaRPr>
          </a:p>
          <a:p>
            <a:pPr marL="0" lvl="0" indent="0" algn="l" rtl="0">
              <a:spcBef>
                <a:spcPts val="640"/>
              </a:spcBef>
              <a:spcAft>
                <a:spcPts val="0"/>
              </a:spcAft>
              <a:buClr>
                <a:schemeClr val="dk1"/>
              </a:buClr>
              <a:buSzPts val="3200"/>
              <a:buNone/>
            </a:pPr>
            <a:r>
              <a:rPr lang="en-US" dirty="0"/>
              <a:t>People who knowingly design, develop, deploy, or use a computing artifact can do so responsibly only when they make a reasonable effort to take into account the sociotechnical systems in which the artifact is embedded. </a:t>
            </a:r>
            <a:endParaRPr dirty="0"/>
          </a:p>
          <a:p>
            <a:pPr marL="342900" lvl="0" indent="-342900" algn="r" rtl="0">
              <a:spcBef>
                <a:spcPts val="200"/>
              </a:spcBef>
              <a:spcAft>
                <a:spcPts val="0"/>
              </a:spcAft>
              <a:buClr>
                <a:schemeClr val="dk1"/>
              </a:buClr>
              <a:buSzPts val="1000"/>
              <a:buNone/>
            </a:pPr>
            <a:r>
              <a:rPr lang="en-US" sz="1000" dirty="0" err="1"/>
              <a:t>Milller</a:t>
            </a:r>
            <a:r>
              <a:rPr lang="en-US" sz="1000" dirty="0"/>
              <a:t>, K. W., (2011), "Moral Responsibility  for Computing Artifact"., </a:t>
            </a:r>
            <a:r>
              <a:rPr lang="en-US" sz="1000" u="sng" dirty="0">
                <a:solidFill>
                  <a:schemeClr val="hlink"/>
                </a:solidFill>
                <a:hlinkClick r:id="rId3"/>
              </a:rPr>
              <a:t>https://ieeexplore.ieee.org/stamp/stamp.jsp?arnumber=5779006</a:t>
            </a:r>
            <a:r>
              <a:rPr lang="en-US" sz="1000" dirty="0"/>
              <a:t>. Downloaded: 20/02/2024 </a:t>
            </a:r>
            <a:endParaRPr sz="1000" dirty="0">
              <a:solidFill>
                <a:srgbClr val="808080"/>
              </a:solidFill>
            </a:endParaRPr>
          </a:p>
          <a:p>
            <a:pPr marL="0" lvl="0" indent="0" algn="l" rtl="0">
              <a:spcBef>
                <a:spcPts val="640"/>
              </a:spcBef>
              <a:spcAft>
                <a:spcPts val="0"/>
              </a:spcAft>
              <a:buClr>
                <a:schemeClr val="dk1"/>
              </a:buClr>
              <a:buSzPts val="3200"/>
              <a:buNone/>
            </a:pPr>
            <a:endParaRPr dirty="0"/>
          </a:p>
          <a:p>
            <a:pPr marL="0" lvl="0" indent="0" algn="l" rtl="0">
              <a:spcBef>
                <a:spcPts val="640"/>
              </a:spcBef>
              <a:spcAft>
                <a:spcPts val="0"/>
              </a:spcAft>
              <a:buClr>
                <a:schemeClr val="dk1"/>
              </a:buClr>
              <a:buSzPts val="3200"/>
              <a:buNone/>
            </a:pPr>
            <a:endParaRPr dirty="0"/>
          </a:p>
        </p:txBody>
      </p:sp>
      <p:sp>
        <p:nvSpPr>
          <p:cNvPr id="174" name="Google Shape;174;p14"/>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07C008EB-3947-DFF4-40B7-CFD1E618A5E9}"/>
              </a:ext>
            </a:extLst>
          </p:cNvPr>
          <p:cNvSpPr txBox="1"/>
          <p:nvPr/>
        </p:nvSpPr>
        <p:spPr>
          <a:xfrm>
            <a:off x="4572000" y="1570036"/>
            <a:ext cx="4571999" cy="3970318"/>
          </a:xfrm>
          <a:prstGeom prst="rect">
            <a:avLst/>
          </a:prstGeom>
          <a:noFill/>
          <a:ln w="28575">
            <a:solidFill>
              <a:schemeClr val="bg2">
                <a:lumMod val="20000"/>
                <a:lumOff val="80000"/>
              </a:schemeClr>
            </a:solidFill>
          </a:ln>
        </p:spPr>
        <p:txBody>
          <a:bodyPr wrap="square">
            <a:spAutoFit/>
          </a:bodyPr>
          <a:lstStyle/>
          <a:p>
            <a:r>
              <a:rPr lang="en-AU" sz="2800" dirty="0">
                <a:latin typeface="Calibri" panose="020F0502020204030204" pitchFamily="34" charset="0"/>
                <a:cs typeface="Calibri" panose="020F0502020204030204" pitchFamily="34" charset="0"/>
              </a:rPr>
              <a:t>We highlight that individuals who design, develop, deploy, or use a computing artifact responsibly must consider the broader sociotechnical systems in which the artifact is embedded, making a reasonable effort to account for these contexts.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a:spLocks noGrp="1"/>
          </p:cNvSpPr>
          <p:nvPr>
            <p:ph type="body" idx="1"/>
          </p:nvPr>
        </p:nvSpPr>
        <p:spPr>
          <a:xfrm>
            <a:off x="0" y="1570038"/>
            <a:ext cx="5241073" cy="456909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Clr>
                <a:schemeClr val="dk1"/>
              </a:buClr>
              <a:buSzPts val="3200"/>
              <a:buNone/>
            </a:pPr>
            <a:r>
              <a:rPr lang="en-US" dirty="0"/>
              <a:t>Rule 5: </a:t>
            </a:r>
            <a:endParaRPr dirty="0">
              <a:solidFill>
                <a:srgbClr val="808080"/>
              </a:solidFill>
            </a:endParaRPr>
          </a:p>
          <a:p>
            <a:pPr marL="0" lvl="0" indent="0" algn="l" rtl="0">
              <a:spcBef>
                <a:spcPts val="640"/>
              </a:spcBef>
              <a:spcAft>
                <a:spcPts val="0"/>
              </a:spcAft>
              <a:buClr>
                <a:schemeClr val="dk1"/>
              </a:buClr>
              <a:buSzPts val="3200"/>
              <a:buNone/>
            </a:pPr>
            <a:r>
              <a:rPr lang="en-US" dirty="0"/>
              <a:t>People who design, develop, deploy, promote, or evaluate a computer artifact should not explicitly or implicitly deceive  users about the artifact or foreseeable effect, or about sociotechnical systems in which the artifact is embedded. </a:t>
            </a:r>
            <a:endParaRPr dirty="0"/>
          </a:p>
          <a:p>
            <a:pPr marL="0" lvl="0" indent="0" algn="r" rtl="0">
              <a:spcBef>
                <a:spcPts val="200"/>
              </a:spcBef>
              <a:spcAft>
                <a:spcPts val="0"/>
              </a:spcAft>
              <a:buClr>
                <a:schemeClr val="dk1"/>
              </a:buClr>
              <a:buSzPts val="1000"/>
              <a:buNone/>
            </a:pPr>
            <a:r>
              <a:rPr lang="en-US" sz="1000" dirty="0" err="1"/>
              <a:t>Milller</a:t>
            </a:r>
            <a:r>
              <a:rPr lang="en-US" sz="1000" dirty="0"/>
              <a:t>, K. W., (2011), "Moral Responsibility  for Computing Artifact"., </a:t>
            </a:r>
            <a:r>
              <a:rPr lang="en-US" sz="1000" u="sng" dirty="0">
                <a:solidFill>
                  <a:schemeClr val="hlink"/>
                </a:solidFill>
                <a:hlinkClick r:id="rId3"/>
              </a:rPr>
              <a:t>https://ieeexplore.ieee.org/stamp/stamp.jsp?arnumber=5779006</a:t>
            </a:r>
            <a:r>
              <a:rPr lang="en-US" sz="1000" dirty="0"/>
              <a:t>. Downloaded: 20/02/2024 </a:t>
            </a:r>
            <a:endParaRPr dirty="0"/>
          </a:p>
        </p:txBody>
      </p:sp>
      <p:sp>
        <p:nvSpPr>
          <p:cNvPr id="180" name="Google Shape;180;p15"/>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555C61B3-9691-75A8-BA47-51780D870370}"/>
              </a:ext>
            </a:extLst>
          </p:cNvPr>
          <p:cNvSpPr txBox="1"/>
          <p:nvPr/>
        </p:nvSpPr>
        <p:spPr>
          <a:xfrm>
            <a:off x="5241073" y="1570038"/>
            <a:ext cx="3902927" cy="5262979"/>
          </a:xfrm>
          <a:prstGeom prst="rect">
            <a:avLst/>
          </a:prstGeom>
          <a:noFill/>
          <a:ln w="28575">
            <a:solidFill>
              <a:schemeClr val="bg2">
                <a:lumMod val="20000"/>
                <a:lumOff val="80000"/>
              </a:schemeClr>
            </a:solidFill>
          </a:ln>
        </p:spPr>
        <p:txBody>
          <a:bodyPr wrap="square">
            <a:spAutoFit/>
          </a:bodyPr>
          <a:lstStyle/>
          <a:p>
            <a:r>
              <a:rPr lang="en-AU" sz="2800" dirty="0">
                <a:latin typeface="Calibri" panose="020F0502020204030204" pitchFamily="34" charset="0"/>
                <a:cs typeface="Calibri" panose="020F0502020204030204" pitchFamily="34" charset="0"/>
              </a:rPr>
              <a:t>We emphasize that individuals involved in the design, development, deployment, promotion, or evaluation of a computer artifact should not deceive users about the artifact or its foreseeable effects, nor about the sociotechnical systems in which the artifact is embedded.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Privacy in Public </a:t>
            </a:r>
            <a:endParaRPr/>
          </a:p>
        </p:txBody>
      </p:sp>
      <p:sp>
        <p:nvSpPr>
          <p:cNvPr id="186" name="Google Shape;186;p16"/>
          <p:cNvSpPr txBox="1">
            <a:spLocks noGrp="1"/>
          </p:cNvSpPr>
          <p:nvPr>
            <p:ph type="body" idx="1"/>
          </p:nvPr>
        </p:nvSpPr>
        <p:spPr>
          <a:xfrm>
            <a:off x="457201" y="1600200"/>
            <a:ext cx="3914078"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People become surveillance target</a:t>
            </a:r>
            <a:endParaRPr dirty="0"/>
          </a:p>
          <a:p>
            <a:pPr marL="342900" lvl="0" indent="-342900" algn="l" rtl="0">
              <a:spcBef>
                <a:spcPts val="640"/>
              </a:spcBef>
              <a:spcAft>
                <a:spcPts val="0"/>
              </a:spcAft>
              <a:buClr>
                <a:schemeClr val="dk1"/>
              </a:buClr>
              <a:buSzPts val="3200"/>
              <a:buChar char="•"/>
            </a:pPr>
            <a:r>
              <a:rPr lang="en-US" dirty="0"/>
              <a:t>Collect user information without permission</a:t>
            </a:r>
            <a:endParaRPr dirty="0"/>
          </a:p>
          <a:p>
            <a:pPr marL="342900" lvl="0" indent="-342900" algn="l" rtl="0">
              <a:spcBef>
                <a:spcPts val="640"/>
              </a:spcBef>
              <a:spcAft>
                <a:spcPts val="0"/>
              </a:spcAft>
              <a:buClr>
                <a:schemeClr val="dk1"/>
              </a:buClr>
              <a:buSzPts val="3200"/>
              <a:buChar char="•"/>
            </a:pPr>
            <a:r>
              <a:rPr lang="en-US" dirty="0"/>
              <a:t>Database may be searched for individual records</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3" name="TextBox 2">
            <a:extLst>
              <a:ext uri="{FF2B5EF4-FFF2-40B4-BE49-F238E27FC236}">
                <a16:creationId xmlns:a16="http://schemas.microsoft.com/office/drawing/2014/main" id="{B56CCC7E-C5D9-1BCD-F571-87A8CB694291}"/>
              </a:ext>
            </a:extLst>
          </p:cNvPr>
          <p:cNvSpPr txBox="1"/>
          <p:nvPr/>
        </p:nvSpPr>
        <p:spPr>
          <a:xfrm>
            <a:off x="4572000" y="1600200"/>
            <a:ext cx="4572000" cy="4401205"/>
          </a:xfrm>
          <a:prstGeom prst="rect">
            <a:avLst/>
          </a:prstGeom>
          <a:noFill/>
          <a:ln w="28575">
            <a:solidFill>
              <a:schemeClr val="bg2">
                <a:lumMod val="20000"/>
                <a:lumOff val="80000"/>
              </a:schemeClr>
            </a:solidFill>
          </a:ln>
        </p:spPr>
        <p:txBody>
          <a:bodyPr wrap="square">
            <a:spAutoFit/>
          </a:bodyPr>
          <a:lstStyle/>
          <a:p>
            <a:r>
              <a:rPr lang="en-US" sz="2800" dirty="0">
                <a:latin typeface="Calibri" panose="020F0502020204030204" pitchFamily="34" charset="0"/>
                <a:cs typeface="Calibri" panose="020F0502020204030204" pitchFamily="34" charset="0"/>
              </a:rPr>
              <a:t>We highlight concerns about privacy in public spaces, including the potential for individuals to become surveillance targets, the collection of user information without permission, and the possibility of databases being searched for individual records.</a:t>
            </a:r>
            <a:endParaRPr lang="en-AU" sz="2800" dirty="0">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57200" y="314325"/>
            <a:ext cx="8228013" cy="1062038"/>
          </a:xfrm>
          <a:prstGeom prst="rect">
            <a:avLst/>
          </a:prstGeom>
          <a:noFill/>
          <a:ln>
            <a:noFill/>
          </a:ln>
        </p:spPr>
        <p:txBody>
          <a:bodyPr spcFirstLastPara="1" wrap="square" lIns="91425" tIns="352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Assessment Methods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graphicFrame>
        <p:nvGraphicFramePr>
          <p:cNvPr id="194" name="Google Shape;194;p17"/>
          <p:cNvGraphicFramePr/>
          <p:nvPr/>
        </p:nvGraphicFramePr>
        <p:xfrm>
          <a:off x="316301" y="1265207"/>
          <a:ext cx="8350700" cy="2619170"/>
        </p:xfrm>
        <a:graphic>
          <a:graphicData uri="http://schemas.openxmlformats.org/drawingml/2006/table">
            <a:tbl>
              <a:tblPr firstRow="1" bandRow="1">
                <a:noFill/>
                <a:tableStyleId>{0FC57C65-D6A3-4CB8-9D82-A93966DC4641}</a:tableStyleId>
              </a:tblPr>
              <a:tblGrid>
                <a:gridCol w="5244825">
                  <a:extLst>
                    <a:ext uri="{9D8B030D-6E8A-4147-A177-3AD203B41FA5}">
                      <a16:colId xmlns:a16="http://schemas.microsoft.com/office/drawing/2014/main" val="20000"/>
                    </a:ext>
                  </a:extLst>
                </a:gridCol>
                <a:gridCol w="1650275">
                  <a:extLst>
                    <a:ext uri="{9D8B030D-6E8A-4147-A177-3AD203B41FA5}">
                      <a16:colId xmlns:a16="http://schemas.microsoft.com/office/drawing/2014/main" val="20001"/>
                    </a:ext>
                  </a:extLst>
                </a:gridCol>
                <a:gridCol w="1455600">
                  <a:extLst>
                    <a:ext uri="{9D8B030D-6E8A-4147-A177-3AD203B41FA5}">
                      <a16:colId xmlns:a16="http://schemas.microsoft.com/office/drawing/2014/main" val="20002"/>
                    </a:ext>
                  </a:extLst>
                </a:gridCol>
              </a:tblGrid>
              <a:tr h="252200">
                <a:tc>
                  <a:txBody>
                    <a:bodyPr/>
                    <a:lstStyle/>
                    <a:p>
                      <a:pPr marL="0" marR="0" lvl="0" indent="0" algn="l" rtl="0">
                        <a:spcBef>
                          <a:spcPts val="0"/>
                        </a:spcBef>
                        <a:spcAft>
                          <a:spcPts val="0"/>
                        </a:spcAft>
                        <a:buNone/>
                      </a:pPr>
                      <a:endParaRPr sz="1800" u="none" strike="noStrike" cap="none"/>
                    </a:p>
                    <a:p>
                      <a:pPr marL="0" marR="0" lvl="0" indent="0" algn="l" rtl="0">
                        <a:spcBef>
                          <a:spcPts val="0"/>
                        </a:spcBef>
                        <a:spcAft>
                          <a:spcPts val="0"/>
                        </a:spcAft>
                        <a:buNone/>
                      </a:pPr>
                      <a:r>
                        <a:rPr lang="en-US" sz="1100" b="1" u="none" strike="noStrike" cap="none">
                          <a:solidFill>
                            <a:srgbClr val="007E8D"/>
                          </a:solidFill>
                          <a:latin typeface="Arial"/>
                          <a:ea typeface="Arial"/>
                          <a:cs typeface="Arial"/>
                          <a:sym typeface="Arial"/>
                        </a:rPr>
                        <a:t>Assessment tasks</a:t>
                      </a:r>
                      <a:r>
                        <a:rPr lang="en-US" sz="1100" u="none" strike="noStrike" cap="none">
                          <a:solidFill>
                            <a:srgbClr val="007E8D"/>
                          </a:solidFill>
                          <a:latin typeface="Arial"/>
                          <a:ea typeface="Arial"/>
                          <a:cs typeface="Arial"/>
                          <a:sym typeface="Arial"/>
                        </a:rPr>
                        <a:t> </a:t>
                      </a:r>
                      <a:endParaRPr sz="1800" u="none" strike="noStrike" cap="none">
                        <a:latin typeface="Arial"/>
                        <a:ea typeface="Arial"/>
                        <a:cs typeface="Arial"/>
                        <a:sym typeface="Arial"/>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tc>
                  <a:txBody>
                    <a:bodyPr/>
                    <a:lstStyle/>
                    <a:p>
                      <a:pPr marL="0" marR="0" lvl="0" indent="0" algn="ctr" rtl="0">
                        <a:spcBef>
                          <a:spcPts val="0"/>
                        </a:spcBef>
                        <a:spcAft>
                          <a:spcPts val="0"/>
                        </a:spcAft>
                        <a:buClr>
                          <a:srgbClr val="007E8D"/>
                        </a:buClr>
                        <a:buSzPts val="1100"/>
                        <a:buFont typeface="Arial"/>
                        <a:buNone/>
                      </a:pPr>
                      <a:r>
                        <a:rPr lang="en-US" sz="1100" b="1" u="none" strike="noStrike" cap="none">
                          <a:solidFill>
                            <a:srgbClr val="007E8D"/>
                          </a:solidFill>
                          <a:latin typeface="Arial"/>
                          <a:ea typeface="Arial"/>
                          <a:cs typeface="Arial"/>
                          <a:sym typeface="Arial"/>
                        </a:rPr>
                        <a:t>Week</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tc>
                  <a:txBody>
                    <a:bodyPr/>
                    <a:lstStyle/>
                    <a:p>
                      <a:pPr marL="0" marR="0" lvl="0" indent="0" algn="ctr" rtl="0">
                        <a:spcBef>
                          <a:spcPts val="0"/>
                        </a:spcBef>
                        <a:spcAft>
                          <a:spcPts val="0"/>
                        </a:spcAft>
                        <a:buClr>
                          <a:srgbClr val="007E8D"/>
                        </a:buClr>
                        <a:buSzPts val="1100"/>
                        <a:buFont typeface="Arial"/>
                        <a:buNone/>
                      </a:pPr>
                      <a:r>
                        <a:rPr lang="en-US" sz="1100" b="1" u="none" strike="noStrike" cap="none">
                          <a:solidFill>
                            <a:srgbClr val="007E8D"/>
                          </a:solidFill>
                          <a:latin typeface="Arial"/>
                          <a:ea typeface="Arial"/>
                          <a:cs typeface="Arial"/>
                          <a:sym typeface="Arial"/>
                        </a:rPr>
                        <a:t>Wight</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extLst>
                  <a:ext uri="{0D108BD9-81ED-4DB2-BD59-A6C34878D82A}">
                    <a16:rowId xmlns:a16="http://schemas.microsoft.com/office/drawing/2014/main" val="10000"/>
                  </a:ext>
                </a:extLst>
              </a:tr>
              <a:tr h="466850">
                <a:tc>
                  <a:txBody>
                    <a:bodyPr/>
                    <a:lstStyle/>
                    <a:p>
                      <a:pPr marL="0" marR="0" lvl="0" indent="0" algn="l" rtl="0">
                        <a:spcBef>
                          <a:spcPts val="0"/>
                        </a:spcBef>
                        <a:spcAft>
                          <a:spcPts val="0"/>
                        </a:spcAft>
                        <a:buNone/>
                      </a:pPr>
                      <a:r>
                        <a:rPr lang="en-US" sz="1400" u="none" strike="noStrike" cap="none" dirty="0">
                          <a:latin typeface="Calibri"/>
                          <a:ea typeface="Calibri"/>
                          <a:cs typeface="Calibri"/>
                          <a:sym typeface="Calibri"/>
                        </a:rPr>
                        <a:t>1. Early intervention – Online Quiz test comprising of a variety of theoretical questions (MCQs and True/False).  </a:t>
                      </a:r>
                      <a:endParaRPr dirty="0"/>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3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10%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1"/>
                  </a:ext>
                </a:extLst>
              </a:tr>
              <a:tr h="531250">
                <a:tc>
                  <a:txBody>
                    <a:bodyPr/>
                    <a:lstStyle/>
                    <a:p>
                      <a:pPr marL="0" marR="0" lvl="0" indent="0" algn="l" rtl="0">
                        <a:spcBef>
                          <a:spcPts val="0"/>
                        </a:spcBef>
                        <a:spcAft>
                          <a:spcPts val="0"/>
                        </a:spcAft>
                        <a:buNone/>
                      </a:pPr>
                      <a:r>
                        <a:rPr lang="en-US" sz="1400" u="none" strike="noStrike" cap="none" dirty="0">
                          <a:latin typeface="Calibri"/>
                          <a:ea typeface="Calibri"/>
                          <a:cs typeface="Calibri"/>
                          <a:sym typeface="Calibri"/>
                        </a:rPr>
                        <a:t>2. Mid-term test comprising of a variety of theory and calculation questions (Short Answer questions). </a:t>
                      </a:r>
                      <a:endParaRPr sz="1400" u="none" strike="noStrike" cap="none" dirty="0">
                        <a:latin typeface="Calibri"/>
                        <a:ea typeface="Calibri"/>
                        <a:cs typeface="Calibri"/>
                        <a:sym typeface="Calibri"/>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6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30%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2"/>
                  </a:ext>
                </a:extLst>
              </a:tr>
              <a:tr h="382125">
                <a:tc>
                  <a:txBody>
                    <a:bodyPr/>
                    <a:lstStyle/>
                    <a:p>
                      <a:pPr marL="0" marR="0" lvl="0" indent="0" algn="l" rtl="0">
                        <a:spcBef>
                          <a:spcPts val="0"/>
                        </a:spcBef>
                        <a:spcAft>
                          <a:spcPts val="0"/>
                        </a:spcAft>
                        <a:buNone/>
                      </a:pPr>
                      <a:r>
                        <a:rPr lang="en-US" sz="1400" u="none" strike="noStrike" cap="none" dirty="0">
                          <a:latin typeface="Calibri"/>
                          <a:ea typeface="Calibri"/>
                          <a:cs typeface="Calibri"/>
                          <a:sym typeface="Calibri"/>
                        </a:rPr>
                        <a:t>3. </a:t>
                      </a:r>
                      <a:r>
                        <a:rPr lang="en-US" dirty="0"/>
                        <a:t>Individual report on ethical theories and IT contexts. 1,000 Words equivalent.</a:t>
                      </a:r>
                      <a:endParaRPr dirty="0"/>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9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20%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3"/>
                  </a:ext>
                </a:extLst>
              </a:tr>
              <a:tr h="512075">
                <a:tc>
                  <a:txBody>
                    <a:bodyPr/>
                    <a:lstStyle/>
                    <a:p>
                      <a:pPr marL="0" marR="0" lvl="0" indent="0" algn="l" rtl="0">
                        <a:spcBef>
                          <a:spcPts val="0"/>
                        </a:spcBef>
                        <a:spcAft>
                          <a:spcPts val="0"/>
                        </a:spcAft>
                        <a:buNone/>
                      </a:pPr>
                      <a:r>
                        <a:rPr lang="en-US" sz="1400" u="none" strike="noStrike" cap="none">
                          <a:latin typeface="Calibri"/>
                          <a:ea typeface="Calibri"/>
                          <a:cs typeface="Calibri"/>
                          <a:sym typeface="Calibri"/>
                        </a:rPr>
                        <a:t>4. </a:t>
                      </a:r>
                      <a:r>
                        <a:rPr lang="en-US"/>
                        <a:t>Report task for a given ethical dilemma case study. 2,000 Words</a:t>
                      </a:r>
                      <a:endParaRPr/>
                    </a:p>
                    <a:p>
                      <a:pPr marL="0" lvl="0" indent="0" algn="l" rtl="0">
                        <a:spcBef>
                          <a:spcPts val="0"/>
                        </a:spcBef>
                        <a:spcAft>
                          <a:spcPts val="0"/>
                        </a:spcAft>
                        <a:buSzPts val="1100"/>
                        <a:buNone/>
                      </a:pPr>
                      <a:r>
                        <a:rPr lang="en-US"/>
                        <a:t>equivalent.</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12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dirty="0">
                          <a:latin typeface="Calibri"/>
                          <a:ea typeface="Calibri"/>
                          <a:cs typeface="Calibri"/>
                          <a:sym typeface="Calibri"/>
                        </a:rPr>
                        <a:t>40% </a:t>
                      </a:r>
                      <a:endParaRPr dirty="0"/>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57200" y="314325"/>
            <a:ext cx="8228013" cy="1062038"/>
          </a:xfrm>
          <a:prstGeom prst="rect">
            <a:avLst/>
          </a:prstGeom>
          <a:noFill/>
          <a:ln>
            <a:noFill/>
          </a:ln>
        </p:spPr>
        <p:txBody>
          <a:bodyPr spcFirstLastPara="1" wrap="square" lIns="91425" tIns="352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Assessment Methods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sp>
        <p:nvSpPr>
          <p:cNvPr id="3" name="TextBox 2">
            <a:extLst>
              <a:ext uri="{FF2B5EF4-FFF2-40B4-BE49-F238E27FC236}">
                <a16:creationId xmlns:a16="http://schemas.microsoft.com/office/drawing/2014/main" id="{3ED70E6D-3F73-78A3-A578-D6B48AFA5188}"/>
              </a:ext>
            </a:extLst>
          </p:cNvPr>
          <p:cNvSpPr txBox="1"/>
          <p:nvPr/>
        </p:nvSpPr>
        <p:spPr>
          <a:xfrm>
            <a:off x="0" y="1376363"/>
            <a:ext cx="9144000" cy="3108543"/>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1. Early Intervention (Week 3, 10%)</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Task:</a:t>
            </a:r>
            <a:r>
              <a:rPr lang="en-US" sz="2800" dirty="0">
                <a:latin typeface="Calibri" panose="020F0502020204030204" pitchFamily="34" charset="0"/>
                <a:cs typeface="Calibri" panose="020F0502020204030204" pitchFamily="34" charset="0"/>
              </a:rPr>
              <a:t> Online Quiz Test</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Description:</a:t>
            </a:r>
            <a:r>
              <a:rPr lang="en-US" sz="2800" dirty="0">
                <a:latin typeface="Calibri" panose="020F0502020204030204" pitchFamily="34" charset="0"/>
                <a:cs typeface="Calibri" panose="020F0502020204030204" pitchFamily="34" charset="0"/>
              </a:rPr>
              <a:t> Comprises a variety of theoretical questions including Multiple Choice Questions (MCQs) and True/False questions.</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Purpose:</a:t>
            </a:r>
            <a:r>
              <a:rPr lang="en-US" sz="2800" dirty="0">
                <a:latin typeface="Calibri" panose="020F0502020204030204" pitchFamily="34" charset="0"/>
                <a:cs typeface="Calibri" panose="020F0502020204030204" pitchFamily="34" charset="0"/>
              </a:rPr>
              <a:t> To assess the initial understanding of key concepts early in the course.</a:t>
            </a:r>
          </a:p>
        </p:txBody>
      </p:sp>
    </p:spTree>
    <p:extLst>
      <p:ext uri="{BB962C8B-B14F-4D97-AF65-F5344CB8AC3E}">
        <p14:creationId xmlns:p14="http://schemas.microsoft.com/office/powerpoint/2010/main" val="178345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List of Topics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graphicFrame>
        <p:nvGraphicFramePr>
          <p:cNvPr id="104" name="Google Shape;104;p3"/>
          <p:cNvGraphicFramePr/>
          <p:nvPr/>
        </p:nvGraphicFramePr>
        <p:xfrm>
          <a:off x="100642" y="1178943"/>
          <a:ext cx="8945275" cy="4471015"/>
        </p:xfrm>
        <a:graphic>
          <a:graphicData uri="http://schemas.openxmlformats.org/drawingml/2006/table">
            <a:tbl>
              <a:tblPr firstRow="1" bandRow="1">
                <a:noFill/>
                <a:tableStyleId>{0FC57C65-D6A3-4CB8-9D82-A93966DC4641}</a:tableStyleId>
              </a:tblPr>
              <a:tblGrid>
                <a:gridCol w="8945275">
                  <a:extLst>
                    <a:ext uri="{9D8B030D-6E8A-4147-A177-3AD203B41FA5}">
                      <a16:colId xmlns:a16="http://schemas.microsoft.com/office/drawing/2014/main" val="20000"/>
                    </a:ext>
                  </a:extLst>
                </a:gridCol>
              </a:tblGrid>
              <a:tr h="474325">
                <a:tc>
                  <a:txBody>
                    <a:bodyPr/>
                    <a:lstStyle/>
                    <a:p>
                      <a:pPr marL="0" marR="0" lvl="0" indent="0" algn="l" rtl="0">
                        <a:spcBef>
                          <a:spcPts val="0"/>
                        </a:spcBef>
                        <a:spcAft>
                          <a:spcPts val="0"/>
                        </a:spcAft>
                        <a:buNone/>
                      </a:pPr>
                      <a:r>
                        <a:rPr lang="en-US" sz="2400" u="none" strike="noStrike" cap="none">
                          <a:solidFill>
                            <a:srgbClr val="0070C0"/>
                          </a:solidFill>
                        </a:rPr>
                        <a:t>TOPICS</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extLst>
                  <a:ext uri="{0D108BD9-81ED-4DB2-BD59-A6C34878D82A}">
                    <a16:rowId xmlns:a16="http://schemas.microsoft.com/office/drawing/2014/main" val="10000"/>
                  </a:ext>
                </a:extLst>
              </a:tr>
              <a:tr h="474325">
                <a:tc>
                  <a:txBody>
                    <a:bodyPr/>
                    <a:lstStyle/>
                    <a:p>
                      <a:pPr marL="0" marR="0" lvl="0" indent="0" algn="l" rtl="0">
                        <a:lnSpc>
                          <a:spcPct val="100000"/>
                        </a:lnSpc>
                        <a:spcBef>
                          <a:spcPts val="0"/>
                        </a:spcBef>
                        <a:spcAft>
                          <a:spcPts val="0"/>
                        </a:spcAft>
                        <a:buClr>
                          <a:schemeClr val="dk1"/>
                        </a:buClr>
                        <a:buSzPts val="2200"/>
                        <a:buFont typeface="Calibri"/>
                        <a:buNone/>
                      </a:pPr>
                      <a:r>
                        <a:rPr lang="en-US" sz="2200" b="0" i="0" u="none" strike="noStrike" cap="none"/>
                        <a:t>Explain the role of ethics in the IT profession, and apply ethical codes. </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1"/>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Identify and resolve common ethical issues related to IT. </a:t>
                      </a:r>
                      <a:endParaRPr sz="2200" b="0" i="0" u="none" strike="noStrike" cap="none">
                        <a:solidFill>
                          <a:srgbClr val="808080"/>
                        </a:solidFill>
                        <a:latin typeface="Calibri"/>
                        <a:ea typeface="Calibri"/>
                        <a:cs typeface="Calibri"/>
                        <a:sym typeface="Calibri"/>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2"/>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Assess the implications of ethical problems and critically  evaluate solutions to those problems.</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3"/>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Analyse ethical situations using critical thinking techniques and the lens of the law.</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4"/>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present the professional learning ecosystem by incorporating formal and informal sources of learning.</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5"/>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 Reflect on a range of dilemmas arising between ethical practice and the law. </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57200" y="314325"/>
            <a:ext cx="8228013" cy="1062038"/>
          </a:xfrm>
          <a:prstGeom prst="rect">
            <a:avLst/>
          </a:prstGeom>
          <a:noFill/>
          <a:ln>
            <a:noFill/>
          </a:ln>
        </p:spPr>
        <p:txBody>
          <a:bodyPr spcFirstLastPara="1" wrap="square" lIns="91425" tIns="352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Assessment Methods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sp>
        <p:nvSpPr>
          <p:cNvPr id="3" name="TextBox 2">
            <a:extLst>
              <a:ext uri="{FF2B5EF4-FFF2-40B4-BE49-F238E27FC236}">
                <a16:creationId xmlns:a16="http://schemas.microsoft.com/office/drawing/2014/main" id="{3ED70E6D-3F73-78A3-A578-D6B48AFA5188}"/>
              </a:ext>
            </a:extLst>
          </p:cNvPr>
          <p:cNvSpPr txBox="1"/>
          <p:nvPr/>
        </p:nvSpPr>
        <p:spPr>
          <a:xfrm>
            <a:off x="0" y="1522667"/>
            <a:ext cx="9144000" cy="3108543"/>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Mid-Term Test (Week 6, 30%)</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Task:</a:t>
            </a:r>
            <a:r>
              <a:rPr lang="en-US" sz="2800" dirty="0">
                <a:latin typeface="Calibri" panose="020F0502020204030204" pitchFamily="34" charset="0"/>
                <a:cs typeface="Calibri" panose="020F0502020204030204" pitchFamily="34" charset="0"/>
              </a:rPr>
              <a:t> Theory and Calculation Questions</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Description:</a:t>
            </a:r>
            <a:r>
              <a:rPr lang="en-US" sz="2800" dirty="0">
                <a:latin typeface="Calibri" panose="020F0502020204030204" pitchFamily="34" charset="0"/>
                <a:cs typeface="Calibri" panose="020F0502020204030204" pitchFamily="34" charset="0"/>
              </a:rPr>
              <a:t> Includes a variety of theory and calculation questions (Short Answer questions).</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Purpose:</a:t>
            </a:r>
            <a:r>
              <a:rPr lang="en-US" sz="2800" dirty="0">
                <a:latin typeface="Calibri" panose="020F0502020204030204" pitchFamily="34" charset="0"/>
                <a:cs typeface="Calibri" panose="020F0502020204030204" pitchFamily="34" charset="0"/>
              </a:rPr>
              <a:t> To evaluate the comprehension and application of theoretical knowledge and problem-solving skills mid-way through the course.</a:t>
            </a:r>
          </a:p>
        </p:txBody>
      </p:sp>
    </p:spTree>
    <p:extLst>
      <p:ext uri="{BB962C8B-B14F-4D97-AF65-F5344CB8AC3E}">
        <p14:creationId xmlns:p14="http://schemas.microsoft.com/office/powerpoint/2010/main" val="318717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57200" y="314325"/>
            <a:ext cx="8228013" cy="1062038"/>
          </a:xfrm>
          <a:prstGeom prst="rect">
            <a:avLst/>
          </a:prstGeom>
          <a:noFill/>
          <a:ln>
            <a:noFill/>
          </a:ln>
        </p:spPr>
        <p:txBody>
          <a:bodyPr spcFirstLastPara="1" wrap="square" lIns="91425" tIns="352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Assessment Methods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sp>
        <p:nvSpPr>
          <p:cNvPr id="3" name="TextBox 2">
            <a:extLst>
              <a:ext uri="{FF2B5EF4-FFF2-40B4-BE49-F238E27FC236}">
                <a16:creationId xmlns:a16="http://schemas.microsoft.com/office/drawing/2014/main" id="{3ED70E6D-3F73-78A3-A578-D6B48AFA5188}"/>
              </a:ext>
            </a:extLst>
          </p:cNvPr>
          <p:cNvSpPr txBox="1"/>
          <p:nvPr/>
        </p:nvSpPr>
        <p:spPr>
          <a:xfrm>
            <a:off x="0" y="1376363"/>
            <a:ext cx="9144000" cy="224676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3. Individual Report (Week 9, 20%)</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Task:</a:t>
            </a:r>
            <a:r>
              <a:rPr lang="en-US" sz="2800" dirty="0">
                <a:latin typeface="Calibri" panose="020F0502020204030204" pitchFamily="34" charset="0"/>
                <a:cs typeface="Calibri" panose="020F0502020204030204" pitchFamily="34" charset="0"/>
              </a:rPr>
              <a:t> Report on Ethical Theories and IT Contexts</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Description:</a:t>
            </a:r>
            <a:r>
              <a:rPr lang="en-US" sz="2800" dirty="0">
                <a:latin typeface="Calibri" panose="020F0502020204030204" pitchFamily="34" charset="0"/>
                <a:cs typeface="Calibri" panose="020F0502020204030204" pitchFamily="34" charset="0"/>
              </a:rPr>
              <a:t> A written report of 1,000 words.</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Purpose:</a:t>
            </a:r>
            <a:r>
              <a:rPr lang="en-US" sz="2800" dirty="0">
                <a:latin typeface="Calibri" panose="020F0502020204030204" pitchFamily="34" charset="0"/>
                <a:cs typeface="Calibri" panose="020F0502020204030204" pitchFamily="34" charset="0"/>
              </a:rPr>
              <a:t> To develop and demonstrate the ability to critically analyze and articulate ethical theories in the context of IT.</a:t>
            </a:r>
          </a:p>
        </p:txBody>
      </p:sp>
    </p:spTree>
    <p:extLst>
      <p:ext uri="{BB962C8B-B14F-4D97-AF65-F5344CB8AC3E}">
        <p14:creationId xmlns:p14="http://schemas.microsoft.com/office/powerpoint/2010/main" val="1004578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57200" y="314325"/>
            <a:ext cx="8228013" cy="1062038"/>
          </a:xfrm>
          <a:prstGeom prst="rect">
            <a:avLst/>
          </a:prstGeom>
          <a:noFill/>
          <a:ln>
            <a:noFill/>
          </a:ln>
        </p:spPr>
        <p:txBody>
          <a:bodyPr spcFirstLastPara="1" wrap="square" lIns="91425" tIns="352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Assessment Methods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sp>
        <p:nvSpPr>
          <p:cNvPr id="3" name="TextBox 2">
            <a:extLst>
              <a:ext uri="{FF2B5EF4-FFF2-40B4-BE49-F238E27FC236}">
                <a16:creationId xmlns:a16="http://schemas.microsoft.com/office/drawing/2014/main" id="{3ED70E6D-3F73-78A3-A578-D6B48AFA5188}"/>
              </a:ext>
            </a:extLst>
          </p:cNvPr>
          <p:cNvSpPr txBox="1"/>
          <p:nvPr/>
        </p:nvSpPr>
        <p:spPr>
          <a:xfrm>
            <a:off x="0" y="1376363"/>
            <a:ext cx="9144000" cy="267765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4. Final Report (Week 12, 40%)</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Task:</a:t>
            </a:r>
            <a:r>
              <a:rPr lang="en-US" sz="2800" dirty="0">
                <a:latin typeface="Calibri" panose="020F0502020204030204" pitchFamily="34" charset="0"/>
                <a:cs typeface="Calibri" panose="020F0502020204030204" pitchFamily="34" charset="0"/>
              </a:rPr>
              <a:t> Report on a Given Ethical Dilemma Case Study</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Description:</a:t>
            </a:r>
            <a:r>
              <a:rPr lang="en-US" sz="2800" dirty="0">
                <a:latin typeface="Calibri" panose="020F0502020204030204" pitchFamily="34" charset="0"/>
                <a:cs typeface="Calibri" panose="020F0502020204030204" pitchFamily="34" charset="0"/>
              </a:rPr>
              <a:t> A detailed report of 2,000 words.</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Purpose:</a:t>
            </a:r>
            <a:r>
              <a:rPr lang="en-US" sz="2800" dirty="0">
                <a:latin typeface="Calibri" panose="020F0502020204030204" pitchFamily="34" charset="0"/>
                <a:cs typeface="Calibri" panose="020F0502020204030204" pitchFamily="34" charset="0"/>
              </a:rPr>
              <a:t> To synthesize knowledge from the course and apply it to a complex ethical dilemma, demonstrating a deep understanding and ability to propose solutions.</a:t>
            </a:r>
          </a:p>
        </p:txBody>
      </p:sp>
      <p:sp>
        <p:nvSpPr>
          <p:cNvPr id="4" name="TextBox 3">
            <a:extLst>
              <a:ext uri="{FF2B5EF4-FFF2-40B4-BE49-F238E27FC236}">
                <a16:creationId xmlns:a16="http://schemas.microsoft.com/office/drawing/2014/main" id="{6DA6D405-0163-B197-7C0A-2C031E228ECE}"/>
              </a:ext>
            </a:extLst>
          </p:cNvPr>
          <p:cNvSpPr txBox="1"/>
          <p:nvPr/>
        </p:nvSpPr>
        <p:spPr>
          <a:xfrm>
            <a:off x="0" y="4409579"/>
            <a:ext cx="9142412" cy="1815882"/>
          </a:xfrm>
          <a:prstGeom prst="rect">
            <a:avLst/>
          </a:prstGeom>
          <a:noFill/>
          <a:ln w="28575">
            <a:solidFill>
              <a:schemeClr val="bg2">
                <a:lumMod val="20000"/>
                <a:lumOff val="80000"/>
              </a:schemeClr>
            </a:solidFill>
          </a:ln>
        </p:spPr>
        <p:txBody>
          <a:bodyPr wrap="square">
            <a:spAutoFit/>
          </a:bodyPr>
          <a:lstStyle/>
          <a:p>
            <a:r>
              <a:rPr lang="en-US" sz="2800" dirty="0">
                <a:latin typeface="Calibri" panose="020F0502020204030204" pitchFamily="34" charset="0"/>
                <a:cs typeface="Calibri" panose="020F0502020204030204" pitchFamily="34" charset="0"/>
              </a:rPr>
              <a:t>Each task is designed to progressively build and assess the student's understanding and application of ethical principles in IT contexts, culminating in a comprehensive case study analysis.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0653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Summary</a:t>
            </a:r>
            <a:endParaRPr/>
          </a:p>
        </p:txBody>
      </p:sp>
      <p:sp>
        <p:nvSpPr>
          <p:cNvPr id="200" name="Google Shape;200;p18"/>
          <p:cNvSpPr txBox="1">
            <a:spLocks noGrp="1"/>
          </p:cNvSpPr>
          <p:nvPr>
            <p:ph type="body" idx="1"/>
          </p:nvPr>
        </p:nvSpPr>
        <p:spPr>
          <a:xfrm>
            <a:off x="457200" y="13716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Arial"/>
              <a:buChar char="•"/>
            </a:pPr>
            <a:r>
              <a:rPr lang="en-US" sz="2400"/>
              <a:t>Revision of the unit outline</a:t>
            </a:r>
            <a:endParaRPr sz="2400"/>
          </a:p>
          <a:p>
            <a:pPr marL="342900" lvl="0" indent="-342900" algn="l" rtl="0">
              <a:spcBef>
                <a:spcPts val="480"/>
              </a:spcBef>
              <a:spcAft>
                <a:spcPts val="0"/>
              </a:spcAft>
              <a:buClr>
                <a:schemeClr val="dk1"/>
              </a:buClr>
              <a:buSzPts val="2400"/>
              <a:buFont typeface="Arial"/>
              <a:buChar char="•"/>
            </a:pPr>
            <a:r>
              <a:rPr lang="en-US" sz="2400"/>
              <a:t>Information Technology law</a:t>
            </a:r>
            <a:endParaRPr/>
          </a:p>
          <a:p>
            <a:pPr marL="342900" lvl="0" indent="-342900" algn="l" rtl="0">
              <a:spcBef>
                <a:spcPts val="480"/>
              </a:spcBef>
              <a:spcAft>
                <a:spcPts val="0"/>
              </a:spcAft>
              <a:buClr>
                <a:schemeClr val="dk1"/>
              </a:buClr>
              <a:buSzPts val="2400"/>
              <a:buFont typeface="Arial"/>
              <a:buChar char="•"/>
            </a:pPr>
            <a:r>
              <a:rPr lang="en-US" sz="2400"/>
              <a:t>Ethics and privacy issues</a:t>
            </a:r>
            <a:endParaRPr/>
          </a:p>
          <a:p>
            <a:pPr marL="342900" lvl="0" indent="-342900" algn="l" rtl="0">
              <a:spcBef>
                <a:spcPts val="480"/>
              </a:spcBef>
              <a:spcAft>
                <a:spcPts val="0"/>
              </a:spcAft>
              <a:buClr>
                <a:schemeClr val="dk1"/>
              </a:buClr>
              <a:buSzPts val="2400"/>
              <a:buFont typeface="Arial"/>
              <a:buChar char="•"/>
            </a:pPr>
            <a:r>
              <a:rPr lang="en-US" sz="2400"/>
              <a:t>Unit assessments</a:t>
            </a:r>
            <a:endParaRPr/>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215900" algn="l" rtl="0">
              <a:spcBef>
                <a:spcPts val="400"/>
              </a:spcBef>
              <a:spcAft>
                <a:spcPts val="0"/>
              </a:spcAft>
              <a:buClr>
                <a:schemeClr val="dk1"/>
              </a:buClr>
              <a:buSzPts val="2000"/>
              <a:buFont typeface="Arial"/>
              <a:buNone/>
            </a:pPr>
            <a:endParaRPr sz="2000"/>
          </a:p>
          <a:p>
            <a:pPr marL="342900" lvl="0" indent="-203200" algn="l" rtl="0">
              <a:spcBef>
                <a:spcPts val="440"/>
              </a:spcBef>
              <a:spcAft>
                <a:spcPts val="0"/>
              </a:spcAft>
              <a:buClr>
                <a:schemeClr val="dk1"/>
              </a:buClr>
              <a:buSzPts val="2200"/>
              <a:buFont typeface="Arial"/>
              <a:buNone/>
            </a:pPr>
            <a:endParaRPr sz="2200"/>
          </a:p>
          <a:p>
            <a:pPr marL="742950" lvl="1" indent="-171450" algn="l" rtl="0">
              <a:spcBef>
                <a:spcPts val="360"/>
              </a:spcBef>
              <a:spcAft>
                <a:spcPts val="0"/>
              </a:spcAft>
              <a:buClr>
                <a:schemeClr val="dk1"/>
              </a:buClr>
              <a:buSzPts val="1800"/>
              <a:buFont typeface="Noto Sans Symbols"/>
              <a:buNone/>
            </a:pPr>
            <a:endParaRPr sz="1800"/>
          </a:p>
          <a:p>
            <a:pPr marL="342900" lvl="0" indent="-203200" algn="l" rtl="0">
              <a:spcBef>
                <a:spcPts val="440"/>
              </a:spcBef>
              <a:spcAft>
                <a:spcPts val="0"/>
              </a:spcAft>
              <a:buClr>
                <a:schemeClr val="dk1"/>
              </a:buClr>
              <a:buSzPts val="2200"/>
              <a:buFont typeface="Arial"/>
              <a:buNone/>
            </a:pPr>
            <a:endParaRPr sz="2200"/>
          </a:p>
          <a:p>
            <a:pPr marL="742950" lvl="1" indent="-171450" algn="l" rtl="0">
              <a:spcBef>
                <a:spcPts val="360"/>
              </a:spcBef>
              <a:spcAft>
                <a:spcPts val="0"/>
              </a:spcAft>
              <a:buClr>
                <a:schemeClr val="dk1"/>
              </a:buClr>
              <a:buSzPts val="1800"/>
              <a:buFont typeface="Noto Sans Symbols"/>
              <a:buNone/>
            </a:pPr>
            <a:endParaRPr sz="1800"/>
          </a:p>
          <a:p>
            <a:pPr marL="342900" lvl="0" indent="-203200" algn="l" rtl="0">
              <a:spcBef>
                <a:spcPts val="440"/>
              </a:spcBef>
              <a:spcAft>
                <a:spcPts val="0"/>
              </a:spcAft>
              <a:buClr>
                <a:schemeClr val="dk1"/>
              </a:buClr>
              <a:buSzPts val="2200"/>
              <a:buFont typeface="Arial"/>
              <a:buNone/>
            </a:pPr>
            <a:endParaRPr sz="2200"/>
          </a:p>
          <a:p>
            <a:pPr marL="342900" lvl="0" indent="-203200" algn="l" rtl="0">
              <a:spcBef>
                <a:spcPts val="440"/>
              </a:spcBef>
              <a:spcAft>
                <a:spcPts val="0"/>
              </a:spcAft>
              <a:buClr>
                <a:schemeClr val="dk1"/>
              </a:buClr>
              <a:buSzPts val="2200"/>
              <a:buFont typeface="Arial"/>
              <a:buNone/>
            </a:pPr>
            <a:endParaRPr sz="2200"/>
          </a:p>
          <a:p>
            <a:pPr marL="342900" lvl="0" indent="-203200" algn="l" rtl="0">
              <a:spcBef>
                <a:spcPts val="440"/>
              </a:spcBef>
              <a:spcAft>
                <a:spcPts val="0"/>
              </a:spcAft>
              <a:buClr>
                <a:schemeClr val="dk1"/>
              </a:buClr>
              <a:buSzPts val="2200"/>
              <a:buFont typeface="Arial"/>
              <a:buNone/>
            </a:pPr>
            <a:endParaRPr sz="2200"/>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1143000" lvl="2" indent="-76200" algn="l" rtl="0">
              <a:spcBef>
                <a:spcPts val="480"/>
              </a:spcBef>
              <a:spcAft>
                <a:spcPts val="0"/>
              </a:spcAft>
              <a:buClr>
                <a:schemeClr val="dk1"/>
              </a:buClr>
              <a:buSzPts val="2400"/>
              <a:buNone/>
            </a:pPr>
            <a:endParaRPr/>
          </a:p>
          <a:p>
            <a:pPr marL="742950" lvl="1" indent="-107950" algn="l" rtl="0">
              <a:spcBef>
                <a:spcPts val="560"/>
              </a:spcBef>
              <a:spcAft>
                <a:spcPts val="0"/>
              </a:spcAft>
              <a:buClr>
                <a:schemeClr val="dk1"/>
              </a:buClr>
              <a:buSzPts val="2800"/>
              <a:buNone/>
            </a:pPr>
            <a:endParaRPr/>
          </a:p>
          <a:p>
            <a:pPr marL="1143000" lvl="2" indent="-76200" algn="l" rtl="0">
              <a:spcBef>
                <a:spcPts val="480"/>
              </a:spcBef>
              <a:spcAft>
                <a:spcPts val="0"/>
              </a:spcAft>
              <a:buClr>
                <a:schemeClr val="dk1"/>
              </a:buClr>
              <a:buSzPts val="2400"/>
              <a:buNone/>
            </a:pPr>
            <a:endParaRPr/>
          </a:p>
          <a:p>
            <a:pPr marL="742950" lvl="1" indent="-107950" algn="l" rtl="0">
              <a:spcBef>
                <a:spcPts val="560"/>
              </a:spcBef>
              <a:spcAft>
                <a:spcPts val="0"/>
              </a:spcAft>
              <a:buClr>
                <a:schemeClr val="dk1"/>
              </a:buClr>
              <a:buSzPts val="2800"/>
              <a:buNone/>
            </a:pPr>
            <a:endParaRPr/>
          </a:p>
          <a:p>
            <a:pPr marL="1600200" lvl="3" indent="-101600" algn="l" rtl="0">
              <a:spcBef>
                <a:spcPts val="400"/>
              </a:spcBef>
              <a:spcAft>
                <a:spcPts val="0"/>
              </a:spcAft>
              <a:buClr>
                <a:schemeClr val="dk1"/>
              </a:buClr>
              <a:buSzPts val="2000"/>
              <a:buNone/>
            </a:pPr>
            <a:endParaRPr/>
          </a:p>
          <a:p>
            <a:pPr marL="742950" lvl="1" indent="-107950" algn="l" rtl="0">
              <a:spcBef>
                <a:spcPts val="56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0">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0">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0">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0">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0">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00">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00">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00">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0">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9" descr="Why Digital Archives Matter to Librarians and Researchers - De Gruyter  Conversations"/>
          <p:cNvPicPr preferRelativeResize="0"/>
          <p:nvPr/>
        </p:nvPicPr>
        <p:blipFill rotWithShape="1">
          <a:blip r:embed="rId3">
            <a:alphaModFix/>
          </a:blip>
          <a:srcRect/>
          <a:stretch/>
        </p:blipFill>
        <p:spPr>
          <a:xfrm>
            <a:off x="-1346" y="-1708"/>
            <a:ext cx="9146693" cy="6861414"/>
          </a:xfrm>
          <a:prstGeom prst="rect">
            <a:avLst/>
          </a:prstGeom>
          <a:noFill/>
          <a:ln>
            <a:noFill/>
          </a:ln>
        </p:spPr>
      </p:pic>
      <p:sp>
        <p:nvSpPr>
          <p:cNvPr id="206" name="Google Shape;206;p19"/>
          <p:cNvSpPr txBox="1"/>
          <p:nvPr/>
        </p:nvSpPr>
        <p:spPr>
          <a:xfrm>
            <a:off x="-5626" y="2500"/>
            <a:ext cx="9149625" cy="92333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chemeClr val="lt1"/>
                </a:solidFill>
                <a:latin typeface="Arial"/>
                <a:ea typeface="Arial"/>
                <a:cs typeface="Arial"/>
                <a:sym typeface="Arial"/>
              </a:rPr>
              <a:t>Reading Materials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Books</a:t>
            </a:r>
            <a:endParaRPr/>
          </a:p>
        </p:txBody>
      </p:sp>
      <p:sp>
        <p:nvSpPr>
          <p:cNvPr id="212" name="Google Shape;212;p20"/>
          <p:cNvSpPr txBox="1">
            <a:spLocks noGrp="1"/>
          </p:cNvSpPr>
          <p:nvPr>
            <p:ph type="body" idx="1"/>
          </p:nvPr>
        </p:nvSpPr>
        <p:spPr>
          <a:xfrm>
            <a:off x="140898" y="1298275"/>
            <a:ext cx="8617787" cy="4525963"/>
          </a:xfrm>
          <a:prstGeom prst="rect">
            <a:avLst/>
          </a:prstGeom>
          <a:noFill/>
          <a:ln>
            <a:noFill/>
          </a:ln>
        </p:spPr>
        <p:txBody>
          <a:bodyPr spcFirstLastPara="1" wrap="square" lIns="91425" tIns="45700" rIns="91425" bIns="45700" anchor="t" anchorCtr="0">
            <a:noAutofit/>
          </a:bodyPr>
          <a:lstStyle/>
          <a:p>
            <a:pPr marL="342900" lvl="0" indent="-203200" algn="l" rtl="0">
              <a:spcBef>
                <a:spcPts val="0"/>
              </a:spcBef>
              <a:spcAft>
                <a:spcPts val="0"/>
              </a:spcAft>
              <a:buClr>
                <a:schemeClr val="dk1"/>
              </a:buClr>
              <a:buSzPts val="2200"/>
              <a:buNone/>
            </a:pPr>
            <a:endParaRPr sz="2200">
              <a:latin typeface="Calibri"/>
              <a:ea typeface="Calibri"/>
              <a:cs typeface="Calibri"/>
              <a:sym typeface="Calibri"/>
            </a:endParaRPr>
          </a:p>
          <a:p>
            <a:pPr marL="342900" lvl="0" indent="-114300" algn="l" rtl="0">
              <a:spcBef>
                <a:spcPts val="720"/>
              </a:spcBef>
              <a:spcAft>
                <a:spcPts val="0"/>
              </a:spcAft>
              <a:buClr>
                <a:schemeClr val="dk1"/>
              </a:buClr>
              <a:buSzPts val="3600"/>
              <a:buNone/>
            </a:pPr>
            <a:endParaRPr sz="3600">
              <a:latin typeface="Calibri"/>
              <a:ea typeface="Calibri"/>
              <a:cs typeface="Calibri"/>
              <a:sym typeface="Calibri"/>
            </a:endParaRPr>
          </a:p>
          <a:p>
            <a:pPr marL="342900" lvl="0" indent="-139700" algn="l" rtl="0">
              <a:spcBef>
                <a:spcPts val="640"/>
              </a:spcBef>
              <a:spcAft>
                <a:spcPts val="0"/>
              </a:spcAft>
              <a:buClr>
                <a:schemeClr val="dk1"/>
              </a:buClr>
              <a:buSzPts val="3200"/>
              <a:buNone/>
            </a:pPr>
            <a:endParaRPr>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sp>
        <p:nvSpPr>
          <p:cNvPr id="213" name="Google Shape;213;p20"/>
          <p:cNvSpPr txBox="1"/>
          <p:nvPr/>
        </p:nvSpPr>
        <p:spPr>
          <a:xfrm>
            <a:off x="138023" y="1101305"/>
            <a:ext cx="8867954" cy="369331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Gordon, D., Stavrakakis, I., Gibson, J. P., Tierney, B., Becevel, A., Curley, A., ... &amp; O’sullivan, D. (2021). Perspectives on computing ethics: a multi-stakeholder analysis. Journal of Information, Communication and Ethics in Society. Course Accreditation (Existing Provider) (v 2.1) Page 6 of 6 </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Gunkel, D. J. (2018). The other question: can and should robots have rights?. Ethics and Information Technology, 20(2), 87-99. Kaminski, M. (2020). A recent renaissance in privacy law. Communications of the ACM, 63(9), 24-27. </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Niederman, F., &amp; Baker, E. W. (2021, September). Ethics and AI Issues: Old Container with New Wine?. In Conference on e-Business, e-Services and e-Society (pp. 161-172). Springer, Cham. </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Winfield, A. F., Michael, K., Pitt, J., &amp; Evers, V. (2019). Machine ethics: the design and governance of ethical AI and autonomous systems [scanning the issue]. Proceedings of the IEEE, 107(3), 509-517</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Videos</a:t>
            </a:r>
            <a:endParaRPr/>
          </a:p>
        </p:txBody>
      </p:sp>
      <p:sp>
        <p:nvSpPr>
          <p:cNvPr id="219" name="Google Shape;219;p21"/>
          <p:cNvSpPr txBox="1">
            <a:spLocks noGrp="1"/>
          </p:cNvSpPr>
          <p:nvPr>
            <p:ph type="body" idx="1"/>
          </p:nvPr>
        </p:nvSpPr>
        <p:spPr>
          <a:xfrm>
            <a:off x="-2875" y="1168879"/>
            <a:ext cx="8646543" cy="452596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sp>
        <p:nvSpPr>
          <p:cNvPr id="220" name="Google Shape;220;p21"/>
          <p:cNvSpPr txBox="1"/>
          <p:nvPr/>
        </p:nvSpPr>
        <p:spPr>
          <a:xfrm>
            <a:off x="612476" y="1475117"/>
            <a:ext cx="5561162"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https://www.youtube.com/watch?v=u399XmkjeXo</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https://www.youtube.com/watch?v=Xki2fRA0bY8</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https://www.youtube.com/watch?v=0WxOGR6HKFs</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sng" strike="noStrike" cap="none">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https://www.youtube.com/watch?v=MQc-UjE560A</a:t>
            </a:r>
            <a:endParaRPr sz="1800" b="0"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Tutorial Week 1 (Read Article and Answer Questions)</a:t>
            </a:r>
            <a:endParaRPr dirty="0"/>
          </a:p>
        </p:txBody>
      </p:sp>
      <p:sp>
        <p:nvSpPr>
          <p:cNvPr id="219" name="Google Shape;219;p21"/>
          <p:cNvSpPr txBox="1">
            <a:spLocks noGrp="1"/>
          </p:cNvSpPr>
          <p:nvPr>
            <p:ph type="body" idx="1"/>
          </p:nvPr>
        </p:nvSpPr>
        <p:spPr>
          <a:xfrm>
            <a:off x="-2875" y="1168879"/>
            <a:ext cx="8646543" cy="452596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pic>
        <p:nvPicPr>
          <p:cNvPr id="3" name="Picture 2">
            <a:extLst>
              <a:ext uri="{FF2B5EF4-FFF2-40B4-BE49-F238E27FC236}">
                <a16:creationId xmlns:a16="http://schemas.microsoft.com/office/drawing/2014/main" id="{28AF29D4-D9D2-723B-EA0B-D559D3E9DEB5}"/>
              </a:ext>
            </a:extLst>
          </p:cNvPr>
          <p:cNvPicPr>
            <a:picLocks noChangeAspect="1"/>
          </p:cNvPicPr>
          <p:nvPr/>
        </p:nvPicPr>
        <p:blipFill rotWithShape="1">
          <a:blip r:embed="rId3"/>
          <a:srcRect l="23117" t="24815" r="21829" b="12006"/>
          <a:stretch/>
        </p:blipFill>
        <p:spPr>
          <a:xfrm>
            <a:off x="648927" y="1589786"/>
            <a:ext cx="7846146" cy="5064828"/>
          </a:xfrm>
          <a:prstGeom prst="rect">
            <a:avLst/>
          </a:prstGeom>
        </p:spPr>
      </p:pic>
    </p:spTree>
    <p:extLst>
      <p:ext uri="{BB962C8B-B14F-4D97-AF65-F5344CB8AC3E}">
        <p14:creationId xmlns:p14="http://schemas.microsoft.com/office/powerpoint/2010/main" val="1126278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1" y="0"/>
            <a:ext cx="9143999" cy="858644"/>
          </a:xfrm>
          <a:prstGeom prst="rect">
            <a:avLst/>
          </a:prstGeom>
          <a:noFill/>
          <a:ln>
            <a:noFill/>
          </a:ln>
        </p:spPr>
        <p:txBody>
          <a:bodyPr spcFirstLastPara="1" wrap="square" lIns="91425" tIns="45700" rIns="91425" bIns="45700" anchor="ctr" anchorCtr="0">
            <a:noAutofit/>
          </a:bodyPr>
          <a:lstStyle/>
          <a:p>
            <a:pPr lvl="0" algn="l">
              <a:buSzPts val="4400"/>
            </a:pPr>
            <a:r>
              <a:rPr lang="en-US" sz="2500" b="1" dirty="0"/>
              <a:t>1. Evaluate and discuss the 5 roles of Moral Responsibility in this scenario?</a:t>
            </a:r>
            <a:endParaRPr sz="2500" b="1" dirty="0"/>
          </a:p>
        </p:txBody>
      </p:sp>
      <p:sp>
        <p:nvSpPr>
          <p:cNvPr id="219" name="Google Shape;219;p21"/>
          <p:cNvSpPr txBox="1">
            <a:spLocks noGrp="1"/>
          </p:cNvSpPr>
          <p:nvPr>
            <p:ph type="body" idx="1"/>
          </p:nvPr>
        </p:nvSpPr>
        <p:spPr>
          <a:xfrm>
            <a:off x="-2875" y="1168879"/>
            <a:ext cx="8646543" cy="452596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sp>
        <p:nvSpPr>
          <p:cNvPr id="4" name="TextBox 3">
            <a:extLst>
              <a:ext uri="{FF2B5EF4-FFF2-40B4-BE49-F238E27FC236}">
                <a16:creationId xmlns:a16="http://schemas.microsoft.com/office/drawing/2014/main" id="{E58E09AE-BCAC-0ECD-A0FC-D051A6AD9B0A}"/>
              </a:ext>
            </a:extLst>
          </p:cNvPr>
          <p:cNvSpPr txBox="1"/>
          <p:nvPr/>
        </p:nvSpPr>
        <p:spPr>
          <a:xfrm>
            <a:off x="0" y="858644"/>
            <a:ext cx="9144000" cy="5586145"/>
          </a:xfrm>
          <a:prstGeom prst="rect">
            <a:avLst/>
          </a:prstGeom>
          <a:noFill/>
        </p:spPr>
        <p:txBody>
          <a:bodyPr wrap="square">
            <a:spAutoFit/>
          </a:bodyPr>
          <a:lstStyle/>
          <a:p>
            <a:r>
              <a:rPr lang="en-US" sz="2100" b="1" dirty="0">
                <a:latin typeface="Calibri" panose="020F0502020204030204" pitchFamily="34" charset="0"/>
                <a:cs typeface="Calibri" panose="020F0502020204030204" pitchFamily="34" charset="0"/>
              </a:rPr>
              <a:t>WWII Atomic Bomb Ethical Discussion</a:t>
            </a:r>
          </a:p>
          <a:p>
            <a:pPr>
              <a:buFont typeface="+mj-lt"/>
              <a:buAutoNum type="arabicPeriod"/>
            </a:pPr>
            <a:r>
              <a:rPr lang="en-US" sz="2100" b="1" dirty="0">
                <a:latin typeface="Calibri" panose="020F0502020204030204" pitchFamily="34" charset="0"/>
                <a:cs typeface="Calibri" panose="020F0502020204030204" pitchFamily="34" charset="0"/>
              </a:rPr>
              <a:t> Evaluate and discuss the 5 roles of Moral Responsibility in this scenario:</a:t>
            </a:r>
            <a:endParaRPr lang="en-US" sz="21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100" b="1" dirty="0">
                <a:latin typeface="Calibri" panose="020F0502020204030204" pitchFamily="34" charset="0"/>
                <a:cs typeface="Calibri" panose="020F0502020204030204" pitchFamily="34" charset="0"/>
              </a:rPr>
              <a:t>Role 1: Design and Development Responsibility</a:t>
            </a:r>
            <a:endParaRPr lang="en-US" sz="2100" dirty="0">
              <a:latin typeface="Calibri" panose="020F0502020204030204" pitchFamily="34" charset="0"/>
              <a:cs typeface="Calibri" panose="020F0502020204030204" pitchFamily="34" charset="0"/>
            </a:endParaRPr>
          </a:p>
          <a:p>
            <a:pPr marL="1257300" lvl="2" indent="-342900">
              <a:buFont typeface="Arial" panose="020B0604020202020204" pitchFamily="34" charset="0"/>
              <a:buChar char="•"/>
            </a:pPr>
            <a:r>
              <a:rPr lang="en-US" sz="2100" dirty="0">
                <a:latin typeface="Calibri" panose="020F0502020204030204" pitchFamily="34" charset="0"/>
                <a:cs typeface="Calibri" panose="020F0502020204030204" pitchFamily="34" charset="0"/>
              </a:rPr>
              <a:t>Discuss the moral implications of scientists and engineers developing the atomic bomb, considering the potential for mass destruction.</a:t>
            </a:r>
          </a:p>
          <a:p>
            <a:pPr marL="800100" lvl="1" indent="-342900">
              <a:buFont typeface="Arial" panose="020B0604020202020204" pitchFamily="34" charset="0"/>
              <a:buChar char="•"/>
            </a:pPr>
            <a:r>
              <a:rPr lang="en-US" sz="2100" b="1" dirty="0">
                <a:latin typeface="Calibri" panose="020F0502020204030204" pitchFamily="34" charset="0"/>
                <a:cs typeface="Calibri" panose="020F0502020204030204" pitchFamily="34" charset="0"/>
              </a:rPr>
              <a:t>Role 2: Decision to Use the Bomb</a:t>
            </a:r>
            <a:endParaRPr lang="en-US" sz="2100" dirty="0">
              <a:latin typeface="Calibri" panose="020F0502020204030204" pitchFamily="34" charset="0"/>
              <a:cs typeface="Calibri" panose="020F0502020204030204" pitchFamily="34" charset="0"/>
            </a:endParaRPr>
          </a:p>
          <a:p>
            <a:pPr marL="1257300" lvl="2" indent="-342900">
              <a:buFont typeface="Arial" panose="020B0604020202020204" pitchFamily="34" charset="0"/>
              <a:buChar char="•"/>
            </a:pPr>
            <a:r>
              <a:rPr lang="en-US" sz="2100" dirty="0">
                <a:latin typeface="Calibri" panose="020F0502020204030204" pitchFamily="34" charset="0"/>
                <a:cs typeface="Calibri" panose="020F0502020204030204" pitchFamily="34" charset="0"/>
              </a:rPr>
              <a:t>Analyze the responsibility of U.S. officials in deciding to use the bomb on Hiroshima and Nagasaki.</a:t>
            </a:r>
          </a:p>
          <a:p>
            <a:pPr marL="800100" lvl="1" indent="-342900">
              <a:buFont typeface="Arial" panose="020B0604020202020204" pitchFamily="34" charset="0"/>
              <a:buChar char="•"/>
            </a:pPr>
            <a:r>
              <a:rPr lang="en-US" sz="2100" b="1" dirty="0">
                <a:latin typeface="Calibri" panose="020F0502020204030204" pitchFamily="34" charset="0"/>
                <a:cs typeface="Calibri" panose="020F0502020204030204" pitchFamily="34" charset="0"/>
              </a:rPr>
              <a:t>Role 3: Implementation and Execution</a:t>
            </a:r>
            <a:endParaRPr lang="en-US" sz="2100" dirty="0">
              <a:latin typeface="Calibri" panose="020F0502020204030204" pitchFamily="34" charset="0"/>
              <a:cs typeface="Calibri" panose="020F0502020204030204" pitchFamily="34" charset="0"/>
            </a:endParaRPr>
          </a:p>
          <a:p>
            <a:pPr marL="1257300" lvl="2" indent="-342900">
              <a:buFont typeface="Arial" panose="020B0604020202020204" pitchFamily="34" charset="0"/>
              <a:buChar char="•"/>
            </a:pPr>
            <a:r>
              <a:rPr lang="en-US" sz="2100" dirty="0">
                <a:latin typeface="Calibri" panose="020F0502020204030204" pitchFamily="34" charset="0"/>
                <a:cs typeface="Calibri" panose="020F0502020204030204" pitchFamily="34" charset="0"/>
              </a:rPr>
              <a:t>Evaluate the ethical considerations of the military personnel who carried out the bombings.</a:t>
            </a:r>
          </a:p>
          <a:p>
            <a:pPr marL="800100" lvl="1" indent="-342900">
              <a:buFont typeface="Arial" panose="020B0604020202020204" pitchFamily="34" charset="0"/>
              <a:buChar char="•"/>
            </a:pPr>
            <a:r>
              <a:rPr lang="en-US" sz="2100" b="1" dirty="0">
                <a:latin typeface="Calibri" panose="020F0502020204030204" pitchFamily="34" charset="0"/>
                <a:cs typeface="Calibri" panose="020F0502020204030204" pitchFamily="34" charset="0"/>
              </a:rPr>
              <a:t>Role 4: Post-Deployment Consequences</a:t>
            </a:r>
            <a:endParaRPr lang="en-US" sz="2100" dirty="0">
              <a:latin typeface="Calibri" panose="020F0502020204030204" pitchFamily="34" charset="0"/>
              <a:cs typeface="Calibri" panose="020F0502020204030204" pitchFamily="34" charset="0"/>
            </a:endParaRPr>
          </a:p>
          <a:p>
            <a:pPr marL="1257300" lvl="2" indent="-342900">
              <a:buFont typeface="Arial" panose="020B0604020202020204" pitchFamily="34" charset="0"/>
              <a:buChar char="•"/>
            </a:pPr>
            <a:r>
              <a:rPr lang="en-US" sz="2100" dirty="0">
                <a:latin typeface="Calibri" panose="020F0502020204030204" pitchFamily="34" charset="0"/>
                <a:cs typeface="Calibri" panose="020F0502020204030204" pitchFamily="34" charset="0"/>
              </a:rPr>
              <a:t>Consider the long-term responsibilities related to the aftermath of the bombings, including radiation effects and rebuilding efforts.</a:t>
            </a:r>
          </a:p>
          <a:p>
            <a:pPr marL="800100" lvl="1" indent="-342900">
              <a:buFont typeface="Arial" panose="020B0604020202020204" pitchFamily="34" charset="0"/>
              <a:buChar char="•"/>
            </a:pPr>
            <a:r>
              <a:rPr lang="en-US" sz="2100" b="1" dirty="0">
                <a:latin typeface="Calibri" panose="020F0502020204030204" pitchFamily="34" charset="0"/>
                <a:cs typeface="Calibri" panose="020F0502020204030204" pitchFamily="34" charset="0"/>
              </a:rPr>
              <a:t>Role 5: Global Diplomatic Impact</a:t>
            </a:r>
            <a:endParaRPr lang="en-US" sz="2100" dirty="0">
              <a:latin typeface="Calibri" panose="020F0502020204030204" pitchFamily="34" charset="0"/>
              <a:cs typeface="Calibri" panose="020F0502020204030204" pitchFamily="34" charset="0"/>
            </a:endParaRPr>
          </a:p>
          <a:p>
            <a:pPr marL="1257300" lvl="2" indent="-342900">
              <a:buFont typeface="Arial" panose="020B0604020202020204" pitchFamily="34" charset="0"/>
              <a:buChar char="•"/>
            </a:pPr>
            <a:r>
              <a:rPr lang="en-US" sz="2100" dirty="0">
                <a:latin typeface="Calibri" panose="020F0502020204030204" pitchFamily="34" charset="0"/>
                <a:cs typeface="Calibri" panose="020F0502020204030204" pitchFamily="34" charset="0"/>
              </a:rPr>
              <a:t>Reflect on the moral responsibility of using atomic diplomacy to influence global politics and the ethical ramifications of such actions.</a:t>
            </a:r>
          </a:p>
        </p:txBody>
      </p:sp>
    </p:spTree>
    <p:extLst>
      <p:ext uri="{BB962C8B-B14F-4D97-AF65-F5344CB8AC3E}">
        <p14:creationId xmlns:p14="http://schemas.microsoft.com/office/powerpoint/2010/main" val="11890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1000"/>
                                        <p:tgtEl>
                                          <p:spTgt spid="4">
                                            <p:txEl>
                                              <p:pRg st="5" end="5"/>
                                            </p:txEl>
                                          </p:spTgt>
                                        </p:tgtEl>
                                      </p:cBhvr>
                                    </p:animEffect>
                                    <p:anim calcmode="lin" valueType="num">
                                      <p:cBhvr>
                                        <p:cTn id="1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1000"/>
                                        <p:tgtEl>
                                          <p:spTgt spid="4">
                                            <p:txEl>
                                              <p:pRg st="6" end="6"/>
                                            </p:txEl>
                                          </p:spTgt>
                                        </p:tgtEl>
                                      </p:cBhvr>
                                    </p:animEffect>
                                    <p:anim calcmode="lin" valueType="num">
                                      <p:cBhvr>
                                        <p:cTn id="2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1000"/>
                                        <p:tgtEl>
                                          <p:spTgt spid="4">
                                            <p:txEl>
                                              <p:pRg st="7" end="7"/>
                                            </p:txEl>
                                          </p:spTgt>
                                        </p:tgtEl>
                                      </p:cBhvr>
                                    </p:animEffect>
                                    <p:anim calcmode="lin" valueType="num">
                                      <p:cBhvr>
                                        <p:cTn id="2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1000"/>
                                        <p:tgtEl>
                                          <p:spTgt spid="4">
                                            <p:txEl>
                                              <p:pRg st="8" end="8"/>
                                            </p:txEl>
                                          </p:spTgt>
                                        </p:tgtEl>
                                      </p:cBhvr>
                                    </p:animEffect>
                                    <p:anim calcmode="lin" valueType="num">
                                      <p:cBhvr>
                                        <p:cTn id="3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1000"/>
                                        <p:tgtEl>
                                          <p:spTgt spid="4">
                                            <p:txEl>
                                              <p:pRg st="9" end="9"/>
                                            </p:txEl>
                                          </p:spTgt>
                                        </p:tgtEl>
                                      </p:cBhvr>
                                    </p:animEffect>
                                    <p:anim calcmode="lin" valueType="num">
                                      <p:cBhvr>
                                        <p:cTn id="3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fade">
                                      <p:cBhvr>
                                        <p:cTn id="43" dur="1000"/>
                                        <p:tgtEl>
                                          <p:spTgt spid="4">
                                            <p:txEl>
                                              <p:pRg st="10" end="10"/>
                                            </p:txEl>
                                          </p:spTgt>
                                        </p:tgtEl>
                                      </p:cBhvr>
                                    </p:animEffect>
                                    <p:anim calcmode="lin" valueType="num">
                                      <p:cBhvr>
                                        <p:cTn id="4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fade">
                                      <p:cBhvr>
                                        <p:cTn id="48" dur="1000"/>
                                        <p:tgtEl>
                                          <p:spTgt spid="4">
                                            <p:txEl>
                                              <p:pRg st="11" end="11"/>
                                            </p:txEl>
                                          </p:spTgt>
                                        </p:tgtEl>
                                      </p:cBhvr>
                                    </p:animEffect>
                                    <p:anim calcmode="lin" valueType="num">
                                      <p:cBhvr>
                                        <p:cTn id="4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1"/>
          <p:cNvSpPr txBox="1">
            <a:spLocks noGrp="1"/>
          </p:cNvSpPr>
          <p:nvPr>
            <p:ph type="body" idx="1"/>
          </p:nvPr>
        </p:nvSpPr>
        <p:spPr>
          <a:xfrm>
            <a:off x="-2875" y="481449"/>
            <a:ext cx="8646543" cy="521339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sz="2400" dirty="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dirty="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1" dirty="0">
              <a:latin typeface="Arial"/>
              <a:ea typeface="Arial"/>
              <a:cs typeface="Arial"/>
              <a:sym typeface="Arial"/>
            </a:endParaRPr>
          </a:p>
          <a:p>
            <a:pPr marL="342900" lvl="0" indent="-190500" algn="l" rtl="0">
              <a:spcBef>
                <a:spcPts val="480"/>
              </a:spcBef>
              <a:spcAft>
                <a:spcPts val="0"/>
              </a:spcAft>
              <a:buClr>
                <a:schemeClr val="dk1"/>
              </a:buClr>
              <a:buSzPts val="2400"/>
              <a:buNone/>
            </a:pPr>
            <a:endParaRPr sz="2400" b="1" dirty="0">
              <a:latin typeface="Arial"/>
              <a:ea typeface="Arial"/>
              <a:cs typeface="Arial"/>
              <a:sym typeface="Arial"/>
            </a:endParaRPr>
          </a:p>
          <a:p>
            <a:pPr marL="342900" lvl="0" indent="-139700" algn="l" rtl="0">
              <a:spcBef>
                <a:spcPts val="640"/>
              </a:spcBef>
              <a:spcAft>
                <a:spcPts val="0"/>
              </a:spcAft>
              <a:buClr>
                <a:schemeClr val="dk1"/>
              </a:buClr>
              <a:buSzPts val="3200"/>
              <a:buNone/>
            </a:pPr>
            <a:endParaRPr dirty="0"/>
          </a:p>
        </p:txBody>
      </p:sp>
      <p:sp>
        <p:nvSpPr>
          <p:cNvPr id="4" name="TextBox 3">
            <a:extLst>
              <a:ext uri="{FF2B5EF4-FFF2-40B4-BE49-F238E27FC236}">
                <a16:creationId xmlns:a16="http://schemas.microsoft.com/office/drawing/2014/main" id="{E58E09AE-BCAC-0ECD-A0FC-D051A6AD9B0A}"/>
              </a:ext>
            </a:extLst>
          </p:cNvPr>
          <p:cNvSpPr txBox="1"/>
          <p:nvPr/>
        </p:nvSpPr>
        <p:spPr>
          <a:xfrm>
            <a:off x="-2875" y="858644"/>
            <a:ext cx="9144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Applicable Law in 1945:</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Legal Context:</a:t>
            </a:r>
            <a:endParaRPr lang="en-US" sz="2800"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Examine the international laws in place in 1945 and whether the U.S. was legally permitted to use atomic weapons against Japan.</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Ethical vs. Legal:</a:t>
            </a:r>
            <a:endParaRPr lang="en-US" sz="2800" dirty="0">
              <a:latin typeface="Calibri" panose="020F0502020204030204" pitchFamily="34" charset="0"/>
              <a:cs typeface="Calibri" panose="020F0502020204030204" pitchFamily="34" charset="0"/>
            </a:endParaRPr>
          </a:p>
          <a:p>
            <a:pPr marL="742950" lvl="1" indent="-28575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Discuss the distinction between what was legally permissible and what was ethically justifiable in the context of the atomic bombings.</a:t>
            </a:r>
          </a:p>
        </p:txBody>
      </p:sp>
      <p:sp>
        <p:nvSpPr>
          <p:cNvPr id="5" name="Google Shape;218;p21">
            <a:extLst>
              <a:ext uri="{FF2B5EF4-FFF2-40B4-BE49-F238E27FC236}">
                <a16:creationId xmlns:a16="http://schemas.microsoft.com/office/drawing/2014/main" id="{49257A93-F66A-1CC0-0CF7-F3107623CA82}"/>
              </a:ext>
            </a:extLst>
          </p:cNvPr>
          <p:cNvSpPr txBox="1">
            <a:spLocks noGrp="1"/>
          </p:cNvSpPr>
          <p:nvPr>
            <p:ph type="title"/>
          </p:nvPr>
        </p:nvSpPr>
        <p:spPr>
          <a:xfrm>
            <a:off x="1" y="0"/>
            <a:ext cx="9143999" cy="858644"/>
          </a:xfrm>
          <a:prstGeom prst="rect">
            <a:avLst/>
          </a:prstGeom>
          <a:noFill/>
          <a:ln>
            <a:noFill/>
          </a:ln>
        </p:spPr>
        <p:txBody>
          <a:bodyPr spcFirstLastPara="1" wrap="square" lIns="91425" tIns="45700" rIns="91425" bIns="45700" anchor="ctr" anchorCtr="0">
            <a:noAutofit/>
          </a:bodyPr>
          <a:lstStyle/>
          <a:p>
            <a:pPr lvl="0" algn="l">
              <a:buSzPts val="4400"/>
            </a:pPr>
            <a:r>
              <a:rPr lang="en-US" sz="2500" b="1" dirty="0"/>
              <a:t>2. Which law was applicable in 1945? Was the US allowed to implement this technology in Japan?</a:t>
            </a:r>
            <a:endParaRPr sz="2500" b="1" dirty="0"/>
          </a:p>
        </p:txBody>
      </p:sp>
    </p:spTree>
    <p:extLst>
      <p:ext uri="{BB962C8B-B14F-4D97-AF65-F5344CB8AC3E}">
        <p14:creationId xmlns:p14="http://schemas.microsoft.com/office/powerpoint/2010/main" val="20919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 calcmode="lin" valueType="num">
                                      <p:cBhvr additive="base">
                                        <p:cTn id="1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Course Objectives</a:t>
            </a:r>
            <a:br>
              <a:rPr lang="en-US"/>
            </a:br>
            <a:r>
              <a:rPr lang="en-US" sz="1600"/>
              <a:t>(Direct from Unit Outline)</a:t>
            </a:r>
            <a:endParaRPr/>
          </a:p>
        </p:txBody>
      </p:sp>
      <p:graphicFrame>
        <p:nvGraphicFramePr>
          <p:cNvPr id="112" name="Google Shape;112;p4"/>
          <p:cNvGraphicFramePr/>
          <p:nvPr/>
        </p:nvGraphicFramePr>
        <p:xfrm>
          <a:off x="457200" y="1427672"/>
          <a:ext cx="8229600" cy="4486375"/>
        </p:xfrm>
        <a:graphic>
          <a:graphicData uri="http://schemas.openxmlformats.org/drawingml/2006/table">
            <a:tbl>
              <a:tblPr firstRow="1" bandRow="1">
                <a:noFill/>
                <a:tableStyleId>{0FC57C65-D6A3-4CB8-9D82-A93966DC4641}</a:tableStyleId>
              </a:tblPr>
              <a:tblGrid>
                <a:gridCol w="8229600">
                  <a:extLst>
                    <a:ext uri="{9D8B030D-6E8A-4147-A177-3AD203B41FA5}">
                      <a16:colId xmlns:a16="http://schemas.microsoft.com/office/drawing/2014/main" val="20000"/>
                    </a:ext>
                  </a:extLst>
                </a:gridCol>
              </a:tblGrid>
              <a:tr h="523875">
                <a:tc>
                  <a:txBody>
                    <a:bodyPr/>
                    <a:lstStyle/>
                    <a:p>
                      <a:pPr marL="0" marR="0" lvl="0" indent="0" algn="l" rtl="0">
                        <a:spcBef>
                          <a:spcPts val="0"/>
                        </a:spcBef>
                        <a:spcAft>
                          <a:spcPts val="0"/>
                        </a:spcAft>
                        <a:buClr>
                          <a:srgbClr val="0070C0"/>
                        </a:buClr>
                        <a:buSzPts val="2400"/>
                        <a:buFont typeface="Calibri"/>
                        <a:buNone/>
                      </a:pPr>
                      <a:r>
                        <a:rPr lang="en-US" sz="2400" u="none" strike="noStrike" cap="none">
                          <a:solidFill>
                            <a:srgbClr val="0070C0"/>
                          </a:solidFill>
                        </a:rPr>
                        <a:t>Objectives</a:t>
                      </a:r>
                      <a:endParaRPr sz="2400" u="none" strike="noStrike" cap="none">
                        <a:solidFill>
                          <a:srgbClr val="0070C0"/>
                        </a:solidFill>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extLst>
                  <a:ext uri="{0D108BD9-81ED-4DB2-BD59-A6C34878D82A}">
                    <a16:rowId xmlns:a16="http://schemas.microsoft.com/office/drawing/2014/main" val="10000"/>
                  </a:ext>
                </a:extLst>
              </a:tr>
              <a:tr h="390525">
                <a:tc>
                  <a:txBody>
                    <a:bodyPr/>
                    <a:lstStyle/>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Introduction to ethics in the IT industry</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1"/>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Introduction to critical thinking techniques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2"/>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Professionalism and professional ethics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3"/>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Ethical theories and analysis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4"/>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Privacy laws and regulations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5"/>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Security and crime in cyberspace</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6"/>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Intellectual property and the law</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7"/>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Freedom of speech and Internet content regulation</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8"/>
                  </a:ext>
                </a:extLst>
              </a:tr>
              <a:tr h="390525">
                <a:tc>
                  <a:txBody>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Emerging technologies and ethical dilemmas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9"/>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Information Technology and Society</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Open-Ended Question</a:t>
            </a:r>
            <a:endParaRPr dirty="0"/>
          </a:p>
        </p:txBody>
      </p:sp>
      <p:sp>
        <p:nvSpPr>
          <p:cNvPr id="118" name="Google Shape;118;p5"/>
          <p:cNvSpPr txBox="1">
            <a:spLocks noGrp="1"/>
          </p:cNvSpPr>
          <p:nvPr>
            <p:ph type="body" idx="1"/>
          </p:nvPr>
        </p:nvSpPr>
        <p:spPr>
          <a:xfrm>
            <a:off x="20848" y="1492469"/>
            <a:ext cx="9102304" cy="4829503"/>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50000"/>
              </a:lnSpc>
              <a:spcBef>
                <a:spcPts val="518"/>
              </a:spcBef>
              <a:spcAft>
                <a:spcPts val="0"/>
              </a:spcAft>
              <a:buClr>
                <a:schemeClr val="dk1"/>
              </a:buClr>
              <a:buSzPct val="100000"/>
              <a:buFont typeface="Arial"/>
              <a:buNone/>
            </a:pPr>
            <a:r>
              <a:rPr lang="en-US" sz="2800" b="1" dirty="0"/>
              <a:t>How can organizations effectively integrate ethical practices into their technological advancements to ensure both innovation and responsibility?</a:t>
            </a:r>
          </a:p>
          <a:p>
            <a:pPr marL="0" lvl="0" indent="0" algn="l" rtl="0">
              <a:lnSpc>
                <a:spcPct val="150000"/>
              </a:lnSpc>
              <a:spcBef>
                <a:spcPts val="518"/>
              </a:spcBef>
              <a:spcAft>
                <a:spcPts val="0"/>
              </a:spcAft>
              <a:buClr>
                <a:schemeClr val="dk1"/>
              </a:buClr>
              <a:buSzPct val="100000"/>
              <a:buFont typeface="Arial"/>
              <a:buNone/>
            </a:pPr>
            <a:r>
              <a:rPr lang="en-US" sz="2800" dirty="0"/>
              <a:t>Organizations can integrate ethical practices by developing robust ethical guidelines, providing regular training, and fostering a culture of transparency and accountability. In Sydney, for example, a tech company could implement a comprehensive ethics program that includes workshops on data privacy and security, regular audits to ensure compliance, and open forums for discussing ethical concerns. By prioritizing ethical considerations alongside innovation, companies can ensure responsible technological advancements that benefit both the organization and society.</a:t>
            </a:r>
          </a:p>
        </p:txBody>
      </p:sp>
    </p:spTree>
    <p:extLst>
      <p:ext uri="{BB962C8B-B14F-4D97-AF65-F5344CB8AC3E}">
        <p14:creationId xmlns:p14="http://schemas.microsoft.com/office/powerpoint/2010/main" val="219611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
                                            <p:txEl>
                                              <p:pRg st="1" end="1"/>
                                            </p:txEl>
                                          </p:spTgt>
                                        </p:tgtEl>
                                        <p:attrNameLst>
                                          <p:attrName>style.visibility</p:attrName>
                                        </p:attrNameLst>
                                      </p:cBhvr>
                                      <p:to>
                                        <p:strVal val="visible"/>
                                      </p:to>
                                    </p:set>
                                    <p:anim calcmode="lin" valueType="num">
                                      <p:cBhvr additive="base">
                                        <p:cTn id="7" dur="500" fill="hold"/>
                                        <p:tgtEl>
                                          <p:spTgt spid="1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Open-Ended Question</a:t>
            </a:r>
            <a:endParaRPr dirty="0"/>
          </a:p>
        </p:txBody>
      </p:sp>
      <p:sp>
        <p:nvSpPr>
          <p:cNvPr id="118" name="Google Shape;118;p5"/>
          <p:cNvSpPr txBox="1">
            <a:spLocks noGrp="1"/>
          </p:cNvSpPr>
          <p:nvPr>
            <p:ph type="body" idx="1"/>
          </p:nvPr>
        </p:nvSpPr>
        <p:spPr>
          <a:xfrm>
            <a:off x="20848" y="1353317"/>
            <a:ext cx="9102304" cy="4829503"/>
          </a:xfrm>
          <a:prstGeom prst="rect">
            <a:avLst/>
          </a:prstGeom>
          <a:noFill/>
          <a:ln>
            <a:noFill/>
          </a:ln>
        </p:spPr>
        <p:txBody>
          <a:bodyPr spcFirstLastPara="1" wrap="square" lIns="91425" tIns="45700" rIns="91425" bIns="45700" anchor="t" anchorCtr="0">
            <a:normAutofit fontScale="92500" lnSpcReduction="10000"/>
          </a:bodyPr>
          <a:lstStyle/>
          <a:p>
            <a:pPr marL="0" lvl="0" indent="0">
              <a:lnSpc>
                <a:spcPct val="150000"/>
              </a:lnSpc>
              <a:spcBef>
                <a:spcPts val="518"/>
              </a:spcBef>
              <a:buSzPct val="100000"/>
              <a:buNone/>
            </a:pPr>
            <a:r>
              <a:rPr lang="en-US" sz="2800" b="1" dirty="0"/>
              <a:t>Why is it important for IT professionals to have a strong understanding of IT law?</a:t>
            </a:r>
          </a:p>
          <a:p>
            <a:pPr marL="0" lvl="0" indent="0">
              <a:lnSpc>
                <a:spcPct val="150000"/>
              </a:lnSpc>
              <a:spcBef>
                <a:spcPts val="518"/>
              </a:spcBef>
              <a:buSzPct val="100000"/>
              <a:buNone/>
            </a:pPr>
            <a:r>
              <a:rPr lang="en-US" sz="2800" dirty="0"/>
              <a:t>A strong understanding of IT law helps professionals navigate the legal landscape of their work, ensuring compliance and protecting both the organization and its users. For instance, in Melbourne, IT professionals at a cybersecurity firm must understand data protection laws to ensure their practices align with legal requirements and protect client data.</a:t>
            </a:r>
          </a:p>
        </p:txBody>
      </p:sp>
    </p:spTree>
    <p:extLst>
      <p:ext uri="{BB962C8B-B14F-4D97-AF65-F5344CB8AC3E}">
        <p14:creationId xmlns:p14="http://schemas.microsoft.com/office/powerpoint/2010/main" val="347377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
                                            <p:txEl>
                                              <p:pRg st="1" end="1"/>
                                            </p:txEl>
                                          </p:spTgt>
                                        </p:tgtEl>
                                        <p:attrNameLst>
                                          <p:attrName>style.visibility</p:attrName>
                                        </p:attrNameLst>
                                      </p:cBhvr>
                                      <p:to>
                                        <p:strVal val="visible"/>
                                      </p:to>
                                    </p:set>
                                    <p:anim calcmode="lin" valueType="num">
                                      <p:cBhvr additive="base">
                                        <p:cTn id="7" dur="500" fill="hold"/>
                                        <p:tgtEl>
                                          <p:spTgt spid="1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0"/>
            <a:ext cx="8229600" cy="69231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dirty="0"/>
              <a:t>Contemporary Issues </a:t>
            </a:r>
            <a:endParaRPr dirty="0"/>
          </a:p>
        </p:txBody>
      </p:sp>
      <p:sp>
        <p:nvSpPr>
          <p:cNvPr id="118" name="Google Shape;118;p5"/>
          <p:cNvSpPr txBox="1">
            <a:spLocks noGrp="1"/>
          </p:cNvSpPr>
          <p:nvPr>
            <p:ph type="body" idx="1"/>
          </p:nvPr>
        </p:nvSpPr>
        <p:spPr>
          <a:xfrm>
            <a:off x="134430" y="692314"/>
            <a:ext cx="4763392" cy="6165686"/>
          </a:xfrm>
          <a:prstGeom prst="rect">
            <a:avLst/>
          </a:prstGeom>
          <a:noFill/>
          <a:ln>
            <a:noFill/>
          </a:ln>
        </p:spPr>
        <p:txBody>
          <a:bodyPr spcFirstLastPara="1" wrap="square" lIns="91425" tIns="45700" rIns="91425" bIns="45700" anchor="t" anchorCtr="0">
            <a:normAutofit fontScale="92500" lnSpcReduction="20000"/>
          </a:bodyPr>
          <a:lstStyle/>
          <a:p>
            <a:pPr marL="457200" lvl="0" indent="-417194" algn="l" rtl="0">
              <a:spcBef>
                <a:spcPts val="0"/>
              </a:spcBef>
              <a:spcAft>
                <a:spcPts val="0"/>
              </a:spcAft>
              <a:buClr>
                <a:schemeClr val="dk1"/>
              </a:buClr>
              <a:buSzPct val="100000"/>
              <a:buFont typeface="Arial"/>
              <a:buChar char="•"/>
            </a:pPr>
            <a:r>
              <a:rPr lang="en-US" sz="2800" dirty="0"/>
              <a:t>Information is control. </a:t>
            </a:r>
            <a:endParaRPr dirty="0"/>
          </a:p>
          <a:p>
            <a:pPr marL="457200" lvl="0" indent="-417194" algn="l" rtl="0">
              <a:spcBef>
                <a:spcPts val="518"/>
              </a:spcBef>
              <a:spcAft>
                <a:spcPts val="0"/>
              </a:spcAft>
              <a:buClr>
                <a:schemeClr val="dk1"/>
              </a:buClr>
              <a:buSzPct val="100000"/>
              <a:buFont typeface="Arial"/>
              <a:buChar char="•"/>
            </a:pPr>
            <a:r>
              <a:rPr lang="en-US" sz="2800" dirty="0"/>
              <a:t>Law is subjecting human conduct to abide by governance and rules.</a:t>
            </a:r>
            <a:endParaRPr dirty="0"/>
          </a:p>
          <a:p>
            <a:pPr marL="0" lvl="0" indent="0" algn="l" rtl="0">
              <a:spcBef>
                <a:spcPts val="518"/>
              </a:spcBef>
              <a:spcAft>
                <a:spcPts val="0"/>
              </a:spcAft>
              <a:buClr>
                <a:schemeClr val="dk1"/>
              </a:buClr>
              <a:buSzPct val="100000"/>
              <a:buNone/>
            </a:pPr>
            <a:r>
              <a:rPr lang="en-US" sz="2800" dirty="0"/>
              <a:t>The main question is </a:t>
            </a:r>
            <a:endParaRPr dirty="0"/>
          </a:p>
          <a:p>
            <a:pPr marL="0" lvl="0" indent="0" algn="l" rtl="0">
              <a:spcBef>
                <a:spcPts val="518"/>
              </a:spcBef>
              <a:spcAft>
                <a:spcPts val="0"/>
              </a:spcAft>
              <a:buClr>
                <a:schemeClr val="dk1"/>
              </a:buClr>
              <a:buSzPct val="100000"/>
              <a:buNone/>
            </a:pPr>
            <a:r>
              <a:rPr lang="en-US" sz="2800" dirty="0"/>
              <a:t>"How the historic principles can apply or fit into the modern ages of technology?"</a:t>
            </a:r>
            <a:endParaRPr sz="2800" dirty="0"/>
          </a:p>
          <a:p>
            <a:pPr marL="857250" lvl="1" indent="-422910" algn="l" rtl="0">
              <a:spcBef>
                <a:spcPts val="444"/>
              </a:spcBef>
              <a:spcAft>
                <a:spcPts val="0"/>
              </a:spcAft>
              <a:buClr>
                <a:schemeClr val="dk1"/>
              </a:buClr>
              <a:buSzPct val="100000"/>
              <a:buFont typeface="Noto Sans Symbols"/>
              <a:buChar char="⮚"/>
            </a:pPr>
            <a:r>
              <a:rPr lang="en-US" sz="2400" dirty="0"/>
              <a:t>Surveillance </a:t>
            </a:r>
            <a:endParaRPr dirty="0"/>
          </a:p>
          <a:p>
            <a:pPr marL="857250" lvl="1" indent="-422910" algn="l" rtl="0">
              <a:spcBef>
                <a:spcPts val="444"/>
              </a:spcBef>
              <a:spcAft>
                <a:spcPts val="0"/>
              </a:spcAft>
              <a:buClr>
                <a:schemeClr val="dk1"/>
              </a:buClr>
              <a:buSzPct val="100000"/>
              <a:buFont typeface="Noto Sans Symbols"/>
              <a:buChar char="⮚"/>
            </a:pPr>
            <a:r>
              <a:rPr lang="en-US" sz="2400" dirty="0"/>
              <a:t>Data Protection</a:t>
            </a:r>
            <a:endParaRPr dirty="0"/>
          </a:p>
          <a:p>
            <a:pPr marL="857250" lvl="1" indent="-422910" algn="l" rtl="0">
              <a:spcBef>
                <a:spcPts val="444"/>
              </a:spcBef>
              <a:spcAft>
                <a:spcPts val="0"/>
              </a:spcAft>
              <a:buClr>
                <a:schemeClr val="dk1"/>
              </a:buClr>
              <a:buSzPct val="100000"/>
              <a:buFont typeface="Noto Sans Symbols"/>
              <a:buChar char="⮚"/>
            </a:pPr>
            <a:r>
              <a:rPr lang="en-US" sz="2400" dirty="0"/>
              <a:t>Individual Rights and Privacy </a:t>
            </a:r>
            <a:endParaRPr dirty="0"/>
          </a:p>
          <a:p>
            <a:pPr marL="857250" lvl="1" indent="-422910" algn="l" rtl="0">
              <a:spcBef>
                <a:spcPts val="444"/>
              </a:spcBef>
              <a:spcAft>
                <a:spcPts val="0"/>
              </a:spcAft>
              <a:buClr>
                <a:schemeClr val="dk1"/>
              </a:buClr>
              <a:buSzPct val="100000"/>
              <a:buFont typeface="Noto Sans Symbols"/>
              <a:buChar char="⮚"/>
            </a:pPr>
            <a:r>
              <a:rPr lang="en-US" sz="2400" dirty="0"/>
              <a:t>Internet and Virtual Communities</a:t>
            </a:r>
            <a:endParaRPr dirty="0"/>
          </a:p>
          <a:p>
            <a:pPr marL="857250" lvl="1" indent="-422910" algn="l" rtl="0">
              <a:spcBef>
                <a:spcPts val="444"/>
              </a:spcBef>
              <a:spcAft>
                <a:spcPts val="0"/>
              </a:spcAft>
              <a:buClr>
                <a:schemeClr val="dk1"/>
              </a:buClr>
              <a:buSzPct val="100000"/>
              <a:buFont typeface="Noto Sans Symbols"/>
              <a:buChar char="⮚"/>
            </a:pPr>
            <a:r>
              <a:rPr lang="en-US" sz="2400" dirty="0"/>
              <a:t>Computer Crime</a:t>
            </a:r>
            <a:endParaRPr dirty="0"/>
          </a:p>
          <a:p>
            <a:pPr marL="857250" lvl="1" indent="-422910" algn="l" rtl="0">
              <a:spcBef>
                <a:spcPts val="444"/>
              </a:spcBef>
              <a:spcAft>
                <a:spcPts val="0"/>
              </a:spcAft>
              <a:buClr>
                <a:schemeClr val="dk1"/>
              </a:buClr>
              <a:buSzPct val="100000"/>
              <a:buFont typeface="Noto Sans Symbols"/>
              <a:buChar char="⮚"/>
            </a:pPr>
            <a:r>
              <a:rPr lang="en-US" sz="2400" dirty="0"/>
              <a:t>Copyrights </a:t>
            </a:r>
            <a:endParaRPr dirty="0"/>
          </a:p>
          <a:p>
            <a:pPr marL="857250" lvl="1" indent="-422910" algn="l" rtl="0">
              <a:spcBef>
                <a:spcPts val="444"/>
              </a:spcBef>
              <a:spcAft>
                <a:spcPts val="0"/>
              </a:spcAft>
              <a:buClr>
                <a:schemeClr val="dk1"/>
              </a:buClr>
              <a:buSzPct val="100000"/>
              <a:buFont typeface="Noto Sans Symbols"/>
              <a:buChar char="⮚"/>
            </a:pPr>
            <a:r>
              <a:rPr lang="en-US" sz="2400" dirty="0"/>
              <a:t>Law  enforcement national and international</a:t>
            </a:r>
            <a:endParaRPr sz="2800" dirty="0"/>
          </a:p>
          <a:p>
            <a:pPr marL="457200" lvl="0" indent="-292735" algn="l" rtl="0">
              <a:spcBef>
                <a:spcPts val="518"/>
              </a:spcBef>
              <a:spcAft>
                <a:spcPts val="0"/>
              </a:spcAft>
              <a:buClr>
                <a:schemeClr val="dk1"/>
              </a:buClr>
              <a:buSzPct val="100000"/>
              <a:buFont typeface="Arial"/>
              <a:buNone/>
            </a:pPr>
            <a:endParaRPr sz="2800" dirty="0"/>
          </a:p>
          <a:p>
            <a:pPr marL="342900" lvl="0" indent="-178435" algn="l" rtl="0">
              <a:spcBef>
                <a:spcPts val="518"/>
              </a:spcBef>
              <a:spcAft>
                <a:spcPts val="0"/>
              </a:spcAft>
              <a:buClr>
                <a:schemeClr val="dk1"/>
              </a:buClr>
              <a:buSzPct val="100000"/>
              <a:buFont typeface="Arial"/>
              <a:buNone/>
            </a:pPr>
            <a:endParaRPr sz="2800" dirty="0"/>
          </a:p>
          <a:p>
            <a:pPr marL="342900" lvl="0" indent="-178435" algn="l" rtl="0">
              <a:spcBef>
                <a:spcPts val="518"/>
              </a:spcBef>
              <a:spcAft>
                <a:spcPts val="0"/>
              </a:spcAft>
              <a:buClr>
                <a:schemeClr val="dk1"/>
              </a:buClr>
              <a:buSzPct val="100000"/>
              <a:buFont typeface="Arial"/>
              <a:buNone/>
            </a:pPr>
            <a:endParaRPr sz="2800" dirty="0"/>
          </a:p>
        </p:txBody>
      </p:sp>
      <p:sp>
        <p:nvSpPr>
          <p:cNvPr id="3" name="TextBox 2">
            <a:extLst>
              <a:ext uri="{FF2B5EF4-FFF2-40B4-BE49-F238E27FC236}">
                <a16:creationId xmlns:a16="http://schemas.microsoft.com/office/drawing/2014/main" id="{981550C3-054E-4266-DAE2-DFE1D9C2C4ED}"/>
              </a:ext>
            </a:extLst>
          </p:cNvPr>
          <p:cNvSpPr txBox="1"/>
          <p:nvPr/>
        </p:nvSpPr>
        <p:spPr>
          <a:xfrm>
            <a:off x="4740167" y="692314"/>
            <a:ext cx="4403834" cy="6001643"/>
          </a:xfrm>
          <a:prstGeom prst="rect">
            <a:avLst/>
          </a:prstGeom>
          <a:noFill/>
          <a:ln w="28575">
            <a:solidFill>
              <a:schemeClr val="bg2">
                <a:lumMod val="20000"/>
                <a:lumOff val="80000"/>
              </a:schemeClr>
            </a:solidFill>
          </a:ln>
        </p:spPr>
        <p:txBody>
          <a:bodyPr wrap="square">
            <a:spAutoFit/>
          </a:bodyPr>
          <a:lstStyle/>
          <a:p>
            <a:r>
              <a:rPr lang="en-US" sz="2400" dirty="0">
                <a:latin typeface="Calibri" panose="020F0502020204030204" pitchFamily="34" charset="0"/>
                <a:cs typeface="Calibri" panose="020F0502020204030204" pitchFamily="34" charset="0"/>
              </a:rPr>
              <a:t>We discuss the control of information and the role of law in regulating human conduct, posing the main question of how historic principles can be applied to modern technology issues such as surveillance, data protection, individual rights and privacy, internet and virtual communities, computer crime, copyrights, and national and international law enforcement. We invite consideration of how traditional ethical and legal frameworks can adapt to contemporary technological challenges.</a:t>
            </a:r>
            <a:endParaRPr lang="en-AU" sz="24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Open-Ended Question</a:t>
            </a:r>
            <a:endParaRPr dirty="0"/>
          </a:p>
        </p:txBody>
      </p:sp>
      <p:sp>
        <p:nvSpPr>
          <p:cNvPr id="126" name="Google Shape;126;p6"/>
          <p:cNvSpPr txBox="1">
            <a:spLocks noGrp="1"/>
          </p:cNvSpPr>
          <p:nvPr>
            <p:ph type="body" idx="1"/>
          </p:nvPr>
        </p:nvSpPr>
        <p:spPr>
          <a:xfrm>
            <a:off x="198408" y="1217762"/>
            <a:ext cx="8488392" cy="4800600"/>
          </a:xfrm>
          <a:prstGeom prst="rect">
            <a:avLst/>
          </a:prstGeom>
          <a:noFill/>
          <a:ln>
            <a:noFill/>
          </a:ln>
        </p:spPr>
        <p:txBody>
          <a:bodyPr spcFirstLastPara="1" wrap="square" lIns="91425" tIns="45700" rIns="91425" bIns="45700" anchor="t" anchorCtr="0">
            <a:normAutofit/>
          </a:bodyPr>
          <a:lstStyle/>
          <a:p>
            <a:pPr marL="0" lvl="0" indent="0">
              <a:spcBef>
                <a:spcPts val="640"/>
              </a:spcBef>
              <a:buSzPts val="3200"/>
              <a:buNone/>
              <a:tabLst>
                <a:tab pos="536575" algn="l"/>
              </a:tabLst>
            </a:pPr>
            <a:r>
              <a:rPr lang="en-US" sz="2800" b="1" dirty="0"/>
              <a:t>How do ethical principles guide IT professionals in their daily work?</a:t>
            </a:r>
          </a:p>
          <a:p>
            <a:pPr marL="0" lvl="0" indent="0">
              <a:spcBef>
                <a:spcPts val="640"/>
              </a:spcBef>
              <a:buSzPts val="3200"/>
              <a:buNone/>
              <a:tabLst>
                <a:tab pos="536575" algn="l"/>
              </a:tabLst>
            </a:pPr>
            <a:r>
              <a:rPr lang="en-US" sz="2800" dirty="0"/>
              <a:t>Ethical principles provide a framework for making decisions that are not only legally compliant but also morally sound. In Brisbane, an IT consultant might face a decision about whether to report a data breach. Ethical principles would guide them to report the breach promptly, ensuring transparency and protecting users.</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415159"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Ethics in Information Technology </a:t>
            </a:r>
            <a:endParaRPr dirty="0"/>
          </a:p>
        </p:txBody>
      </p:sp>
      <p:sp>
        <p:nvSpPr>
          <p:cNvPr id="126" name="Google Shape;126;p6"/>
          <p:cNvSpPr txBox="1">
            <a:spLocks noGrp="1"/>
          </p:cNvSpPr>
          <p:nvPr>
            <p:ph type="body" idx="1"/>
          </p:nvPr>
        </p:nvSpPr>
        <p:spPr>
          <a:xfrm>
            <a:off x="156367" y="943124"/>
            <a:ext cx="8488392" cy="3597345"/>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800"/>
              <a:buChar char="•"/>
            </a:pPr>
            <a:r>
              <a:rPr lang="en-US" sz="2800" dirty="0"/>
              <a:t>Ethics relates to the philosophical views and moral belief of a society defining good and bad in</a:t>
            </a:r>
            <a:r>
              <a:rPr lang="en-US" sz="2800" dirty="0">
                <a:solidFill>
                  <a:srgbClr val="000000"/>
                </a:solidFill>
              </a:rPr>
              <a:t> that system. </a:t>
            </a:r>
            <a:endParaRPr dirty="0"/>
          </a:p>
          <a:p>
            <a:pPr marL="457200" lvl="0" indent="-457200" algn="l" rtl="0">
              <a:spcBef>
                <a:spcPts val="560"/>
              </a:spcBef>
              <a:spcAft>
                <a:spcPts val="0"/>
              </a:spcAft>
              <a:buClr>
                <a:schemeClr val="dk1"/>
              </a:buClr>
              <a:buSzPts val="2800"/>
              <a:buChar char="•"/>
            </a:pPr>
            <a:r>
              <a:rPr lang="en-US" sz="2800" dirty="0"/>
              <a:t>The ethical use of information technology in the society corresponding to the justification of social law in that society regarding how this technology should be used distinguishing between right or wrong (good and bad).</a:t>
            </a:r>
            <a:endParaRPr dirty="0"/>
          </a:p>
        </p:txBody>
      </p:sp>
      <p:sp>
        <p:nvSpPr>
          <p:cNvPr id="3" name="TextBox 2">
            <a:extLst>
              <a:ext uri="{FF2B5EF4-FFF2-40B4-BE49-F238E27FC236}">
                <a16:creationId xmlns:a16="http://schemas.microsoft.com/office/drawing/2014/main" id="{1A558F02-0F14-E0CC-BE52-7A9141A7E46F}"/>
              </a:ext>
            </a:extLst>
          </p:cNvPr>
          <p:cNvSpPr txBox="1"/>
          <p:nvPr/>
        </p:nvSpPr>
        <p:spPr>
          <a:xfrm>
            <a:off x="0" y="4677103"/>
            <a:ext cx="9143999" cy="2015936"/>
          </a:xfrm>
          <a:prstGeom prst="rect">
            <a:avLst/>
          </a:prstGeom>
          <a:noFill/>
          <a:ln w="28575">
            <a:solidFill>
              <a:schemeClr val="bg2">
                <a:lumMod val="20000"/>
                <a:lumOff val="80000"/>
              </a:schemeClr>
            </a:solidFill>
          </a:ln>
        </p:spPr>
        <p:txBody>
          <a:bodyPr wrap="square">
            <a:spAutoFit/>
          </a:bodyPr>
          <a:lstStyle/>
          <a:p>
            <a:r>
              <a:rPr lang="en-US" sz="2500" dirty="0">
                <a:latin typeface="Calibri" panose="020F0502020204030204" pitchFamily="34" charset="0"/>
                <a:cs typeface="Calibri" panose="020F0502020204030204" pitchFamily="34" charset="0"/>
              </a:rPr>
              <a:t>We explain that ethics in information technology involves the philosophical and moral beliefs of a society that define good and bad within that system. We emphasize that the ethical use of IT should align with societal laws, distinguishing right from wrong based on these ethical and legal standards.</a:t>
            </a:r>
            <a:endParaRPr lang="en-AU"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606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3138</Words>
  <Application>Microsoft Office PowerPoint</Application>
  <PresentationFormat>On-screen Show (4:3)</PresentationFormat>
  <Paragraphs>287</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Noto Sans Symbols</vt:lpstr>
      <vt:lpstr>Office Theme</vt:lpstr>
      <vt:lpstr>ICT406 IT Professional Environment: Law, Ethics and  Privacy  Introduction  </vt:lpstr>
      <vt:lpstr>Lecture Outline</vt:lpstr>
      <vt:lpstr>List of Topics (Direct from Unit Outline) </vt:lpstr>
      <vt:lpstr>Course Objectives (Direct from Unit Outline)</vt:lpstr>
      <vt:lpstr>Open-Ended Question</vt:lpstr>
      <vt:lpstr>Open-Ended Question</vt:lpstr>
      <vt:lpstr>Contemporary Issues </vt:lpstr>
      <vt:lpstr>Open-Ended Question</vt:lpstr>
      <vt:lpstr>Ethics in Information Technology </vt:lpstr>
      <vt:lpstr>Global Issues of IT Ethics </vt:lpstr>
      <vt:lpstr>Open-Ended Question</vt:lpstr>
      <vt:lpstr>IT and Morality </vt:lpstr>
      <vt:lpstr>Open-Ended Question</vt:lpstr>
      <vt:lpstr>Analysis of Ethical Data Practices in IT</vt:lpstr>
      <vt:lpstr>Analysis of Ethical Data Practices in IT</vt:lpstr>
      <vt:lpstr>Analysis of Ethical Data Practices in IT</vt:lpstr>
      <vt:lpstr>Analysis of Ethical Data Practices in IT</vt:lpstr>
      <vt:lpstr>Analysis of Ethical Data Practices in IT</vt:lpstr>
      <vt:lpstr>Analysis of Ethical Data Practices in IT</vt:lpstr>
      <vt:lpstr>Machine Ethics </vt:lpstr>
      <vt:lpstr>Artificial Ethical Intelligence  </vt:lpstr>
      <vt:lpstr>PowerPoint Presentation</vt:lpstr>
      <vt:lpstr>PowerPoint Presentation</vt:lpstr>
      <vt:lpstr>PowerPoint Presentation</vt:lpstr>
      <vt:lpstr>PowerPoint Presentation</vt:lpstr>
      <vt:lpstr>PowerPoint Presentation</vt:lpstr>
      <vt:lpstr>Privacy in Public </vt:lpstr>
      <vt:lpstr>Assessment Methods (Direct from Unit Outline) </vt:lpstr>
      <vt:lpstr>Assessment Methods (Direct from Unit Outline) </vt:lpstr>
      <vt:lpstr>Assessment Methods (Direct from Unit Outline) </vt:lpstr>
      <vt:lpstr>Assessment Methods (Direct from Unit Outline) </vt:lpstr>
      <vt:lpstr>Assessment Methods (Direct from Unit Outline) </vt:lpstr>
      <vt:lpstr>Summary</vt:lpstr>
      <vt:lpstr>PowerPoint Presentation</vt:lpstr>
      <vt:lpstr>Books</vt:lpstr>
      <vt:lpstr>Videos</vt:lpstr>
      <vt:lpstr>Tutorial Week 1 (Read Article and Answer Questions)</vt:lpstr>
      <vt:lpstr>1. Evaluate and discuss the 5 roles of Moral Responsibility in this scenario?</vt:lpstr>
      <vt:lpstr>2. Which law was applicable in 1945? Was the US allowed to implement this technology in Japan?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Dania Abed Rabbou</dc:creator>
  <cp:lastModifiedBy>Farshid Keivanian</cp:lastModifiedBy>
  <cp:revision>33</cp:revision>
  <dcterms:created xsi:type="dcterms:W3CDTF">2013-11-24T06:45:02Z</dcterms:created>
  <dcterms:modified xsi:type="dcterms:W3CDTF">2024-07-22T18:57:43Z</dcterms:modified>
</cp:coreProperties>
</file>