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6"/>
  </p:notesMasterIdLst>
  <p:sldIdLst>
    <p:sldId id="256" r:id="rId2"/>
    <p:sldId id="257" r:id="rId3"/>
    <p:sldId id="258" r:id="rId4"/>
    <p:sldId id="279" r:id="rId5"/>
    <p:sldId id="271" r:id="rId6"/>
    <p:sldId id="270" r:id="rId7"/>
    <p:sldId id="280" r:id="rId8"/>
    <p:sldId id="259" r:id="rId9"/>
    <p:sldId id="272" r:id="rId10"/>
    <p:sldId id="281" r:id="rId11"/>
    <p:sldId id="260" r:id="rId12"/>
    <p:sldId id="273" r:id="rId13"/>
    <p:sldId id="282" r:id="rId14"/>
    <p:sldId id="261" r:id="rId15"/>
    <p:sldId id="274" r:id="rId16"/>
    <p:sldId id="283" r:id="rId17"/>
    <p:sldId id="262" r:id="rId18"/>
    <p:sldId id="275" r:id="rId19"/>
    <p:sldId id="284" r:id="rId20"/>
    <p:sldId id="263" r:id="rId21"/>
    <p:sldId id="276" r:id="rId22"/>
    <p:sldId id="285" r:id="rId23"/>
    <p:sldId id="264" r:id="rId24"/>
    <p:sldId id="277" r:id="rId25"/>
    <p:sldId id="286" r:id="rId26"/>
    <p:sldId id="265" r:id="rId27"/>
    <p:sldId id="278" r:id="rId28"/>
    <p:sldId id="266" r:id="rId29"/>
    <p:sldId id="287" r:id="rId30"/>
    <p:sldId id="267" r:id="rId31"/>
    <p:sldId id="268" r:id="rId32"/>
    <p:sldId id="269" r:id="rId33"/>
    <p:sldId id="288" r:id="rId34"/>
    <p:sldId id="289"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yXZrdJmBuk8qgLydACOpD9IBP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594"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95" name="Google Shape;95;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736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3959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490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351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3591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038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763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138" name="Google Shape;138;p8:notes"/>
          <p:cNvSpPr txBox="1">
            <a:spLocks noGrp="1"/>
          </p:cNvSpPr>
          <p:nvPr>
            <p:ph type="body" idx="1"/>
          </p:nvPr>
        </p:nvSpPr>
        <p:spPr>
          <a:xfrm>
            <a:off x="912813" y="4341813"/>
            <a:ext cx="5030787"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7763" y="688975"/>
            <a:ext cx="4560887" cy="34226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38" name="Google Shape;138;p8:notes"/>
          <p:cNvSpPr txBox="1">
            <a:spLocks noGrp="1"/>
          </p:cNvSpPr>
          <p:nvPr>
            <p:ph type="body" idx="1"/>
          </p:nvPr>
        </p:nvSpPr>
        <p:spPr>
          <a:xfrm>
            <a:off x="912813" y="4341813"/>
            <a:ext cx="5030787"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7763" y="688975"/>
            <a:ext cx="4560887" cy="34226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01602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426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0751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7377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192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79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3368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505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4462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900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497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84"/>
        <p:cNvGrpSpPr/>
        <p:nvPr/>
      </p:nvGrpSpPr>
      <p:grpSpPr>
        <a:xfrm>
          <a:off x="0" y="0"/>
          <a:ext cx="0" cy="0"/>
          <a:chOff x="0" y="0"/>
          <a:chExt cx="0" cy="0"/>
        </a:xfrm>
      </p:grpSpPr>
      <p:sp>
        <p:nvSpPr>
          <p:cNvPr id="85" name="Google Shape;85;p27"/>
          <p:cNvSpPr txBox="1">
            <a:spLocks noGrp="1"/>
          </p:cNvSpPr>
          <p:nvPr>
            <p:ph type="title"/>
          </p:nvPr>
        </p:nvSpPr>
        <p:spPr>
          <a:xfrm>
            <a:off x="609600" y="457200"/>
            <a:ext cx="7772400" cy="838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7"/>
          <p:cNvSpPr txBox="1">
            <a:spLocks noGrp="1"/>
          </p:cNvSpPr>
          <p:nvPr>
            <p:ph type="body" idx="1"/>
          </p:nvPr>
        </p:nvSpPr>
        <p:spPr>
          <a:xfrm>
            <a:off x="838200" y="1905000"/>
            <a:ext cx="7772400" cy="19812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27"/>
          <p:cNvSpPr txBox="1">
            <a:spLocks noGrp="1"/>
          </p:cNvSpPr>
          <p:nvPr>
            <p:ph type="body" idx="2"/>
          </p:nvPr>
        </p:nvSpPr>
        <p:spPr>
          <a:xfrm>
            <a:off x="838200" y="4038600"/>
            <a:ext cx="7772400" cy="19812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2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1792288" y="612775"/>
            <a:ext cx="5486400" cy="4114800"/>
          </a:xfrm>
          <a:prstGeom prst="rect">
            <a:avLst/>
          </a:prstGeom>
          <a:noFill/>
          <a:ln>
            <a:noFill/>
          </a:ln>
        </p:spPr>
      </p:sp>
      <p:sp>
        <p:nvSpPr>
          <p:cNvPr id="68" name="Google Shape;68;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4byz6uiw1y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www.youtube.com/watch?v=1dDhqX3txf4"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685800" y="1066800"/>
            <a:ext cx="7772400" cy="3352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0000"/>
              <a:buFont typeface="Calibri"/>
              <a:buNone/>
            </a:pPr>
            <a:br>
              <a:rPr lang="en-US" sz="5300">
                <a:solidFill>
                  <a:srgbClr val="0070C0"/>
                </a:solidFill>
              </a:rPr>
            </a:br>
            <a:r>
              <a:rPr lang="en-US" sz="4000">
                <a:solidFill>
                  <a:srgbClr val="0070C0"/>
                </a:solidFill>
              </a:rPr>
              <a:t>ICT406 IT Professional Environment: Law, Ethics and  Privacy</a:t>
            </a:r>
            <a:br>
              <a:rPr lang="en-US" sz="4000">
                <a:solidFill>
                  <a:srgbClr val="0070C0"/>
                </a:solidFill>
              </a:rPr>
            </a:br>
            <a:br>
              <a:rPr lang="en-US" sz="4000"/>
            </a:br>
            <a:r>
              <a:rPr lang="en-US" sz="4200">
                <a:solidFill>
                  <a:srgbClr val="000000"/>
                </a:solidFill>
              </a:rPr>
              <a:t>Surveillance </a:t>
            </a:r>
            <a:endParaRPr sz="4200"/>
          </a:p>
        </p:txBody>
      </p:sp>
      <p:sp>
        <p:nvSpPr>
          <p:cNvPr id="98" name="Google Shape;98;p1"/>
          <p:cNvSpPr txBox="1">
            <a:spLocks noGrp="1"/>
          </p:cNvSpPr>
          <p:nvPr>
            <p:ph type="subTitle" idx="1"/>
          </p:nvPr>
        </p:nvSpPr>
        <p:spPr>
          <a:xfrm>
            <a:off x="178676" y="4876800"/>
            <a:ext cx="8786648" cy="1576552"/>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dk1"/>
              </a:buClr>
              <a:buSzPts val="3200"/>
              <a:buNone/>
            </a:pPr>
            <a:r>
              <a:rPr lang="en-US" b="1" dirty="0">
                <a:solidFill>
                  <a:schemeClr val="dk1"/>
                </a:solidFill>
              </a:rPr>
              <a:t>Lecturer:</a:t>
            </a:r>
            <a:r>
              <a:rPr lang="en-US" dirty="0">
                <a:solidFill>
                  <a:schemeClr val="dk1"/>
                </a:solidFill>
              </a:rPr>
              <a:t> Dr. Farshid Keivanian</a:t>
            </a:r>
          </a:p>
          <a:p>
            <a:pPr marL="0" lvl="0" indent="0" algn="ctr" rtl="0">
              <a:spcBef>
                <a:spcPts val="0"/>
              </a:spcBef>
              <a:spcAft>
                <a:spcPts val="0"/>
              </a:spcAft>
              <a:buClr>
                <a:schemeClr val="dk1"/>
              </a:buClr>
              <a:buSzPts val="3200"/>
              <a:buNone/>
            </a:pPr>
            <a:r>
              <a:rPr lang="en-US" dirty="0">
                <a:solidFill>
                  <a:schemeClr val="dk1"/>
                </a:solidFill>
              </a:rPr>
              <a:t>Course Coordinator: Dr. </a:t>
            </a:r>
            <a:r>
              <a:rPr lang="en-US" dirty="0" err="1">
                <a:solidFill>
                  <a:schemeClr val="dk1"/>
                </a:solidFill>
              </a:rPr>
              <a:t>Abbass</a:t>
            </a:r>
            <a:r>
              <a:rPr lang="en-US" dirty="0">
                <a:solidFill>
                  <a:schemeClr val="dk1"/>
                </a:solidFill>
              </a:rPr>
              <a:t> </a:t>
            </a:r>
            <a:r>
              <a:rPr lang="en-US" dirty="0" err="1">
                <a:solidFill>
                  <a:schemeClr val="dk1"/>
                </a:solidFill>
              </a:rPr>
              <a:t>Ghanbary</a:t>
            </a:r>
            <a:endParaRPr dirty="0">
              <a:solidFill>
                <a:schemeClr val="dk1"/>
              </a:solidFill>
            </a:endParaRPr>
          </a:p>
          <a:p>
            <a:pPr marL="0" lvl="0" indent="0" algn="ctr" rtl="0">
              <a:spcBef>
                <a:spcPts val="640"/>
              </a:spcBef>
              <a:spcAft>
                <a:spcPts val="0"/>
              </a:spcAft>
              <a:buClr>
                <a:schemeClr val="dk1"/>
              </a:buClr>
              <a:buSzPts val="3200"/>
              <a:buNone/>
            </a:pPr>
            <a:r>
              <a:rPr lang="en-US" dirty="0">
                <a:solidFill>
                  <a:schemeClr val="dk1"/>
                </a:solidFill>
              </a:rPr>
              <a:t>a.ghanbary@aapoly.edu.au</a:t>
            </a:r>
            <a:endParaRPr dirty="0"/>
          </a:p>
        </p:txBody>
      </p:sp>
      <p:pic>
        <p:nvPicPr>
          <p:cNvPr id="99" name="Google Shape;99;p1" descr="A blue and black text&#10;&#10;Description automatically generated"/>
          <p:cNvPicPr preferRelativeResize="0"/>
          <p:nvPr/>
        </p:nvPicPr>
        <p:blipFill rotWithShape="1">
          <a:blip r:embed="rId3">
            <a:alphaModFix/>
          </a:blip>
          <a:srcRect/>
          <a:stretch/>
        </p:blipFill>
        <p:spPr>
          <a:xfrm>
            <a:off x="3329796" y="893517"/>
            <a:ext cx="2743200" cy="11315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0" y="1150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Open-Ended</a:t>
            </a:r>
            <a:endParaRPr dirty="0"/>
          </a:p>
        </p:txBody>
      </p:sp>
      <p:sp>
        <p:nvSpPr>
          <p:cNvPr id="111" name="Google Shape;111;p3"/>
          <p:cNvSpPr txBox="1">
            <a:spLocks noGrp="1"/>
          </p:cNvSpPr>
          <p:nvPr>
            <p:ph type="body" idx="1"/>
          </p:nvPr>
        </p:nvSpPr>
        <p:spPr>
          <a:xfrm>
            <a:off x="0" y="1191209"/>
            <a:ext cx="8988724" cy="1357469"/>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3200"/>
              <a:buNone/>
            </a:pPr>
            <a:r>
              <a:rPr lang="en-US" sz="2600" b="1" dirty="0"/>
              <a:t>How has the growth of surveillance technologies changed societal norms and behaviors?</a:t>
            </a:r>
            <a:endParaRPr sz="2600" b="1"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2548678"/>
            <a:ext cx="9144000" cy="3086871"/>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The growth of surveillance technologies has changed societal norms and behaviors by promoting conformity and enhancing security. In Canberra, the expanded use of CCTV cameras in public spaces helps deter criminal activity and improve public safety. However, it also raises concerns about privacy and the extent to which surveillance should be employed, prompting discussions about the balance between security and personal freedom.</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511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609600" y="304800"/>
            <a:ext cx="7848600" cy="1219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Ideological Transformation</a:t>
            </a:r>
            <a:endParaRPr dirty="0"/>
          </a:p>
        </p:txBody>
      </p:sp>
      <p:sp>
        <p:nvSpPr>
          <p:cNvPr id="123" name="Google Shape;123;p5" descr="Rectangle: Click to edit Master text styles&#10;Second level&#10;Third level&#10;Fourth level&#10;Fifth level"/>
          <p:cNvSpPr txBox="1">
            <a:spLocks noGrp="1"/>
          </p:cNvSpPr>
          <p:nvPr>
            <p:ph type="body" idx="1"/>
          </p:nvPr>
        </p:nvSpPr>
        <p:spPr>
          <a:xfrm>
            <a:off x="211347" y="1370162"/>
            <a:ext cx="8520022" cy="205883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1800" dirty="0"/>
              <a:t>CCTV is the most visible symbol of surveillance and they are growing more rapidly.</a:t>
            </a:r>
            <a:endParaRPr sz="1800" dirty="0"/>
          </a:p>
          <a:p>
            <a:pPr marL="342900" lvl="0" indent="-342900" algn="l" rtl="0">
              <a:spcBef>
                <a:spcPts val="480"/>
              </a:spcBef>
              <a:spcAft>
                <a:spcPts val="0"/>
              </a:spcAft>
              <a:buClr>
                <a:schemeClr val="dk1"/>
              </a:buClr>
              <a:buSzPts val="2400"/>
              <a:buChar char="•"/>
            </a:pPr>
            <a:r>
              <a:rPr lang="en-US" sz="1800" dirty="0"/>
              <a:t>The images are recorded in the public and private files in an effort to </a:t>
            </a:r>
            <a:r>
              <a:rPr lang="en-US" sz="1800" dirty="0" err="1"/>
              <a:t>minimise</a:t>
            </a:r>
            <a:r>
              <a:rPr lang="en-US" sz="1800" dirty="0"/>
              <a:t> and/or prevent crime in work, traffic, shopping and so on.</a:t>
            </a:r>
            <a:endParaRPr sz="1800" dirty="0"/>
          </a:p>
          <a:p>
            <a:pPr marL="342900" lvl="0" indent="-342900" algn="l" rtl="0">
              <a:spcBef>
                <a:spcPts val="480"/>
              </a:spcBef>
              <a:spcAft>
                <a:spcPts val="0"/>
              </a:spcAft>
              <a:buClr>
                <a:schemeClr val="dk1"/>
              </a:buClr>
              <a:buSzPts val="2400"/>
              <a:buChar char="•"/>
            </a:pPr>
            <a:r>
              <a:rPr lang="en-US" sz="1800" dirty="0"/>
              <a:t>The growth of surveillance technologies and CCTVs can be seen as an element in a sophisticated array of technologies aimed at conformity. </a:t>
            </a:r>
            <a:endParaRPr sz="1800" dirty="0"/>
          </a:p>
          <a:p>
            <a:pPr marL="0" lvl="0" indent="0" algn="l" rtl="0">
              <a:spcBef>
                <a:spcPts val="480"/>
              </a:spcBef>
              <a:spcAft>
                <a:spcPts val="0"/>
              </a:spcAft>
              <a:buClr>
                <a:schemeClr val="dk1"/>
              </a:buClr>
              <a:buSzPts val="2400"/>
              <a:buNone/>
            </a:pPr>
            <a:r>
              <a:rPr lang="en-US" sz="1800" dirty="0"/>
              <a:t>The question remains: When surveillance is justified? </a:t>
            </a:r>
            <a:endParaRPr sz="1800" dirty="0"/>
          </a:p>
        </p:txBody>
      </p:sp>
      <p:sp>
        <p:nvSpPr>
          <p:cNvPr id="3" name="TextBox 2">
            <a:extLst>
              <a:ext uri="{FF2B5EF4-FFF2-40B4-BE49-F238E27FC236}">
                <a16:creationId xmlns:a16="http://schemas.microsoft.com/office/drawing/2014/main" id="{D7B969F5-4CD9-7E85-4D33-5BBE7B4DDA86}"/>
              </a:ext>
            </a:extLst>
          </p:cNvPr>
          <p:cNvSpPr txBox="1"/>
          <p:nvPr/>
        </p:nvSpPr>
        <p:spPr>
          <a:xfrm>
            <a:off x="0" y="3474863"/>
            <a:ext cx="9144000" cy="2579039"/>
          </a:xfrm>
          <a:prstGeom prst="rect">
            <a:avLst/>
          </a:prstGeom>
          <a:noFill/>
          <a:ln>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The "Ideological Transformation" addresses the growing prevalence of CCTV as a prominent symbol of surveillance. It discusses how recorded images are used to prevent crime in various contexts such as work, traffic, and shopping. It also raises the question of when surveillance is justified, highlighting the balance between security and personal freedom.</a:t>
            </a:r>
            <a:endParaRPr lang="en-AU" sz="2200" dirty="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609600" y="304800"/>
            <a:ext cx="7848600" cy="1219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Ideological Transformation</a:t>
            </a:r>
            <a:endParaRPr/>
          </a:p>
        </p:txBody>
      </p:sp>
      <p:sp>
        <p:nvSpPr>
          <p:cNvPr id="123" name="Google Shape;123;p5" descr="Rectangle: Click to edit Master text styles&#10;Second level&#10;Third level&#10;Fourth level&#10;Fifth level"/>
          <p:cNvSpPr txBox="1">
            <a:spLocks noGrp="1"/>
          </p:cNvSpPr>
          <p:nvPr>
            <p:ph type="body" idx="1"/>
          </p:nvPr>
        </p:nvSpPr>
        <p:spPr>
          <a:xfrm>
            <a:off x="211347" y="1370162"/>
            <a:ext cx="8520022" cy="205883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1800" dirty="0"/>
              <a:t>CCTV is the most visible symbol of surveillance and they are growing more rapidly.</a:t>
            </a:r>
            <a:endParaRPr sz="1800" dirty="0"/>
          </a:p>
          <a:p>
            <a:pPr marL="342900" lvl="0" indent="-342900" algn="l" rtl="0">
              <a:spcBef>
                <a:spcPts val="480"/>
              </a:spcBef>
              <a:spcAft>
                <a:spcPts val="0"/>
              </a:spcAft>
              <a:buClr>
                <a:schemeClr val="dk1"/>
              </a:buClr>
              <a:buSzPts val="2400"/>
              <a:buChar char="•"/>
            </a:pPr>
            <a:r>
              <a:rPr lang="en-US" sz="1800" dirty="0"/>
              <a:t>The images are recorded in the public and private files in an effort to </a:t>
            </a:r>
            <a:r>
              <a:rPr lang="en-US" sz="1800" dirty="0" err="1"/>
              <a:t>minimise</a:t>
            </a:r>
            <a:r>
              <a:rPr lang="en-US" sz="1800" dirty="0"/>
              <a:t> and/or prevent crime in work, traffic, shopping and so on.</a:t>
            </a:r>
            <a:endParaRPr sz="1800" dirty="0"/>
          </a:p>
          <a:p>
            <a:pPr marL="342900" lvl="0" indent="-342900" algn="l" rtl="0">
              <a:spcBef>
                <a:spcPts val="480"/>
              </a:spcBef>
              <a:spcAft>
                <a:spcPts val="0"/>
              </a:spcAft>
              <a:buClr>
                <a:schemeClr val="dk1"/>
              </a:buClr>
              <a:buSzPts val="2400"/>
              <a:buChar char="•"/>
            </a:pPr>
            <a:r>
              <a:rPr lang="en-US" sz="1800" dirty="0"/>
              <a:t>The growth of surveillance technologies and CCTVs can be seen as an element in a sophisticated array of technologies aimed at conformity. </a:t>
            </a:r>
            <a:endParaRPr sz="1800" dirty="0"/>
          </a:p>
          <a:p>
            <a:pPr marL="0" lvl="0" indent="0" algn="l" rtl="0">
              <a:spcBef>
                <a:spcPts val="480"/>
              </a:spcBef>
              <a:spcAft>
                <a:spcPts val="0"/>
              </a:spcAft>
              <a:buClr>
                <a:schemeClr val="dk1"/>
              </a:buClr>
              <a:buSzPts val="2400"/>
              <a:buNone/>
            </a:pPr>
            <a:r>
              <a:rPr lang="en-US" sz="1800" dirty="0"/>
              <a:t>The question remains: When surveillance is justified? </a:t>
            </a:r>
            <a:endParaRPr sz="1800" dirty="0"/>
          </a:p>
        </p:txBody>
      </p:sp>
      <p:sp>
        <p:nvSpPr>
          <p:cNvPr id="3" name="TextBox 2">
            <a:extLst>
              <a:ext uri="{FF2B5EF4-FFF2-40B4-BE49-F238E27FC236}">
                <a16:creationId xmlns:a16="http://schemas.microsoft.com/office/drawing/2014/main" id="{D7B969F5-4CD9-7E85-4D33-5BBE7B4DDA86}"/>
              </a:ext>
            </a:extLst>
          </p:cNvPr>
          <p:cNvSpPr txBox="1"/>
          <p:nvPr/>
        </p:nvSpPr>
        <p:spPr>
          <a:xfrm>
            <a:off x="0" y="3474863"/>
            <a:ext cx="9144000" cy="2579039"/>
          </a:xfrm>
          <a:prstGeom prst="rect">
            <a:avLst/>
          </a:prstGeom>
          <a:noFill/>
          <a:ln>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In Canberra, the city has expanded its use of CCTV cameras in public spaces, including parks and shopping centers, to deter criminal activity and enhance public safety. While this has led to a reduction in crime rates, it also sparks discussions about the implications for privacy and the extent to which surveillance should be employed.</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650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0" y="1150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Open-Ended</a:t>
            </a:r>
            <a:endParaRPr dirty="0"/>
          </a:p>
        </p:txBody>
      </p:sp>
      <p:sp>
        <p:nvSpPr>
          <p:cNvPr id="111" name="Google Shape;111;p3"/>
          <p:cNvSpPr txBox="1">
            <a:spLocks noGrp="1"/>
          </p:cNvSpPr>
          <p:nvPr>
            <p:ph type="body" idx="1"/>
          </p:nvPr>
        </p:nvSpPr>
        <p:spPr>
          <a:xfrm>
            <a:off x="0" y="1191209"/>
            <a:ext cx="8988724" cy="1357469"/>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3200"/>
              <a:buNone/>
            </a:pPr>
            <a:r>
              <a:rPr lang="en-US" sz="2600" b="1" dirty="0"/>
              <a:t>What role does surveillance play in shaping behaviors and norms in a risk society?</a:t>
            </a:r>
            <a:endParaRPr sz="2600" b="1"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2548678"/>
            <a:ext cx="9144000" cy="3086871"/>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In a risk society, surveillance plays a significant role in shaping behaviors and norms by providing detailed biographical profiles and influencing individual actions. In Brisbane, the implementation of smart city technologies, including extensive surveillance, helps monitor public spaces and aid in city planning. However, it also raises concerns about privacy and control, highlighting the need to balance technological benefits with ethical considerations.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41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Risk Society </a:t>
            </a:r>
            <a:endParaRPr dirty="0"/>
          </a:p>
        </p:txBody>
      </p:sp>
      <p:sp>
        <p:nvSpPr>
          <p:cNvPr id="129" name="Google Shape;129;p6"/>
          <p:cNvSpPr txBox="1">
            <a:spLocks noGrp="1"/>
          </p:cNvSpPr>
          <p:nvPr>
            <p:ph type="body" idx="1"/>
          </p:nvPr>
        </p:nvSpPr>
        <p:spPr>
          <a:xfrm>
            <a:off x="-17253" y="1240767"/>
            <a:ext cx="9164127" cy="151294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000" dirty="0"/>
              <a:t>Risk society is always under surveillance</a:t>
            </a:r>
            <a:endParaRPr sz="2000" dirty="0"/>
          </a:p>
          <a:p>
            <a:pPr marL="342900" lvl="0" indent="-342900" algn="l" rtl="0">
              <a:spcBef>
                <a:spcPts val="640"/>
              </a:spcBef>
              <a:spcAft>
                <a:spcPts val="0"/>
              </a:spcAft>
              <a:buClr>
                <a:schemeClr val="dk1"/>
              </a:buClr>
              <a:buSzPts val="3200"/>
              <a:buChar char="•"/>
            </a:pPr>
            <a:r>
              <a:rPr lang="en-US" sz="2000" dirty="0"/>
              <a:t>Surveillance provides power, the power to make biographical profiles of human populations to determine what is probable and possible for them. </a:t>
            </a:r>
            <a:endParaRPr sz="2000" dirty="0"/>
          </a:p>
          <a:p>
            <a:pPr marL="342900" lvl="0" indent="-342900" algn="l" rtl="0">
              <a:spcBef>
                <a:spcPts val="640"/>
              </a:spcBef>
              <a:spcAft>
                <a:spcPts val="0"/>
              </a:spcAft>
              <a:buClr>
                <a:schemeClr val="dk1"/>
              </a:buClr>
              <a:buSzPts val="3200"/>
              <a:buChar char="•"/>
            </a:pPr>
            <a:r>
              <a:rPr lang="en-US" sz="2000" dirty="0"/>
              <a:t>Surveillance fabricates people around institutionally established as norms </a:t>
            </a:r>
            <a:endParaRPr sz="2000" dirty="0"/>
          </a:p>
        </p:txBody>
      </p:sp>
      <p:sp>
        <p:nvSpPr>
          <p:cNvPr id="3" name="TextBox 2">
            <a:extLst>
              <a:ext uri="{FF2B5EF4-FFF2-40B4-BE49-F238E27FC236}">
                <a16:creationId xmlns:a16="http://schemas.microsoft.com/office/drawing/2014/main" id="{D857C617-4036-3E7B-9C0E-02350A675AE3}"/>
              </a:ext>
            </a:extLst>
          </p:cNvPr>
          <p:cNvSpPr txBox="1"/>
          <p:nvPr/>
        </p:nvSpPr>
        <p:spPr>
          <a:xfrm>
            <a:off x="-20127" y="3304070"/>
            <a:ext cx="9164127" cy="2579039"/>
          </a:xfrm>
          <a:prstGeom prst="rect">
            <a:avLst/>
          </a:prstGeom>
          <a:noFill/>
          <a:ln>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"Risk Society" discusses the pervasive nature of surveillance in modern societies, highlighting how surveillance provides the power to create detailed biographical profiles of individuals. This surveillance shapes people's behavior according to institutional norms, reflecting the control and influence exerted by surveillance technologies on society.</a:t>
            </a:r>
            <a:endParaRPr lang="en-AU" sz="2200"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Risk Society </a:t>
            </a:r>
            <a:endParaRPr/>
          </a:p>
        </p:txBody>
      </p:sp>
      <p:sp>
        <p:nvSpPr>
          <p:cNvPr id="129" name="Google Shape;129;p6"/>
          <p:cNvSpPr txBox="1">
            <a:spLocks noGrp="1"/>
          </p:cNvSpPr>
          <p:nvPr>
            <p:ph type="body" idx="1"/>
          </p:nvPr>
        </p:nvSpPr>
        <p:spPr>
          <a:xfrm>
            <a:off x="-17253" y="1240767"/>
            <a:ext cx="9164127" cy="151294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000" dirty="0"/>
              <a:t>Risk society is always under surveillance</a:t>
            </a:r>
            <a:endParaRPr sz="2000" dirty="0"/>
          </a:p>
          <a:p>
            <a:pPr marL="342900" lvl="0" indent="-342900" algn="l" rtl="0">
              <a:spcBef>
                <a:spcPts val="640"/>
              </a:spcBef>
              <a:spcAft>
                <a:spcPts val="0"/>
              </a:spcAft>
              <a:buClr>
                <a:schemeClr val="dk1"/>
              </a:buClr>
              <a:buSzPts val="3200"/>
              <a:buChar char="•"/>
            </a:pPr>
            <a:r>
              <a:rPr lang="en-US" sz="2000" dirty="0"/>
              <a:t>Surveillance provides power, the power to make biographical profiles of human populations to determine what is probable and possible for them. </a:t>
            </a:r>
            <a:endParaRPr sz="2000" dirty="0"/>
          </a:p>
          <a:p>
            <a:pPr marL="342900" lvl="0" indent="-342900" algn="l" rtl="0">
              <a:spcBef>
                <a:spcPts val="640"/>
              </a:spcBef>
              <a:spcAft>
                <a:spcPts val="0"/>
              </a:spcAft>
              <a:buClr>
                <a:schemeClr val="dk1"/>
              </a:buClr>
              <a:buSzPts val="3200"/>
              <a:buChar char="•"/>
            </a:pPr>
            <a:r>
              <a:rPr lang="en-US" sz="2000" dirty="0"/>
              <a:t>Surveillance fabricates people around institutionally established as norms </a:t>
            </a:r>
            <a:endParaRPr sz="2000" dirty="0"/>
          </a:p>
        </p:txBody>
      </p:sp>
      <p:sp>
        <p:nvSpPr>
          <p:cNvPr id="3" name="TextBox 2">
            <a:extLst>
              <a:ext uri="{FF2B5EF4-FFF2-40B4-BE49-F238E27FC236}">
                <a16:creationId xmlns:a16="http://schemas.microsoft.com/office/drawing/2014/main" id="{D857C617-4036-3E7B-9C0E-02350A675AE3}"/>
              </a:ext>
            </a:extLst>
          </p:cNvPr>
          <p:cNvSpPr txBox="1"/>
          <p:nvPr/>
        </p:nvSpPr>
        <p:spPr>
          <a:xfrm>
            <a:off x="-20127" y="3304070"/>
            <a:ext cx="9164127" cy="3086871"/>
          </a:xfrm>
          <a:prstGeom prst="rect">
            <a:avLst/>
          </a:prstGeom>
          <a:noFill/>
          <a:ln>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In Brisbane, the implementation of smart city technologies includes extensive use of surveillance cameras and data analytics to monitor public spaces. This surveillance helps create profiles of urban movement and behavior, aiding in city planning and public safety. However, it also raises concerns about privacy and the extent to which individuals are being monitored and controlled by these technologies.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2671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0" y="1150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Open-Ended</a:t>
            </a:r>
            <a:endParaRPr dirty="0"/>
          </a:p>
        </p:txBody>
      </p:sp>
      <p:sp>
        <p:nvSpPr>
          <p:cNvPr id="111" name="Google Shape;111;p3"/>
          <p:cNvSpPr txBox="1">
            <a:spLocks noGrp="1"/>
          </p:cNvSpPr>
          <p:nvPr>
            <p:ph type="body" idx="1"/>
          </p:nvPr>
        </p:nvSpPr>
        <p:spPr>
          <a:xfrm>
            <a:off x="0" y="1191209"/>
            <a:ext cx="8988724" cy="1357469"/>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3200"/>
              <a:buNone/>
            </a:pPr>
            <a:r>
              <a:rPr lang="en-US" sz="2600" b="1" dirty="0"/>
              <a:t>What are the primary ethical concerns associated with surveillance, and how can they be addressed?</a:t>
            </a:r>
            <a:endParaRPr sz="2600" b="1"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2548678"/>
            <a:ext cx="9144000" cy="3594702"/>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The primary ethical concerns associated with surveillance include discrimination, invasion of privacy, lack of consent, and the potential for misuse of captured data. In Sydney, the use of facial recognition technology in public spaces has sparked debates about privacy and consent. Addressing these concerns requires transparent policies, strict data protection regulations, and public accountability to ensure surveillance practices are fair and respectful of individual rights.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39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221412" y="113581"/>
            <a:ext cx="8994474" cy="1219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900"/>
              <a:buFont typeface="Calibri"/>
              <a:buNone/>
            </a:pPr>
            <a:r>
              <a:rPr lang="en-US" sz="4900"/>
              <a:t>Ethics of Surveillance </a:t>
            </a:r>
            <a:endParaRPr/>
          </a:p>
        </p:txBody>
      </p:sp>
      <p:sp>
        <p:nvSpPr>
          <p:cNvPr id="135" name="Google Shape;135;p7" descr="Rectangle: Click to edit Master text styles&#10;Second level&#10;Third level&#10;Fourth level&#10;Fifth level"/>
          <p:cNvSpPr txBox="1">
            <a:spLocks noGrp="1"/>
          </p:cNvSpPr>
          <p:nvPr>
            <p:ph type="body" idx="1"/>
          </p:nvPr>
        </p:nvSpPr>
        <p:spPr>
          <a:xfrm>
            <a:off x="163902" y="1117121"/>
            <a:ext cx="9047670" cy="312905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sz="1700" dirty="0"/>
              <a:t>Surveillance discriminate between group of people </a:t>
            </a:r>
            <a:endParaRPr sz="1700" dirty="0"/>
          </a:p>
          <a:p>
            <a:pPr marL="342900" lvl="0" indent="-342900" algn="l" rtl="0">
              <a:spcBef>
                <a:spcPts val="640"/>
              </a:spcBef>
              <a:spcAft>
                <a:spcPts val="0"/>
              </a:spcAft>
              <a:buClr>
                <a:schemeClr val="dk1"/>
              </a:buClr>
              <a:buSzPts val="3200"/>
              <a:buChar char="•"/>
            </a:pPr>
            <a:r>
              <a:rPr lang="en-US" sz="1700" dirty="0"/>
              <a:t>Surveillance as control</a:t>
            </a:r>
            <a:endParaRPr sz="1700" dirty="0"/>
          </a:p>
          <a:p>
            <a:pPr marL="342900" lvl="0" indent="-342900" algn="l" rtl="0">
              <a:spcBef>
                <a:spcPts val="640"/>
              </a:spcBef>
              <a:spcAft>
                <a:spcPts val="0"/>
              </a:spcAft>
              <a:buClr>
                <a:schemeClr val="dk1"/>
              </a:buClr>
              <a:buSzPts val="3200"/>
              <a:buChar char="•"/>
            </a:pPr>
            <a:r>
              <a:rPr lang="en-US" sz="1700" dirty="0"/>
              <a:t>Invasion of people's privacy in public places</a:t>
            </a:r>
            <a:endParaRPr sz="1700" dirty="0"/>
          </a:p>
          <a:p>
            <a:pPr marL="342900" lvl="0" indent="-342900" algn="l" rtl="0">
              <a:spcBef>
                <a:spcPts val="640"/>
              </a:spcBef>
              <a:spcAft>
                <a:spcPts val="0"/>
              </a:spcAft>
              <a:buClr>
                <a:schemeClr val="dk1"/>
              </a:buClr>
              <a:buSzPts val="3200"/>
              <a:buChar char="•"/>
            </a:pPr>
            <a:r>
              <a:rPr lang="en-US" sz="1700" dirty="0"/>
              <a:t>There is no consent from individuals</a:t>
            </a:r>
            <a:endParaRPr sz="1700" dirty="0"/>
          </a:p>
          <a:p>
            <a:pPr marL="342900" lvl="0" indent="-342900" algn="l" rtl="0">
              <a:spcBef>
                <a:spcPts val="640"/>
              </a:spcBef>
              <a:spcAft>
                <a:spcPts val="0"/>
              </a:spcAft>
              <a:buClr>
                <a:schemeClr val="dk1"/>
              </a:buClr>
              <a:buSzPts val="3200"/>
              <a:buChar char="•"/>
            </a:pPr>
            <a:r>
              <a:rPr lang="en-US" sz="1700" dirty="0"/>
              <a:t>Confidentiality of captured images</a:t>
            </a:r>
            <a:endParaRPr sz="1700" dirty="0"/>
          </a:p>
          <a:p>
            <a:pPr marL="342900" lvl="0" indent="-342900" algn="l" rtl="0">
              <a:spcBef>
                <a:spcPts val="640"/>
              </a:spcBef>
              <a:spcAft>
                <a:spcPts val="0"/>
              </a:spcAft>
              <a:buClr>
                <a:schemeClr val="dk1"/>
              </a:buClr>
              <a:buSzPts val="3200"/>
              <a:buChar char="•"/>
            </a:pPr>
            <a:r>
              <a:rPr lang="en-US" sz="1700" dirty="0"/>
              <a:t>Harm to individuals</a:t>
            </a:r>
            <a:endParaRPr sz="1700" dirty="0"/>
          </a:p>
          <a:p>
            <a:pPr marL="342900" lvl="0" indent="-342900" algn="l" rtl="0">
              <a:spcBef>
                <a:spcPts val="640"/>
              </a:spcBef>
              <a:spcAft>
                <a:spcPts val="0"/>
              </a:spcAft>
              <a:buClr>
                <a:schemeClr val="dk1"/>
              </a:buClr>
              <a:buSzPts val="3200"/>
              <a:buChar char="•"/>
            </a:pPr>
            <a:r>
              <a:rPr lang="en-US" sz="1700" dirty="0"/>
              <a:t>Freedom of independence </a:t>
            </a:r>
            <a:endParaRPr sz="1700" dirty="0"/>
          </a:p>
          <a:p>
            <a:pPr marL="342900" lvl="0" indent="-342900" algn="l" rtl="0">
              <a:spcBef>
                <a:spcPts val="640"/>
              </a:spcBef>
              <a:spcAft>
                <a:spcPts val="0"/>
              </a:spcAft>
              <a:buClr>
                <a:schemeClr val="dk1"/>
              </a:buClr>
              <a:buSzPts val="3200"/>
              <a:buChar char="•"/>
            </a:pPr>
            <a:r>
              <a:rPr lang="en-US" sz="1700" dirty="0"/>
              <a:t>How surveillance is used?</a:t>
            </a:r>
            <a:endParaRPr sz="1700" dirty="0">
              <a:solidFill>
                <a:srgbClr val="808080"/>
              </a:solidFill>
            </a:endParaRPr>
          </a:p>
          <a:p>
            <a:pPr marL="342900" lvl="0" indent="-342900" algn="l" rtl="0">
              <a:spcBef>
                <a:spcPts val="640"/>
              </a:spcBef>
              <a:spcAft>
                <a:spcPts val="0"/>
              </a:spcAft>
              <a:buClr>
                <a:schemeClr val="dk1"/>
              </a:buClr>
              <a:buSzPts val="3200"/>
              <a:buChar char="•"/>
            </a:pPr>
            <a:r>
              <a:rPr lang="en-US" sz="1700" dirty="0"/>
              <a:t>What is the accepted definition of surveillance?</a:t>
            </a:r>
            <a:endParaRPr sz="1700" dirty="0"/>
          </a:p>
        </p:txBody>
      </p:sp>
      <p:sp>
        <p:nvSpPr>
          <p:cNvPr id="3" name="TextBox 2">
            <a:extLst>
              <a:ext uri="{FF2B5EF4-FFF2-40B4-BE49-F238E27FC236}">
                <a16:creationId xmlns:a16="http://schemas.microsoft.com/office/drawing/2014/main" id="{AB43E5D3-6B40-3061-86A7-004EB458AADC}"/>
              </a:ext>
            </a:extLst>
          </p:cNvPr>
          <p:cNvSpPr txBox="1"/>
          <p:nvPr/>
        </p:nvSpPr>
        <p:spPr>
          <a:xfrm>
            <a:off x="59544" y="4299434"/>
            <a:ext cx="9024912" cy="2352952"/>
          </a:xfrm>
          <a:prstGeom prst="rect">
            <a:avLst/>
          </a:prstGeom>
          <a:noFill/>
          <a:ln>
            <a:solidFill>
              <a:schemeClr val="accent1"/>
            </a:solidFill>
          </a:ln>
        </p:spPr>
        <p:txBody>
          <a:bodyPr wrap="square">
            <a:spAutoFit/>
          </a:bodyPr>
          <a:lstStyle/>
          <a:p>
            <a:pPr>
              <a:lnSpc>
                <a:spcPct val="150000"/>
              </a:lnSpc>
            </a:pPr>
            <a:r>
              <a:rPr lang="en-US" sz="2000" dirty="0">
                <a:latin typeface="Calibri" panose="020F0502020204030204" pitchFamily="34" charset="0"/>
                <a:cs typeface="Calibri" panose="020F0502020204030204" pitchFamily="34" charset="0"/>
              </a:rPr>
              <a:t>"Ethics of Surveillance" examines the ethical concerns related to surveillance, including issues of discrimination, control, invasion of privacy, lack of consent, confidentiality, harm to individuals, and the impact on freedom. It questions the accepted definition of surveillance and how it is used, highlighting the complex ethical dilemmas involved.</a:t>
            </a:r>
            <a:endParaRPr lang="en-AU" sz="2000" dirty="0">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221412" y="113581"/>
            <a:ext cx="8994474" cy="1219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900"/>
              <a:buFont typeface="Calibri"/>
              <a:buNone/>
            </a:pPr>
            <a:r>
              <a:rPr lang="en-US" sz="4900"/>
              <a:t>Ethics of Surveillance </a:t>
            </a:r>
            <a:endParaRPr/>
          </a:p>
        </p:txBody>
      </p:sp>
      <p:sp>
        <p:nvSpPr>
          <p:cNvPr id="135" name="Google Shape;135;p7" descr="Rectangle: Click to edit Master text styles&#10;Second level&#10;Third level&#10;Fourth level&#10;Fifth level"/>
          <p:cNvSpPr txBox="1">
            <a:spLocks noGrp="1"/>
          </p:cNvSpPr>
          <p:nvPr>
            <p:ph type="body" idx="1"/>
          </p:nvPr>
        </p:nvSpPr>
        <p:spPr>
          <a:xfrm>
            <a:off x="163902" y="1117121"/>
            <a:ext cx="9047670" cy="312905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sz="1700" dirty="0"/>
              <a:t>Surveillance discriminate between group of people </a:t>
            </a:r>
            <a:endParaRPr sz="1700" dirty="0"/>
          </a:p>
          <a:p>
            <a:pPr marL="342900" lvl="0" indent="-342900" algn="l" rtl="0">
              <a:spcBef>
                <a:spcPts val="640"/>
              </a:spcBef>
              <a:spcAft>
                <a:spcPts val="0"/>
              </a:spcAft>
              <a:buClr>
                <a:schemeClr val="dk1"/>
              </a:buClr>
              <a:buSzPts val="3200"/>
              <a:buChar char="•"/>
            </a:pPr>
            <a:r>
              <a:rPr lang="en-US" sz="1700" dirty="0"/>
              <a:t>Surveillance as control</a:t>
            </a:r>
            <a:endParaRPr sz="1700" dirty="0"/>
          </a:p>
          <a:p>
            <a:pPr marL="342900" lvl="0" indent="-342900" algn="l" rtl="0">
              <a:spcBef>
                <a:spcPts val="640"/>
              </a:spcBef>
              <a:spcAft>
                <a:spcPts val="0"/>
              </a:spcAft>
              <a:buClr>
                <a:schemeClr val="dk1"/>
              </a:buClr>
              <a:buSzPts val="3200"/>
              <a:buChar char="•"/>
            </a:pPr>
            <a:r>
              <a:rPr lang="en-US" sz="1700" dirty="0"/>
              <a:t>Invasion of people's privacy in public places</a:t>
            </a:r>
            <a:endParaRPr sz="1700" dirty="0"/>
          </a:p>
          <a:p>
            <a:pPr marL="342900" lvl="0" indent="-342900" algn="l" rtl="0">
              <a:spcBef>
                <a:spcPts val="640"/>
              </a:spcBef>
              <a:spcAft>
                <a:spcPts val="0"/>
              </a:spcAft>
              <a:buClr>
                <a:schemeClr val="dk1"/>
              </a:buClr>
              <a:buSzPts val="3200"/>
              <a:buChar char="•"/>
            </a:pPr>
            <a:r>
              <a:rPr lang="en-US" sz="1700" dirty="0"/>
              <a:t>There is no consent from individuals</a:t>
            </a:r>
            <a:endParaRPr sz="1700" dirty="0"/>
          </a:p>
          <a:p>
            <a:pPr marL="342900" lvl="0" indent="-342900" algn="l" rtl="0">
              <a:spcBef>
                <a:spcPts val="640"/>
              </a:spcBef>
              <a:spcAft>
                <a:spcPts val="0"/>
              </a:spcAft>
              <a:buClr>
                <a:schemeClr val="dk1"/>
              </a:buClr>
              <a:buSzPts val="3200"/>
              <a:buChar char="•"/>
            </a:pPr>
            <a:r>
              <a:rPr lang="en-US" sz="1700" dirty="0"/>
              <a:t>Confidentiality of captured images</a:t>
            </a:r>
            <a:endParaRPr sz="1700" dirty="0"/>
          </a:p>
          <a:p>
            <a:pPr marL="342900" lvl="0" indent="-342900" algn="l" rtl="0">
              <a:spcBef>
                <a:spcPts val="640"/>
              </a:spcBef>
              <a:spcAft>
                <a:spcPts val="0"/>
              </a:spcAft>
              <a:buClr>
                <a:schemeClr val="dk1"/>
              </a:buClr>
              <a:buSzPts val="3200"/>
              <a:buChar char="•"/>
            </a:pPr>
            <a:r>
              <a:rPr lang="en-US" sz="1700" dirty="0"/>
              <a:t>Harm to individuals</a:t>
            </a:r>
            <a:endParaRPr sz="1700" dirty="0"/>
          </a:p>
          <a:p>
            <a:pPr marL="342900" lvl="0" indent="-342900" algn="l" rtl="0">
              <a:spcBef>
                <a:spcPts val="640"/>
              </a:spcBef>
              <a:spcAft>
                <a:spcPts val="0"/>
              </a:spcAft>
              <a:buClr>
                <a:schemeClr val="dk1"/>
              </a:buClr>
              <a:buSzPts val="3200"/>
              <a:buChar char="•"/>
            </a:pPr>
            <a:r>
              <a:rPr lang="en-US" sz="1700" dirty="0"/>
              <a:t>Freedom of independence </a:t>
            </a:r>
            <a:endParaRPr sz="1700" dirty="0"/>
          </a:p>
          <a:p>
            <a:pPr marL="342900" lvl="0" indent="-342900" algn="l" rtl="0">
              <a:spcBef>
                <a:spcPts val="640"/>
              </a:spcBef>
              <a:spcAft>
                <a:spcPts val="0"/>
              </a:spcAft>
              <a:buClr>
                <a:schemeClr val="dk1"/>
              </a:buClr>
              <a:buSzPts val="3200"/>
              <a:buChar char="•"/>
            </a:pPr>
            <a:r>
              <a:rPr lang="en-US" sz="1700" dirty="0"/>
              <a:t>How surveillance is used?</a:t>
            </a:r>
            <a:endParaRPr sz="1700" dirty="0">
              <a:solidFill>
                <a:srgbClr val="808080"/>
              </a:solidFill>
            </a:endParaRPr>
          </a:p>
          <a:p>
            <a:pPr marL="342900" lvl="0" indent="-342900" algn="l" rtl="0">
              <a:spcBef>
                <a:spcPts val="640"/>
              </a:spcBef>
              <a:spcAft>
                <a:spcPts val="0"/>
              </a:spcAft>
              <a:buClr>
                <a:schemeClr val="dk1"/>
              </a:buClr>
              <a:buSzPts val="3200"/>
              <a:buChar char="•"/>
            </a:pPr>
            <a:r>
              <a:rPr lang="en-US" sz="1700" dirty="0"/>
              <a:t>What is the accepted definition of surveillance?</a:t>
            </a:r>
            <a:endParaRPr sz="1700" dirty="0"/>
          </a:p>
        </p:txBody>
      </p:sp>
      <p:sp>
        <p:nvSpPr>
          <p:cNvPr id="3" name="TextBox 2">
            <a:extLst>
              <a:ext uri="{FF2B5EF4-FFF2-40B4-BE49-F238E27FC236}">
                <a16:creationId xmlns:a16="http://schemas.microsoft.com/office/drawing/2014/main" id="{AB43E5D3-6B40-3061-86A7-004EB458AADC}"/>
              </a:ext>
            </a:extLst>
          </p:cNvPr>
          <p:cNvSpPr txBox="1"/>
          <p:nvPr/>
        </p:nvSpPr>
        <p:spPr>
          <a:xfrm>
            <a:off x="59544" y="4299434"/>
            <a:ext cx="9024912" cy="2352952"/>
          </a:xfrm>
          <a:prstGeom prst="rect">
            <a:avLst/>
          </a:prstGeom>
          <a:noFill/>
          <a:ln>
            <a:solidFill>
              <a:schemeClr val="accent1"/>
            </a:solidFill>
          </a:ln>
        </p:spPr>
        <p:txBody>
          <a:bodyPr wrap="square">
            <a:spAutoFit/>
          </a:bodyPr>
          <a:lstStyle/>
          <a:p>
            <a:pPr>
              <a:lnSpc>
                <a:spcPct val="150000"/>
              </a:lnSpc>
            </a:pPr>
            <a:r>
              <a:rPr lang="en-US" sz="2000" dirty="0">
                <a:latin typeface="Calibri" panose="020F0502020204030204" pitchFamily="34" charset="0"/>
                <a:cs typeface="Calibri" panose="020F0502020204030204" pitchFamily="34" charset="0"/>
              </a:rPr>
              <a:t>In Sydney, the use of facial recognition technology in public spaces has sparked ethical debates. While it enhances security and helps law enforcement, it raises concerns about privacy, potential misuse, and the lack of consent from individuals being recorded. This example illustrates the ethical challenges of balancing security and privacy rights in a modern city.</a:t>
            </a:r>
            <a:endParaRPr lang="en-AU"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714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0" y="1150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Open-Ended</a:t>
            </a:r>
            <a:endParaRPr dirty="0"/>
          </a:p>
        </p:txBody>
      </p:sp>
      <p:sp>
        <p:nvSpPr>
          <p:cNvPr id="111" name="Google Shape;111;p3"/>
          <p:cNvSpPr txBox="1">
            <a:spLocks noGrp="1"/>
          </p:cNvSpPr>
          <p:nvPr>
            <p:ph type="body" idx="1"/>
          </p:nvPr>
        </p:nvSpPr>
        <p:spPr>
          <a:xfrm>
            <a:off x="0" y="1191209"/>
            <a:ext cx="8988724" cy="1357469"/>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3200"/>
              <a:buNone/>
            </a:pPr>
            <a:r>
              <a:rPr lang="en-US" sz="2600" b="1" dirty="0"/>
              <a:t>How do the ethical ambiguities of surveillance impact public perception and trust?</a:t>
            </a:r>
            <a:endParaRPr sz="2600" b="1"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2548678"/>
            <a:ext cx="9144000" cy="3594702"/>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The ethical ambiguities of surveillance impact public perception and trust by raising questions about privacy, consent, and the appropriate use of monitoring technologies. In Melbourne, the use of covert surveillance by private companies has led to concerns about invasions of privacy and breaches of trust. To maintain public trust, it is crucial to establish clear guidelines, ensure transparency, and involve stakeholders in decision-making processes regarding surveillance practices.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276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Lecture Outline</a:t>
            </a:r>
            <a:endParaRPr/>
          </a:p>
        </p:txBody>
      </p:sp>
      <p:sp>
        <p:nvSpPr>
          <p:cNvPr id="105" name="Google Shape;10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dirty="0"/>
              <a:t>Vision of surveillance</a:t>
            </a:r>
            <a:endParaRPr dirty="0"/>
          </a:p>
          <a:p>
            <a:pPr marL="342900" lvl="0" indent="-342900" algn="l" rtl="0">
              <a:spcBef>
                <a:spcPts val="480"/>
              </a:spcBef>
              <a:spcAft>
                <a:spcPts val="0"/>
              </a:spcAft>
              <a:buClr>
                <a:schemeClr val="dk1"/>
              </a:buClr>
              <a:buSzPts val="2400"/>
              <a:buChar char="•"/>
            </a:pPr>
            <a:r>
              <a:rPr lang="en-US" sz="2400" dirty="0"/>
              <a:t>History of crime control</a:t>
            </a:r>
            <a:endParaRPr dirty="0"/>
          </a:p>
          <a:p>
            <a:pPr marL="342900" lvl="0" indent="-342900" algn="l" rtl="0">
              <a:spcBef>
                <a:spcPts val="480"/>
              </a:spcBef>
              <a:spcAft>
                <a:spcPts val="0"/>
              </a:spcAft>
              <a:buClr>
                <a:schemeClr val="dk1"/>
              </a:buClr>
              <a:buSzPts val="2400"/>
              <a:buChar char="•"/>
            </a:pPr>
            <a:r>
              <a:rPr lang="en-US" sz="2400" dirty="0"/>
              <a:t>Ideological transformation</a:t>
            </a:r>
            <a:endParaRPr dirty="0"/>
          </a:p>
          <a:p>
            <a:pPr marL="342900" lvl="0" indent="-342900" algn="l" rtl="0">
              <a:spcBef>
                <a:spcPts val="480"/>
              </a:spcBef>
              <a:spcAft>
                <a:spcPts val="0"/>
              </a:spcAft>
              <a:buClr>
                <a:schemeClr val="dk1"/>
              </a:buClr>
              <a:buSzPts val="2400"/>
              <a:buChar char="•"/>
            </a:pPr>
            <a:r>
              <a:rPr lang="en-US" sz="2400" dirty="0"/>
              <a:t>Risk Society </a:t>
            </a:r>
            <a:endParaRPr dirty="0"/>
          </a:p>
          <a:p>
            <a:pPr marL="342900" lvl="0" indent="-342900" algn="l" rtl="0">
              <a:spcBef>
                <a:spcPts val="480"/>
              </a:spcBef>
              <a:spcAft>
                <a:spcPts val="0"/>
              </a:spcAft>
              <a:buClr>
                <a:schemeClr val="dk1"/>
              </a:buClr>
              <a:buSzPts val="2400"/>
              <a:buChar char="•"/>
            </a:pPr>
            <a:r>
              <a:rPr lang="en-US" sz="2400" dirty="0"/>
              <a:t>Ethical issues</a:t>
            </a:r>
            <a:endParaRPr sz="2400" dirty="0"/>
          </a:p>
          <a:p>
            <a:pPr marL="342900" lvl="0" indent="-342900" algn="l" rtl="0">
              <a:spcBef>
                <a:spcPts val="480"/>
              </a:spcBef>
              <a:spcAft>
                <a:spcPts val="0"/>
              </a:spcAft>
              <a:buClr>
                <a:schemeClr val="dk1"/>
              </a:buClr>
              <a:buSzPts val="2400"/>
              <a:buChar char="•"/>
            </a:pPr>
            <a:r>
              <a:rPr lang="en-US" sz="2400" dirty="0"/>
              <a:t>Trust</a:t>
            </a:r>
            <a:endParaRPr dirty="0"/>
          </a:p>
          <a:p>
            <a:pPr marL="342900" lvl="0" indent="-342900" algn="l" rtl="0">
              <a:spcBef>
                <a:spcPts val="480"/>
              </a:spcBef>
              <a:spcAft>
                <a:spcPts val="0"/>
              </a:spcAft>
              <a:buClr>
                <a:schemeClr val="dk1"/>
              </a:buClr>
              <a:buSzPts val="2400"/>
              <a:buChar char="•"/>
            </a:pPr>
            <a:r>
              <a:rPr lang="en-US" sz="2400" dirty="0"/>
              <a:t>Social sorting </a:t>
            </a:r>
            <a:endParaRPr dirty="0"/>
          </a:p>
          <a:p>
            <a:pPr marL="342900" lvl="0" indent="-190500" algn="l" rtl="0">
              <a:spcBef>
                <a:spcPts val="480"/>
              </a:spcBef>
              <a:spcAft>
                <a:spcPts val="0"/>
              </a:spcAft>
              <a:buClr>
                <a:schemeClr val="dk1"/>
              </a:buClr>
              <a:buSzPts val="2400"/>
              <a:buNone/>
            </a:pPr>
            <a:endParaRPr sz="2400" dirty="0"/>
          </a:p>
          <a:p>
            <a:pPr marL="342900" lvl="0" indent="-190500" algn="l" rtl="0">
              <a:spcBef>
                <a:spcPts val="480"/>
              </a:spcBef>
              <a:spcAft>
                <a:spcPts val="0"/>
              </a:spcAft>
              <a:buClr>
                <a:schemeClr val="dk1"/>
              </a:buClr>
              <a:buSzPts val="2400"/>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457200" y="0"/>
            <a:ext cx="8229600" cy="71333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Wrong Surveillance </a:t>
            </a:r>
            <a:endParaRPr dirty="0"/>
          </a:p>
        </p:txBody>
      </p:sp>
      <p:sp>
        <p:nvSpPr>
          <p:cNvPr id="142" name="Google Shape;142;p8"/>
          <p:cNvSpPr txBox="1">
            <a:spLocks noGrp="1"/>
          </p:cNvSpPr>
          <p:nvPr>
            <p:ph type="body" idx="1"/>
          </p:nvPr>
        </p:nvSpPr>
        <p:spPr>
          <a:xfrm>
            <a:off x="155276" y="592991"/>
            <a:ext cx="8833448" cy="2707257"/>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ts val="3200"/>
              <a:buChar char="•"/>
            </a:pPr>
            <a:r>
              <a:rPr lang="en-US" dirty="0"/>
              <a:t>Is surveillance ethically ambiguous? </a:t>
            </a:r>
            <a:endParaRPr dirty="0"/>
          </a:p>
          <a:p>
            <a:pPr marL="342900" lvl="0" indent="-342900" algn="l" rtl="0">
              <a:spcBef>
                <a:spcPts val="640"/>
              </a:spcBef>
              <a:spcAft>
                <a:spcPts val="0"/>
              </a:spcAft>
              <a:buClr>
                <a:schemeClr val="dk1"/>
              </a:buClr>
              <a:buSzPts val="3200"/>
              <a:buChar char="•"/>
            </a:pPr>
            <a:r>
              <a:rPr lang="en-US" dirty="0"/>
              <a:t>Is surveillance breach of people privacy?</a:t>
            </a:r>
            <a:endParaRPr dirty="0"/>
          </a:p>
          <a:p>
            <a:pPr marL="342900" lvl="0" indent="-342900" algn="l" rtl="0">
              <a:spcBef>
                <a:spcPts val="640"/>
              </a:spcBef>
              <a:spcAft>
                <a:spcPts val="0"/>
              </a:spcAft>
              <a:buClr>
                <a:schemeClr val="dk1"/>
              </a:buClr>
              <a:buSzPts val="3200"/>
              <a:buChar char="•"/>
            </a:pPr>
            <a:r>
              <a:rPr lang="en-US" dirty="0"/>
              <a:t>Is privacy matter of access and control?</a:t>
            </a:r>
            <a:endParaRPr dirty="0"/>
          </a:p>
          <a:p>
            <a:pPr marL="342900" lvl="0" indent="-342900" algn="l" rtl="0">
              <a:spcBef>
                <a:spcPts val="640"/>
              </a:spcBef>
              <a:spcAft>
                <a:spcPts val="0"/>
              </a:spcAft>
              <a:buClr>
                <a:schemeClr val="dk1"/>
              </a:buClr>
              <a:buSzPts val="3200"/>
              <a:buChar char="•"/>
            </a:pPr>
            <a:r>
              <a:rPr lang="en-US" dirty="0"/>
              <a:t>Is privacy a moral human right? </a:t>
            </a:r>
            <a:endParaRPr dirty="0"/>
          </a:p>
          <a:p>
            <a:pPr marL="342900" lvl="0" indent="-342900" algn="l" rtl="0">
              <a:spcBef>
                <a:spcPts val="640"/>
              </a:spcBef>
              <a:spcAft>
                <a:spcPts val="0"/>
              </a:spcAft>
              <a:buClr>
                <a:schemeClr val="dk1"/>
              </a:buClr>
              <a:buSzPts val="3200"/>
              <a:buChar char="•"/>
            </a:pPr>
            <a:r>
              <a:rPr lang="en-US" dirty="0"/>
              <a:t>Surveillance is often designed to monitor a person’s activity when they do not expect or want to be watched. </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
        <p:nvSpPr>
          <p:cNvPr id="3" name="TextBox 2">
            <a:extLst>
              <a:ext uri="{FF2B5EF4-FFF2-40B4-BE49-F238E27FC236}">
                <a16:creationId xmlns:a16="http://schemas.microsoft.com/office/drawing/2014/main" id="{883CA127-43C4-9D37-60F5-A2BE172CE5C4}"/>
              </a:ext>
            </a:extLst>
          </p:cNvPr>
          <p:cNvSpPr txBox="1"/>
          <p:nvPr/>
        </p:nvSpPr>
        <p:spPr>
          <a:xfrm>
            <a:off x="42041" y="3570891"/>
            <a:ext cx="9122980" cy="2579039"/>
          </a:xfrm>
          <a:prstGeom prst="rect">
            <a:avLst/>
          </a:prstGeom>
          <a:noFill/>
          <a:ln>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"Wrong Surveillance" explores the ethical ambiguities of surveillance, questioning whether it breaches privacy, whether privacy is a matter of access and control, and whether it is a fundamental human right. It also points out that surveillance often monitors individuals without their knowledge or consent, raising significant ethical and moral issues.</a:t>
            </a:r>
            <a:endParaRPr lang="en-AU" sz="22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457200" y="0"/>
            <a:ext cx="8229600" cy="71333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Wrong Surveillance </a:t>
            </a:r>
            <a:endParaRPr dirty="0"/>
          </a:p>
        </p:txBody>
      </p:sp>
      <p:sp>
        <p:nvSpPr>
          <p:cNvPr id="142" name="Google Shape;142;p8"/>
          <p:cNvSpPr txBox="1">
            <a:spLocks noGrp="1"/>
          </p:cNvSpPr>
          <p:nvPr>
            <p:ph type="body" idx="1"/>
          </p:nvPr>
        </p:nvSpPr>
        <p:spPr>
          <a:xfrm>
            <a:off x="155276" y="592991"/>
            <a:ext cx="8833448" cy="2707257"/>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ts val="3200"/>
              <a:buChar char="•"/>
            </a:pPr>
            <a:r>
              <a:rPr lang="en-US" dirty="0"/>
              <a:t>Is surveillance ethically ambiguous? </a:t>
            </a:r>
            <a:endParaRPr dirty="0"/>
          </a:p>
          <a:p>
            <a:pPr marL="342900" lvl="0" indent="-342900" algn="l" rtl="0">
              <a:spcBef>
                <a:spcPts val="640"/>
              </a:spcBef>
              <a:spcAft>
                <a:spcPts val="0"/>
              </a:spcAft>
              <a:buClr>
                <a:schemeClr val="dk1"/>
              </a:buClr>
              <a:buSzPts val="3200"/>
              <a:buChar char="•"/>
            </a:pPr>
            <a:r>
              <a:rPr lang="en-US" dirty="0"/>
              <a:t>Is surveillance breach of people privacy?</a:t>
            </a:r>
            <a:endParaRPr dirty="0"/>
          </a:p>
          <a:p>
            <a:pPr marL="342900" lvl="0" indent="-342900" algn="l" rtl="0">
              <a:spcBef>
                <a:spcPts val="640"/>
              </a:spcBef>
              <a:spcAft>
                <a:spcPts val="0"/>
              </a:spcAft>
              <a:buClr>
                <a:schemeClr val="dk1"/>
              </a:buClr>
              <a:buSzPts val="3200"/>
              <a:buChar char="•"/>
            </a:pPr>
            <a:r>
              <a:rPr lang="en-US" dirty="0"/>
              <a:t>Is privacy matter of access and control?</a:t>
            </a:r>
            <a:endParaRPr dirty="0"/>
          </a:p>
          <a:p>
            <a:pPr marL="342900" lvl="0" indent="-342900" algn="l" rtl="0">
              <a:spcBef>
                <a:spcPts val="640"/>
              </a:spcBef>
              <a:spcAft>
                <a:spcPts val="0"/>
              </a:spcAft>
              <a:buClr>
                <a:schemeClr val="dk1"/>
              </a:buClr>
              <a:buSzPts val="3200"/>
              <a:buChar char="•"/>
            </a:pPr>
            <a:r>
              <a:rPr lang="en-US" dirty="0"/>
              <a:t>Is privacy a moral human right? </a:t>
            </a:r>
            <a:endParaRPr dirty="0"/>
          </a:p>
          <a:p>
            <a:pPr marL="342900" lvl="0" indent="-342900" algn="l" rtl="0">
              <a:spcBef>
                <a:spcPts val="640"/>
              </a:spcBef>
              <a:spcAft>
                <a:spcPts val="0"/>
              </a:spcAft>
              <a:buClr>
                <a:schemeClr val="dk1"/>
              </a:buClr>
              <a:buSzPts val="3200"/>
              <a:buChar char="•"/>
            </a:pPr>
            <a:r>
              <a:rPr lang="en-US" dirty="0"/>
              <a:t>Surveillance is often designed to monitor a person’s activity when they do not expect or want to be watched. </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
        <p:nvSpPr>
          <p:cNvPr id="3" name="TextBox 2">
            <a:extLst>
              <a:ext uri="{FF2B5EF4-FFF2-40B4-BE49-F238E27FC236}">
                <a16:creationId xmlns:a16="http://schemas.microsoft.com/office/drawing/2014/main" id="{883CA127-43C4-9D37-60F5-A2BE172CE5C4}"/>
              </a:ext>
            </a:extLst>
          </p:cNvPr>
          <p:cNvSpPr txBox="1"/>
          <p:nvPr/>
        </p:nvSpPr>
        <p:spPr>
          <a:xfrm>
            <a:off x="42041" y="3570891"/>
            <a:ext cx="9122980" cy="2579039"/>
          </a:xfrm>
          <a:prstGeom prst="rect">
            <a:avLst/>
          </a:prstGeom>
          <a:noFill/>
          <a:ln>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In Melbourne, the use of covert surveillance by private companies to monitor employee activities without their consent has sparked ethical concerns. While intended to enhance security and productivity, such practices are often seen as invasions of privacy and breaches of trust, highlighting the ethical complexities and potential wrongs of surveillance.</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152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0" y="1150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Open-Ended</a:t>
            </a:r>
            <a:endParaRPr dirty="0"/>
          </a:p>
        </p:txBody>
      </p:sp>
      <p:sp>
        <p:nvSpPr>
          <p:cNvPr id="111" name="Google Shape;111;p3"/>
          <p:cNvSpPr txBox="1">
            <a:spLocks noGrp="1"/>
          </p:cNvSpPr>
          <p:nvPr>
            <p:ph type="body" idx="1"/>
          </p:nvPr>
        </p:nvSpPr>
        <p:spPr>
          <a:xfrm>
            <a:off x="0" y="1191209"/>
            <a:ext cx="8988724" cy="1357469"/>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50000"/>
              </a:lnSpc>
              <a:spcBef>
                <a:spcPts val="0"/>
              </a:spcBef>
              <a:spcAft>
                <a:spcPts val="0"/>
              </a:spcAft>
              <a:buClr>
                <a:schemeClr val="dk1"/>
              </a:buClr>
              <a:buSzPts val="3200"/>
              <a:buNone/>
            </a:pPr>
            <a:r>
              <a:rPr lang="en-US" sz="2600" b="1" dirty="0"/>
              <a:t>How does unauthorized surveillance affect trust between the public and authorities, and what measures can be taken to mitigate these effects?</a:t>
            </a:r>
            <a:endParaRPr sz="2600" b="1"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2236132"/>
            <a:ext cx="9144000" cy="4610365"/>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Unauthorized surveillance can significantly erode trust between the public and authorities by making individuals feel constantly monitored and mistrusted. In Brisbane, the use of CCTV in shopping centers without public knowledge has raised privacy concerns and damaged trust. To mitigate these effects, authorities should implement transparent communication strategies, clearly explaining the purpose of surveillance, how data will be used, and ensuring that surveillance practices comply with privacy regulations. This approach can help build trust and foster a cooperative relationship between the public and authorities.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660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Trust </a:t>
            </a:r>
            <a:endParaRPr/>
          </a:p>
        </p:txBody>
      </p:sp>
      <p:sp>
        <p:nvSpPr>
          <p:cNvPr id="148" name="Google Shape;148;p9"/>
          <p:cNvSpPr txBox="1">
            <a:spLocks noGrp="1"/>
          </p:cNvSpPr>
          <p:nvPr>
            <p:ph type="body" idx="1"/>
          </p:nvPr>
        </p:nvSpPr>
        <p:spPr>
          <a:xfrm>
            <a:off x="184031" y="1240766"/>
            <a:ext cx="8402127" cy="2500917"/>
          </a:xfrm>
          <a:prstGeom prst="rect">
            <a:avLst/>
          </a:prstGeom>
          <a:noFill/>
          <a:ln>
            <a:noFill/>
          </a:ln>
        </p:spPr>
        <p:txBody>
          <a:bodyPr spcFirstLastPara="1" wrap="square" lIns="91425" tIns="45700" rIns="91425" bIns="45700" anchor="t" anchorCtr="0">
            <a:normAutofit fontScale="70000" lnSpcReduction="20000"/>
          </a:bodyPr>
          <a:lstStyle/>
          <a:p>
            <a:pPr marL="457200" lvl="0" indent="-457200" algn="l" rtl="0">
              <a:spcBef>
                <a:spcPts val="0"/>
              </a:spcBef>
              <a:spcAft>
                <a:spcPts val="0"/>
              </a:spcAft>
              <a:buClr>
                <a:schemeClr val="dk1"/>
              </a:buClr>
              <a:buSzPts val="3200"/>
              <a:buChar char="•"/>
            </a:pPr>
            <a:r>
              <a:rPr lang="en-US" dirty="0"/>
              <a:t>Monitoring without permission recommends lack of trust in people such as CCTV in shopping centers</a:t>
            </a:r>
            <a:endParaRPr dirty="0"/>
          </a:p>
          <a:p>
            <a:pPr marL="457200" lvl="0" indent="-457200" algn="l" rtl="0">
              <a:spcBef>
                <a:spcPts val="640"/>
              </a:spcBef>
              <a:spcAft>
                <a:spcPts val="0"/>
              </a:spcAft>
              <a:buClr>
                <a:schemeClr val="dk1"/>
              </a:buClr>
              <a:buSzPts val="3200"/>
              <a:buChar char="•"/>
            </a:pPr>
            <a:r>
              <a:rPr lang="en-US" dirty="0"/>
              <a:t>Under surveillance (lack of trust) degrade trust and breakdown relationship</a:t>
            </a:r>
            <a:endParaRPr dirty="0"/>
          </a:p>
          <a:p>
            <a:pPr marL="457200" lvl="0" indent="-457200" algn="l" rtl="0">
              <a:spcBef>
                <a:spcPts val="640"/>
              </a:spcBef>
              <a:spcAft>
                <a:spcPts val="0"/>
              </a:spcAft>
              <a:buClr>
                <a:schemeClr val="dk1"/>
              </a:buClr>
              <a:buSzPts val="3200"/>
              <a:buChar char="•"/>
            </a:pPr>
            <a:r>
              <a:rPr lang="en-US" dirty="0"/>
              <a:t>Under surveillance recommends people choose to engage in illegal activities </a:t>
            </a:r>
            <a:endParaRPr dirty="0"/>
          </a:p>
          <a:p>
            <a:pPr marL="457200" lvl="0" indent="-457200" algn="l" rtl="0">
              <a:spcBef>
                <a:spcPts val="640"/>
              </a:spcBef>
              <a:spcAft>
                <a:spcPts val="0"/>
              </a:spcAft>
              <a:buClr>
                <a:schemeClr val="dk1"/>
              </a:buClr>
              <a:buSzPts val="3200"/>
              <a:buChar char="•"/>
            </a:pPr>
            <a:r>
              <a:rPr lang="en-US" dirty="0"/>
              <a:t>This creates imbalance of power between authority and people</a:t>
            </a:r>
            <a:endParaRPr dirty="0"/>
          </a:p>
        </p:txBody>
      </p:sp>
      <p:sp>
        <p:nvSpPr>
          <p:cNvPr id="3" name="TextBox 2">
            <a:extLst>
              <a:ext uri="{FF2B5EF4-FFF2-40B4-BE49-F238E27FC236}">
                <a16:creationId xmlns:a16="http://schemas.microsoft.com/office/drawing/2014/main" id="{B4102B17-A35B-9426-02A8-9D4ABE720ACA}"/>
              </a:ext>
            </a:extLst>
          </p:cNvPr>
          <p:cNvSpPr txBox="1"/>
          <p:nvPr/>
        </p:nvSpPr>
        <p:spPr>
          <a:xfrm>
            <a:off x="0" y="3840098"/>
            <a:ext cx="9144000" cy="2579039"/>
          </a:xfrm>
          <a:prstGeom prst="rect">
            <a:avLst/>
          </a:prstGeom>
          <a:noFill/>
          <a:ln>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"Trust" discusses how monitoring without permission, such as the use of CCTV in shopping centers, can indicate a lack of trust in people. It suggests that such surveillance can degrade trust, damage relationships, and potentially encourage illegal activities. This imbalance of power between authority and individuals can lead to a breakdown in social cohesion.</a:t>
            </a:r>
            <a:endParaRPr lang="en-AU" sz="2200" dirty="0">
              <a:latin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Trust </a:t>
            </a:r>
            <a:endParaRPr/>
          </a:p>
        </p:txBody>
      </p:sp>
      <p:sp>
        <p:nvSpPr>
          <p:cNvPr id="148" name="Google Shape;148;p9"/>
          <p:cNvSpPr txBox="1">
            <a:spLocks noGrp="1"/>
          </p:cNvSpPr>
          <p:nvPr>
            <p:ph type="body" idx="1"/>
          </p:nvPr>
        </p:nvSpPr>
        <p:spPr>
          <a:xfrm>
            <a:off x="184031" y="1240766"/>
            <a:ext cx="8402127" cy="2500917"/>
          </a:xfrm>
          <a:prstGeom prst="rect">
            <a:avLst/>
          </a:prstGeom>
          <a:noFill/>
          <a:ln>
            <a:noFill/>
          </a:ln>
        </p:spPr>
        <p:txBody>
          <a:bodyPr spcFirstLastPara="1" wrap="square" lIns="91425" tIns="45700" rIns="91425" bIns="45700" anchor="t" anchorCtr="0">
            <a:normAutofit fontScale="70000" lnSpcReduction="20000"/>
          </a:bodyPr>
          <a:lstStyle/>
          <a:p>
            <a:pPr marL="457200" lvl="0" indent="-457200" algn="l" rtl="0">
              <a:spcBef>
                <a:spcPts val="0"/>
              </a:spcBef>
              <a:spcAft>
                <a:spcPts val="0"/>
              </a:spcAft>
              <a:buClr>
                <a:schemeClr val="dk1"/>
              </a:buClr>
              <a:buSzPts val="3200"/>
              <a:buChar char="•"/>
            </a:pPr>
            <a:r>
              <a:rPr lang="en-US" dirty="0"/>
              <a:t>Monitoring without permission recommends lack of trust in people such as CCTV in shopping centers</a:t>
            </a:r>
            <a:endParaRPr dirty="0"/>
          </a:p>
          <a:p>
            <a:pPr marL="457200" lvl="0" indent="-457200" algn="l" rtl="0">
              <a:spcBef>
                <a:spcPts val="640"/>
              </a:spcBef>
              <a:spcAft>
                <a:spcPts val="0"/>
              </a:spcAft>
              <a:buClr>
                <a:schemeClr val="dk1"/>
              </a:buClr>
              <a:buSzPts val="3200"/>
              <a:buChar char="•"/>
            </a:pPr>
            <a:r>
              <a:rPr lang="en-US" dirty="0"/>
              <a:t>Under surveillance (lack of trust) degrade trust and breakdown relationship</a:t>
            </a:r>
            <a:endParaRPr dirty="0"/>
          </a:p>
          <a:p>
            <a:pPr marL="457200" lvl="0" indent="-457200" algn="l" rtl="0">
              <a:spcBef>
                <a:spcPts val="640"/>
              </a:spcBef>
              <a:spcAft>
                <a:spcPts val="0"/>
              </a:spcAft>
              <a:buClr>
                <a:schemeClr val="dk1"/>
              </a:buClr>
              <a:buSzPts val="3200"/>
              <a:buChar char="•"/>
            </a:pPr>
            <a:r>
              <a:rPr lang="en-US" dirty="0"/>
              <a:t>Under surveillance recommends people choose to engage in illegal activities </a:t>
            </a:r>
            <a:endParaRPr dirty="0"/>
          </a:p>
          <a:p>
            <a:pPr marL="457200" lvl="0" indent="-457200" algn="l" rtl="0">
              <a:spcBef>
                <a:spcPts val="640"/>
              </a:spcBef>
              <a:spcAft>
                <a:spcPts val="0"/>
              </a:spcAft>
              <a:buClr>
                <a:schemeClr val="dk1"/>
              </a:buClr>
              <a:buSzPts val="3200"/>
              <a:buChar char="•"/>
            </a:pPr>
            <a:r>
              <a:rPr lang="en-US" dirty="0"/>
              <a:t>This creates imbalance of power between authority and people</a:t>
            </a:r>
            <a:endParaRPr dirty="0"/>
          </a:p>
        </p:txBody>
      </p:sp>
      <p:sp>
        <p:nvSpPr>
          <p:cNvPr id="3" name="TextBox 2">
            <a:extLst>
              <a:ext uri="{FF2B5EF4-FFF2-40B4-BE49-F238E27FC236}">
                <a16:creationId xmlns:a16="http://schemas.microsoft.com/office/drawing/2014/main" id="{B4102B17-A35B-9426-02A8-9D4ABE720ACA}"/>
              </a:ext>
            </a:extLst>
          </p:cNvPr>
          <p:cNvSpPr txBox="1"/>
          <p:nvPr/>
        </p:nvSpPr>
        <p:spPr>
          <a:xfrm>
            <a:off x="0" y="3771129"/>
            <a:ext cx="9144000" cy="3086871"/>
          </a:xfrm>
          <a:prstGeom prst="rect">
            <a:avLst/>
          </a:prstGeom>
          <a:noFill/>
          <a:ln>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In Brisbane, the installation of CCTV cameras in shopping centers without informing the public has led to concerns about privacy and trust. Shoppers may feel mistrusted and monitored, which can erode their confidence in the authorities managing these spaces. Transparent communication about the purpose and benefits of surveillance can help rebuild trust and ensure that surveillance practices are accepted by the community.</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4005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0" y="1150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Open-Ended</a:t>
            </a:r>
            <a:endParaRPr dirty="0"/>
          </a:p>
        </p:txBody>
      </p:sp>
      <p:sp>
        <p:nvSpPr>
          <p:cNvPr id="111" name="Google Shape;111;p3"/>
          <p:cNvSpPr txBox="1">
            <a:spLocks noGrp="1"/>
          </p:cNvSpPr>
          <p:nvPr>
            <p:ph type="body" idx="1"/>
          </p:nvPr>
        </p:nvSpPr>
        <p:spPr>
          <a:xfrm>
            <a:off x="0" y="972907"/>
            <a:ext cx="9144000" cy="1357469"/>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3200"/>
              <a:buNone/>
            </a:pPr>
            <a:r>
              <a:rPr lang="en-US" sz="2600" b="1" dirty="0"/>
              <a:t>How does social sorting through surveillance contribute to discrimination, and what steps can be taken to prevent this?</a:t>
            </a:r>
            <a:endParaRPr sz="2600" b="1"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2236132"/>
            <a:ext cx="9144000" cy="4102533"/>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Social sorting through surveillance can contribute to discrimination by unfairly targeting individuals based on characteristics such as race, nationality, or financial status, reinforcing societal biases and inequalities. In Sydney, the implementation of surveillance in public transport has led to claims of racial profiling. To prevent this, it is essential to implement strict guidelines and oversight to ensure surveillance practices are fair and unbiased. This includes regular audits, training for operators on implicit biases, and involving diverse communities in the development and monitoring of surveillance policies.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22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Social Sorting </a:t>
            </a:r>
            <a:endParaRPr/>
          </a:p>
        </p:txBody>
      </p:sp>
      <p:sp>
        <p:nvSpPr>
          <p:cNvPr id="154" name="Google Shape;154;p10"/>
          <p:cNvSpPr txBox="1">
            <a:spLocks noGrp="1"/>
          </p:cNvSpPr>
          <p:nvPr>
            <p:ph type="body" idx="1"/>
          </p:nvPr>
        </p:nvSpPr>
        <p:spPr>
          <a:xfrm>
            <a:off x="21616" y="1289016"/>
            <a:ext cx="9122384" cy="278899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2800"/>
              <a:buNone/>
            </a:pPr>
            <a:r>
              <a:rPr lang="en-US" sz="1800" dirty="0">
                <a:solidFill>
                  <a:srgbClr val="000000"/>
                </a:solidFill>
                <a:latin typeface="Calibri"/>
                <a:ea typeface="Calibri"/>
                <a:cs typeface="Calibri"/>
                <a:sym typeface="Calibri"/>
              </a:rPr>
              <a:t>Surveillance often discriminate between people within a society</a:t>
            </a:r>
            <a:endParaRPr sz="1800" dirty="0">
              <a:solidFill>
                <a:srgbClr val="000000"/>
              </a:solidFill>
              <a:latin typeface="Calibri"/>
              <a:ea typeface="Calibri"/>
              <a:cs typeface="Calibri"/>
              <a:sym typeface="Calibri"/>
            </a:endParaRPr>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nationality </a:t>
            </a:r>
            <a:endParaRPr sz="1800" dirty="0">
              <a:solidFill>
                <a:srgbClr val="808080"/>
              </a:solidFill>
            </a:endParaRPr>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racial background</a:t>
            </a:r>
            <a:endParaRPr sz="1800" dirty="0"/>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financial stability (poor vs rich)</a:t>
            </a:r>
            <a:endParaRPr sz="1800" dirty="0"/>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religion and appearance </a:t>
            </a:r>
            <a:endParaRPr sz="1800" dirty="0"/>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gender or sexual orientation </a:t>
            </a:r>
            <a:endParaRPr sz="1800" dirty="0"/>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age </a:t>
            </a:r>
            <a:endParaRPr sz="1800" dirty="0">
              <a:solidFill>
                <a:srgbClr val="808080"/>
              </a:solidFill>
            </a:endParaRPr>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disability</a:t>
            </a:r>
            <a:endParaRPr sz="1800" dirty="0">
              <a:solidFill>
                <a:srgbClr val="000000"/>
              </a:solidFill>
            </a:endParaRPr>
          </a:p>
        </p:txBody>
      </p:sp>
      <p:sp>
        <p:nvSpPr>
          <p:cNvPr id="3" name="TextBox 2">
            <a:extLst>
              <a:ext uri="{FF2B5EF4-FFF2-40B4-BE49-F238E27FC236}">
                <a16:creationId xmlns:a16="http://schemas.microsoft.com/office/drawing/2014/main" id="{ECEEB41A-241C-587F-6CC6-E87FC0F872E6}"/>
              </a:ext>
            </a:extLst>
          </p:cNvPr>
          <p:cNvSpPr txBox="1"/>
          <p:nvPr/>
        </p:nvSpPr>
        <p:spPr>
          <a:xfrm>
            <a:off x="11700" y="4197449"/>
            <a:ext cx="9132300" cy="2579039"/>
          </a:xfrm>
          <a:prstGeom prst="rect">
            <a:avLst/>
          </a:prstGeom>
          <a:noFill/>
          <a:ln>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"Social Sorting" addresses how surveillance can lead to discrimination within society, targeting individuals based on nationality, race, financial stability, religion, appearance, gender, sexual orientation, age, or disability. This practice of social sorting can reinforce stereotypes and inequalities, impacting social cohesion and fairness.</a:t>
            </a:r>
            <a:endParaRPr lang="en-AU" sz="2200" dirty="0">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Social Sorting </a:t>
            </a:r>
            <a:endParaRPr/>
          </a:p>
        </p:txBody>
      </p:sp>
      <p:sp>
        <p:nvSpPr>
          <p:cNvPr id="154" name="Google Shape;154;p10"/>
          <p:cNvSpPr txBox="1">
            <a:spLocks noGrp="1"/>
          </p:cNvSpPr>
          <p:nvPr>
            <p:ph type="body" idx="1"/>
          </p:nvPr>
        </p:nvSpPr>
        <p:spPr>
          <a:xfrm>
            <a:off x="21616" y="1289016"/>
            <a:ext cx="9122384" cy="278899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2800"/>
              <a:buNone/>
            </a:pPr>
            <a:r>
              <a:rPr lang="en-US" sz="1800" dirty="0">
                <a:solidFill>
                  <a:srgbClr val="000000"/>
                </a:solidFill>
                <a:latin typeface="Calibri"/>
                <a:ea typeface="Calibri"/>
                <a:cs typeface="Calibri"/>
                <a:sym typeface="Calibri"/>
              </a:rPr>
              <a:t>Surveillance often discriminate between people within a society</a:t>
            </a:r>
            <a:endParaRPr sz="1800" dirty="0">
              <a:solidFill>
                <a:srgbClr val="000000"/>
              </a:solidFill>
              <a:latin typeface="Calibri"/>
              <a:ea typeface="Calibri"/>
              <a:cs typeface="Calibri"/>
              <a:sym typeface="Calibri"/>
            </a:endParaRPr>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nationality </a:t>
            </a:r>
            <a:endParaRPr sz="1800" dirty="0">
              <a:solidFill>
                <a:srgbClr val="808080"/>
              </a:solidFill>
            </a:endParaRPr>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racial background</a:t>
            </a:r>
            <a:endParaRPr sz="1800" dirty="0"/>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financial stability (poor vs rich)</a:t>
            </a:r>
            <a:endParaRPr sz="1800" dirty="0"/>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religion and appearance </a:t>
            </a:r>
            <a:endParaRPr sz="1800" dirty="0"/>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gender or sexual orientation </a:t>
            </a:r>
            <a:endParaRPr sz="1800" dirty="0"/>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different age </a:t>
            </a:r>
            <a:endParaRPr sz="1800" dirty="0">
              <a:solidFill>
                <a:srgbClr val="808080"/>
              </a:solidFill>
            </a:endParaRPr>
          </a:p>
          <a:p>
            <a:pPr marL="742950" lvl="1" indent="-342900" algn="l" rtl="0">
              <a:spcBef>
                <a:spcPts val="480"/>
              </a:spcBef>
              <a:spcAft>
                <a:spcPts val="0"/>
              </a:spcAft>
              <a:buClr>
                <a:srgbClr val="000000"/>
              </a:buClr>
              <a:buSzPts val="2400"/>
              <a:buFont typeface="Courier New"/>
              <a:buChar char="o"/>
            </a:pPr>
            <a:r>
              <a:rPr lang="en-US" sz="1800" dirty="0">
                <a:solidFill>
                  <a:srgbClr val="000000"/>
                </a:solidFill>
              </a:rPr>
              <a:t>Targeting individual with disability</a:t>
            </a:r>
            <a:endParaRPr sz="1800" dirty="0">
              <a:solidFill>
                <a:srgbClr val="000000"/>
              </a:solidFill>
            </a:endParaRPr>
          </a:p>
        </p:txBody>
      </p:sp>
      <p:sp>
        <p:nvSpPr>
          <p:cNvPr id="3" name="TextBox 2">
            <a:extLst>
              <a:ext uri="{FF2B5EF4-FFF2-40B4-BE49-F238E27FC236}">
                <a16:creationId xmlns:a16="http://schemas.microsoft.com/office/drawing/2014/main" id="{ECEEB41A-241C-587F-6CC6-E87FC0F872E6}"/>
              </a:ext>
            </a:extLst>
          </p:cNvPr>
          <p:cNvSpPr txBox="1"/>
          <p:nvPr/>
        </p:nvSpPr>
        <p:spPr>
          <a:xfrm>
            <a:off x="11700" y="4197449"/>
            <a:ext cx="9132300" cy="2579039"/>
          </a:xfrm>
          <a:prstGeom prst="rect">
            <a:avLst/>
          </a:prstGeom>
          <a:noFill/>
          <a:ln>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In Sydney, concerns have been raised about the use of surveillance technology in public transportation systems, where individuals from certain racial or ethnic backgrounds report feeling disproportionately targeted and monitored. This has led to discussions about the need for unbiased and fair use of surveillance to ensure that it does not perpetuate social discrimination.</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3760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Summary </a:t>
            </a:r>
            <a:endParaRPr/>
          </a:p>
        </p:txBody>
      </p:sp>
      <p:sp>
        <p:nvSpPr>
          <p:cNvPr id="160" name="Google Shape;160;p11"/>
          <p:cNvSpPr txBox="1">
            <a:spLocks noGrp="1"/>
          </p:cNvSpPr>
          <p:nvPr>
            <p:ph type="body" idx="1"/>
          </p:nvPr>
        </p:nvSpPr>
        <p:spPr>
          <a:xfrm>
            <a:off x="-2875" y="1111370"/>
            <a:ext cx="9063486" cy="4525963"/>
          </a:xfrm>
          <a:prstGeom prst="rect">
            <a:avLst/>
          </a:prstGeom>
          <a:noFill/>
          <a:ln>
            <a:noFill/>
          </a:ln>
        </p:spPr>
        <p:txBody>
          <a:bodyPr spcFirstLastPara="1" wrap="square" lIns="91425" tIns="45700" rIns="91425" bIns="45700" anchor="t" anchorCtr="0">
            <a:noAutofit/>
          </a:bodyPr>
          <a:lstStyle/>
          <a:p>
            <a:pPr marL="742950" lvl="1" indent="-285750" algn="l" rtl="0">
              <a:spcBef>
                <a:spcPts val="0"/>
              </a:spcBef>
              <a:spcAft>
                <a:spcPts val="0"/>
              </a:spcAft>
              <a:buClr>
                <a:schemeClr val="dk1"/>
              </a:buClr>
              <a:buSzPts val="2400"/>
              <a:buNone/>
            </a:pPr>
            <a:endParaRPr sz="2400"/>
          </a:p>
          <a:p>
            <a:pPr marL="742950" lvl="1" indent="-285750" algn="l" rtl="0">
              <a:spcBef>
                <a:spcPts val="560"/>
              </a:spcBef>
              <a:spcAft>
                <a:spcPts val="0"/>
              </a:spcAft>
              <a:buClr>
                <a:schemeClr val="dk1"/>
              </a:buClr>
              <a:buSzPts val="2800"/>
              <a:buNone/>
            </a:pPr>
            <a:r>
              <a:rPr lang="en-US"/>
              <a:t>There are a number of wrongs involved with surveillance</a:t>
            </a:r>
            <a:endParaRPr/>
          </a:p>
          <a:p>
            <a:pPr marL="742950" lvl="1" indent="-285750" algn="l" rtl="0">
              <a:spcBef>
                <a:spcPts val="560"/>
              </a:spcBef>
              <a:spcAft>
                <a:spcPts val="0"/>
              </a:spcAft>
              <a:buClr>
                <a:schemeClr val="dk1"/>
              </a:buClr>
              <a:buSzPts val="2800"/>
              <a:buChar char="•"/>
            </a:pPr>
            <a:r>
              <a:rPr lang="en-US"/>
              <a:t>Discrimination</a:t>
            </a:r>
            <a:endParaRPr/>
          </a:p>
          <a:p>
            <a:pPr marL="742950" lvl="1" indent="-285750" algn="l" rtl="0">
              <a:spcBef>
                <a:spcPts val="560"/>
              </a:spcBef>
              <a:spcAft>
                <a:spcPts val="0"/>
              </a:spcAft>
              <a:buClr>
                <a:schemeClr val="dk1"/>
              </a:buClr>
              <a:buSzPts val="2800"/>
              <a:buChar char="•"/>
            </a:pPr>
            <a:r>
              <a:rPr lang="en-US"/>
              <a:t>Trust</a:t>
            </a:r>
            <a:endParaRPr/>
          </a:p>
          <a:p>
            <a:pPr marL="742950" lvl="1" indent="-285750" algn="l" rtl="0">
              <a:spcBef>
                <a:spcPts val="560"/>
              </a:spcBef>
              <a:spcAft>
                <a:spcPts val="0"/>
              </a:spcAft>
              <a:buClr>
                <a:schemeClr val="dk1"/>
              </a:buClr>
              <a:buSzPts val="2800"/>
              <a:buChar char="•"/>
            </a:pPr>
            <a:r>
              <a:rPr lang="en-US"/>
              <a:t>Power and control </a:t>
            </a:r>
            <a:endParaRPr/>
          </a:p>
          <a:p>
            <a:pPr marL="742950" lvl="1" indent="-285750" algn="l" rtl="0">
              <a:spcBef>
                <a:spcPts val="560"/>
              </a:spcBef>
              <a:spcAft>
                <a:spcPts val="0"/>
              </a:spcAft>
              <a:buClr>
                <a:schemeClr val="dk1"/>
              </a:buClr>
              <a:buSzPts val="2800"/>
              <a:buChar char="•"/>
            </a:pPr>
            <a:r>
              <a:rPr lang="en-US"/>
              <a:t>Social sorting</a:t>
            </a: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Question </a:t>
            </a:r>
            <a:endParaRPr dirty="0"/>
          </a:p>
        </p:txBody>
      </p:sp>
      <p:sp>
        <p:nvSpPr>
          <p:cNvPr id="160" name="Google Shape;160;p11"/>
          <p:cNvSpPr txBox="1">
            <a:spLocks noGrp="1"/>
          </p:cNvSpPr>
          <p:nvPr>
            <p:ph type="body" idx="1"/>
          </p:nvPr>
        </p:nvSpPr>
        <p:spPr>
          <a:xfrm>
            <a:off x="-2875" y="1111370"/>
            <a:ext cx="9063486" cy="4753402"/>
          </a:xfrm>
          <a:prstGeom prst="rect">
            <a:avLst/>
          </a:prstGeom>
          <a:noFill/>
          <a:ln>
            <a:noFill/>
          </a:ln>
        </p:spPr>
        <p:txBody>
          <a:bodyPr spcFirstLastPara="1" wrap="square" lIns="91425" tIns="45700" rIns="91425" bIns="45700" anchor="t" anchorCtr="0">
            <a:noAutofit/>
          </a:bodyPr>
          <a:lstStyle/>
          <a:p>
            <a:pPr marL="114300" indent="0">
              <a:buNone/>
            </a:pPr>
            <a:r>
              <a:rPr lang="en-US" sz="2200" b="1" dirty="0"/>
              <a:t>1. What is a primary benefit of widespread surveillance in modern societies?</a:t>
            </a:r>
          </a:p>
          <a:p>
            <a:pPr marL="114300" indent="0">
              <a:buNone/>
            </a:pPr>
            <a:r>
              <a:rPr lang="en-US" sz="2200" dirty="0"/>
              <a:t>a) Increased marketing opportunities</a:t>
            </a:r>
          </a:p>
          <a:p>
            <a:pPr marL="114300" indent="0">
              <a:buNone/>
            </a:pPr>
            <a:r>
              <a:rPr lang="en-US" sz="2200" dirty="0"/>
              <a:t>b) Enhanced public safety</a:t>
            </a:r>
          </a:p>
          <a:p>
            <a:pPr marL="114300" indent="0">
              <a:buNone/>
            </a:pPr>
            <a:r>
              <a:rPr lang="en-US" sz="2200" dirty="0"/>
              <a:t>c) Higher internet speeds</a:t>
            </a:r>
          </a:p>
          <a:p>
            <a:pPr marL="114300" indent="0">
              <a:buNone/>
            </a:pPr>
            <a:r>
              <a:rPr lang="en-US" sz="2200" dirty="0"/>
              <a:t>d) Reduced public spending</a:t>
            </a:r>
            <a:br>
              <a:rPr lang="en-US" sz="2200" dirty="0"/>
            </a:br>
            <a:endParaRPr lang="en-US" sz="2200" dirty="0"/>
          </a:p>
          <a:p>
            <a:pPr marL="114300" indent="0">
              <a:buNone/>
            </a:pPr>
            <a:r>
              <a:rPr lang="en-US" sz="2200" b="1" dirty="0"/>
              <a:t>2. Which technology is commonly used for modern criminal identification?</a:t>
            </a:r>
          </a:p>
          <a:p>
            <a:pPr marL="114300" indent="0">
              <a:buNone/>
            </a:pPr>
            <a:r>
              <a:rPr lang="en-US" sz="2200" dirty="0"/>
              <a:t>a) Typewriters</a:t>
            </a:r>
          </a:p>
          <a:p>
            <a:pPr marL="114300" indent="0">
              <a:buNone/>
            </a:pPr>
            <a:r>
              <a:rPr lang="en-US" sz="2200" dirty="0"/>
              <a:t>b) Facial recognition</a:t>
            </a:r>
          </a:p>
          <a:p>
            <a:pPr marL="114300" indent="0">
              <a:buNone/>
            </a:pPr>
            <a:r>
              <a:rPr lang="en-US" sz="2200" dirty="0"/>
              <a:t>c) Telegraph</a:t>
            </a:r>
          </a:p>
          <a:p>
            <a:pPr marL="114300" indent="0">
              <a:buNone/>
            </a:pPr>
            <a:r>
              <a:rPr lang="en-US" sz="2200" dirty="0"/>
              <a:t>d) Morse code</a:t>
            </a:r>
          </a:p>
        </p:txBody>
      </p:sp>
      <p:sp>
        <p:nvSpPr>
          <p:cNvPr id="2" name="Rectangle: Rounded Corners 1">
            <a:extLst>
              <a:ext uri="{FF2B5EF4-FFF2-40B4-BE49-F238E27FC236}">
                <a16:creationId xmlns:a16="http://schemas.microsoft.com/office/drawing/2014/main" id="{1745A8F0-6750-E78C-EF47-C3DA609D8F11}"/>
              </a:ext>
            </a:extLst>
          </p:cNvPr>
          <p:cNvSpPr/>
          <p:nvPr/>
        </p:nvSpPr>
        <p:spPr>
          <a:xfrm>
            <a:off x="94593" y="2312276"/>
            <a:ext cx="5097517" cy="39939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Rounded Corners 2">
            <a:extLst>
              <a:ext uri="{FF2B5EF4-FFF2-40B4-BE49-F238E27FC236}">
                <a16:creationId xmlns:a16="http://schemas.microsoft.com/office/drawing/2014/main" id="{A3C4C527-8913-923F-9E50-D74F08B20DC8}"/>
              </a:ext>
            </a:extLst>
          </p:cNvPr>
          <p:cNvSpPr/>
          <p:nvPr/>
        </p:nvSpPr>
        <p:spPr>
          <a:xfrm>
            <a:off x="94593" y="4566742"/>
            <a:ext cx="5097517" cy="39939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47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0" y="1150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Open-Ended</a:t>
            </a:r>
            <a:endParaRPr dirty="0"/>
          </a:p>
        </p:txBody>
      </p:sp>
      <p:sp>
        <p:nvSpPr>
          <p:cNvPr id="111" name="Google Shape;111;p3"/>
          <p:cNvSpPr txBox="1">
            <a:spLocks noGrp="1"/>
          </p:cNvSpPr>
          <p:nvPr>
            <p:ph type="body" idx="1"/>
          </p:nvPr>
        </p:nvSpPr>
        <p:spPr>
          <a:xfrm>
            <a:off x="0" y="1154503"/>
            <a:ext cx="8988724" cy="1357469"/>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50000"/>
              </a:lnSpc>
              <a:spcBef>
                <a:spcPts val="0"/>
              </a:spcBef>
              <a:spcAft>
                <a:spcPts val="0"/>
              </a:spcAft>
              <a:buClr>
                <a:schemeClr val="dk1"/>
              </a:buClr>
              <a:buSzPts val="3200"/>
              <a:buNone/>
            </a:pPr>
            <a:r>
              <a:rPr lang="en-US" sz="2600" b="1" dirty="0"/>
              <a:t>How does the routine use of surveillance cameras in public places impact personal privacy and public safety in modern cities?</a:t>
            </a:r>
            <a:endParaRPr sz="2600" b="1"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2548678"/>
            <a:ext cx="9144000" cy="3594702"/>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The routine use of surveillance cameras in public places significantly enhances public safety by deterring crime and assisting in law enforcement. For instance, in Melbourne, the city’s surveillance system helps monitor busy areas, reducing crime rates and improving traffic management. However, it also raises concerns about personal privacy, as constant monitoring can make individuals feel uneasy and lead to debates about the balance between security and privacy.</a:t>
            </a:r>
            <a:endParaRPr lang="en-AU" sz="22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2" descr="Why Digital Archives Matter to Librarians and Researchers - De Gruyter  Conversations"/>
          <p:cNvPicPr preferRelativeResize="0"/>
          <p:nvPr/>
        </p:nvPicPr>
        <p:blipFill rotWithShape="1">
          <a:blip r:embed="rId3">
            <a:alphaModFix/>
          </a:blip>
          <a:srcRect/>
          <a:stretch/>
        </p:blipFill>
        <p:spPr>
          <a:xfrm>
            <a:off x="-1346" y="-1708"/>
            <a:ext cx="9146693" cy="6861414"/>
          </a:xfrm>
          <a:prstGeom prst="rect">
            <a:avLst/>
          </a:prstGeom>
          <a:noFill/>
          <a:ln>
            <a:noFill/>
          </a:ln>
        </p:spPr>
      </p:pic>
      <p:sp>
        <p:nvSpPr>
          <p:cNvPr id="166" name="Google Shape;166;p12"/>
          <p:cNvSpPr txBox="1"/>
          <p:nvPr/>
        </p:nvSpPr>
        <p:spPr>
          <a:xfrm>
            <a:off x="-5626" y="2500"/>
            <a:ext cx="9149625" cy="92333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chemeClr val="lt1"/>
                </a:solidFill>
                <a:latin typeface="Arial"/>
                <a:ea typeface="Arial"/>
                <a:cs typeface="Arial"/>
                <a:sym typeface="Arial"/>
              </a:rPr>
              <a:t>Reading Materials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Articles</a:t>
            </a:r>
            <a:endParaRPr/>
          </a:p>
        </p:txBody>
      </p:sp>
      <p:sp>
        <p:nvSpPr>
          <p:cNvPr id="172" name="Google Shape;172;p13"/>
          <p:cNvSpPr txBox="1">
            <a:spLocks noGrp="1"/>
          </p:cNvSpPr>
          <p:nvPr>
            <p:ph type="body" idx="1"/>
          </p:nvPr>
        </p:nvSpPr>
        <p:spPr>
          <a:xfrm>
            <a:off x="198407" y="1168878"/>
            <a:ext cx="8430883"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Gary T. Marx, ‘Surveillance Studies’, in International Encyclopedia of the Social and Behavioural Sciences, 2nd ed., 2015, 734.2</a:t>
            </a:r>
            <a:endParaRPr/>
          </a:p>
          <a:p>
            <a:pPr marL="342900" lvl="0" indent="-342900" algn="l" rtl="0">
              <a:spcBef>
                <a:spcPts val="480"/>
              </a:spcBef>
              <a:spcAft>
                <a:spcPts val="0"/>
              </a:spcAft>
              <a:buClr>
                <a:schemeClr val="dk1"/>
              </a:buClr>
              <a:buSzPts val="2400"/>
              <a:buChar char="•"/>
            </a:pPr>
            <a:r>
              <a:rPr lang="en-US" sz="2400"/>
              <a:t>David Lyon, Surveillance Society: Monitoring everyday life (Buckingham, England; Philadelphia: Open University Press, 2001), 2.</a:t>
            </a:r>
            <a:endParaRPr/>
          </a:p>
          <a:p>
            <a:pPr marL="342900" lvl="0" indent="-342900" algn="l" rtl="0">
              <a:spcBef>
                <a:spcPts val="480"/>
              </a:spcBef>
              <a:spcAft>
                <a:spcPts val="0"/>
              </a:spcAft>
              <a:buClr>
                <a:schemeClr val="dk1"/>
              </a:buClr>
              <a:buSzPts val="2400"/>
              <a:buChar char="•"/>
            </a:pPr>
            <a:r>
              <a:rPr lang="en-US" sz="2400"/>
              <a:t>Tony Doyle, ‘Privacy and Perfect Voyeurism’, Ethics and Information Technology 11 (2009), 181–89.</a:t>
            </a:r>
            <a:endParaRPr sz="2400"/>
          </a:p>
          <a:p>
            <a:pPr marL="342900" lvl="0" indent="-342900" algn="l" rtl="0">
              <a:spcBef>
                <a:spcPts val="480"/>
              </a:spcBef>
              <a:spcAft>
                <a:spcPts val="0"/>
              </a:spcAft>
              <a:buClr>
                <a:schemeClr val="dk1"/>
              </a:buClr>
              <a:buSzPts val="2400"/>
              <a:buChar char="•"/>
            </a:pPr>
            <a:r>
              <a:rPr lang="en-US" sz="2400"/>
              <a:t>Surveillance Studies Network, ‘A Report on the Surveillance Society’ (Information Commissioner’s Office, 2006), sec. 3.1.</a:t>
            </a:r>
            <a:endParaRPr sz="2400"/>
          </a:p>
          <a:p>
            <a:pPr marL="342900" lvl="0" indent="-342900" algn="l" rtl="0">
              <a:spcBef>
                <a:spcPts val="480"/>
              </a:spcBef>
              <a:spcAft>
                <a:spcPts val="0"/>
              </a:spcAft>
              <a:buClr>
                <a:schemeClr val="dk1"/>
              </a:buClr>
              <a:buSzPts val="2400"/>
              <a:buChar char="•"/>
            </a:pPr>
            <a:r>
              <a:rPr lang="en-US" sz="2400"/>
              <a:t>Surveillance Studies Network, ‘A Report on the Surveillance Society’.</a:t>
            </a:r>
            <a:endParaRPr sz="2400"/>
          </a:p>
          <a:p>
            <a:pPr marL="342900" lvl="0" indent="-139700" algn="l" rtl="0">
              <a:spcBef>
                <a:spcPts val="640"/>
              </a:spcBef>
              <a:spcAft>
                <a:spcPts val="0"/>
              </a:spcAft>
              <a:buClr>
                <a:schemeClr val="dk1"/>
              </a:buClr>
              <a:buSzPts val="3200"/>
              <a:buNone/>
            </a:pPr>
            <a:endParaRPr>
              <a:solidFill>
                <a:srgbClr val="0070C0"/>
              </a:solidFill>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Videos</a:t>
            </a:r>
            <a:endParaRPr/>
          </a:p>
        </p:txBody>
      </p:sp>
      <p:sp>
        <p:nvSpPr>
          <p:cNvPr id="178" name="Google Shape;178;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u="sng">
                <a:solidFill>
                  <a:schemeClr val="hlink"/>
                </a:solidFill>
                <a:hlinkClick r:id="rId3"/>
              </a:rPr>
              <a:t>https://www.youtube.com/watch?v=4byz6uiw1yE</a:t>
            </a: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342900" algn="l" rtl="0">
              <a:spcBef>
                <a:spcPts val="480"/>
              </a:spcBef>
              <a:spcAft>
                <a:spcPts val="0"/>
              </a:spcAft>
              <a:buClr>
                <a:schemeClr val="dk1"/>
              </a:buClr>
              <a:buSzPts val="2400"/>
              <a:buChar char="•"/>
            </a:pPr>
            <a:r>
              <a:rPr lang="en-US" sz="2400" u="sng">
                <a:solidFill>
                  <a:schemeClr val="hlink"/>
                </a:solidFill>
                <a:hlinkClick r:id="rId4"/>
              </a:rPr>
              <a:t>https://www.youtube.com/watch?v=1dDhqX3txf4</a:t>
            </a: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342900" algn="l" rtl="0">
              <a:spcBef>
                <a:spcPts val="480"/>
              </a:spcBef>
              <a:spcAft>
                <a:spcPts val="0"/>
              </a:spcAft>
              <a:buClr>
                <a:schemeClr val="dk1"/>
              </a:buClr>
              <a:buSzPts val="2400"/>
              <a:buChar char="•"/>
            </a:pPr>
            <a:r>
              <a:rPr lang="en-US" sz="2400"/>
              <a:t>https://www.youtube.com/watch?v=1L80HDdS7Wg</a:t>
            </a: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7F83-F517-00A2-5009-651B2C09392A}"/>
              </a:ext>
            </a:extLst>
          </p:cNvPr>
          <p:cNvSpPr>
            <a:spLocks noGrp="1"/>
          </p:cNvSpPr>
          <p:nvPr>
            <p:ph type="title"/>
          </p:nvPr>
        </p:nvSpPr>
        <p:spPr>
          <a:xfrm>
            <a:off x="457200" y="274638"/>
            <a:ext cx="8229600" cy="839459"/>
          </a:xfrm>
        </p:spPr>
        <p:txBody>
          <a:bodyPr/>
          <a:lstStyle/>
          <a:p>
            <a:r>
              <a:rPr lang="en-AU" dirty="0"/>
              <a:t>Tutorial</a:t>
            </a:r>
          </a:p>
        </p:txBody>
      </p:sp>
      <p:pic>
        <p:nvPicPr>
          <p:cNvPr id="5" name="Picture 4">
            <a:extLst>
              <a:ext uri="{FF2B5EF4-FFF2-40B4-BE49-F238E27FC236}">
                <a16:creationId xmlns:a16="http://schemas.microsoft.com/office/drawing/2014/main" id="{3F00742B-B8B6-40C1-E1DB-C32644C191F8}"/>
              </a:ext>
            </a:extLst>
          </p:cNvPr>
          <p:cNvPicPr>
            <a:picLocks noChangeAspect="1"/>
          </p:cNvPicPr>
          <p:nvPr/>
        </p:nvPicPr>
        <p:blipFill rotWithShape="1">
          <a:blip r:embed="rId2"/>
          <a:srcRect l="14023" t="26194" r="63678" b="8825"/>
          <a:stretch/>
        </p:blipFill>
        <p:spPr>
          <a:xfrm>
            <a:off x="924909" y="989055"/>
            <a:ext cx="7294182" cy="5978222"/>
          </a:xfrm>
          <a:prstGeom prst="rect">
            <a:avLst/>
          </a:prstGeom>
        </p:spPr>
      </p:pic>
    </p:spTree>
    <p:extLst>
      <p:ext uri="{BB962C8B-B14F-4D97-AF65-F5344CB8AC3E}">
        <p14:creationId xmlns:p14="http://schemas.microsoft.com/office/powerpoint/2010/main" val="4290066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7F83-F517-00A2-5009-651B2C09392A}"/>
              </a:ext>
            </a:extLst>
          </p:cNvPr>
          <p:cNvSpPr>
            <a:spLocks noGrp="1"/>
          </p:cNvSpPr>
          <p:nvPr>
            <p:ph type="title"/>
          </p:nvPr>
        </p:nvSpPr>
        <p:spPr>
          <a:xfrm>
            <a:off x="457200" y="274638"/>
            <a:ext cx="8229600" cy="839459"/>
          </a:xfrm>
        </p:spPr>
        <p:txBody>
          <a:bodyPr/>
          <a:lstStyle/>
          <a:p>
            <a:r>
              <a:rPr lang="en-AU" dirty="0"/>
              <a:t>Tutorial</a:t>
            </a:r>
          </a:p>
        </p:txBody>
      </p:sp>
      <p:pic>
        <p:nvPicPr>
          <p:cNvPr id="4" name="Picture 3">
            <a:extLst>
              <a:ext uri="{FF2B5EF4-FFF2-40B4-BE49-F238E27FC236}">
                <a16:creationId xmlns:a16="http://schemas.microsoft.com/office/drawing/2014/main" id="{FA583F86-2238-2F07-2012-92EF0801ED4A}"/>
              </a:ext>
            </a:extLst>
          </p:cNvPr>
          <p:cNvPicPr>
            <a:picLocks noChangeAspect="1"/>
          </p:cNvPicPr>
          <p:nvPr/>
        </p:nvPicPr>
        <p:blipFill rotWithShape="1">
          <a:blip r:embed="rId2"/>
          <a:srcRect l="8620" t="31916" r="58506" b="10459"/>
          <a:stretch/>
        </p:blipFill>
        <p:spPr>
          <a:xfrm>
            <a:off x="-1" y="1129861"/>
            <a:ext cx="9144001" cy="4598278"/>
          </a:xfrm>
          <a:prstGeom prst="rect">
            <a:avLst/>
          </a:prstGeom>
        </p:spPr>
      </p:pic>
    </p:spTree>
    <p:extLst>
      <p:ext uri="{BB962C8B-B14F-4D97-AF65-F5344CB8AC3E}">
        <p14:creationId xmlns:p14="http://schemas.microsoft.com/office/powerpoint/2010/main" val="349962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0" y="1150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Open-Ended</a:t>
            </a:r>
            <a:endParaRPr dirty="0"/>
          </a:p>
        </p:txBody>
      </p:sp>
      <p:sp>
        <p:nvSpPr>
          <p:cNvPr id="111" name="Google Shape;111;p3"/>
          <p:cNvSpPr txBox="1">
            <a:spLocks noGrp="1"/>
          </p:cNvSpPr>
          <p:nvPr>
            <p:ph type="body" idx="1"/>
          </p:nvPr>
        </p:nvSpPr>
        <p:spPr>
          <a:xfrm>
            <a:off x="0" y="1154503"/>
            <a:ext cx="8988724" cy="1357469"/>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3200"/>
              <a:buNone/>
            </a:pPr>
            <a:r>
              <a:rPr lang="en-US" sz="2600" b="1" dirty="0"/>
              <a:t>What are the benefits and challenges of widespread surveillance in modern societies?</a:t>
            </a:r>
            <a:endParaRPr sz="2600" b="1"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2548678"/>
            <a:ext cx="9144000" cy="3594702"/>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Widespread surveillance in modern societies offers benefits such as enhanced security, crime deterrence, and improved public safety. For example, in Melbourne, the comprehensive surveillance system helps monitor public spaces and manage traffic efficiently. However, challenges include privacy concerns, potential misuse of data, and the ethical implications of constant monitoring, which can lead to feelings of unease and mistrust among the public.</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544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Vision of Surveillance </a:t>
            </a:r>
            <a:endParaRPr/>
          </a:p>
        </p:txBody>
      </p:sp>
      <p:sp>
        <p:nvSpPr>
          <p:cNvPr id="111" name="Google Shape;111;p3"/>
          <p:cNvSpPr txBox="1">
            <a:spLocks noGrp="1"/>
          </p:cNvSpPr>
          <p:nvPr>
            <p:ph type="body" idx="1"/>
          </p:nvPr>
        </p:nvSpPr>
        <p:spPr>
          <a:xfrm>
            <a:off x="457200" y="1154503"/>
            <a:ext cx="8531524" cy="242952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200" dirty="0"/>
              <a:t>Surveillance is important part of human history today</a:t>
            </a:r>
            <a:endParaRPr sz="2200" dirty="0">
              <a:solidFill>
                <a:srgbClr val="808080"/>
              </a:solidFill>
            </a:endParaRPr>
          </a:p>
          <a:p>
            <a:pPr marL="342900" lvl="0" indent="-342900" algn="l" rtl="0">
              <a:spcBef>
                <a:spcPts val="640"/>
              </a:spcBef>
              <a:spcAft>
                <a:spcPts val="0"/>
              </a:spcAft>
              <a:buClr>
                <a:schemeClr val="dk1"/>
              </a:buClr>
              <a:buSzPts val="3200"/>
              <a:buChar char="•"/>
            </a:pPr>
            <a:r>
              <a:rPr lang="en-US" sz="2200" dirty="0"/>
              <a:t>Routine use of cameras in public places</a:t>
            </a:r>
            <a:endParaRPr sz="2200" dirty="0"/>
          </a:p>
          <a:p>
            <a:pPr marL="342900" lvl="0" indent="-342900" algn="l" rtl="0">
              <a:spcBef>
                <a:spcPts val="640"/>
              </a:spcBef>
              <a:spcAft>
                <a:spcPts val="0"/>
              </a:spcAft>
              <a:buClr>
                <a:schemeClr val="dk1"/>
              </a:buClr>
              <a:buSzPts val="3200"/>
              <a:buChar char="•"/>
            </a:pPr>
            <a:r>
              <a:rPr lang="en-US" sz="2200" dirty="0"/>
              <a:t>Impact on personal and professional life</a:t>
            </a:r>
            <a:endParaRPr sz="2200" dirty="0"/>
          </a:p>
          <a:p>
            <a:pPr marL="342900" lvl="0" indent="-342900" algn="l" rtl="0">
              <a:spcBef>
                <a:spcPts val="640"/>
              </a:spcBef>
              <a:spcAft>
                <a:spcPts val="0"/>
              </a:spcAft>
              <a:buClr>
                <a:schemeClr val="dk1"/>
              </a:buClr>
              <a:buSzPts val="3200"/>
              <a:buChar char="•"/>
            </a:pPr>
            <a:r>
              <a:rPr lang="en-US" sz="2200" dirty="0"/>
              <a:t>Presence of surveillance and unease practice of technology of surveillance</a:t>
            </a:r>
            <a:endParaRPr sz="2200" dirty="0"/>
          </a:p>
          <a:p>
            <a:pPr marL="342900" lvl="0" indent="-342900" algn="l" rtl="0">
              <a:spcBef>
                <a:spcPts val="640"/>
              </a:spcBef>
              <a:spcAft>
                <a:spcPts val="0"/>
              </a:spcAft>
              <a:buClr>
                <a:schemeClr val="dk1"/>
              </a:buClr>
              <a:buSzPts val="3200"/>
              <a:buChar char="•"/>
            </a:pPr>
            <a:r>
              <a:rPr lang="en-US" sz="2200" dirty="0"/>
              <a:t>The modern societies can't proceed without this technology</a:t>
            </a:r>
            <a:endParaRPr sz="2200"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3745505"/>
            <a:ext cx="9144000" cy="2579039"/>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We discuss the significance of surveillance in contemporary society, highlighting the routine use of cameras in public places and their impact on personal and professional lives. It also notes the ubiquitous presence of surveillance technology and its integral role in modern society, despite causing some discomfort.</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59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Vision of Surveillance </a:t>
            </a:r>
            <a:endParaRPr/>
          </a:p>
        </p:txBody>
      </p:sp>
      <p:sp>
        <p:nvSpPr>
          <p:cNvPr id="111" name="Google Shape;111;p3"/>
          <p:cNvSpPr txBox="1">
            <a:spLocks noGrp="1"/>
          </p:cNvSpPr>
          <p:nvPr>
            <p:ph type="body" idx="1"/>
          </p:nvPr>
        </p:nvSpPr>
        <p:spPr>
          <a:xfrm>
            <a:off x="457200" y="1154503"/>
            <a:ext cx="8531524" cy="242952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200" dirty="0"/>
              <a:t>Surveillance is important part of human history today</a:t>
            </a:r>
            <a:endParaRPr sz="2200" dirty="0">
              <a:solidFill>
                <a:srgbClr val="808080"/>
              </a:solidFill>
            </a:endParaRPr>
          </a:p>
          <a:p>
            <a:pPr marL="342900" lvl="0" indent="-342900" algn="l" rtl="0">
              <a:spcBef>
                <a:spcPts val="640"/>
              </a:spcBef>
              <a:spcAft>
                <a:spcPts val="0"/>
              </a:spcAft>
              <a:buClr>
                <a:schemeClr val="dk1"/>
              </a:buClr>
              <a:buSzPts val="3200"/>
              <a:buChar char="•"/>
            </a:pPr>
            <a:r>
              <a:rPr lang="en-US" sz="2200" dirty="0"/>
              <a:t>Routine use of cameras in public places</a:t>
            </a:r>
            <a:endParaRPr sz="2200" dirty="0"/>
          </a:p>
          <a:p>
            <a:pPr marL="342900" lvl="0" indent="-342900" algn="l" rtl="0">
              <a:spcBef>
                <a:spcPts val="640"/>
              </a:spcBef>
              <a:spcAft>
                <a:spcPts val="0"/>
              </a:spcAft>
              <a:buClr>
                <a:schemeClr val="dk1"/>
              </a:buClr>
              <a:buSzPts val="3200"/>
              <a:buChar char="•"/>
            </a:pPr>
            <a:r>
              <a:rPr lang="en-US" sz="2200" dirty="0"/>
              <a:t>Impact on personal and professional life</a:t>
            </a:r>
            <a:endParaRPr sz="2200" dirty="0"/>
          </a:p>
          <a:p>
            <a:pPr marL="342900" lvl="0" indent="-342900" algn="l" rtl="0">
              <a:spcBef>
                <a:spcPts val="640"/>
              </a:spcBef>
              <a:spcAft>
                <a:spcPts val="0"/>
              </a:spcAft>
              <a:buClr>
                <a:schemeClr val="dk1"/>
              </a:buClr>
              <a:buSzPts val="3200"/>
              <a:buChar char="•"/>
            </a:pPr>
            <a:r>
              <a:rPr lang="en-US" sz="2200" dirty="0"/>
              <a:t>Presence of surveillance and unease practice of technology of surveillance</a:t>
            </a:r>
            <a:endParaRPr sz="2200" dirty="0"/>
          </a:p>
          <a:p>
            <a:pPr marL="342900" lvl="0" indent="-342900" algn="l" rtl="0">
              <a:spcBef>
                <a:spcPts val="640"/>
              </a:spcBef>
              <a:spcAft>
                <a:spcPts val="0"/>
              </a:spcAft>
              <a:buClr>
                <a:schemeClr val="dk1"/>
              </a:buClr>
              <a:buSzPts val="3200"/>
              <a:buChar char="•"/>
            </a:pPr>
            <a:r>
              <a:rPr lang="en-US" sz="2200" dirty="0"/>
              <a:t>The modern societies can't proceed without this technology</a:t>
            </a:r>
            <a:endParaRPr sz="2200"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3745505"/>
            <a:ext cx="9144000" cy="2579039"/>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In Melbourne, the city council has implemented a comprehensive surveillance system to enhance public safety. Cameras are strategically placed in busy areas such as Federation Square and public transport hubs. This surveillance system helps deter crime, monitor traffic, and ensure public safety, although it raises concerns about privacy among residents.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509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0" y="1150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Open-Ended</a:t>
            </a:r>
            <a:endParaRPr dirty="0"/>
          </a:p>
        </p:txBody>
      </p:sp>
      <p:sp>
        <p:nvSpPr>
          <p:cNvPr id="111" name="Google Shape;111;p3"/>
          <p:cNvSpPr txBox="1">
            <a:spLocks noGrp="1"/>
          </p:cNvSpPr>
          <p:nvPr>
            <p:ph type="body" idx="1"/>
          </p:nvPr>
        </p:nvSpPr>
        <p:spPr>
          <a:xfrm>
            <a:off x="0" y="1154503"/>
            <a:ext cx="8988724" cy="1357469"/>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3200"/>
              <a:buNone/>
            </a:pPr>
            <a:r>
              <a:rPr lang="en-US" sz="2600" b="1" dirty="0"/>
              <a:t>How has the evolution of surveillance technologies transformed crime control methods?</a:t>
            </a:r>
            <a:endParaRPr sz="2600" b="1" dirty="0"/>
          </a:p>
        </p:txBody>
      </p:sp>
      <p:sp>
        <p:nvSpPr>
          <p:cNvPr id="3" name="TextBox 2">
            <a:extLst>
              <a:ext uri="{FF2B5EF4-FFF2-40B4-BE49-F238E27FC236}">
                <a16:creationId xmlns:a16="http://schemas.microsoft.com/office/drawing/2014/main" id="{DFE2BC21-CE5E-0B2F-282B-97986DE7CEDF}"/>
              </a:ext>
            </a:extLst>
          </p:cNvPr>
          <p:cNvSpPr txBox="1"/>
          <p:nvPr/>
        </p:nvSpPr>
        <p:spPr>
          <a:xfrm>
            <a:off x="0" y="2548678"/>
            <a:ext cx="9144000" cy="3086871"/>
          </a:xfrm>
          <a:prstGeom prst="rect">
            <a:avLst/>
          </a:prstGeom>
          <a:noFill/>
          <a:ln w="28575">
            <a:solidFill>
              <a:schemeClr val="accent1"/>
            </a:solidFill>
          </a:ln>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The evolution of surveillance technologies has transformed crime control methods by providing more efficient and accurate tools for identifying and tracking criminals. In Sydney, the New South Wales Police Force uses advanced technologies like facial recognition and biometric data to manage criminal records and swiftly identify suspects, building on historical methods of criminal identification and enhancing law enforcement capabilities.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386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History of Crime Control </a:t>
            </a:r>
            <a:endParaRPr dirty="0"/>
          </a:p>
        </p:txBody>
      </p:sp>
      <p:sp>
        <p:nvSpPr>
          <p:cNvPr id="117" name="Google Shape;117;p4" descr="Rectangle: Click to edit Master text styles&#10;Second level&#10;Third level&#10;Fourth level&#10;Fifth level"/>
          <p:cNvSpPr txBox="1">
            <a:spLocks noGrp="1"/>
          </p:cNvSpPr>
          <p:nvPr>
            <p:ph type="body" idx="1"/>
          </p:nvPr>
        </p:nvSpPr>
        <p:spPr>
          <a:xfrm>
            <a:off x="0" y="1214449"/>
            <a:ext cx="9144000" cy="314734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1800" dirty="0"/>
              <a:t>Originally, photograph were used for crime control including routine photograph of criminals</a:t>
            </a:r>
            <a:endParaRPr sz="1800" dirty="0"/>
          </a:p>
          <a:p>
            <a:pPr marL="342900" lvl="0" indent="-342900" algn="l" rtl="0">
              <a:spcBef>
                <a:spcPts val="480"/>
              </a:spcBef>
              <a:spcAft>
                <a:spcPts val="0"/>
              </a:spcAft>
              <a:buClr>
                <a:schemeClr val="dk1"/>
              </a:buClr>
              <a:buSzPts val="2400"/>
              <a:buChar char="•"/>
            </a:pPr>
            <a:r>
              <a:rPr lang="en-US" sz="1800" dirty="0"/>
              <a:t>Proposing greater control of criminals after they were released  from prison by setting up central registration system which was unmanageable due to number of criminals</a:t>
            </a:r>
            <a:endParaRPr sz="1800" dirty="0"/>
          </a:p>
          <a:p>
            <a:pPr marL="342900" lvl="0" indent="-342900" algn="l" rtl="0">
              <a:spcBef>
                <a:spcPts val="480"/>
              </a:spcBef>
              <a:spcAft>
                <a:spcPts val="0"/>
              </a:spcAft>
              <a:buClr>
                <a:schemeClr val="dk1"/>
              </a:buClr>
              <a:buSzPts val="2400"/>
              <a:buChar char="•"/>
            </a:pPr>
            <a:r>
              <a:rPr lang="en-US" sz="1800" dirty="0"/>
              <a:t>Creation of first effective modern system for criminal identification in Britain with two profile pictures still used today</a:t>
            </a:r>
            <a:endParaRPr sz="1800" dirty="0"/>
          </a:p>
          <a:p>
            <a:pPr marL="342900" lvl="0" indent="-342900" algn="l" rtl="0">
              <a:spcBef>
                <a:spcPts val="480"/>
              </a:spcBef>
              <a:spcAft>
                <a:spcPts val="0"/>
              </a:spcAft>
              <a:buClr>
                <a:srgbClr val="000000"/>
              </a:buClr>
              <a:buSzPts val="2400"/>
              <a:buChar char="•"/>
            </a:pPr>
            <a:r>
              <a:rPr lang="en-US" sz="1800" dirty="0">
                <a:solidFill>
                  <a:srgbClr val="000000"/>
                </a:solidFill>
              </a:rPr>
              <a:t>In 18th and 19th century, surveillance become the primary mean of controlling and disciplining the general population</a:t>
            </a:r>
            <a:endParaRPr sz="1800" dirty="0"/>
          </a:p>
          <a:p>
            <a:pPr marL="342900" lvl="0" indent="-342900" algn="l" rtl="0">
              <a:spcBef>
                <a:spcPts val="480"/>
              </a:spcBef>
              <a:spcAft>
                <a:spcPts val="0"/>
              </a:spcAft>
              <a:buClr>
                <a:schemeClr val="dk1"/>
              </a:buClr>
              <a:buSzPts val="2400"/>
              <a:buChar char="•"/>
            </a:pPr>
            <a:r>
              <a:rPr lang="en-US" sz="1800" dirty="0"/>
              <a:t>Thus, around 130 years after the birth of photography, its true potential was about to be </a:t>
            </a:r>
            <a:r>
              <a:rPr lang="en-US" sz="1800" dirty="0" err="1"/>
              <a:t>realised</a:t>
            </a:r>
            <a:r>
              <a:rPr lang="en-US" sz="1800" dirty="0"/>
              <a:t>.</a:t>
            </a:r>
            <a:endParaRPr sz="1800" dirty="0"/>
          </a:p>
        </p:txBody>
      </p:sp>
      <p:sp>
        <p:nvSpPr>
          <p:cNvPr id="3" name="TextBox 2">
            <a:extLst>
              <a:ext uri="{FF2B5EF4-FFF2-40B4-BE49-F238E27FC236}">
                <a16:creationId xmlns:a16="http://schemas.microsoft.com/office/drawing/2014/main" id="{86039B9F-CEB7-DC97-0321-56F122D38522}"/>
              </a:ext>
            </a:extLst>
          </p:cNvPr>
          <p:cNvSpPr txBox="1"/>
          <p:nvPr/>
        </p:nvSpPr>
        <p:spPr>
          <a:xfrm>
            <a:off x="0" y="4459704"/>
            <a:ext cx="9144000" cy="2123658"/>
          </a:xfrm>
          <a:prstGeom prst="rect">
            <a:avLst/>
          </a:prstGeom>
          <a:noFill/>
          <a:ln w="28575">
            <a:solidFill>
              <a:schemeClr val="accent1"/>
            </a:solidFill>
          </a:ln>
        </p:spPr>
        <p:txBody>
          <a:bodyPr wrap="square">
            <a:spAutoFit/>
          </a:bodyPr>
          <a:lstStyle/>
          <a:p>
            <a:r>
              <a:rPr lang="en-US" sz="2200" dirty="0">
                <a:latin typeface="Calibri" panose="020F0502020204030204" pitchFamily="34" charset="0"/>
                <a:cs typeface="Calibri" panose="020F0502020204030204" pitchFamily="34" charset="0"/>
              </a:rPr>
              <a:t>History of Crime Control traces the evolution of crime control methods from the use of photography for criminal identification to the development of central registration systems. It highlights the establishment of the first effective modern system for criminal identification in Britain and the adoption of surveillance as a primary means of controlling and disciplining populations in the 18th and 19th centuries.</a:t>
            </a:r>
            <a:endParaRPr lang="en-AU" sz="22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History of Crime Control </a:t>
            </a:r>
            <a:endParaRPr/>
          </a:p>
        </p:txBody>
      </p:sp>
      <p:sp>
        <p:nvSpPr>
          <p:cNvPr id="117" name="Google Shape;117;p4" descr="Rectangle: Click to edit Master text styles&#10;Second level&#10;Third level&#10;Fourth level&#10;Fifth level"/>
          <p:cNvSpPr txBox="1">
            <a:spLocks noGrp="1"/>
          </p:cNvSpPr>
          <p:nvPr>
            <p:ph type="body" idx="1"/>
          </p:nvPr>
        </p:nvSpPr>
        <p:spPr>
          <a:xfrm>
            <a:off x="0" y="1214449"/>
            <a:ext cx="9144000" cy="314734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1800" dirty="0"/>
              <a:t>Originally, photograph were used for crime control including routine photograph of criminals</a:t>
            </a:r>
            <a:endParaRPr sz="1800" dirty="0"/>
          </a:p>
          <a:p>
            <a:pPr marL="342900" lvl="0" indent="-342900" algn="l" rtl="0">
              <a:spcBef>
                <a:spcPts val="480"/>
              </a:spcBef>
              <a:spcAft>
                <a:spcPts val="0"/>
              </a:spcAft>
              <a:buClr>
                <a:schemeClr val="dk1"/>
              </a:buClr>
              <a:buSzPts val="2400"/>
              <a:buChar char="•"/>
            </a:pPr>
            <a:r>
              <a:rPr lang="en-US" sz="1800" dirty="0"/>
              <a:t>Proposing greater control of criminals after they were released  from prison by setting up central registration system which was unmanageable due to number of criminals</a:t>
            </a:r>
            <a:endParaRPr sz="1800" dirty="0"/>
          </a:p>
          <a:p>
            <a:pPr marL="342900" lvl="0" indent="-342900" algn="l" rtl="0">
              <a:spcBef>
                <a:spcPts val="480"/>
              </a:spcBef>
              <a:spcAft>
                <a:spcPts val="0"/>
              </a:spcAft>
              <a:buClr>
                <a:schemeClr val="dk1"/>
              </a:buClr>
              <a:buSzPts val="2400"/>
              <a:buChar char="•"/>
            </a:pPr>
            <a:r>
              <a:rPr lang="en-US" sz="1800" dirty="0"/>
              <a:t>Creation of first effective modern system for criminal identification in Britain with two profile pictures still used today</a:t>
            </a:r>
            <a:endParaRPr sz="1800" dirty="0"/>
          </a:p>
          <a:p>
            <a:pPr marL="342900" lvl="0" indent="-342900" algn="l" rtl="0">
              <a:spcBef>
                <a:spcPts val="480"/>
              </a:spcBef>
              <a:spcAft>
                <a:spcPts val="0"/>
              </a:spcAft>
              <a:buClr>
                <a:srgbClr val="000000"/>
              </a:buClr>
              <a:buSzPts val="2400"/>
              <a:buChar char="•"/>
            </a:pPr>
            <a:r>
              <a:rPr lang="en-US" sz="1800" dirty="0">
                <a:solidFill>
                  <a:srgbClr val="000000"/>
                </a:solidFill>
              </a:rPr>
              <a:t>In 18th and 19th century, surveillance become the primary mean of controlling and disciplining the general population</a:t>
            </a:r>
            <a:endParaRPr sz="1800" dirty="0"/>
          </a:p>
          <a:p>
            <a:pPr marL="342900" lvl="0" indent="-342900" algn="l" rtl="0">
              <a:spcBef>
                <a:spcPts val="480"/>
              </a:spcBef>
              <a:spcAft>
                <a:spcPts val="0"/>
              </a:spcAft>
              <a:buClr>
                <a:schemeClr val="dk1"/>
              </a:buClr>
              <a:buSzPts val="2400"/>
              <a:buChar char="•"/>
            </a:pPr>
            <a:r>
              <a:rPr lang="en-US" sz="1800" dirty="0"/>
              <a:t>Thus, around 130 years after the birth of photography, its true potential was about to be </a:t>
            </a:r>
            <a:r>
              <a:rPr lang="en-US" sz="1800" dirty="0" err="1"/>
              <a:t>realised</a:t>
            </a:r>
            <a:r>
              <a:rPr lang="en-US" sz="1800" dirty="0"/>
              <a:t>.</a:t>
            </a:r>
            <a:endParaRPr sz="1800" dirty="0"/>
          </a:p>
        </p:txBody>
      </p:sp>
      <p:sp>
        <p:nvSpPr>
          <p:cNvPr id="3" name="TextBox 2">
            <a:extLst>
              <a:ext uri="{FF2B5EF4-FFF2-40B4-BE49-F238E27FC236}">
                <a16:creationId xmlns:a16="http://schemas.microsoft.com/office/drawing/2014/main" id="{86039B9F-CEB7-DC97-0321-56F122D38522}"/>
              </a:ext>
            </a:extLst>
          </p:cNvPr>
          <p:cNvSpPr txBox="1"/>
          <p:nvPr/>
        </p:nvSpPr>
        <p:spPr>
          <a:xfrm>
            <a:off x="0" y="4459704"/>
            <a:ext cx="9144000" cy="1785104"/>
          </a:xfrm>
          <a:prstGeom prst="rect">
            <a:avLst/>
          </a:prstGeom>
          <a:noFill/>
          <a:ln w="28575">
            <a:solidFill>
              <a:schemeClr val="accent1"/>
            </a:solidFill>
          </a:ln>
        </p:spPr>
        <p:txBody>
          <a:bodyPr wrap="square">
            <a:spAutoFit/>
          </a:bodyPr>
          <a:lstStyle/>
          <a:p>
            <a:r>
              <a:rPr lang="en-US" sz="2200" dirty="0">
                <a:latin typeface="Calibri" panose="020F0502020204030204" pitchFamily="34" charset="0"/>
                <a:cs typeface="Calibri" panose="020F0502020204030204" pitchFamily="34" charset="0"/>
              </a:rPr>
              <a:t>In Sydney, the New South Wales Police Force utilizes a centralized criminal identification system that includes modern technologies like facial recognition and biometric data. This system builds on historical methods of criminal identification, ensuring efficient management of criminal records and aiding in the swift identification and apprehension of suspects.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891589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2982</Words>
  <Application>Microsoft Office PowerPoint</Application>
  <PresentationFormat>On-screen Show (4:3)</PresentationFormat>
  <Paragraphs>196</Paragraphs>
  <Slides>34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Courier New</vt:lpstr>
      <vt:lpstr>Office Theme</vt:lpstr>
      <vt:lpstr> ICT406 IT Professional Environment: Law, Ethics and  Privacy  Surveillance </vt:lpstr>
      <vt:lpstr>Lecture Outline</vt:lpstr>
      <vt:lpstr>Open-Ended</vt:lpstr>
      <vt:lpstr>Open-Ended</vt:lpstr>
      <vt:lpstr>Vision of Surveillance </vt:lpstr>
      <vt:lpstr>Vision of Surveillance </vt:lpstr>
      <vt:lpstr>Open-Ended</vt:lpstr>
      <vt:lpstr>History of Crime Control </vt:lpstr>
      <vt:lpstr>History of Crime Control </vt:lpstr>
      <vt:lpstr>Open-Ended</vt:lpstr>
      <vt:lpstr>Ideological Transformation</vt:lpstr>
      <vt:lpstr>Ideological Transformation</vt:lpstr>
      <vt:lpstr>Open-Ended</vt:lpstr>
      <vt:lpstr>Risk Society </vt:lpstr>
      <vt:lpstr>Risk Society </vt:lpstr>
      <vt:lpstr>Open-Ended</vt:lpstr>
      <vt:lpstr>Ethics of Surveillance </vt:lpstr>
      <vt:lpstr>Ethics of Surveillance </vt:lpstr>
      <vt:lpstr>Open-Ended</vt:lpstr>
      <vt:lpstr>Wrong Surveillance </vt:lpstr>
      <vt:lpstr>Wrong Surveillance </vt:lpstr>
      <vt:lpstr>Open-Ended</vt:lpstr>
      <vt:lpstr>Trust </vt:lpstr>
      <vt:lpstr>Trust </vt:lpstr>
      <vt:lpstr>Open-Ended</vt:lpstr>
      <vt:lpstr>Social Sorting </vt:lpstr>
      <vt:lpstr>Social Sorting </vt:lpstr>
      <vt:lpstr>Summary </vt:lpstr>
      <vt:lpstr>Question </vt:lpstr>
      <vt:lpstr>PowerPoint Presentation</vt:lpstr>
      <vt:lpstr>Articles</vt:lpstr>
      <vt:lpstr>Videos</vt:lpstr>
      <vt:lpstr>Tutorial</vt:lpstr>
      <vt:lpstr>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Dania Abed Rabbou</dc:creator>
  <cp:lastModifiedBy>Farshid Keivanian</cp:lastModifiedBy>
  <cp:revision>27</cp:revision>
  <dcterms:created xsi:type="dcterms:W3CDTF">2013-11-24T06:45:02Z</dcterms:created>
  <dcterms:modified xsi:type="dcterms:W3CDTF">2024-08-01T04:09:36Z</dcterms:modified>
</cp:coreProperties>
</file>