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87" r:id="rId5"/>
    <p:sldId id="288" r:id="rId6"/>
    <p:sldId id="277" r:id="rId7"/>
    <p:sldId id="268" r:id="rId8"/>
    <p:sldId id="267" r:id="rId9"/>
    <p:sldId id="258" r:id="rId10"/>
    <p:sldId id="259" r:id="rId11"/>
    <p:sldId id="270" r:id="rId12"/>
    <p:sldId id="260" r:id="rId13"/>
    <p:sldId id="269" r:id="rId14"/>
    <p:sldId id="261" r:id="rId15"/>
    <p:sldId id="272" r:id="rId16"/>
    <p:sldId id="262" r:id="rId17"/>
    <p:sldId id="271" r:id="rId18"/>
    <p:sldId id="263" r:id="rId19"/>
    <p:sldId id="274" r:id="rId20"/>
    <p:sldId id="264" r:id="rId21"/>
    <p:sldId id="273" r:id="rId22"/>
    <p:sldId id="265" r:id="rId23"/>
    <p:sldId id="276" r:id="rId24"/>
    <p:sldId id="266" r:id="rId25"/>
    <p:sldId id="275"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and Tutorial Week 4:</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Understanding the Australian Privacy Principles (APPs)</a:t>
            </a:r>
            <a:endParaRPr lang="en-AU"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42585E99-F52A-A688-7621-67BB0B94CFB4}"/>
              </a:ext>
            </a:extLst>
          </p:cNvPr>
          <p:cNvSpPr txBox="1">
            <a:spLocks/>
          </p:cNvSpPr>
          <p:nvPr/>
        </p:nvSpPr>
        <p:spPr>
          <a:xfrm>
            <a:off x="0" y="3090039"/>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Class Discussion:</a:t>
            </a:r>
            <a:r>
              <a:rPr lang="en-US" dirty="0">
                <a:latin typeface="Calibri" panose="020F0502020204030204" pitchFamily="34" charset="0"/>
                <a:cs typeface="Calibri" panose="020F0502020204030204" pitchFamily="34" charset="0"/>
              </a:rPr>
              <a:t> Research another organization in Australia and discuss how it adheres to a specific APP.</a:t>
            </a:r>
            <a:endParaRPr lang="en-AU"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Commonwealth Bank</a:t>
            </a:r>
            <a:r>
              <a:rPr lang="en-US" sz="2800" dirty="0">
                <a:latin typeface="Calibri" panose="020F0502020204030204" pitchFamily="34" charset="0"/>
                <a:cs typeface="Calibri" panose="020F0502020204030204" pitchFamily="34" charset="0"/>
              </a:rPr>
              <a:t> is revising its policies to ensure full compliance with APPs. How might they ensure transparency in handling customer data?</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50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Understanding the Australian Privacy Principles (APPs)</a:t>
            </a:r>
            <a:endParaRPr lang="en-AU"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NOT part of the Australian Privacy Principles (APPs)?</a:t>
            </a:r>
          </a:p>
          <a:p>
            <a:pPr>
              <a:lnSpc>
                <a:spcPct val="150000"/>
              </a:lnSpc>
            </a:pPr>
            <a:r>
              <a:rPr lang="en-US" sz="2800" dirty="0">
                <a:latin typeface="Calibri" panose="020F0502020204030204" pitchFamily="34" charset="0"/>
                <a:cs typeface="Calibri" panose="020F0502020204030204" pitchFamily="34" charset="0"/>
              </a:rPr>
              <a:t>A) Transparency</a:t>
            </a:r>
          </a:p>
          <a:p>
            <a:pPr>
              <a:lnSpc>
                <a:spcPct val="150000"/>
              </a:lnSpc>
            </a:pPr>
            <a:r>
              <a:rPr lang="en-US" sz="2800" dirty="0">
                <a:latin typeface="Calibri" panose="020F0502020204030204" pitchFamily="34" charset="0"/>
                <a:cs typeface="Calibri" panose="020F0502020204030204" pitchFamily="34" charset="0"/>
              </a:rPr>
              <a:t>B) Anonymity</a:t>
            </a:r>
          </a:p>
          <a:p>
            <a:pPr>
              <a:lnSpc>
                <a:spcPct val="150000"/>
              </a:lnSpc>
            </a:pPr>
            <a:r>
              <a:rPr lang="en-US" sz="2800" dirty="0">
                <a:latin typeface="Calibri" panose="020F0502020204030204" pitchFamily="34" charset="0"/>
                <a:cs typeface="Calibri" panose="020F0502020204030204" pitchFamily="34" charset="0"/>
              </a:rPr>
              <a:t>C) Data hoarding</a:t>
            </a:r>
          </a:p>
          <a:p>
            <a:pPr>
              <a:lnSpc>
                <a:spcPct val="150000"/>
              </a:lnSpc>
            </a:pPr>
            <a:r>
              <a:rPr lang="en-US" sz="2800" dirty="0">
                <a:latin typeface="Calibri" panose="020F0502020204030204" pitchFamily="34" charset="0"/>
                <a:cs typeface="Calibri" panose="020F0502020204030204" pitchFamily="34" charset="0"/>
              </a:rPr>
              <a:t>D) Cross-border disclosure</a:t>
            </a:r>
          </a:p>
        </p:txBody>
      </p:sp>
      <p:sp>
        <p:nvSpPr>
          <p:cNvPr id="3" name="Rectangle: Rounded Corners 2">
            <a:extLst>
              <a:ext uri="{FF2B5EF4-FFF2-40B4-BE49-F238E27FC236}">
                <a16:creationId xmlns:a16="http://schemas.microsoft.com/office/drawing/2014/main" id="{7D7E2411-D2CD-422C-A00B-ADA651C72CEE}"/>
              </a:ext>
            </a:extLst>
          </p:cNvPr>
          <p:cNvSpPr/>
          <p:nvPr/>
        </p:nvSpPr>
        <p:spPr>
          <a:xfrm>
            <a:off x="0" y="3615559"/>
            <a:ext cx="4761186" cy="65164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2223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Understanding the Australian Privacy Principles (APPs)</a:t>
            </a:r>
            <a:endParaRPr lang="en-AU"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42585E99-F52A-A688-7621-67BB0B94CFB4}"/>
              </a:ext>
            </a:extLst>
          </p:cNvPr>
          <p:cNvSpPr txBox="1">
            <a:spLocks/>
          </p:cNvSpPr>
          <p:nvPr/>
        </p:nvSpPr>
        <p:spPr>
          <a:xfrm>
            <a:off x="0" y="3069019"/>
            <a:ext cx="12192000" cy="1964512"/>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Practical Example: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Commonwealth Bank</a:t>
            </a:r>
            <a:r>
              <a:rPr lang="en-US" dirty="0">
                <a:latin typeface="Calibri" panose="020F0502020204030204" pitchFamily="34" charset="0"/>
                <a:cs typeface="Calibri" panose="020F0502020204030204" pitchFamily="34" charset="0"/>
              </a:rPr>
              <a:t> in Australia ensures that it follows APPs by providing transparency in how they handle customer data and offering options for anonymity and pseudonymity to their customers.</a:t>
            </a:r>
            <a:endParaRPr lang="en-AU"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The Australian Privacy Principles (APPs) provide guidelines for how personal information should be collected, managed, and disclosed. Adherence to these principles is crucial for maintaining customer trust and legal compliance.</a:t>
            </a:r>
            <a:endParaRPr lang="en-AU"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E3E8F1E-3AC6-DFDB-D91A-23F96800017D}"/>
              </a:ext>
            </a:extLst>
          </p:cNvPr>
          <p:cNvSpPr txBox="1"/>
          <p:nvPr/>
        </p:nvSpPr>
        <p:spPr>
          <a:xfrm>
            <a:off x="0" y="5033531"/>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Discussion Prompt:</a:t>
            </a:r>
            <a:r>
              <a:rPr lang="en-US" sz="2800" dirty="0">
                <a:latin typeface="Calibri" panose="020F0502020204030204" pitchFamily="34" charset="0"/>
                <a:cs typeface="Calibri" panose="020F0502020204030204" pitchFamily="34" charset="0"/>
              </a:rPr>
              <a:t> Research another organization in Australia and discuss how it adheres to a specific Australian Privacy Principle.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539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Understanding the Australian Privacy Principles (APPs)</a:t>
            </a:r>
            <a:endParaRPr lang="en-AU"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42585E99-F52A-A688-7621-67BB0B94CFB4}"/>
              </a:ext>
            </a:extLst>
          </p:cNvPr>
          <p:cNvSpPr txBox="1">
            <a:spLocks/>
          </p:cNvSpPr>
          <p:nvPr/>
        </p:nvSpPr>
        <p:spPr>
          <a:xfrm>
            <a:off x="0" y="3090039"/>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Which APP do you think is the most challenging for organizations to comply with, and why?</a:t>
            </a:r>
            <a:endParaRPr lang="en-AU"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Why is it important for organizations to adhere to the Australian Privacy Principles (APPs), and how might failing to do so impact customer trust?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008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Ethical and Legal Considerations in Data Disclosure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A449EE-42CC-0211-607F-7B8E4B472E02}"/>
              </a:ext>
            </a:extLst>
          </p:cNvPr>
          <p:cNvSpPr txBox="1">
            <a:spLocks/>
          </p:cNvSpPr>
          <p:nvPr/>
        </p:nvSpPr>
        <p:spPr>
          <a:xfrm>
            <a:off x="0" y="3079528"/>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Design a scenario where data disclosure is necessary and discuss the ethical implications.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 Scenario: Qantas Airways </a:t>
            </a:r>
            <a:r>
              <a:rPr lang="en-US" sz="2800" dirty="0">
                <a:latin typeface="Calibri" panose="020F0502020204030204" pitchFamily="34" charset="0"/>
                <a:cs typeface="Calibri" panose="020F0502020204030204" pitchFamily="34" charset="0"/>
              </a:rPr>
              <a:t>is required to disclose passenger data to a government authority. What steps should they take to ensure compliance with privacy laws?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93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Ethical and Legal Considerations in Data Disclosure</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326185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Data disclosure should always be:</a:t>
            </a:r>
          </a:p>
          <a:p>
            <a:pPr>
              <a:lnSpc>
                <a:spcPct val="150000"/>
              </a:lnSpc>
            </a:pPr>
            <a:r>
              <a:rPr lang="en-US" sz="2800" dirty="0">
                <a:latin typeface="Calibri" panose="020F0502020204030204" pitchFamily="34" charset="0"/>
                <a:cs typeface="Calibri" panose="020F0502020204030204" pitchFamily="34" charset="0"/>
              </a:rPr>
              <a:t>A) Done without customer consent</a:t>
            </a:r>
          </a:p>
          <a:p>
            <a:pPr>
              <a:lnSpc>
                <a:spcPct val="150000"/>
              </a:lnSpc>
            </a:pPr>
            <a:r>
              <a:rPr lang="en-US" sz="2800" dirty="0">
                <a:latin typeface="Calibri" panose="020F0502020204030204" pitchFamily="34" charset="0"/>
                <a:cs typeface="Calibri" panose="020F0502020204030204" pitchFamily="34" charset="0"/>
              </a:rPr>
              <a:t>B) Transparent and legally compliant</a:t>
            </a:r>
          </a:p>
          <a:p>
            <a:pPr>
              <a:lnSpc>
                <a:spcPct val="150000"/>
              </a:lnSpc>
            </a:pPr>
            <a:r>
              <a:rPr lang="en-US" sz="2800" dirty="0">
                <a:latin typeface="Calibri" panose="020F0502020204030204" pitchFamily="34" charset="0"/>
                <a:cs typeface="Calibri" panose="020F0502020204030204" pitchFamily="34" charset="0"/>
              </a:rPr>
              <a:t>C) Delayed as much as possible</a:t>
            </a:r>
          </a:p>
          <a:p>
            <a:pPr>
              <a:lnSpc>
                <a:spcPct val="150000"/>
              </a:lnSpc>
            </a:pPr>
            <a:r>
              <a:rPr lang="en-US" sz="2800" dirty="0">
                <a:latin typeface="Calibri" panose="020F0502020204030204" pitchFamily="34" charset="0"/>
                <a:cs typeface="Calibri" panose="020F0502020204030204" pitchFamily="34" charset="0"/>
              </a:rPr>
              <a:t>D) Handled by unauthorized personnel</a:t>
            </a:r>
          </a:p>
        </p:txBody>
      </p:sp>
      <p:sp>
        <p:nvSpPr>
          <p:cNvPr id="4" name="Rectangle: Rounded Corners 3">
            <a:extLst>
              <a:ext uri="{FF2B5EF4-FFF2-40B4-BE49-F238E27FC236}">
                <a16:creationId xmlns:a16="http://schemas.microsoft.com/office/drawing/2014/main" id="{03FBC22B-5D94-CC43-A09E-4B12CA44F8F3}"/>
              </a:ext>
            </a:extLst>
          </p:cNvPr>
          <p:cNvSpPr/>
          <p:nvPr/>
        </p:nvSpPr>
        <p:spPr>
          <a:xfrm>
            <a:off x="0" y="2385848"/>
            <a:ext cx="7083972" cy="66215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351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Ethical and Legal Considerations in Data Disclosure</a:t>
            </a:r>
            <a:endParaRPr lang="en-AU"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42585E99-F52A-A688-7621-67BB0B94CFB4}"/>
              </a:ext>
            </a:extLst>
          </p:cNvPr>
          <p:cNvSpPr txBox="1">
            <a:spLocks/>
          </p:cNvSpPr>
          <p:nvPr/>
        </p:nvSpPr>
        <p:spPr>
          <a:xfrm>
            <a:off x="0" y="3609326"/>
            <a:ext cx="12192000" cy="1964512"/>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Practical Example: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Qantas Airways </a:t>
            </a:r>
            <a:r>
              <a:rPr lang="en-US" dirty="0">
                <a:latin typeface="Calibri" panose="020F0502020204030204" pitchFamily="34" charset="0"/>
                <a:cs typeface="Calibri" panose="020F0502020204030204" pitchFamily="34" charset="0"/>
              </a:rPr>
              <a:t>may need to disclose passenger data to government authorities for security purposes. They must ensure this is done in compliance with privacy laws and regulations.</a:t>
            </a:r>
            <a:endParaRPr lang="en-AU"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Data disclosure involves sharing personal information with third parties, often under legal obligations or business requirements. Organizations must ensure they do this transparently and with the customer’s consent, where necessary.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98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Ethical and Legal Considerations in Data Disclosure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A449EE-42CC-0211-607F-7B8E4B472E02}"/>
              </a:ext>
            </a:extLst>
          </p:cNvPr>
          <p:cNvSpPr txBox="1">
            <a:spLocks/>
          </p:cNvSpPr>
          <p:nvPr/>
        </p:nvSpPr>
        <p:spPr>
          <a:xfrm>
            <a:off x="0" y="2490949"/>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How does data disclosure impact customer relationships, especially in sensitive situations?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In what situations might an organization be required to disclose customer data, and how can they ensure this is done ethically and legally?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607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Implementing Effective Access Control Systems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A449EE-42CC-0211-607F-7B8E4B472E02}"/>
              </a:ext>
            </a:extLst>
          </p:cNvPr>
          <p:cNvSpPr txBox="1">
            <a:spLocks/>
          </p:cNvSpPr>
          <p:nvPr/>
        </p:nvSpPr>
        <p:spPr>
          <a:xfrm>
            <a:off x="0" y="3079529"/>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Class Discussion:</a:t>
            </a:r>
            <a:r>
              <a:rPr lang="en-US" dirty="0">
                <a:latin typeface="Calibri" panose="020F0502020204030204" pitchFamily="34" charset="0"/>
                <a:cs typeface="Calibri" panose="020F0502020204030204" pitchFamily="34" charset="0"/>
              </a:rPr>
              <a:t> Find another example of an organization that uses access control effectively and discuss how it benefits the organization.</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 Scenario: </a:t>
            </a:r>
            <a:r>
              <a:rPr lang="en-US" sz="2800" dirty="0">
                <a:latin typeface="Calibri" panose="020F0502020204030204" pitchFamily="34" charset="0"/>
                <a:cs typeface="Calibri" panose="020F0502020204030204" pitchFamily="34" charset="0"/>
              </a:rPr>
              <a:t>The </a:t>
            </a:r>
            <a:r>
              <a:rPr lang="en-US" sz="2800" b="1" dirty="0">
                <a:latin typeface="Calibri" panose="020F0502020204030204" pitchFamily="34" charset="0"/>
                <a:cs typeface="Calibri" panose="020F0502020204030204" pitchFamily="34" charset="0"/>
              </a:rPr>
              <a:t>Australian Taxation Office (ATO) </a:t>
            </a:r>
            <a:r>
              <a:rPr lang="en-US" sz="2800" dirty="0">
                <a:latin typeface="Calibri" panose="020F0502020204030204" pitchFamily="34" charset="0"/>
                <a:cs typeface="Calibri" panose="020F0502020204030204" pitchFamily="34" charset="0"/>
              </a:rPr>
              <a:t>needs to implement a role-based access control system. How would this protect taxpayer information?</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03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Implementing Effective Access Control Systems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What is the primary goal of access control?</a:t>
            </a:r>
          </a:p>
          <a:p>
            <a:pPr>
              <a:lnSpc>
                <a:spcPct val="150000"/>
              </a:lnSpc>
            </a:pPr>
            <a:r>
              <a:rPr lang="en-US" sz="2800" dirty="0">
                <a:latin typeface="Calibri" panose="020F0502020204030204" pitchFamily="34" charset="0"/>
                <a:cs typeface="Calibri" panose="020F0502020204030204" pitchFamily="34" charset="0"/>
              </a:rPr>
              <a:t>A) Allowing unrestricted access to all data</a:t>
            </a:r>
          </a:p>
          <a:p>
            <a:pPr>
              <a:lnSpc>
                <a:spcPct val="150000"/>
              </a:lnSpc>
            </a:pPr>
            <a:r>
              <a:rPr lang="en-US" sz="2800" dirty="0">
                <a:latin typeface="Calibri" panose="020F0502020204030204" pitchFamily="34" charset="0"/>
                <a:cs typeface="Calibri" panose="020F0502020204030204" pitchFamily="34" charset="0"/>
              </a:rPr>
              <a:t>B) Managing who has permission to view or use resources</a:t>
            </a:r>
          </a:p>
          <a:p>
            <a:pPr>
              <a:lnSpc>
                <a:spcPct val="150000"/>
              </a:lnSpc>
            </a:pPr>
            <a:r>
              <a:rPr lang="en-US" sz="2800" dirty="0">
                <a:latin typeface="Calibri" panose="020F0502020204030204" pitchFamily="34" charset="0"/>
                <a:cs typeface="Calibri" panose="020F0502020204030204" pitchFamily="34" charset="0"/>
              </a:rPr>
              <a:t>C) Disclosing sensitive information</a:t>
            </a:r>
          </a:p>
          <a:p>
            <a:pPr>
              <a:lnSpc>
                <a:spcPct val="150000"/>
              </a:lnSpc>
            </a:pPr>
            <a:r>
              <a:rPr lang="en-US" sz="2800" dirty="0">
                <a:latin typeface="Calibri" panose="020F0502020204030204" pitchFamily="34" charset="0"/>
                <a:cs typeface="Calibri" panose="020F0502020204030204" pitchFamily="34" charset="0"/>
              </a:rPr>
              <a:t>D) Increasing the number of users</a:t>
            </a:r>
          </a:p>
        </p:txBody>
      </p:sp>
      <p:sp>
        <p:nvSpPr>
          <p:cNvPr id="4" name="Rectangle: Rounded Corners 3">
            <a:extLst>
              <a:ext uri="{FF2B5EF4-FFF2-40B4-BE49-F238E27FC236}">
                <a16:creationId xmlns:a16="http://schemas.microsoft.com/office/drawing/2014/main" id="{98A829F6-C8EC-139D-2206-1D47089AE033}"/>
              </a:ext>
            </a:extLst>
          </p:cNvPr>
          <p:cNvSpPr/>
          <p:nvPr/>
        </p:nvSpPr>
        <p:spPr>
          <a:xfrm>
            <a:off x="0" y="2406869"/>
            <a:ext cx="9595945" cy="55704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7519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315793"/>
            <a:ext cx="12192000" cy="4538286"/>
          </a:xfrm>
          <a:ln>
            <a:noFill/>
          </a:ln>
        </p:spPr>
        <p:txBody>
          <a:bodyPr>
            <a:noAutofit/>
          </a:bodyPr>
          <a:lstStyle/>
          <a:p>
            <a:pPr marL="0" indent="0">
              <a:lnSpc>
                <a:spcPct val="150000"/>
              </a:lnSpc>
              <a:buNone/>
            </a:pPr>
            <a:r>
              <a:rPr lang="en-US" dirty="0">
                <a:latin typeface="Calibri" panose="020F0502020204030204" pitchFamily="34" charset="0"/>
                <a:cs typeface="Calibri" panose="020F0502020204030204" pitchFamily="34" charset="0"/>
              </a:rPr>
              <a:t>In today's digital world, privacy and data protection are more important than ever. With the increase in cyber threats, data breaches, and the amount of personal information shared online, organizations must prioritize these aspects to protect their customers and themselves. For example, a company like </a:t>
            </a:r>
            <a:r>
              <a:rPr lang="en-US" b="1" dirty="0">
                <a:latin typeface="Calibri" panose="020F0502020204030204" pitchFamily="34" charset="0"/>
                <a:cs typeface="Calibri" panose="020F0502020204030204" pitchFamily="34" charset="0"/>
              </a:rPr>
              <a:t>Telstra</a:t>
            </a:r>
            <a:r>
              <a:rPr lang="en-US" dirty="0">
                <a:latin typeface="Calibri" panose="020F0502020204030204" pitchFamily="34" charset="0"/>
                <a:cs typeface="Calibri" panose="020F0502020204030204" pitchFamily="34" charset="0"/>
              </a:rPr>
              <a:t> ensures that its data protection policies are up-to-date to safeguard customer communication privacy and avoid potential legal and reputational damage. Without such measures, companies risk losing customer trust and facing significant penalties.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527402"/>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Why is it crucial for organizations to prioritize privacy, data protection, and security in today's digital age, especially with the rapid advancement of technology?</a:t>
            </a:r>
            <a:endParaRPr lang="en-AU"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Implementing Effective Access Control Systems</a:t>
            </a:r>
            <a:endParaRPr lang="en-AU"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42585E99-F52A-A688-7621-67BB0B94CFB4}"/>
              </a:ext>
            </a:extLst>
          </p:cNvPr>
          <p:cNvSpPr txBox="1">
            <a:spLocks/>
          </p:cNvSpPr>
          <p:nvPr/>
        </p:nvSpPr>
        <p:spPr>
          <a:xfrm>
            <a:off x="0" y="3575307"/>
            <a:ext cx="12192000" cy="1964512"/>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Practical Example: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The Australian Taxation Office (ATO) </a:t>
            </a:r>
            <a:r>
              <a:rPr lang="en-US" dirty="0">
                <a:latin typeface="Calibri" panose="020F0502020204030204" pitchFamily="34" charset="0"/>
                <a:cs typeface="Calibri" panose="020F0502020204030204" pitchFamily="34" charset="0"/>
              </a:rPr>
              <a:t>uses role-based access control to ensure that only authorized personnel can access sensitive taxpayer information.</a:t>
            </a:r>
            <a:endParaRPr lang="en-AU"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Access control involves managing who has permission to view or use resources within an organization. Effective access control systems are crucial for protecting sensitive information from unauthorized access.</a:t>
            </a:r>
            <a:endParaRPr lang="en-AU"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E3E8F1E-3AC6-DFDB-D91A-23F96800017D}"/>
              </a:ext>
            </a:extLst>
          </p:cNvPr>
          <p:cNvSpPr txBox="1"/>
          <p:nvPr/>
        </p:nvSpPr>
        <p:spPr>
          <a:xfrm>
            <a:off x="0" y="5539819"/>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Discussion Prompt:</a:t>
            </a:r>
            <a:r>
              <a:rPr lang="en-US" sz="2800" dirty="0">
                <a:latin typeface="Calibri" panose="020F0502020204030204" pitchFamily="34" charset="0"/>
                <a:cs typeface="Calibri" panose="020F0502020204030204" pitchFamily="34" charset="0"/>
              </a:rPr>
              <a:t> Find another example of an organization that uses access control effectively and discuss how it benefits the organization.</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572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latin typeface="Calibri" panose="020F0502020204030204" pitchFamily="34" charset="0"/>
                <a:cs typeface="Calibri" panose="020F0502020204030204" pitchFamily="34" charset="0"/>
              </a:rPr>
              <a:t>Implementing Effective Access Control Systems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A449EE-42CC-0211-607F-7B8E4B472E02}"/>
              </a:ext>
            </a:extLst>
          </p:cNvPr>
          <p:cNvSpPr txBox="1">
            <a:spLocks/>
          </p:cNvSpPr>
          <p:nvPr/>
        </p:nvSpPr>
        <p:spPr>
          <a:xfrm>
            <a:off x="0" y="2490949"/>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What challenges might an organization face when trying to enforce strict access controls, and how can they overcome them?</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can an organization implement effective access control mechanisms to protect sensitive data?</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94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The Role of Digital Certificates in Secure Communications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A449EE-42CC-0211-607F-7B8E4B472E02}"/>
              </a:ext>
            </a:extLst>
          </p:cNvPr>
          <p:cNvSpPr txBox="1">
            <a:spLocks/>
          </p:cNvSpPr>
          <p:nvPr/>
        </p:nvSpPr>
        <p:spPr>
          <a:xfrm>
            <a:off x="0" y="3058507"/>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Class Discussion:</a:t>
            </a:r>
            <a:r>
              <a:rPr lang="en-US" dirty="0">
                <a:latin typeface="Calibri" panose="020F0502020204030204" pitchFamily="34" charset="0"/>
                <a:cs typeface="Calibri" panose="020F0502020204030204" pitchFamily="34" charset="0"/>
              </a:rPr>
              <a:t> Research and present another example of how a digital certificate is used in a real-world application.</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Westpac</a:t>
            </a:r>
            <a:r>
              <a:rPr lang="en-US" sz="2800" dirty="0">
                <a:latin typeface="Calibri" panose="020F0502020204030204" pitchFamily="34" charset="0"/>
                <a:cs typeface="Calibri" panose="020F0502020204030204" pitchFamily="34" charset="0"/>
              </a:rPr>
              <a:t> is upgrading its online banking security. How does the use of digital certificates ensure the protection of customers' financial data?</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955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The Role of Digital Certificates in Secure Communications</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A digital certificate is primarily used to:</a:t>
            </a:r>
          </a:p>
          <a:p>
            <a:pPr>
              <a:lnSpc>
                <a:spcPct val="150000"/>
              </a:lnSpc>
            </a:pPr>
            <a:r>
              <a:rPr lang="en-US" sz="2800" dirty="0">
                <a:latin typeface="Calibri" panose="020F0502020204030204" pitchFamily="34" charset="0"/>
                <a:cs typeface="Calibri" panose="020F0502020204030204" pitchFamily="34" charset="0"/>
              </a:rPr>
              <a:t>A) Increase transaction speed</a:t>
            </a:r>
          </a:p>
          <a:p>
            <a:pPr>
              <a:lnSpc>
                <a:spcPct val="150000"/>
              </a:lnSpc>
            </a:pPr>
            <a:r>
              <a:rPr lang="en-US" sz="2800" dirty="0">
                <a:latin typeface="Calibri" panose="020F0502020204030204" pitchFamily="34" charset="0"/>
                <a:cs typeface="Calibri" panose="020F0502020204030204" pitchFamily="34" charset="0"/>
              </a:rPr>
              <a:t>B) Prove ownership of a public key</a:t>
            </a:r>
          </a:p>
          <a:p>
            <a:pPr>
              <a:lnSpc>
                <a:spcPct val="150000"/>
              </a:lnSpc>
            </a:pPr>
            <a:r>
              <a:rPr lang="en-US" sz="2800" dirty="0">
                <a:latin typeface="Calibri" panose="020F0502020204030204" pitchFamily="34" charset="0"/>
                <a:cs typeface="Calibri" panose="020F0502020204030204" pitchFamily="34" charset="0"/>
              </a:rPr>
              <a:t>C) Generate random passwords</a:t>
            </a:r>
          </a:p>
          <a:p>
            <a:pPr>
              <a:lnSpc>
                <a:spcPct val="150000"/>
              </a:lnSpc>
            </a:pPr>
            <a:r>
              <a:rPr lang="en-US" sz="2800" dirty="0">
                <a:latin typeface="Calibri" panose="020F0502020204030204" pitchFamily="34" charset="0"/>
                <a:cs typeface="Calibri" panose="020F0502020204030204" pitchFamily="34" charset="0"/>
              </a:rPr>
              <a:t>D) Encrypt emails</a:t>
            </a:r>
          </a:p>
        </p:txBody>
      </p:sp>
      <p:sp>
        <p:nvSpPr>
          <p:cNvPr id="4" name="Rectangle: Rounded Corners 3">
            <a:extLst>
              <a:ext uri="{FF2B5EF4-FFF2-40B4-BE49-F238E27FC236}">
                <a16:creationId xmlns:a16="http://schemas.microsoft.com/office/drawing/2014/main" id="{4FC8B884-3AA4-D96A-531B-F2628AC372E2}"/>
              </a:ext>
            </a:extLst>
          </p:cNvPr>
          <p:cNvSpPr/>
          <p:nvPr/>
        </p:nvSpPr>
        <p:spPr>
          <a:xfrm>
            <a:off x="0" y="2417379"/>
            <a:ext cx="6358759" cy="51500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6734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The Role of Digital Certificates in Secure Communications</a:t>
            </a:r>
            <a:endParaRPr lang="en-AU"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42585E99-F52A-A688-7621-67BB0B94CFB4}"/>
              </a:ext>
            </a:extLst>
          </p:cNvPr>
          <p:cNvSpPr txBox="1">
            <a:spLocks/>
          </p:cNvSpPr>
          <p:nvPr/>
        </p:nvSpPr>
        <p:spPr>
          <a:xfrm>
            <a:off x="0" y="3575307"/>
            <a:ext cx="12192000" cy="1964512"/>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Practical Example: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Westpac </a:t>
            </a:r>
            <a:r>
              <a:rPr lang="en-US" dirty="0">
                <a:latin typeface="Calibri" panose="020F0502020204030204" pitchFamily="34" charset="0"/>
                <a:cs typeface="Calibri" panose="020F0502020204030204" pitchFamily="34" charset="0"/>
              </a:rPr>
              <a:t>in Australia uses digital certificates to secure online banking transactions, ensuring that customers’ financial data is protected during transmission.</a:t>
            </a:r>
            <a:endParaRPr lang="en-AU"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2CB1EAE-FCF0-56CA-C118-BA7FF62D0BDD}"/>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A digital certificate is an electronic document used to prove the ownership of a public key. It helps ensure that communications are secure and that the parties involved are who they claim to be.</a:t>
            </a:r>
            <a:endParaRPr lang="en-AU"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E3E8F1E-3AC6-DFDB-D91A-23F96800017D}"/>
              </a:ext>
            </a:extLst>
          </p:cNvPr>
          <p:cNvSpPr txBox="1"/>
          <p:nvPr/>
        </p:nvSpPr>
        <p:spPr>
          <a:xfrm>
            <a:off x="0" y="5539819"/>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Discussion Prompt:</a:t>
            </a:r>
            <a:r>
              <a:rPr lang="en-US" sz="2800" dirty="0">
                <a:latin typeface="Calibri" panose="020F0502020204030204" pitchFamily="34" charset="0"/>
                <a:cs typeface="Calibri" panose="020F0502020204030204" pitchFamily="34" charset="0"/>
              </a:rPr>
              <a:t> Research and present another example of how a digital certificate is used in a real-world application.</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72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dirty="0"/>
              <a:t>The Role of Digital Certificates in Secure Communications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A449EE-42CC-0211-607F-7B8E4B472E02}"/>
              </a:ext>
            </a:extLst>
          </p:cNvPr>
          <p:cNvSpPr txBox="1">
            <a:spLocks/>
          </p:cNvSpPr>
          <p:nvPr/>
        </p:nvSpPr>
        <p:spPr>
          <a:xfrm>
            <a:off x="0" y="2490949"/>
            <a:ext cx="12192000" cy="1408389"/>
          </a:xfrm>
          <a:prstGeom prst="rect">
            <a:avLst/>
          </a:prstGeom>
          <a:ln>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What might happen if an organization fails to use digital certificates properly?</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E6D8C84-3650-F9B9-21D4-DABD3AE65AC4}"/>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Why are digital certificates important for ensuring secure communication in online transactions?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146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7D044-BFD7-1137-61A2-BF4EC2051547}"/>
              </a:ext>
            </a:extLst>
          </p:cNvPr>
          <p:cNvPicPr>
            <a:picLocks noChangeAspect="1"/>
          </p:cNvPicPr>
          <p:nvPr/>
        </p:nvPicPr>
        <p:blipFill rotWithShape="1">
          <a:blip r:embed="rId2"/>
          <a:srcRect l="34597" t="18495" r="15927" b="15483"/>
          <a:stretch/>
        </p:blipFill>
        <p:spPr>
          <a:xfrm>
            <a:off x="1514168" y="-10176"/>
            <a:ext cx="9163664" cy="6878352"/>
          </a:xfrm>
          <a:prstGeom prst="rect">
            <a:avLst/>
          </a:prstGeom>
        </p:spPr>
      </p:pic>
    </p:spTree>
    <p:extLst>
      <p:ext uri="{BB962C8B-B14F-4D97-AF65-F5344CB8AC3E}">
        <p14:creationId xmlns:p14="http://schemas.microsoft.com/office/powerpoint/2010/main" val="3632817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0" y="0"/>
            <a:ext cx="12196916" cy="6894195"/>
          </a:xfrm>
          <a:prstGeom prst="rect">
            <a:avLst/>
          </a:prstGeom>
          <a:noFill/>
        </p:spPr>
        <p:txBody>
          <a:bodyPr wrap="square">
            <a:spAutoFit/>
          </a:bodyPr>
          <a:lstStyle/>
          <a:p>
            <a:r>
              <a:rPr lang="en-US" sz="2600" b="1" dirty="0">
                <a:latin typeface="Calibri" panose="020F0502020204030204" pitchFamily="34" charset="0"/>
                <a:cs typeface="Calibri" panose="020F0502020204030204" pitchFamily="34" charset="0"/>
              </a:rPr>
              <a:t>1. Current Technological Capabilities for Disclosure of Sensitive Data</a:t>
            </a:r>
          </a:p>
          <a:p>
            <a:r>
              <a:rPr lang="en-US" sz="2600" b="1" dirty="0">
                <a:latin typeface="Calibri" panose="020F0502020204030204" pitchFamily="34" charset="0"/>
                <a:cs typeface="Calibri" panose="020F0502020204030204" pitchFamily="34" charset="0"/>
              </a:rPr>
              <a:t>Answer:</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Current technological capabilities for the disclosure of sensitive data focus on both protecting and controlling access to data. These include:</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Encryption:</a:t>
            </a:r>
            <a:r>
              <a:rPr lang="en-US" sz="2600" dirty="0">
                <a:latin typeface="Calibri" panose="020F0502020204030204" pitchFamily="34" charset="0"/>
                <a:cs typeface="Calibri" panose="020F0502020204030204" pitchFamily="34" charset="0"/>
              </a:rPr>
              <a:t> Ensures that data, even if intercepted, remains unreadable without the correct decryption key.</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Data Masking:</a:t>
            </a:r>
            <a:r>
              <a:rPr lang="en-US" sz="2600" dirty="0">
                <a:latin typeface="Calibri" panose="020F0502020204030204" pitchFamily="34" charset="0"/>
                <a:cs typeface="Calibri" panose="020F0502020204030204" pitchFamily="34" charset="0"/>
              </a:rPr>
              <a:t> Obscures data elements within a dataset so that even if unauthorized users access the dataset, the sensitive information is concealed.</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Access Control Mechanisms:</a:t>
            </a:r>
            <a:r>
              <a:rPr lang="en-US" sz="2600" dirty="0">
                <a:latin typeface="Calibri" panose="020F0502020204030204" pitchFamily="34" charset="0"/>
                <a:cs typeface="Calibri" panose="020F0502020204030204" pitchFamily="34" charset="0"/>
              </a:rPr>
              <a:t> Utilizes role-based access control (RBAC) to restrict who can view or edit certain data, ensuring only authorized personnel have access.</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Intrusion Detection Systems (IDS):</a:t>
            </a:r>
            <a:r>
              <a:rPr lang="en-US" sz="2600" dirty="0">
                <a:latin typeface="Calibri" panose="020F0502020204030204" pitchFamily="34" charset="0"/>
                <a:cs typeface="Calibri" panose="020F0502020204030204" pitchFamily="34" charset="0"/>
              </a:rPr>
              <a:t> Monitor network traffic for suspicious activity and can alert administrators to potential breaches, helping to prevent unauthorized data disclosure.</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Data Loss Prevention (DLP) Solutions:</a:t>
            </a:r>
            <a:r>
              <a:rPr lang="en-US" sz="2600" dirty="0">
                <a:latin typeface="Calibri" panose="020F0502020204030204" pitchFamily="34" charset="0"/>
                <a:cs typeface="Calibri" panose="020F0502020204030204" pitchFamily="34" charset="0"/>
              </a:rPr>
              <a:t> Prevents the unauthorized transfer of sensitive data outside the organization’s network.</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Blockchain Technology:</a:t>
            </a:r>
            <a:r>
              <a:rPr lang="en-US" sz="2600" dirty="0">
                <a:latin typeface="Calibri" panose="020F0502020204030204" pitchFamily="34" charset="0"/>
                <a:cs typeface="Calibri" panose="020F0502020204030204" pitchFamily="34" charset="0"/>
              </a:rPr>
              <a:t> Offers a decentralized way of recording transactions securely, making it difficult for unauthorized alterations or disclosures.</a:t>
            </a:r>
          </a:p>
        </p:txBody>
      </p:sp>
    </p:spTree>
    <p:extLst>
      <p:ext uri="{BB962C8B-B14F-4D97-AF65-F5344CB8AC3E}">
        <p14:creationId xmlns:p14="http://schemas.microsoft.com/office/powerpoint/2010/main" val="1193643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0" y="0"/>
            <a:ext cx="12196916"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Example:</a:t>
            </a:r>
            <a:r>
              <a:rPr lang="en-US" sz="2800" dirty="0">
                <a:latin typeface="Calibri" panose="020F0502020204030204" pitchFamily="34" charset="0"/>
                <a:cs typeface="Calibri" panose="020F0502020204030204" pitchFamily="34" charset="0"/>
              </a:rPr>
              <a:t> In the case of the </a:t>
            </a:r>
            <a:r>
              <a:rPr lang="en-US" sz="2800" b="1" dirty="0">
                <a:latin typeface="Calibri" panose="020F0502020204030204" pitchFamily="34" charset="0"/>
                <a:cs typeface="Calibri" panose="020F0502020204030204" pitchFamily="34" charset="0"/>
              </a:rPr>
              <a:t>Australian Internet Provider Tangerine</a:t>
            </a:r>
            <a:r>
              <a:rPr lang="en-US" sz="2800" dirty="0">
                <a:latin typeface="Calibri" panose="020F0502020204030204" pitchFamily="34" charset="0"/>
                <a:cs typeface="Calibri" panose="020F0502020204030204" pitchFamily="34" charset="0"/>
              </a:rPr>
              <a:t>, after suffering a cyberattack, the organization could implement advanced encryption and DLP solutions to prevent further unauthorized disclosures of sensitive customer information.</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3393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0" y="0"/>
            <a:ext cx="12196916"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Difference Between Privacy Law and Freedom of Information Law in Australia</a:t>
            </a:r>
          </a:p>
          <a:p>
            <a:pPr>
              <a:lnSpc>
                <a:spcPct val="150000"/>
              </a:lnSpc>
            </a:pPr>
            <a:r>
              <a:rPr lang="en-US" sz="2800" b="1" dirty="0">
                <a:latin typeface="Calibri" panose="020F0502020204030204" pitchFamily="34" charset="0"/>
                <a:cs typeface="Calibri" panose="020F0502020204030204" pitchFamily="34" charset="0"/>
              </a:rPr>
              <a:t>Answer:</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Privacy Law:</a:t>
            </a:r>
            <a:r>
              <a:rPr lang="en-US" sz="2800" dirty="0">
                <a:latin typeface="Calibri" panose="020F0502020204030204" pitchFamily="34" charset="0"/>
                <a:cs typeface="Calibri" panose="020F0502020204030204" pitchFamily="34" charset="0"/>
              </a:rPr>
              <a:t> In Australia, privacy law is primarily governed by the Privacy Act 1988, which protects individuals' personal information from being collected, used, or disclosed without their consent. It mandates how personal information should be handled by organizations, including the collection, storage, and sharing of data.</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Freedom of Information (FOI) Law:</a:t>
            </a:r>
            <a:r>
              <a:rPr lang="en-US" sz="2800" dirty="0">
                <a:latin typeface="Calibri" panose="020F0502020204030204" pitchFamily="34" charset="0"/>
                <a:cs typeface="Calibri" panose="020F0502020204030204" pitchFamily="34" charset="0"/>
              </a:rPr>
              <a:t> The Freedom of Information Act 1982 gives the public the right to access government-held information. It is designed to promote transparency and accountability in government by allowing individuals to request documents and information from government bodies.</a:t>
            </a:r>
          </a:p>
        </p:txBody>
      </p:sp>
    </p:spTree>
    <p:extLst>
      <p:ext uri="{BB962C8B-B14F-4D97-AF65-F5344CB8AC3E}">
        <p14:creationId xmlns:p14="http://schemas.microsoft.com/office/powerpoint/2010/main" val="24025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Interactive Class Activity</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different organizations (in Australia or globally) have managed privacy and data protection and what the consequences were in cases where they failed?</a:t>
            </a:r>
            <a:endParaRPr lang="en-AU" sz="2800" b="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B7A144B-EF88-6419-546D-947E43756059}"/>
              </a:ext>
            </a:extLst>
          </p:cNvPr>
          <p:cNvSpPr txBox="1"/>
          <p:nvPr/>
        </p:nvSpPr>
        <p:spPr>
          <a:xfrm>
            <a:off x="1" y="2417678"/>
            <a:ext cx="12191999" cy="4247317"/>
          </a:xfrm>
          <a:prstGeom prst="rect">
            <a:avLst/>
          </a:prstGeom>
          <a:noFill/>
        </p:spPr>
        <p:txBody>
          <a:bodyPr wrap="square">
            <a:spAutoFit/>
          </a:bodyPr>
          <a:lstStyle/>
          <a:p>
            <a:r>
              <a:rPr lang="en-US" sz="2700" b="1" dirty="0">
                <a:latin typeface="Calibri" panose="020F0502020204030204" pitchFamily="34" charset="0"/>
                <a:cs typeface="Calibri" panose="020F0502020204030204" pitchFamily="34" charset="0"/>
              </a:rPr>
              <a:t>Practical Example: Australian National University (ANU) Data Breach</a:t>
            </a:r>
          </a:p>
          <a:p>
            <a:r>
              <a:rPr lang="en-US" sz="2700" b="1" dirty="0">
                <a:latin typeface="Calibri" panose="020F0502020204030204" pitchFamily="34" charset="0"/>
                <a:cs typeface="Calibri" panose="020F0502020204030204" pitchFamily="34" charset="0"/>
              </a:rPr>
              <a:t>Background:</a:t>
            </a:r>
            <a:br>
              <a:rPr lang="en-US" sz="2700" dirty="0">
                <a:latin typeface="Calibri" panose="020F0502020204030204" pitchFamily="34" charset="0"/>
                <a:cs typeface="Calibri" panose="020F0502020204030204" pitchFamily="34" charset="0"/>
              </a:rPr>
            </a:br>
            <a:r>
              <a:rPr lang="en-US" sz="2700" dirty="0">
                <a:latin typeface="Calibri" panose="020F0502020204030204" pitchFamily="34" charset="0"/>
                <a:cs typeface="Calibri" panose="020F0502020204030204" pitchFamily="34" charset="0"/>
              </a:rPr>
              <a:t>In November 2018, the Australian National University (ANU) experienced a significant data breach where attackers gained unauthorized access to 19 years' worth of sensitive personal information. This breach included information such as names, addresses, dates of birth, and academic records.</a:t>
            </a:r>
          </a:p>
          <a:p>
            <a:r>
              <a:rPr lang="en-US" sz="2700" b="1" dirty="0">
                <a:latin typeface="Calibri" panose="020F0502020204030204" pitchFamily="34" charset="0"/>
                <a:cs typeface="Calibri" panose="020F0502020204030204" pitchFamily="34" charset="0"/>
              </a:rPr>
              <a:t>How ANU Managed Privacy and Data Protection Post-Breach:</a:t>
            </a:r>
            <a:endParaRPr lang="en-US" sz="2700" dirty="0">
              <a:latin typeface="Calibri" panose="020F0502020204030204" pitchFamily="34" charset="0"/>
              <a:cs typeface="Calibri" panose="020F0502020204030204" pitchFamily="34" charset="0"/>
            </a:endParaRPr>
          </a:p>
          <a:p>
            <a:pPr>
              <a:buFont typeface="+mj-lt"/>
              <a:buAutoNum type="arabicPeriod"/>
            </a:pPr>
            <a:r>
              <a:rPr lang="en-US" sz="2700" b="1" dirty="0">
                <a:latin typeface="Calibri" panose="020F0502020204030204" pitchFamily="34" charset="0"/>
                <a:cs typeface="Calibri" panose="020F0502020204030204" pitchFamily="34" charset="0"/>
              </a:rPr>
              <a:t>Immediate Response:</a:t>
            </a:r>
            <a:r>
              <a:rPr lang="en-US" sz="2700" dirty="0">
                <a:latin typeface="Calibri" panose="020F0502020204030204" pitchFamily="34" charset="0"/>
                <a:cs typeface="Calibri" panose="020F0502020204030204" pitchFamily="34" charset="0"/>
              </a:rPr>
              <a:t> ANU immediately conducted a comprehensive investigation into the breach, working with cybersecurity experts to understand how the attackers gained access and what data was compromised.</a:t>
            </a:r>
          </a:p>
        </p:txBody>
      </p:sp>
    </p:spTree>
    <p:extLst>
      <p:ext uri="{BB962C8B-B14F-4D97-AF65-F5344CB8AC3E}">
        <p14:creationId xmlns:p14="http://schemas.microsoft.com/office/powerpoint/2010/main" val="286091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0" y="0"/>
            <a:ext cx="12196916"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Difference: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While privacy law focuses on protecting individual privacy and personal data from unauthorized access or disclosure, the FOI law is about granting public access to government information, which can sometimes involve the release of documents that contain personal data. The challenge is balancing these rights to privacy with the public's right to information.</a:t>
            </a:r>
          </a:p>
          <a:p>
            <a:pPr>
              <a:lnSpc>
                <a:spcPct val="150000"/>
              </a:lnSpc>
            </a:pPr>
            <a:r>
              <a:rPr lang="en-US" sz="2800" b="1" dirty="0">
                <a:latin typeface="Calibri" panose="020F0502020204030204" pitchFamily="34" charset="0"/>
                <a:cs typeface="Calibri" panose="020F0502020204030204" pitchFamily="34" charset="0"/>
              </a:rPr>
              <a:t>Practical Example:</a:t>
            </a:r>
            <a:r>
              <a:rPr lang="en-US" sz="2800" dirty="0">
                <a:latin typeface="Calibri" panose="020F0502020204030204" pitchFamily="34" charset="0"/>
                <a:cs typeface="Calibri" panose="020F0502020204030204" pitchFamily="34" charset="0"/>
              </a:rPr>
              <a:t> A healthcare organization in Sydney must navigate both privacy and FOI laws when responding to requests for patient records. They must ensure that they do not disclose personal health information without proper consent while fulfilling the transparency requirements under FOI laws.</a:t>
            </a:r>
          </a:p>
        </p:txBody>
      </p:sp>
    </p:spTree>
    <p:extLst>
      <p:ext uri="{BB962C8B-B14F-4D97-AF65-F5344CB8AC3E}">
        <p14:creationId xmlns:p14="http://schemas.microsoft.com/office/powerpoint/2010/main" val="221135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0" y="0"/>
            <a:ext cx="12196916" cy="6740307"/>
          </a:xfrm>
          <a:prstGeom prst="rect">
            <a:avLst/>
          </a:prstGeom>
          <a:noFill/>
        </p:spPr>
        <p:txBody>
          <a:bodyPr wrap="square">
            <a:spAutoFit/>
          </a:bodyPr>
          <a:lstStyle/>
          <a:p>
            <a:r>
              <a:rPr lang="en-US" sz="2700" b="1" dirty="0">
                <a:latin typeface="Calibri" panose="020F0502020204030204" pitchFamily="34" charset="0"/>
                <a:cs typeface="Calibri" panose="020F0502020204030204" pitchFamily="34" charset="0"/>
              </a:rPr>
              <a:t>3. Limitations of International Law in Protecting Individuals</a:t>
            </a:r>
          </a:p>
          <a:p>
            <a:r>
              <a:rPr lang="en-US" sz="2700" b="1" dirty="0">
                <a:latin typeface="Calibri" panose="020F0502020204030204" pitchFamily="34" charset="0"/>
                <a:cs typeface="Calibri" panose="020F0502020204030204" pitchFamily="34" charset="0"/>
              </a:rPr>
              <a:t>Answer:</a:t>
            </a:r>
            <a:br>
              <a:rPr lang="en-US" sz="2700" dirty="0">
                <a:latin typeface="Calibri" panose="020F0502020204030204" pitchFamily="34" charset="0"/>
                <a:cs typeface="Calibri" panose="020F0502020204030204" pitchFamily="34" charset="0"/>
              </a:rPr>
            </a:br>
            <a:r>
              <a:rPr lang="en-US" sz="2700" dirty="0">
                <a:latin typeface="Calibri" panose="020F0502020204030204" pitchFamily="34" charset="0"/>
                <a:cs typeface="Calibri" panose="020F0502020204030204" pitchFamily="34" charset="0"/>
              </a:rPr>
              <a:t>International law faces several limitations when it comes to protecting individuals, particularly in the context of privacy and data security:</a:t>
            </a:r>
          </a:p>
          <a:p>
            <a:pPr>
              <a:buFont typeface="Arial" panose="020B0604020202020204" pitchFamily="34" charset="0"/>
              <a:buChar char="•"/>
            </a:pPr>
            <a:r>
              <a:rPr lang="en-US" sz="2700" b="1" dirty="0">
                <a:latin typeface="Calibri" panose="020F0502020204030204" pitchFamily="34" charset="0"/>
                <a:cs typeface="Calibri" panose="020F0502020204030204" pitchFamily="34" charset="0"/>
              </a:rPr>
              <a:t>Jurisdictional Challenges:</a:t>
            </a:r>
            <a:r>
              <a:rPr lang="en-US" sz="2700" dirty="0">
                <a:latin typeface="Calibri" panose="020F0502020204030204" pitchFamily="34" charset="0"/>
                <a:cs typeface="Calibri" panose="020F0502020204030204" pitchFamily="34" charset="0"/>
              </a:rPr>
              <a:t> Different countries have varying laws regarding data protection, making it difficult to enforce uniform standards across borders. What is legal in one country may be illegal in another, complicating international cooperation.</a:t>
            </a:r>
          </a:p>
          <a:p>
            <a:pPr>
              <a:buFont typeface="Arial" panose="020B0604020202020204" pitchFamily="34" charset="0"/>
              <a:buChar char="•"/>
            </a:pPr>
            <a:r>
              <a:rPr lang="en-US" sz="2700" b="1" dirty="0">
                <a:latin typeface="Calibri" panose="020F0502020204030204" pitchFamily="34" charset="0"/>
                <a:cs typeface="Calibri" panose="020F0502020204030204" pitchFamily="34" charset="0"/>
              </a:rPr>
              <a:t>Enforcement Mechanisms:</a:t>
            </a:r>
            <a:r>
              <a:rPr lang="en-US" sz="2700" dirty="0">
                <a:latin typeface="Calibri" panose="020F0502020204030204" pitchFamily="34" charset="0"/>
                <a:cs typeface="Calibri" panose="020F0502020204030204" pitchFamily="34" charset="0"/>
              </a:rPr>
              <a:t> International law often lacks strong enforcement mechanisms. Organizations or individuals may not face significant penalties if they breach international agreements unless these are supported by strong domestic enforcement.</a:t>
            </a:r>
          </a:p>
          <a:p>
            <a:pPr>
              <a:buFont typeface="Arial" panose="020B0604020202020204" pitchFamily="34" charset="0"/>
              <a:buChar char="•"/>
            </a:pPr>
            <a:r>
              <a:rPr lang="en-US" sz="2700" b="1" dirty="0">
                <a:latin typeface="Calibri" panose="020F0502020204030204" pitchFamily="34" charset="0"/>
                <a:cs typeface="Calibri" panose="020F0502020204030204" pitchFamily="34" charset="0"/>
              </a:rPr>
              <a:t>Lack of a Global Framework:</a:t>
            </a:r>
            <a:r>
              <a:rPr lang="en-US" sz="2700" dirty="0">
                <a:latin typeface="Calibri" panose="020F0502020204030204" pitchFamily="34" charset="0"/>
                <a:cs typeface="Calibri" panose="020F0502020204030204" pitchFamily="34" charset="0"/>
              </a:rPr>
              <a:t> There is no single, unified global framework governing data protection and privacy, leading to inconsistencies in how individuals' rights are protected across different countries.</a:t>
            </a:r>
          </a:p>
          <a:p>
            <a:pPr>
              <a:buFont typeface="Arial" panose="020B0604020202020204" pitchFamily="34" charset="0"/>
              <a:buChar char="•"/>
            </a:pPr>
            <a:r>
              <a:rPr lang="en-US" sz="2700" b="1" dirty="0">
                <a:latin typeface="Calibri" panose="020F0502020204030204" pitchFamily="34" charset="0"/>
                <a:cs typeface="Calibri" panose="020F0502020204030204" pitchFamily="34" charset="0"/>
              </a:rPr>
              <a:t>Data Sovereignty Issues:</a:t>
            </a:r>
            <a:r>
              <a:rPr lang="en-US" sz="2700" dirty="0">
                <a:latin typeface="Calibri" panose="020F0502020204030204" pitchFamily="34" charset="0"/>
                <a:cs typeface="Calibri" panose="020F0502020204030204" pitchFamily="34" charset="0"/>
              </a:rPr>
              <a:t> Countries may assert control over data within their borders, leading to conflicts when data needs to be shared or protected across borders.</a:t>
            </a:r>
          </a:p>
        </p:txBody>
      </p:sp>
    </p:spTree>
    <p:extLst>
      <p:ext uri="{BB962C8B-B14F-4D97-AF65-F5344CB8AC3E}">
        <p14:creationId xmlns:p14="http://schemas.microsoft.com/office/powerpoint/2010/main" val="1931095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0" y="0"/>
            <a:ext cx="12196916"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Example:</a:t>
            </a:r>
            <a:r>
              <a:rPr lang="en-US" sz="2800" dirty="0">
                <a:latin typeface="Calibri" panose="020F0502020204030204" pitchFamily="34" charset="0"/>
                <a:cs typeface="Calibri" panose="020F0502020204030204" pitchFamily="34" charset="0"/>
              </a:rPr>
              <a:t> A tech company based in Brisbane operating internationally must be aware of these limitations. For example, when handling data transfers between Australia and the European Union, the company must comply with the GDPR in the EU while also adhering to Australian privacy laws, navigating the complexities of differing regulations.</a:t>
            </a:r>
            <a:endParaRPr lang="en-US" sz="2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8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3B5A9-DDF7-999A-B698-D3B8BC37CD6C}"/>
              </a:ext>
            </a:extLst>
          </p:cNvPr>
          <p:cNvSpPr txBox="1"/>
          <p:nvPr/>
        </p:nvSpPr>
        <p:spPr>
          <a:xfrm>
            <a:off x="-4916" y="0"/>
            <a:ext cx="12196916" cy="6201698"/>
          </a:xfrm>
          <a:prstGeom prst="rect">
            <a:avLst/>
          </a:prstGeom>
          <a:noFill/>
        </p:spPr>
        <p:txBody>
          <a:bodyPr wrap="square">
            <a:spAutoFit/>
          </a:bodyPr>
          <a:lstStyle/>
          <a:p>
            <a:r>
              <a:rPr lang="en-US" sz="3300" b="1" dirty="0">
                <a:latin typeface="Calibri" panose="020F0502020204030204" pitchFamily="34" charset="0"/>
                <a:cs typeface="Calibri" panose="020F0502020204030204" pitchFamily="34" charset="0"/>
              </a:rPr>
              <a:t>Class Activities:</a:t>
            </a:r>
          </a:p>
          <a:p>
            <a:pPr>
              <a:buFont typeface="+mj-lt"/>
              <a:buAutoNum type="arabicPeriod"/>
            </a:pPr>
            <a:r>
              <a:rPr lang="en-US" sz="2800" b="1" dirty="0">
                <a:latin typeface="Calibri" panose="020F0502020204030204" pitchFamily="34" charset="0"/>
                <a:cs typeface="Calibri" panose="020F0502020204030204" pitchFamily="34" charset="0"/>
              </a:rPr>
              <a:t> For Technological Capabilities:</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Please research and present on different data protection technologies currently used by companies. You could compare the effectiveness of these technologies in preventing data breaches.</a:t>
            </a:r>
          </a:p>
          <a:p>
            <a:pPr>
              <a:buFont typeface="+mj-lt"/>
              <a:buAutoNum type="arabicPeriod"/>
            </a:pPr>
            <a:r>
              <a:rPr lang="en-US" sz="2800" b="1" dirty="0">
                <a:latin typeface="Calibri" panose="020F0502020204030204" pitchFamily="34" charset="0"/>
                <a:cs typeface="Calibri" panose="020F0502020204030204" pitchFamily="34" charset="0"/>
              </a:rPr>
              <a:t> For Privacy vs. FOI Laws:</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Please one group argues from the perspective of privacy law, and the other argues from the perspective of FOI law. Debate on a scenario where releasing information might breach individual privacy.</a:t>
            </a:r>
          </a:p>
          <a:p>
            <a:pPr>
              <a:buFont typeface="+mj-lt"/>
              <a:buAutoNum type="arabicPeriod"/>
            </a:pPr>
            <a:r>
              <a:rPr lang="en-US" sz="2800" b="1" dirty="0">
                <a:latin typeface="Calibri" panose="020F0502020204030204" pitchFamily="34" charset="0"/>
                <a:cs typeface="Calibri" panose="020F0502020204030204" pitchFamily="34" charset="0"/>
              </a:rPr>
              <a:t> For International Law:</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Activity:</a:t>
            </a:r>
            <a:r>
              <a:rPr lang="en-US" sz="2800" dirty="0">
                <a:latin typeface="Calibri" panose="020F0502020204030204" pitchFamily="34" charset="0"/>
                <a:cs typeface="Calibri" panose="020F0502020204030204" pitchFamily="34" charset="0"/>
              </a:rPr>
              <a:t> Please choose different countries and discuss how international agreements on data protection are implemented (or not) in your chosen country. You can present the challenges companies face in complying with multiple legal systems.</a:t>
            </a:r>
          </a:p>
        </p:txBody>
      </p:sp>
    </p:spTree>
    <p:extLst>
      <p:ext uri="{BB962C8B-B14F-4D97-AF65-F5344CB8AC3E}">
        <p14:creationId xmlns:p14="http://schemas.microsoft.com/office/powerpoint/2010/main" val="306961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Interactive Class Activity</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different organizations (in Australia or globally) have managed privacy and data protection and what the consequences were in cases where they failed?</a:t>
            </a:r>
            <a:endParaRPr lang="en-AU" sz="2800" b="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B7A144B-EF88-6419-546D-947E43756059}"/>
              </a:ext>
            </a:extLst>
          </p:cNvPr>
          <p:cNvSpPr txBox="1"/>
          <p:nvPr/>
        </p:nvSpPr>
        <p:spPr>
          <a:xfrm>
            <a:off x="1" y="2456795"/>
            <a:ext cx="12191999"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Communication: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ANU promptly informed the affected individuals, including students, staff, and alumni, about the breach and the potential risks associated with it.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Improved Security Measures: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Post-breach, ANU implemented stronger cybersecurity measures, including enhanced monitoring of their IT systems, increased encryption of sensitive data, and more robust access controls to prevent unauthorized access in the future.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Public Accountability: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ANU was transparent about the breach, publicly disclosing details of the incident and the steps they were taking to mitigate the damage and prevent future breaches. </a:t>
            </a:r>
          </a:p>
        </p:txBody>
      </p:sp>
    </p:spTree>
    <p:extLst>
      <p:ext uri="{BB962C8B-B14F-4D97-AF65-F5344CB8AC3E}">
        <p14:creationId xmlns:p14="http://schemas.microsoft.com/office/powerpoint/2010/main" val="3840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Interactive Class Activity</a:t>
            </a:r>
            <a:endParaRPr lang="en-AU" b="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B7A144B-EF88-6419-546D-947E43756059}"/>
              </a:ext>
            </a:extLst>
          </p:cNvPr>
          <p:cNvSpPr txBox="1"/>
          <p:nvPr/>
        </p:nvSpPr>
        <p:spPr>
          <a:xfrm>
            <a:off x="0" y="998483"/>
            <a:ext cx="12191999"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Lessons Learned:</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Importance of Proactive Security Measures:</a:t>
            </a:r>
            <a:r>
              <a:rPr lang="en-US" sz="2800" dirty="0">
                <a:latin typeface="Calibri" panose="020F0502020204030204" pitchFamily="34" charset="0"/>
                <a:cs typeface="Calibri" panose="020F0502020204030204" pitchFamily="34" charset="0"/>
              </a:rPr>
              <a:t> The ANU breach highlighted the need for organizations to be proactive in their approach to cybersecurity, rather than reacting after an incident occurs.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Transparency and Communication:</a:t>
            </a:r>
            <a:r>
              <a:rPr lang="en-US" sz="2800" dirty="0">
                <a:latin typeface="Calibri" panose="020F0502020204030204" pitchFamily="34" charset="0"/>
                <a:cs typeface="Calibri" panose="020F0502020204030204" pitchFamily="34" charset="0"/>
              </a:rPr>
              <a:t> ANU's transparent communication following the breach helped mitigate some of the reputational damage, showing the importance of being open with stakeholders in the aftermath of a security incident.</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Ongoing Vigilance:</a:t>
            </a:r>
            <a:r>
              <a:rPr lang="en-US" sz="2800" dirty="0">
                <a:latin typeface="Calibri" panose="020F0502020204030204" pitchFamily="34" charset="0"/>
                <a:cs typeface="Calibri" panose="020F0502020204030204" pitchFamily="34" charset="0"/>
              </a:rPr>
              <a:t> The incident emphasized the need for ongoing vigilance and regular updates to security protocols, as threats are constantly evolving.</a:t>
            </a:r>
          </a:p>
        </p:txBody>
      </p:sp>
    </p:spTree>
    <p:extLst>
      <p:ext uri="{BB962C8B-B14F-4D97-AF65-F5344CB8AC3E}">
        <p14:creationId xmlns:p14="http://schemas.microsoft.com/office/powerpoint/2010/main" val="109277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Safeguarding Personal Data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2759428"/>
            <a:ext cx="12192000" cy="1408389"/>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a:t>
            </a:r>
            <a:r>
              <a:rPr lang="en-US" dirty="0">
                <a:latin typeface="Calibri" panose="020F0502020204030204" pitchFamily="34" charset="0"/>
                <a:cs typeface="Calibri" panose="020F0502020204030204" pitchFamily="34" charset="0"/>
              </a:rPr>
              <a:t> Discuss another company that has implemented effective privacy and data protection measures.</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747760"/>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Imagine you're working for </a:t>
            </a:r>
            <a:r>
              <a:rPr lang="en-US" sz="2800" b="1" dirty="0">
                <a:latin typeface="Calibri" panose="020F0502020204030204" pitchFamily="34" charset="0"/>
                <a:cs typeface="Calibri" panose="020F0502020204030204" pitchFamily="34" charset="0"/>
              </a:rPr>
              <a:t>Telstra</a:t>
            </a:r>
            <a:r>
              <a:rPr lang="en-US" sz="2800" dirty="0">
                <a:latin typeface="Calibri" panose="020F0502020204030204" pitchFamily="34" charset="0"/>
                <a:cs typeface="Calibri" panose="020F0502020204030204" pitchFamily="34" charset="0"/>
              </a:rPr>
              <a:t> in Australia. The company needs to implement new policies to protect customer communication privacy better. How would you approach this task?</a:t>
            </a:r>
            <a:endParaRPr lang="en-AU"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A505354-8B32-9B91-211A-F4E6395193F3}"/>
              </a:ext>
            </a:extLst>
          </p:cNvPr>
          <p:cNvSpPr txBox="1"/>
          <p:nvPr/>
        </p:nvSpPr>
        <p:spPr>
          <a:xfrm>
            <a:off x="1" y="4167817"/>
            <a:ext cx="12191999"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Apple Inc.</a:t>
            </a:r>
            <a:r>
              <a:rPr lang="en-US" sz="2800" dirty="0">
                <a:latin typeface="Calibri" panose="020F0502020204030204" pitchFamily="34" charset="0"/>
                <a:cs typeface="Calibri" panose="020F0502020204030204" pitchFamily="34" charset="0"/>
              </a:rPr>
              <a:t> is an example of a company that has implemented effective privacy and data protection measures. Apple prioritizes user privacy through features like end-to-end encryption in iMessage and FaceTime, strict app store guidelines that prevent unauthorized data access, and transparency reports that inform users about government data requests. These measures have helped Apple maintain a strong reputation for protecting customer data.</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1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Safeguarding Personal Data and Privacy</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08DA06D-8688-F719-0228-B5BB08828B5D}"/>
              </a:ext>
            </a:extLst>
          </p:cNvPr>
          <p:cNvSpPr txBox="1"/>
          <p:nvPr/>
        </p:nvSpPr>
        <p:spPr>
          <a:xfrm>
            <a:off x="0" y="1613855"/>
            <a:ext cx="12192000" cy="3257174"/>
          </a:xfrm>
          <a:prstGeom prst="rect">
            <a:avLst/>
          </a:prstGeom>
          <a:noFill/>
          <a:ln>
            <a:no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What is the primary focus of data protection?</a:t>
            </a:r>
          </a:p>
          <a:p>
            <a:pPr>
              <a:lnSpc>
                <a:spcPct val="150000"/>
              </a:lnSpc>
            </a:pPr>
            <a:r>
              <a:rPr lang="en-US" sz="2800" dirty="0">
                <a:latin typeface="Calibri" panose="020F0502020204030204" pitchFamily="34" charset="0"/>
                <a:cs typeface="Calibri" panose="020F0502020204030204" pitchFamily="34" charset="0"/>
              </a:rPr>
              <a:t>A) Protecting customer service</a:t>
            </a:r>
          </a:p>
          <a:p>
            <a:pPr>
              <a:lnSpc>
                <a:spcPct val="150000"/>
              </a:lnSpc>
            </a:pPr>
            <a:r>
              <a:rPr lang="en-US" sz="2800" dirty="0">
                <a:latin typeface="Calibri" panose="020F0502020204030204" pitchFamily="34" charset="0"/>
                <a:cs typeface="Calibri" panose="020F0502020204030204" pitchFamily="34" charset="0"/>
              </a:rPr>
              <a:t>B) Protecting individuals' personal data</a:t>
            </a:r>
          </a:p>
          <a:p>
            <a:pPr>
              <a:lnSpc>
                <a:spcPct val="150000"/>
              </a:lnSpc>
            </a:pPr>
            <a:r>
              <a:rPr lang="en-US" sz="2800" dirty="0">
                <a:latin typeface="Calibri" panose="020F0502020204030204" pitchFamily="34" charset="0"/>
                <a:cs typeface="Calibri" panose="020F0502020204030204" pitchFamily="34" charset="0"/>
              </a:rPr>
              <a:t>C) Increasing sales</a:t>
            </a:r>
          </a:p>
          <a:p>
            <a:pPr>
              <a:lnSpc>
                <a:spcPct val="150000"/>
              </a:lnSpc>
            </a:pPr>
            <a:r>
              <a:rPr lang="en-US" sz="2800" dirty="0">
                <a:latin typeface="Calibri" panose="020F0502020204030204" pitchFamily="34" charset="0"/>
                <a:cs typeface="Calibri" panose="020F0502020204030204" pitchFamily="34" charset="0"/>
              </a:rPr>
              <a:t>D) Improving network speed</a:t>
            </a:r>
          </a:p>
        </p:txBody>
      </p:sp>
      <p:sp>
        <p:nvSpPr>
          <p:cNvPr id="7" name="Rectangle: Rounded Corners 6">
            <a:extLst>
              <a:ext uri="{FF2B5EF4-FFF2-40B4-BE49-F238E27FC236}">
                <a16:creationId xmlns:a16="http://schemas.microsoft.com/office/drawing/2014/main" id="{8A13E8CA-195B-A09E-345A-EA2BA4A2EF76}"/>
              </a:ext>
            </a:extLst>
          </p:cNvPr>
          <p:cNvSpPr/>
          <p:nvPr/>
        </p:nvSpPr>
        <p:spPr>
          <a:xfrm>
            <a:off x="0" y="2999408"/>
            <a:ext cx="6989379" cy="48606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76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Safeguarding Personal Data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5449611"/>
            <a:ext cx="12192000" cy="1408389"/>
          </a:xfrm>
          <a:ln>
            <a:no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Follow-Up Question: </a:t>
            </a:r>
            <a:r>
              <a:rPr lang="en-US" dirty="0">
                <a:latin typeface="Calibri" panose="020F0502020204030204" pitchFamily="34" charset="0"/>
                <a:cs typeface="Calibri" panose="020F0502020204030204" pitchFamily="34" charset="0"/>
              </a:rPr>
              <a:t>What are some potential consequences of failing to protect these types of privacy?</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858086"/>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How can an organization ensure that it protects both the physical privacy and communication privacy of its employees?</a:t>
            </a:r>
            <a:endParaRPr lang="en-AU"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68C53F5-DA3D-2547-910A-81E5D1ABC66E}"/>
              </a:ext>
            </a:extLst>
          </p:cNvPr>
          <p:cNvSpPr txBox="1"/>
          <p:nvPr/>
        </p:nvSpPr>
        <p:spPr>
          <a:xfrm>
            <a:off x="0" y="2474111"/>
            <a:ext cx="12192000" cy="2677656"/>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An organization can protect both the physical privacy and communication privacy of its employees by implementing secure access controls for physical spaces, using surveillance responsibly, encrypting all digital communications, and ensuring that personal data is only accessed by authorized personnel. Regular privacy audits and employee training on data protection also help maintain a secure and private work environment.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69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dirty="0"/>
              <a:t>Safeguarding Personal Data and Privacy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3612917"/>
            <a:ext cx="12192000" cy="2020628"/>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Practical Example:</a:t>
            </a:r>
            <a:r>
              <a:rPr lang="en-US" dirty="0">
                <a:latin typeface="Calibri" panose="020F0502020204030204" pitchFamily="34" charset="0"/>
                <a:cs typeface="Calibri" panose="020F0502020204030204" pitchFamily="34" charset="0"/>
              </a:rPr>
              <a:t> A company like </a:t>
            </a:r>
            <a:r>
              <a:rPr lang="en-US" b="1" dirty="0">
                <a:latin typeface="Calibri" panose="020F0502020204030204" pitchFamily="34" charset="0"/>
                <a:cs typeface="Calibri" panose="020F0502020204030204" pitchFamily="34" charset="0"/>
              </a:rPr>
              <a:t>Telstra</a:t>
            </a:r>
            <a:r>
              <a:rPr lang="en-US" dirty="0">
                <a:latin typeface="Calibri" panose="020F0502020204030204" pitchFamily="34" charset="0"/>
                <a:cs typeface="Calibri" panose="020F0502020204030204" pitchFamily="34" charset="0"/>
              </a:rPr>
              <a:t> in Australia may implement strict data protection policies to protect its customers' communication privacy and ensure that customer data is not accessed by unauthorized personnel.</a:t>
            </a:r>
            <a:endParaRPr lang="en-AU"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A25F821-1D18-56F0-40EC-B3DB5686E3C9}"/>
              </a:ext>
            </a:extLst>
          </p:cNvPr>
          <p:cNvSpPr txBox="1"/>
          <p:nvPr/>
        </p:nvSpPr>
        <p:spPr>
          <a:xfrm>
            <a:off x="0" y="998483"/>
            <a:ext cx="12192000" cy="261443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Privacy and data protection involve safeguarding individuals' personal information and communication privacy. This can include protecting data from unauthorized access, ensuring secure communication channels, and protecting against physical intrusions or surveillance.</a:t>
            </a:r>
            <a:endParaRPr lang="en-AU"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509BED8-1058-11F5-3CFA-DE095D1627F3}"/>
              </a:ext>
            </a:extLst>
          </p:cNvPr>
          <p:cNvSpPr txBox="1"/>
          <p:nvPr/>
        </p:nvSpPr>
        <p:spPr>
          <a:xfrm>
            <a:off x="0" y="5539819"/>
            <a:ext cx="12213022"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Discussion Prompt:</a:t>
            </a:r>
            <a:r>
              <a:rPr lang="en-US" sz="2800" dirty="0">
                <a:latin typeface="Calibri" panose="020F0502020204030204" pitchFamily="34" charset="0"/>
                <a:cs typeface="Calibri" panose="020F0502020204030204" pitchFamily="34" charset="0"/>
              </a:rPr>
              <a:t> Discuss another example of a company that has implemented strong privacy and data protection measures.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190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TotalTime>
  <Words>2593</Words>
  <Application>Microsoft Office PowerPoint</Application>
  <PresentationFormat>Widescreen</PresentationFormat>
  <Paragraphs>132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Aptos</vt:lpstr>
      <vt:lpstr>Aptos Display</vt:lpstr>
      <vt:lpstr>Arial</vt:lpstr>
      <vt:lpstr>Calibri</vt:lpstr>
      <vt:lpstr>Office Theme</vt:lpstr>
      <vt:lpstr>IT Professional Environment: Law, Ethics and Privacy</vt:lpstr>
      <vt:lpstr>Open-Ended Question</vt:lpstr>
      <vt:lpstr>Interactive Class Activity</vt:lpstr>
      <vt:lpstr>Interactive Class Activity</vt:lpstr>
      <vt:lpstr>Interactive Class Activity</vt:lpstr>
      <vt:lpstr>Safeguarding Personal Data and Privacy</vt:lpstr>
      <vt:lpstr>Safeguarding Personal Data and Privacy</vt:lpstr>
      <vt:lpstr>Safeguarding Personal Data and Privacy</vt:lpstr>
      <vt:lpstr>Safeguarding Personal Data and Privacy</vt:lpstr>
      <vt:lpstr>Understanding the Australian Privacy Principles (APPs)</vt:lpstr>
      <vt:lpstr>Understanding the Australian Privacy Principles (APPs)</vt:lpstr>
      <vt:lpstr>Understanding the Australian Privacy Principles (APPs)</vt:lpstr>
      <vt:lpstr>Understanding the Australian Privacy Principles (APPs)</vt:lpstr>
      <vt:lpstr>Ethical and Legal Considerations in Data Disclosure</vt:lpstr>
      <vt:lpstr>Ethical and Legal Considerations in Data Disclosure</vt:lpstr>
      <vt:lpstr>Ethical and Legal Considerations in Data Disclosure</vt:lpstr>
      <vt:lpstr>Ethical and Legal Considerations in Data Disclosure</vt:lpstr>
      <vt:lpstr>Implementing Effective Access Control Systems</vt:lpstr>
      <vt:lpstr>Implementing Effective Access Control Systems</vt:lpstr>
      <vt:lpstr>Implementing Effective Access Control Systems</vt:lpstr>
      <vt:lpstr>Implementing Effective Access Control Systems</vt:lpstr>
      <vt:lpstr>The Role of Digital Certificates in Secure Communications</vt:lpstr>
      <vt:lpstr>The Role of Digital Certificates in Secure Communications</vt:lpstr>
      <vt:lpstr>The Role of Digital Certificates in Secure Communications</vt:lpstr>
      <vt:lpstr>The Role of Digital Certificates in Secure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113</cp:revision>
  <dcterms:created xsi:type="dcterms:W3CDTF">2024-08-07T00:37:24Z</dcterms:created>
  <dcterms:modified xsi:type="dcterms:W3CDTF">2024-08-14T10:52:41Z</dcterms:modified>
</cp:coreProperties>
</file>