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30"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19/09/2024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15404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074397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2918428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1080426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127236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104034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107469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1178926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237216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2473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395837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406194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252749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256349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424275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206670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48561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9:</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World Law and Australian Privacy ACT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395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p>
          <a:p>
            <a:pPr>
              <a:lnSpc>
                <a:spcPct val="150000"/>
              </a:lnSpc>
            </a:pPr>
            <a:r>
              <a:rPr lang="en-US" i="1" dirty="0">
                <a:latin typeface="Calibri" panose="020F0502020204030204" pitchFamily="34" charset="0"/>
                <a:cs typeface="Calibri" panose="020F0502020204030204" pitchFamily="34" charset="0"/>
              </a:rPr>
              <a:t>As the Chief Privacy Officer at Atlassian in Sydney, you're responsible for ensuring compliance with both international and local privacy laws. A European client raises concerns about GDPR compliance in a new project.</a:t>
            </a:r>
            <a:endParaRPr lang="en-US" dirty="0">
              <a:latin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cs typeface="Calibri" panose="020F0502020204030204" pitchFamily="34" charset="0"/>
              </a:rPr>
              <a:t>Open-Ended Discussion Question:</a:t>
            </a:r>
          </a:p>
          <a:p>
            <a:pPr>
              <a:lnSpc>
                <a:spcPct val="150000"/>
              </a:lnSpc>
            </a:pPr>
            <a:r>
              <a:rPr lang="en-US" i="1" dirty="0">
                <a:latin typeface="Calibri" panose="020F0502020204030204" pitchFamily="34" charset="0"/>
                <a:cs typeface="Calibri" panose="020F0502020204030204" pitchFamily="34" charset="0"/>
              </a:rPr>
              <a:t>How would you ensure that Atlassian’s privacy policies are compliant with both GDPR and the Australian Privacy Act?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36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World Law and Australian Privacy ACT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r>
              <a:rPr lang="en-US" b="1" dirty="0">
                <a:latin typeface="Calibri" panose="020F0502020204030204" pitchFamily="34" charset="0"/>
                <a:cs typeface="Calibri" panose="020F0502020204030204" pitchFamily="34" charset="0"/>
              </a:rPr>
              <a:t>Responses: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Ensure clear consent mechanisms are in place for all clients.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Implement data protection measures that meet GDPR and Australian requirements.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Regularly audit data handling practices to ensure compliance.</a:t>
            </a:r>
          </a:p>
          <a:p>
            <a:r>
              <a:rPr lang="en-US" b="1" dirty="0">
                <a:latin typeface="Calibri" panose="020F0502020204030204" pitchFamily="34" charset="0"/>
                <a:cs typeface="Calibri" panose="020F0502020204030204" pitchFamily="34" charset="0"/>
              </a:rPr>
              <a:t>Multiple-Choice Question:</a:t>
            </a:r>
          </a:p>
          <a:p>
            <a:r>
              <a:rPr lang="en-US" i="1" dirty="0">
                <a:latin typeface="Calibri" panose="020F0502020204030204" pitchFamily="34" charset="0"/>
                <a:cs typeface="Calibri" panose="020F0502020204030204" pitchFamily="34" charset="0"/>
              </a:rPr>
              <a:t>What is the main privacy law governing data protection in Australia?</a:t>
            </a:r>
            <a:endParaRPr lang="en-US" dirty="0">
              <a:latin typeface="Calibri" panose="020F0502020204030204" pitchFamily="34" charset="0"/>
              <a:cs typeface="Calibri" panose="020F0502020204030204" pitchFamily="34" charset="0"/>
            </a:endParaRPr>
          </a:p>
          <a:p>
            <a:pPr>
              <a:buFont typeface="+mj-lt"/>
              <a:buAutoNum type="arabicPeriod"/>
            </a:pPr>
            <a:r>
              <a:rPr lang="en-US" dirty="0">
                <a:latin typeface="Calibri" panose="020F0502020204030204" pitchFamily="34" charset="0"/>
                <a:cs typeface="Calibri" panose="020F0502020204030204" pitchFamily="34" charset="0"/>
              </a:rPr>
              <a:t> Australian Privacy Act 1988</a:t>
            </a:r>
          </a:p>
          <a:p>
            <a:pPr>
              <a:buFont typeface="+mj-lt"/>
              <a:buAutoNum type="arabicPeriod"/>
            </a:pPr>
            <a:r>
              <a:rPr lang="en-US" dirty="0">
                <a:latin typeface="Calibri" panose="020F0502020204030204" pitchFamily="34" charset="0"/>
                <a:cs typeface="Calibri" panose="020F0502020204030204" pitchFamily="34" charset="0"/>
              </a:rPr>
              <a:t> GDPR</a:t>
            </a:r>
          </a:p>
          <a:p>
            <a:pPr>
              <a:buFont typeface="+mj-lt"/>
              <a:buAutoNum type="arabicPeriod"/>
            </a:pPr>
            <a:r>
              <a:rPr lang="en-US" dirty="0">
                <a:latin typeface="Calibri" panose="020F0502020204030204" pitchFamily="34" charset="0"/>
                <a:cs typeface="Calibri" panose="020F0502020204030204" pitchFamily="34" charset="0"/>
              </a:rPr>
              <a:t> CCPA</a:t>
            </a:r>
          </a:p>
          <a:p>
            <a:pPr>
              <a:buFont typeface="+mj-lt"/>
              <a:buAutoNum type="arabicPeriod"/>
            </a:pPr>
            <a:r>
              <a:rPr lang="en-US" dirty="0">
                <a:latin typeface="Calibri" panose="020F0502020204030204" pitchFamily="34" charset="0"/>
                <a:cs typeface="Calibri" panose="020F0502020204030204" pitchFamily="34" charset="0"/>
              </a:rPr>
              <a:t> FOI Act 1982</a:t>
            </a:r>
          </a:p>
        </p:txBody>
      </p:sp>
      <p:sp>
        <p:nvSpPr>
          <p:cNvPr id="4" name="Rectangle: Rounded Corners 3">
            <a:extLst>
              <a:ext uri="{FF2B5EF4-FFF2-40B4-BE49-F238E27FC236}">
                <a16:creationId xmlns:a16="http://schemas.microsoft.com/office/drawing/2014/main" id="{E9A5C34E-6247-45EA-38FA-B4E3CD36F530}"/>
              </a:ext>
            </a:extLst>
          </p:cNvPr>
          <p:cNvSpPr/>
          <p:nvPr/>
        </p:nvSpPr>
        <p:spPr>
          <a:xfrm>
            <a:off x="0" y="4309239"/>
            <a:ext cx="5602014" cy="51500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1441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Real Scenario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p>
          <a:p>
            <a:pPr>
              <a:lnSpc>
                <a:spcPct val="150000"/>
              </a:lnSpc>
            </a:pPr>
            <a:r>
              <a:rPr lang="en-US" dirty="0">
                <a:latin typeface="Calibri" panose="020F0502020204030204" pitchFamily="34" charset="0"/>
                <a:cs typeface="Calibri" panose="020F0502020204030204" pitchFamily="34" charset="0"/>
              </a:rPr>
              <a:t>Real-life privacy breaches often occur when organizations fail to safeguard sensitive personal information. Data breaches can result in significant financial and reputational damage</a:t>
            </a:r>
          </a:p>
        </p:txBody>
      </p:sp>
    </p:spTree>
    <p:extLst>
      <p:ext uri="{BB962C8B-B14F-4D97-AF65-F5344CB8AC3E}">
        <p14:creationId xmlns:p14="http://schemas.microsoft.com/office/powerpoint/2010/main" val="247997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Real Scenario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p>
          <a:p>
            <a:pPr>
              <a:lnSpc>
                <a:spcPct val="150000"/>
              </a:lnSpc>
            </a:pPr>
            <a:r>
              <a:rPr lang="en-US" i="1" dirty="0">
                <a:latin typeface="Calibri" panose="020F0502020204030204" pitchFamily="34" charset="0"/>
                <a:cs typeface="Calibri" panose="020F0502020204030204" pitchFamily="34" charset="0"/>
              </a:rPr>
              <a:t>Woolworths recently suffered a data breach exposing thousands of customer credit card details. You are responsible for managing the company’s response to the breach.</a:t>
            </a:r>
            <a:endParaRPr lang="en-US" dirty="0">
              <a:latin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cs typeface="Calibri" panose="020F0502020204030204" pitchFamily="34" charset="0"/>
              </a:rPr>
              <a:t>Open-Ended Discussion Question:</a:t>
            </a:r>
          </a:p>
          <a:p>
            <a:pPr>
              <a:lnSpc>
                <a:spcPct val="150000"/>
              </a:lnSpc>
            </a:pPr>
            <a:r>
              <a:rPr lang="en-US" i="1" dirty="0">
                <a:latin typeface="Calibri" panose="020F0502020204030204" pitchFamily="34" charset="0"/>
                <a:cs typeface="Calibri" panose="020F0502020204030204" pitchFamily="34" charset="0"/>
              </a:rPr>
              <a:t>What steps would you take to manage and mitigate the impact of the data breach at Woolworths?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109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Real Scenario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Notify the affected customers immediately.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Work with cybersecurity professionals to secure the breached systems.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Review and strengthen data protection policies to prevent future breaches.</a:t>
            </a:r>
          </a:p>
        </p:txBody>
      </p:sp>
    </p:spTree>
    <p:extLst>
      <p:ext uri="{BB962C8B-B14F-4D97-AF65-F5344CB8AC3E}">
        <p14:creationId xmlns:p14="http://schemas.microsoft.com/office/powerpoint/2010/main" val="393227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Ethics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p>
          <a:p>
            <a:pPr>
              <a:lnSpc>
                <a:spcPct val="150000"/>
              </a:lnSpc>
            </a:pPr>
            <a:r>
              <a:rPr lang="en-US" dirty="0">
                <a:latin typeface="Calibri" panose="020F0502020204030204" pitchFamily="34" charset="0"/>
                <a:cs typeface="Calibri" panose="020F0502020204030204" pitchFamily="34" charset="0"/>
              </a:rPr>
              <a:t>Privacy isn't just a legal issue—it’s also an ethical one. Companies must navigate the fine line between leveraging personal data for business insights and respecting customer privacy.</a:t>
            </a:r>
          </a:p>
        </p:txBody>
      </p:sp>
    </p:spTree>
    <p:extLst>
      <p:ext uri="{BB962C8B-B14F-4D97-AF65-F5344CB8AC3E}">
        <p14:creationId xmlns:p14="http://schemas.microsoft.com/office/powerpoint/2010/main" val="239470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Ethics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p>
          <a:p>
            <a:pPr>
              <a:lnSpc>
                <a:spcPct val="150000"/>
              </a:lnSpc>
            </a:pPr>
            <a:r>
              <a:rPr lang="en-US" i="1" dirty="0">
                <a:latin typeface="Calibri" panose="020F0502020204030204" pitchFamily="34" charset="0"/>
                <a:cs typeface="Calibri" panose="020F0502020204030204" pitchFamily="34" charset="0"/>
              </a:rPr>
              <a:t>As a manager at Australia Post, you discover that personal customer data has been shared without their consent. You must address this breach in a way that upholds ethical standards.</a:t>
            </a:r>
            <a:endParaRPr lang="en-US" dirty="0">
              <a:latin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cs typeface="Calibri" panose="020F0502020204030204" pitchFamily="34" charset="0"/>
              </a:rPr>
              <a:t>Open-Ended Discussion Question:</a:t>
            </a:r>
          </a:p>
          <a:p>
            <a:pPr>
              <a:lnSpc>
                <a:spcPct val="150000"/>
              </a:lnSpc>
            </a:pPr>
            <a:r>
              <a:rPr lang="en-US" i="1" dirty="0">
                <a:latin typeface="Calibri" panose="020F0502020204030204" pitchFamily="34" charset="0"/>
                <a:cs typeface="Calibri" panose="020F0502020204030204" pitchFamily="34" charset="0"/>
              </a:rPr>
              <a:t>How would you ethically handle the privacy breach at Australia Post, and what actions would you take to prevent future ethical lapses?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940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Ethics of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550165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Apologize to the affected customers and offer support in resolving issues.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Ensure that future data-sharing policies are transparent and ethical.</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Provide regular ethics training to employees on privacy issues.</a:t>
            </a:r>
          </a:p>
        </p:txBody>
      </p:sp>
    </p:spTree>
    <p:extLst>
      <p:ext uri="{BB962C8B-B14F-4D97-AF65-F5344CB8AC3E}">
        <p14:creationId xmlns:p14="http://schemas.microsoft.com/office/powerpoint/2010/main" val="373769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93355"/>
          </a:xfrm>
        </p:spPr>
        <p:txBody>
          <a:bodyPr>
            <a:normAutofit/>
          </a:bodyPr>
          <a:lstStyle/>
          <a:p>
            <a:r>
              <a:rPr lang="en-US" dirty="0">
                <a:latin typeface="Calibri" panose="020F0502020204030204" pitchFamily="34" charset="0"/>
                <a:cs typeface="Calibri" panose="020F0502020204030204" pitchFamily="34" charset="0"/>
              </a:rPr>
              <a:t>Interactive Group Class Activity: Calibri Font 28 – F.Keivanian@aapoly.edu.au</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93355"/>
            <a:ext cx="12192000" cy="4771697"/>
          </a:xfrm>
          <a:ln>
            <a:noFill/>
          </a:ln>
        </p:spPr>
        <p:txBody>
          <a:bodyPr>
            <a:noAutofit/>
          </a:bodyPr>
          <a:lstStyle/>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 a Privacy Policy: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Each group will be assigned an Australian company (e.g., Qantas, Westpac, Woolworths) and tasked with drafting a comprehensive privacy policy, ensuring compliance with Australian and international privacy laws.</a:t>
            </a:r>
          </a:p>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Role-Playing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Groups can act as the privacy officers responding to a data breach, presenting their strategies to secure data and restore public trust. </a:t>
            </a:r>
          </a:p>
        </p:txBody>
      </p:sp>
    </p:spTree>
    <p:extLst>
      <p:ext uri="{BB962C8B-B14F-4D97-AF65-F5344CB8AC3E}">
        <p14:creationId xmlns:p14="http://schemas.microsoft.com/office/powerpoint/2010/main" val="163584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93355"/>
          </a:xfrm>
        </p:spPr>
        <p:txBody>
          <a:bodyPr>
            <a:normAutofit/>
          </a:bodyPr>
          <a:lstStyle/>
          <a:p>
            <a:r>
              <a:rPr lang="en-US" dirty="0">
                <a:latin typeface="Calibri" panose="020F0502020204030204" pitchFamily="34" charset="0"/>
                <a:cs typeface="Calibri" panose="020F0502020204030204" pitchFamily="34" charset="0"/>
              </a:rPr>
              <a:t>Tutorial Week 9: Individual Class Activity</a:t>
            </a:r>
            <a:endParaRPr lang="en-AU"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0522EE1-3896-AB59-C1B0-145182FD096C}"/>
              </a:ext>
            </a:extLst>
          </p:cNvPr>
          <p:cNvPicPr>
            <a:picLocks noChangeAspect="1"/>
          </p:cNvPicPr>
          <p:nvPr/>
        </p:nvPicPr>
        <p:blipFill>
          <a:blip r:embed="rId3"/>
          <a:srcRect l="34224" t="34483" r="8189" b="25824"/>
          <a:stretch/>
        </p:blipFill>
        <p:spPr>
          <a:xfrm>
            <a:off x="301716" y="1393355"/>
            <a:ext cx="11588568" cy="4493174"/>
          </a:xfrm>
          <a:prstGeom prst="rect">
            <a:avLst/>
          </a:prstGeom>
        </p:spPr>
      </p:pic>
    </p:spTree>
    <p:extLst>
      <p:ext uri="{BB962C8B-B14F-4D97-AF65-F5344CB8AC3E}">
        <p14:creationId xmlns:p14="http://schemas.microsoft.com/office/powerpoint/2010/main" val="38944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Information Age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p>
          <a:p>
            <a:pPr>
              <a:lnSpc>
                <a:spcPct val="150000"/>
              </a:lnSpc>
            </a:pPr>
            <a:r>
              <a:rPr lang="en-US" dirty="0">
                <a:latin typeface="Calibri" panose="020F0502020204030204" pitchFamily="34" charset="0"/>
                <a:cs typeface="Calibri" panose="020F0502020204030204" pitchFamily="34" charset="0"/>
              </a:rPr>
              <a:t>The Information Age has led to the mass collection and sharing of personal data across digital networks. This has raised significant concerns over who controls this data and how it is protected.</a:t>
            </a:r>
          </a:p>
        </p:txBody>
      </p:sp>
    </p:spTree>
    <p:extLst>
      <p:ext uri="{BB962C8B-B14F-4D97-AF65-F5344CB8AC3E}">
        <p14:creationId xmlns:p14="http://schemas.microsoft.com/office/powerpoint/2010/main" val="272827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Information Age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46185"/>
            <a:ext cx="12192000" cy="4965629"/>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p>
          <a:p>
            <a:pPr>
              <a:lnSpc>
                <a:spcPct val="150000"/>
              </a:lnSpc>
            </a:pPr>
            <a:r>
              <a:rPr lang="en-US" i="1" dirty="0">
                <a:latin typeface="Calibri" panose="020F0502020204030204" pitchFamily="34" charset="0"/>
                <a:cs typeface="Calibri" panose="020F0502020204030204" pitchFamily="34" charset="0"/>
              </a:rPr>
              <a:t>You are part of a software development team at the Commonwealth Bank of Australia. The bank is creating a new mobile app that will collect user data, including their location, passwords, and financial details.</a:t>
            </a:r>
          </a:p>
          <a:p>
            <a:pPr>
              <a:lnSpc>
                <a:spcPct val="150000"/>
              </a:lnSpc>
            </a:pPr>
            <a:r>
              <a:rPr lang="en-US" b="1" dirty="0">
                <a:latin typeface="Calibri" panose="020F0502020204030204" pitchFamily="34" charset="0"/>
                <a:cs typeface="Calibri" panose="020F0502020204030204" pitchFamily="34" charset="0"/>
              </a:rPr>
              <a:t>Open-Ended Discussion Question:</a:t>
            </a:r>
          </a:p>
          <a:p>
            <a:pPr>
              <a:lnSpc>
                <a:spcPct val="150000"/>
              </a:lnSpc>
            </a:pPr>
            <a:r>
              <a:rPr lang="en-US" i="1" dirty="0">
                <a:latin typeface="Calibri" panose="020F0502020204030204" pitchFamily="34" charset="0"/>
                <a:cs typeface="Calibri" panose="020F0502020204030204" pitchFamily="34" charset="0"/>
              </a:rPr>
              <a:t>How would you ensure that Commonwealth Bank protects user data in compliance with privacy standards?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927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Information Age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46185"/>
            <a:ext cx="12192000" cy="5601760"/>
          </a:xfrm>
          <a:ln>
            <a:noFill/>
          </a:ln>
        </p:spPr>
        <p:txBody>
          <a:bodyPr>
            <a:noAutofit/>
          </a:bodyPr>
          <a:lstStyle/>
          <a:p>
            <a:r>
              <a:rPr lang="en-US" b="1" dirty="0">
                <a:latin typeface="Calibri" panose="020F0502020204030204" pitchFamily="34" charset="0"/>
                <a:cs typeface="Calibri" panose="020F0502020204030204" pitchFamily="34" charset="0"/>
              </a:rPr>
              <a:t>Responses: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Implement encryption and strong password policies.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Ensure the app requests user consent for accessing sensitive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Comply with the Australian Privacy Act to safeguard personal information.</a:t>
            </a:r>
          </a:p>
          <a:p>
            <a:r>
              <a:rPr lang="en-US" b="1" dirty="0">
                <a:latin typeface="Calibri" panose="020F0502020204030204" pitchFamily="34" charset="0"/>
                <a:cs typeface="Calibri" panose="020F0502020204030204" pitchFamily="34" charset="0"/>
              </a:rPr>
              <a:t>Multiple-Choice Question:</a:t>
            </a:r>
          </a:p>
          <a:p>
            <a:r>
              <a:rPr lang="en-US" i="1" dirty="0">
                <a:latin typeface="Calibri" panose="020F0502020204030204" pitchFamily="34" charset="0"/>
                <a:cs typeface="Calibri" panose="020F0502020204030204" pitchFamily="34" charset="0"/>
              </a:rPr>
              <a:t>Which regulation most significantly impacts the handling of personal data in Australia?</a:t>
            </a:r>
            <a:endParaRPr lang="en-US" dirty="0">
              <a:latin typeface="Calibri" panose="020F0502020204030204" pitchFamily="34" charset="0"/>
              <a:cs typeface="Calibri" panose="020F0502020204030204" pitchFamily="34" charset="0"/>
            </a:endParaRPr>
          </a:p>
          <a:p>
            <a:pPr>
              <a:buFont typeface="+mj-lt"/>
              <a:buAutoNum type="arabicPeriod"/>
            </a:pPr>
            <a:r>
              <a:rPr lang="en-US" dirty="0">
                <a:latin typeface="Calibri" panose="020F0502020204030204" pitchFamily="34" charset="0"/>
                <a:cs typeface="Calibri" panose="020F0502020204030204" pitchFamily="34" charset="0"/>
              </a:rPr>
              <a:t> Australian Privacy Act 1988</a:t>
            </a:r>
          </a:p>
          <a:p>
            <a:pPr>
              <a:buFont typeface="+mj-lt"/>
              <a:buAutoNum type="arabicPeriod"/>
            </a:pPr>
            <a:r>
              <a:rPr lang="en-US" dirty="0">
                <a:latin typeface="Calibri" panose="020F0502020204030204" pitchFamily="34" charset="0"/>
                <a:cs typeface="Calibri" panose="020F0502020204030204" pitchFamily="34" charset="0"/>
              </a:rPr>
              <a:t> GDPR</a:t>
            </a:r>
          </a:p>
          <a:p>
            <a:pPr>
              <a:buFont typeface="+mj-lt"/>
              <a:buAutoNum type="arabicPeriod"/>
            </a:pPr>
            <a:r>
              <a:rPr lang="en-US" dirty="0">
                <a:latin typeface="Calibri" panose="020F0502020204030204" pitchFamily="34" charset="0"/>
                <a:cs typeface="Calibri" panose="020F0502020204030204" pitchFamily="34" charset="0"/>
              </a:rPr>
              <a:t> CCPA</a:t>
            </a:r>
          </a:p>
          <a:p>
            <a:pPr>
              <a:buFont typeface="+mj-lt"/>
              <a:buAutoNum type="arabicPeriod"/>
            </a:pPr>
            <a:r>
              <a:rPr lang="en-US" dirty="0">
                <a:latin typeface="Calibri" panose="020F0502020204030204" pitchFamily="34" charset="0"/>
                <a:cs typeface="Calibri" panose="020F0502020204030204" pitchFamily="34" charset="0"/>
              </a:rPr>
              <a:t> Freedom of Information Act</a:t>
            </a:r>
          </a:p>
        </p:txBody>
      </p:sp>
      <p:sp>
        <p:nvSpPr>
          <p:cNvPr id="4" name="Rectangle: Rounded Corners 3">
            <a:extLst>
              <a:ext uri="{FF2B5EF4-FFF2-40B4-BE49-F238E27FC236}">
                <a16:creationId xmlns:a16="http://schemas.microsoft.com/office/drawing/2014/main" id="{620DD8F0-7792-D16B-B5B3-DC0696FBD607}"/>
              </a:ext>
            </a:extLst>
          </p:cNvPr>
          <p:cNvSpPr/>
          <p:nvPr/>
        </p:nvSpPr>
        <p:spPr>
          <a:xfrm>
            <a:off x="0" y="4351283"/>
            <a:ext cx="5002924" cy="4939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957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Privacy Issues and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p>
          <a:p>
            <a:pPr>
              <a:lnSpc>
                <a:spcPct val="150000"/>
              </a:lnSpc>
            </a:pPr>
            <a:r>
              <a:rPr lang="en-US" dirty="0">
                <a:latin typeface="Calibri" panose="020F0502020204030204" pitchFamily="34" charset="0"/>
                <a:cs typeface="Calibri" panose="020F0502020204030204" pitchFamily="34" charset="0"/>
              </a:rPr>
              <a:t>Privacy concerns are associated with data ownership, data risks, and the protection of personal information. These issues become increasingly complex in a globalized digital environment.</a:t>
            </a:r>
          </a:p>
        </p:txBody>
      </p:sp>
    </p:spTree>
    <p:extLst>
      <p:ext uri="{BB962C8B-B14F-4D97-AF65-F5344CB8AC3E}">
        <p14:creationId xmlns:p14="http://schemas.microsoft.com/office/powerpoint/2010/main" val="325097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Privacy Issues and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395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p>
          <a:p>
            <a:pPr>
              <a:lnSpc>
                <a:spcPct val="150000"/>
              </a:lnSpc>
            </a:pPr>
            <a:r>
              <a:rPr lang="en-US" i="1" dirty="0">
                <a:latin typeface="Calibri" panose="020F0502020204030204" pitchFamily="34" charset="0"/>
                <a:cs typeface="Calibri" panose="020F0502020204030204" pitchFamily="34" charset="0"/>
              </a:rPr>
              <a:t>You work for Telstra in Melbourne, which collects extensive customer data. You're tasked with ensuring that the collected data is protected and that customers have control over their personal information.</a:t>
            </a:r>
            <a:endParaRPr lang="en-US" dirty="0">
              <a:latin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cs typeface="Calibri" panose="020F0502020204030204" pitchFamily="34" charset="0"/>
              </a:rPr>
              <a:t>Open-Ended Discussion Question:</a:t>
            </a:r>
          </a:p>
          <a:p>
            <a:pPr>
              <a:lnSpc>
                <a:spcPct val="150000"/>
              </a:lnSpc>
            </a:pPr>
            <a:r>
              <a:rPr lang="en-US" i="1" dirty="0">
                <a:latin typeface="Calibri" panose="020F0502020204030204" pitchFamily="34" charset="0"/>
                <a:cs typeface="Calibri" panose="020F0502020204030204" pitchFamily="34" charset="0"/>
              </a:rPr>
              <a:t>What measures would you take to protect Telstra’s customer data from privacy breaches?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10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Privacy Issues and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395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Implement data encryption and access controls.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Educate customers about their rights to access and edit their data.</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Develop a comprehensive privacy policy in compliance with the Australian Privacy Act.</a:t>
            </a:r>
          </a:p>
        </p:txBody>
      </p:sp>
    </p:spTree>
    <p:extLst>
      <p:ext uri="{BB962C8B-B14F-4D97-AF65-F5344CB8AC3E}">
        <p14:creationId xmlns:p14="http://schemas.microsoft.com/office/powerpoint/2010/main" val="363911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Privacy Issues and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395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Follow-Up Question:</a:t>
            </a:r>
          </a:p>
          <a:p>
            <a:pPr>
              <a:lnSpc>
                <a:spcPct val="150000"/>
              </a:lnSpc>
            </a:pPr>
            <a:r>
              <a:rPr lang="en-US" i="1" dirty="0">
                <a:latin typeface="Calibri" panose="020F0502020204030204" pitchFamily="34" charset="0"/>
                <a:cs typeface="Calibri" panose="020F0502020204030204" pitchFamily="34" charset="0"/>
              </a:rPr>
              <a:t>How would you communicate a data breach to Telstra customers to ensure transparency?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8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World Law and Australian Privacy ACT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395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p>
          <a:p>
            <a:pPr>
              <a:lnSpc>
                <a:spcPct val="150000"/>
              </a:lnSpc>
            </a:pPr>
            <a:r>
              <a:rPr lang="en-US" dirty="0">
                <a:latin typeface="Calibri" panose="020F0502020204030204" pitchFamily="34" charset="0"/>
                <a:cs typeface="Calibri" panose="020F0502020204030204" pitchFamily="34" charset="0"/>
              </a:rPr>
              <a:t>Various countries have different privacy laws, but Australia’s Privacy Act 1988 provides a comprehensive framework for managing personal data in businesses and government agencies.</a:t>
            </a:r>
          </a:p>
        </p:txBody>
      </p:sp>
    </p:spTree>
    <p:extLst>
      <p:ext uri="{BB962C8B-B14F-4D97-AF65-F5344CB8AC3E}">
        <p14:creationId xmlns:p14="http://schemas.microsoft.com/office/powerpoint/2010/main" val="68929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939</TotalTime>
  <Words>880</Words>
  <Application>Microsoft Office PowerPoint</Application>
  <PresentationFormat>Widescreen</PresentationFormat>
  <Paragraphs>105</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IT Professional Environment: Law, Ethics and Privacy</vt:lpstr>
      <vt:lpstr>Information Age and Privacy</vt:lpstr>
      <vt:lpstr>Information Age and Privacy</vt:lpstr>
      <vt:lpstr>Information Age and Privacy</vt:lpstr>
      <vt:lpstr>Privacy Issues and Protection</vt:lpstr>
      <vt:lpstr>Privacy Issues and Protection</vt:lpstr>
      <vt:lpstr>Privacy Issues and Protection</vt:lpstr>
      <vt:lpstr>Privacy Issues and Protection</vt:lpstr>
      <vt:lpstr>World Law and Australian Privacy ACT</vt:lpstr>
      <vt:lpstr>World Law and Australian Privacy ACT</vt:lpstr>
      <vt:lpstr>World Law and Australian Privacy ACT</vt:lpstr>
      <vt:lpstr>Real Scenario of Privacy</vt:lpstr>
      <vt:lpstr>Real Scenario of Privacy</vt:lpstr>
      <vt:lpstr>Real Scenario of Privacy</vt:lpstr>
      <vt:lpstr>Ethics of Privacy</vt:lpstr>
      <vt:lpstr>Ethics of Privacy</vt:lpstr>
      <vt:lpstr>Ethics of Privacy</vt:lpstr>
      <vt:lpstr>Interactive Group Class Activity: Calibri Font 28 – F.Keivanian@aapoly.edu.au</vt:lpstr>
      <vt:lpstr>Tutorial Week 9: Individual Class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244</cp:revision>
  <dcterms:created xsi:type="dcterms:W3CDTF">2024-08-07T00:37:24Z</dcterms:created>
  <dcterms:modified xsi:type="dcterms:W3CDTF">2024-09-18T18:39:19Z</dcterms:modified>
</cp:coreProperties>
</file>