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96" r:id="rId4"/>
    <p:sldId id="297" r:id="rId5"/>
    <p:sldId id="298" r:id="rId6"/>
    <p:sldId id="299"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322" r:id="rId30"/>
    <p:sldId id="32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1111"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7BC865-6EFE-4496-A3E1-CB98CCCF44DA}" type="datetimeFigureOut">
              <a:rPr lang="en-AU" smtClean="0"/>
              <a:t>29/08/2024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402BFA-E307-42D8-A47D-7626AD422C5C}" type="slidenum">
              <a:rPr lang="en-AU" smtClean="0"/>
              <a:t>‹#›</a:t>
            </a:fld>
            <a:endParaRPr lang="en-AU"/>
          </a:p>
        </p:txBody>
      </p:sp>
    </p:spTree>
    <p:extLst>
      <p:ext uri="{BB962C8B-B14F-4D97-AF65-F5344CB8AC3E}">
        <p14:creationId xmlns:p14="http://schemas.microsoft.com/office/powerpoint/2010/main" val="1941267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a:t>
            </a:fld>
            <a:endParaRPr lang="en-AU"/>
          </a:p>
        </p:txBody>
      </p:sp>
    </p:spTree>
    <p:extLst>
      <p:ext uri="{BB962C8B-B14F-4D97-AF65-F5344CB8AC3E}">
        <p14:creationId xmlns:p14="http://schemas.microsoft.com/office/powerpoint/2010/main" val="3220233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11</a:t>
            </a:fld>
            <a:endParaRPr lang="en-AU"/>
          </a:p>
        </p:txBody>
      </p:sp>
    </p:spTree>
    <p:extLst>
      <p:ext uri="{BB962C8B-B14F-4D97-AF65-F5344CB8AC3E}">
        <p14:creationId xmlns:p14="http://schemas.microsoft.com/office/powerpoint/2010/main" val="3533996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12</a:t>
            </a:fld>
            <a:endParaRPr lang="en-AU"/>
          </a:p>
        </p:txBody>
      </p:sp>
    </p:spTree>
    <p:extLst>
      <p:ext uri="{BB962C8B-B14F-4D97-AF65-F5344CB8AC3E}">
        <p14:creationId xmlns:p14="http://schemas.microsoft.com/office/powerpoint/2010/main" val="3580065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13</a:t>
            </a:fld>
            <a:endParaRPr lang="en-AU"/>
          </a:p>
        </p:txBody>
      </p:sp>
    </p:spTree>
    <p:extLst>
      <p:ext uri="{BB962C8B-B14F-4D97-AF65-F5344CB8AC3E}">
        <p14:creationId xmlns:p14="http://schemas.microsoft.com/office/powerpoint/2010/main" val="917157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14</a:t>
            </a:fld>
            <a:endParaRPr lang="en-AU"/>
          </a:p>
        </p:txBody>
      </p:sp>
    </p:spTree>
    <p:extLst>
      <p:ext uri="{BB962C8B-B14F-4D97-AF65-F5344CB8AC3E}">
        <p14:creationId xmlns:p14="http://schemas.microsoft.com/office/powerpoint/2010/main" val="1867329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15</a:t>
            </a:fld>
            <a:endParaRPr lang="en-AU"/>
          </a:p>
        </p:txBody>
      </p:sp>
    </p:spTree>
    <p:extLst>
      <p:ext uri="{BB962C8B-B14F-4D97-AF65-F5344CB8AC3E}">
        <p14:creationId xmlns:p14="http://schemas.microsoft.com/office/powerpoint/2010/main" val="530830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16</a:t>
            </a:fld>
            <a:endParaRPr lang="en-AU"/>
          </a:p>
        </p:txBody>
      </p:sp>
    </p:spTree>
    <p:extLst>
      <p:ext uri="{BB962C8B-B14F-4D97-AF65-F5344CB8AC3E}">
        <p14:creationId xmlns:p14="http://schemas.microsoft.com/office/powerpoint/2010/main" val="5947661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17</a:t>
            </a:fld>
            <a:endParaRPr lang="en-AU"/>
          </a:p>
        </p:txBody>
      </p:sp>
    </p:spTree>
    <p:extLst>
      <p:ext uri="{BB962C8B-B14F-4D97-AF65-F5344CB8AC3E}">
        <p14:creationId xmlns:p14="http://schemas.microsoft.com/office/powerpoint/2010/main" val="31504075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18</a:t>
            </a:fld>
            <a:endParaRPr lang="en-AU"/>
          </a:p>
        </p:txBody>
      </p:sp>
    </p:spTree>
    <p:extLst>
      <p:ext uri="{BB962C8B-B14F-4D97-AF65-F5344CB8AC3E}">
        <p14:creationId xmlns:p14="http://schemas.microsoft.com/office/powerpoint/2010/main" val="2640901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19</a:t>
            </a:fld>
            <a:endParaRPr lang="en-AU"/>
          </a:p>
        </p:txBody>
      </p:sp>
    </p:spTree>
    <p:extLst>
      <p:ext uri="{BB962C8B-B14F-4D97-AF65-F5344CB8AC3E}">
        <p14:creationId xmlns:p14="http://schemas.microsoft.com/office/powerpoint/2010/main" val="3779630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20</a:t>
            </a:fld>
            <a:endParaRPr lang="en-AU"/>
          </a:p>
        </p:txBody>
      </p:sp>
    </p:spTree>
    <p:extLst>
      <p:ext uri="{BB962C8B-B14F-4D97-AF65-F5344CB8AC3E}">
        <p14:creationId xmlns:p14="http://schemas.microsoft.com/office/powerpoint/2010/main" val="3642686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a:t>
            </a:fld>
            <a:endParaRPr lang="en-AU"/>
          </a:p>
        </p:txBody>
      </p:sp>
    </p:spTree>
    <p:extLst>
      <p:ext uri="{BB962C8B-B14F-4D97-AF65-F5344CB8AC3E}">
        <p14:creationId xmlns:p14="http://schemas.microsoft.com/office/powerpoint/2010/main" val="3322413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21</a:t>
            </a:fld>
            <a:endParaRPr lang="en-AU"/>
          </a:p>
        </p:txBody>
      </p:sp>
    </p:spTree>
    <p:extLst>
      <p:ext uri="{BB962C8B-B14F-4D97-AF65-F5344CB8AC3E}">
        <p14:creationId xmlns:p14="http://schemas.microsoft.com/office/powerpoint/2010/main" val="590601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22</a:t>
            </a:fld>
            <a:endParaRPr lang="en-AU"/>
          </a:p>
        </p:txBody>
      </p:sp>
    </p:spTree>
    <p:extLst>
      <p:ext uri="{BB962C8B-B14F-4D97-AF65-F5344CB8AC3E}">
        <p14:creationId xmlns:p14="http://schemas.microsoft.com/office/powerpoint/2010/main" val="18278577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23</a:t>
            </a:fld>
            <a:endParaRPr lang="en-AU"/>
          </a:p>
        </p:txBody>
      </p:sp>
    </p:spTree>
    <p:extLst>
      <p:ext uri="{BB962C8B-B14F-4D97-AF65-F5344CB8AC3E}">
        <p14:creationId xmlns:p14="http://schemas.microsoft.com/office/powerpoint/2010/main" val="42360311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24</a:t>
            </a:fld>
            <a:endParaRPr lang="en-AU"/>
          </a:p>
        </p:txBody>
      </p:sp>
    </p:spTree>
    <p:extLst>
      <p:ext uri="{BB962C8B-B14F-4D97-AF65-F5344CB8AC3E}">
        <p14:creationId xmlns:p14="http://schemas.microsoft.com/office/powerpoint/2010/main" val="27976134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25</a:t>
            </a:fld>
            <a:endParaRPr lang="en-AU"/>
          </a:p>
        </p:txBody>
      </p:sp>
    </p:spTree>
    <p:extLst>
      <p:ext uri="{BB962C8B-B14F-4D97-AF65-F5344CB8AC3E}">
        <p14:creationId xmlns:p14="http://schemas.microsoft.com/office/powerpoint/2010/main" val="366404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26</a:t>
            </a:fld>
            <a:endParaRPr lang="en-AU"/>
          </a:p>
        </p:txBody>
      </p:sp>
    </p:spTree>
    <p:extLst>
      <p:ext uri="{BB962C8B-B14F-4D97-AF65-F5344CB8AC3E}">
        <p14:creationId xmlns:p14="http://schemas.microsoft.com/office/powerpoint/2010/main" val="22400562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27</a:t>
            </a:fld>
            <a:endParaRPr lang="en-AU"/>
          </a:p>
        </p:txBody>
      </p:sp>
    </p:spTree>
    <p:extLst>
      <p:ext uri="{BB962C8B-B14F-4D97-AF65-F5344CB8AC3E}">
        <p14:creationId xmlns:p14="http://schemas.microsoft.com/office/powerpoint/2010/main" val="20972778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28</a:t>
            </a:fld>
            <a:endParaRPr lang="en-AU"/>
          </a:p>
        </p:txBody>
      </p:sp>
    </p:spTree>
    <p:extLst>
      <p:ext uri="{BB962C8B-B14F-4D97-AF65-F5344CB8AC3E}">
        <p14:creationId xmlns:p14="http://schemas.microsoft.com/office/powerpoint/2010/main" val="29056993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29</a:t>
            </a:fld>
            <a:endParaRPr lang="en-AU"/>
          </a:p>
        </p:txBody>
      </p:sp>
    </p:spTree>
    <p:extLst>
      <p:ext uri="{BB962C8B-B14F-4D97-AF65-F5344CB8AC3E}">
        <p14:creationId xmlns:p14="http://schemas.microsoft.com/office/powerpoint/2010/main" val="17479895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30</a:t>
            </a:fld>
            <a:endParaRPr lang="en-AU"/>
          </a:p>
        </p:txBody>
      </p:sp>
    </p:spTree>
    <p:extLst>
      <p:ext uri="{BB962C8B-B14F-4D97-AF65-F5344CB8AC3E}">
        <p14:creationId xmlns:p14="http://schemas.microsoft.com/office/powerpoint/2010/main" val="2728617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4</a:t>
            </a:fld>
            <a:endParaRPr lang="en-AU"/>
          </a:p>
        </p:txBody>
      </p:sp>
    </p:spTree>
    <p:extLst>
      <p:ext uri="{BB962C8B-B14F-4D97-AF65-F5344CB8AC3E}">
        <p14:creationId xmlns:p14="http://schemas.microsoft.com/office/powerpoint/2010/main" val="3804846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5</a:t>
            </a:fld>
            <a:endParaRPr lang="en-AU"/>
          </a:p>
        </p:txBody>
      </p:sp>
    </p:spTree>
    <p:extLst>
      <p:ext uri="{BB962C8B-B14F-4D97-AF65-F5344CB8AC3E}">
        <p14:creationId xmlns:p14="http://schemas.microsoft.com/office/powerpoint/2010/main" val="3036690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6</a:t>
            </a:fld>
            <a:endParaRPr lang="en-AU"/>
          </a:p>
        </p:txBody>
      </p:sp>
    </p:spTree>
    <p:extLst>
      <p:ext uri="{BB962C8B-B14F-4D97-AF65-F5344CB8AC3E}">
        <p14:creationId xmlns:p14="http://schemas.microsoft.com/office/powerpoint/2010/main" val="3753123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7</a:t>
            </a:fld>
            <a:endParaRPr lang="en-AU"/>
          </a:p>
        </p:txBody>
      </p:sp>
    </p:spTree>
    <p:extLst>
      <p:ext uri="{BB962C8B-B14F-4D97-AF65-F5344CB8AC3E}">
        <p14:creationId xmlns:p14="http://schemas.microsoft.com/office/powerpoint/2010/main" val="1468733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8</a:t>
            </a:fld>
            <a:endParaRPr lang="en-AU"/>
          </a:p>
        </p:txBody>
      </p:sp>
    </p:spTree>
    <p:extLst>
      <p:ext uri="{BB962C8B-B14F-4D97-AF65-F5344CB8AC3E}">
        <p14:creationId xmlns:p14="http://schemas.microsoft.com/office/powerpoint/2010/main" val="812206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9</a:t>
            </a:fld>
            <a:endParaRPr lang="en-AU"/>
          </a:p>
        </p:txBody>
      </p:sp>
    </p:spTree>
    <p:extLst>
      <p:ext uri="{BB962C8B-B14F-4D97-AF65-F5344CB8AC3E}">
        <p14:creationId xmlns:p14="http://schemas.microsoft.com/office/powerpoint/2010/main" val="1321549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10</a:t>
            </a:fld>
            <a:endParaRPr lang="en-AU"/>
          </a:p>
        </p:txBody>
      </p:sp>
    </p:spTree>
    <p:extLst>
      <p:ext uri="{BB962C8B-B14F-4D97-AF65-F5344CB8AC3E}">
        <p14:creationId xmlns:p14="http://schemas.microsoft.com/office/powerpoint/2010/main" val="331223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FAF7-33EA-9E00-4C29-CA2854F445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45AFD44-BB7F-6F82-E574-7017B6186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6D3A76D-C808-6BDD-75EA-FD1FE3C2CE09}"/>
              </a:ext>
            </a:extLst>
          </p:cNvPr>
          <p:cNvSpPr>
            <a:spLocks noGrp="1"/>
          </p:cNvSpPr>
          <p:nvPr>
            <p:ph type="dt" sz="half" idx="10"/>
          </p:nvPr>
        </p:nvSpPr>
        <p:spPr/>
        <p:txBody>
          <a:bodyPr/>
          <a:lstStyle/>
          <a:p>
            <a:fld id="{76EB9665-7F40-432C-9FBD-255632CEAF98}" type="datetimeFigureOut">
              <a:rPr lang="en-AU" smtClean="0"/>
              <a:t>29/08/2024</a:t>
            </a:fld>
            <a:endParaRPr lang="en-AU"/>
          </a:p>
        </p:txBody>
      </p:sp>
      <p:sp>
        <p:nvSpPr>
          <p:cNvPr id="5" name="Footer Placeholder 4">
            <a:extLst>
              <a:ext uri="{FF2B5EF4-FFF2-40B4-BE49-F238E27FC236}">
                <a16:creationId xmlns:a16="http://schemas.microsoft.com/office/drawing/2014/main" id="{FE0C4869-1633-7424-2D78-9F26FD808B9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B383598-42FB-0ABB-9131-B47B29E2F71C}"/>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89255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AC96-C12B-2DD0-A45C-A46C378B9FCA}"/>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A80FCA9-0187-C8D3-F577-C9096AA59E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B3E9424-254E-2A2C-C6F0-2DB38A1A41B5}"/>
              </a:ext>
            </a:extLst>
          </p:cNvPr>
          <p:cNvSpPr>
            <a:spLocks noGrp="1"/>
          </p:cNvSpPr>
          <p:nvPr>
            <p:ph type="dt" sz="half" idx="10"/>
          </p:nvPr>
        </p:nvSpPr>
        <p:spPr/>
        <p:txBody>
          <a:bodyPr/>
          <a:lstStyle/>
          <a:p>
            <a:fld id="{76EB9665-7F40-432C-9FBD-255632CEAF98}" type="datetimeFigureOut">
              <a:rPr lang="en-AU" smtClean="0"/>
              <a:t>29/08/2024</a:t>
            </a:fld>
            <a:endParaRPr lang="en-AU"/>
          </a:p>
        </p:txBody>
      </p:sp>
      <p:sp>
        <p:nvSpPr>
          <p:cNvPr id="5" name="Footer Placeholder 4">
            <a:extLst>
              <a:ext uri="{FF2B5EF4-FFF2-40B4-BE49-F238E27FC236}">
                <a16:creationId xmlns:a16="http://schemas.microsoft.com/office/drawing/2014/main" id="{10461765-DF44-0B9A-94A5-3CE3AAC7D75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06BE3E-1F6A-E700-88CD-CA76A38880E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764964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41D2F7-E68D-8B78-C11C-F391D5E4E8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B2D646D-C742-61B4-20F6-26DBCAEFC2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60D7FE2-4EB7-03DD-63DD-DCAE5378CD8E}"/>
              </a:ext>
            </a:extLst>
          </p:cNvPr>
          <p:cNvSpPr>
            <a:spLocks noGrp="1"/>
          </p:cNvSpPr>
          <p:nvPr>
            <p:ph type="dt" sz="half" idx="10"/>
          </p:nvPr>
        </p:nvSpPr>
        <p:spPr/>
        <p:txBody>
          <a:bodyPr/>
          <a:lstStyle/>
          <a:p>
            <a:fld id="{76EB9665-7F40-432C-9FBD-255632CEAF98}" type="datetimeFigureOut">
              <a:rPr lang="en-AU" smtClean="0"/>
              <a:t>29/08/2024</a:t>
            </a:fld>
            <a:endParaRPr lang="en-AU"/>
          </a:p>
        </p:txBody>
      </p:sp>
      <p:sp>
        <p:nvSpPr>
          <p:cNvPr id="5" name="Footer Placeholder 4">
            <a:extLst>
              <a:ext uri="{FF2B5EF4-FFF2-40B4-BE49-F238E27FC236}">
                <a16:creationId xmlns:a16="http://schemas.microsoft.com/office/drawing/2014/main" id="{B9E81C9F-C1E4-B3F0-BFE8-48E8D2F8880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ACF4527-0779-56CD-58C4-AEB98590D44D}"/>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1300406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577DB-2542-0E35-B255-BA6998F13EE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6FD94ED-DE18-BB2B-5E37-AEBDD2C9DA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46F8042-84DF-3572-3366-EFD777E3EA00}"/>
              </a:ext>
            </a:extLst>
          </p:cNvPr>
          <p:cNvSpPr>
            <a:spLocks noGrp="1"/>
          </p:cNvSpPr>
          <p:nvPr>
            <p:ph type="dt" sz="half" idx="10"/>
          </p:nvPr>
        </p:nvSpPr>
        <p:spPr/>
        <p:txBody>
          <a:bodyPr/>
          <a:lstStyle/>
          <a:p>
            <a:fld id="{76EB9665-7F40-432C-9FBD-255632CEAF98}" type="datetimeFigureOut">
              <a:rPr lang="en-AU" smtClean="0"/>
              <a:t>29/08/2024</a:t>
            </a:fld>
            <a:endParaRPr lang="en-AU"/>
          </a:p>
        </p:txBody>
      </p:sp>
      <p:sp>
        <p:nvSpPr>
          <p:cNvPr id="5" name="Footer Placeholder 4">
            <a:extLst>
              <a:ext uri="{FF2B5EF4-FFF2-40B4-BE49-F238E27FC236}">
                <a16:creationId xmlns:a16="http://schemas.microsoft.com/office/drawing/2014/main" id="{BB9C210B-702C-4D7D-4100-65636ADA5AF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73061E7-09BD-82E0-30C5-64651052B914}"/>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29420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171C-CC10-E22A-B6CE-E36A9A7536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3FEAE88-FE61-DE77-88D4-DE3604A529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B26D9C-AE7F-7499-0D09-B5B680F95493}"/>
              </a:ext>
            </a:extLst>
          </p:cNvPr>
          <p:cNvSpPr>
            <a:spLocks noGrp="1"/>
          </p:cNvSpPr>
          <p:nvPr>
            <p:ph type="dt" sz="half" idx="10"/>
          </p:nvPr>
        </p:nvSpPr>
        <p:spPr/>
        <p:txBody>
          <a:bodyPr/>
          <a:lstStyle/>
          <a:p>
            <a:fld id="{76EB9665-7F40-432C-9FBD-255632CEAF98}" type="datetimeFigureOut">
              <a:rPr lang="en-AU" smtClean="0"/>
              <a:t>29/08/2024</a:t>
            </a:fld>
            <a:endParaRPr lang="en-AU"/>
          </a:p>
        </p:txBody>
      </p:sp>
      <p:sp>
        <p:nvSpPr>
          <p:cNvPr id="5" name="Footer Placeholder 4">
            <a:extLst>
              <a:ext uri="{FF2B5EF4-FFF2-40B4-BE49-F238E27FC236}">
                <a16:creationId xmlns:a16="http://schemas.microsoft.com/office/drawing/2014/main" id="{41422641-565A-110E-C980-A325F86DBA1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F89FD5-C28A-2A73-C91C-49C450AFCF2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74824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FFAE5-A8ED-8B12-D90B-5E050A0CDDE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0F07B83-1111-B88C-8499-30C8CAD8EA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D1B31AB-1228-FD40-80E4-0A9958EFA8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81AC1A1-0798-17FC-9A07-59D5F6EFF890}"/>
              </a:ext>
            </a:extLst>
          </p:cNvPr>
          <p:cNvSpPr>
            <a:spLocks noGrp="1"/>
          </p:cNvSpPr>
          <p:nvPr>
            <p:ph type="dt" sz="half" idx="10"/>
          </p:nvPr>
        </p:nvSpPr>
        <p:spPr/>
        <p:txBody>
          <a:bodyPr/>
          <a:lstStyle/>
          <a:p>
            <a:fld id="{76EB9665-7F40-432C-9FBD-255632CEAF98}" type="datetimeFigureOut">
              <a:rPr lang="en-AU" smtClean="0"/>
              <a:t>29/08/2024</a:t>
            </a:fld>
            <a:endParaRPr lang="en-AU"/>
          </a:p>
        </p:txBody>
      </p:sp>
      <p:sp>
        <p:nvSpPr>
          <p:cNvPr id="6" name="Footer Placeholder 5">
            <a:extLst>
              <a:ext uri="{FF2B5EF4-FFF2-40B4-BE49-F238E27FC236}">
                <a16:creationId xmlns:a16="http://schemas.microsoft.com/office/drawing/2014/main" id="{0C4645CC-9177-C34A-3281-BAE2964E936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86D0772-13EB-DC2B-E9C3-84CE0A7E73A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059946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1920E-5276-A9EB-D15D-32E25811CA6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EE785C2-3A69-71B5-78BB-F777995313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94FBE2-9F46-5A15-4EE9-FEBED27A8E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A1E2863-8833-11FB-8A90-D85CE60196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B502A8-F98F-8F08-93C4-F278D9E0F4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9005920-3E05-2152-8B5D-D27DBBEB1570}"/>
              </a:ext>
            </a:extLst>
          </p:cNvPr>
          <p:cNvSpPr>
            <a:spLocks noGrp="1"/>
          </p:cNvSpPr>
          <p:nvPr>
            <p:ph type="dt" sz="half" idx="10"/>
          </p:nvPr>
        </p:nvSpPr>
        <p:spPr/>
        <p:txBody>
          <a:bodyPr/>
          <a:lstStyle/>
          <a:p>
            <a:fld id="{76EB9665-7F40-432C-9FBD-255632CEAF98}" type="datetimeFigureOut">
              <a:rPr lang="en-AU" smtClean="0"/>
              <a:t>29/08/2024</a:t>
            </a:fld>
            <a:endParaRPr lang="en-AU"/>
          </a:p>
        </p:txBody>
      </p:sp>
      <p:sp>
        <p:nvSpPr>
          <p:cNvPr id="8" name="Footer Placeholder 7">
            <a:extLst>
              <a:ext uri="{FF2B5EF4-FFF2-40B4-BE49-F238E27FC236}">
                <a16:creationId xmlns:a16="http://schemas.microsoft.com/office/drawing/2014/main" id="{8E06E51A-FC36-CD3C-D88D-E903B30EC7C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27FDB25A-A474-F983-77BB-8175AA8DE321}"/>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90015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17E5-777E-BDAD-666E-312FC796368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1999885-D7CC-FED2-8996-31D7500D90F1}"/>
              </a:ext>
            </a:extLst>
          </p:cNvPr>
          <p:cNvSpPr>
            <a:spLocks noGrp="1"/>
          </p:cNvSpPr>
          <p:nvPr>
            <p:ph type="dt" sz="half" idx="10"/>
          </p:nvPr>
        </p:nvSpPr>
        <p:spPr/>
        <p:txBody>
          <a:bodyPr/>
          <a:lstStyle/>
          <a:p>
            <a:fld id="{76EB9665-7F40-432C-9FBD-255632CEAF98}" type="datetimeFigureOut">
              <a:rPr lang="en-AU" smtClean="0"/>
              <a:t>29/08/2024</a:t>
            </a:fld>
            <a:endParaRPr lang="en-AU"/>
          </a:p>
        </p:txBody>
      </p:sp>
      <p:sp>
        <p:nvSpPr>
          <p:cNvPr id="4" name="Footer Placeholder 3">
            <a:extLst>
              <a:ext uri="{FF2B5EF4-FFF2-40B4-BE49-F238E27FC236}">
                <a16:creationId xmlns:a16="http://schemas.microsoft.com/office/drawing/2014/main" id="{0D7632F1-C80D-B9CF-BD94-62F01FCFEDC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FE9CEC4-9779-E129-2E94-43699394652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19776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D417F6-392A-D222-E588-3B98A344F32D}"/>
              </a:ext>
            </a:extLst>
          </p:cNvPr>
          <p:cNvSpPr>
            <a:spLocks noGrp="1"/>
          </p:cNvSpPr>
          <p:nvPr>
            <p:ph type="dt" sz="half" idx="10"/>
          </p:nvPr>
        </p:nvSpPr>
        <p:spPr/>
        <p:txBody>
          <a:bodyPr/>
          <a:lstStyle/>
          <a:p>
            <a:fld id="{76EB9665-7F40-432C-9FBD-255632CEAF98}" type="datetimeFigureOut">
              <a:rPr lang="en-AU" smtClean="0"/>
              <a:t>29/08/2024</a:t>
            </a:fld>
            <a:endParaRPr lang="en-AU"/>
          </a:p>
        </p:txBody>
      </p:sp>
      <p:sp>
        <p:nvSpPr>
          <p:cNvPr id="3" name="Footer Placeholder 2">
            <a:extLst>
              <a:ext uri="{FF2B5EF4-FFF2-40B4-BE49-F238E27FC236}">
                <a16:creationId xmlns:a16="http://schemas.microsoft.com/office/drawing/2014/main" id="{589BDFD3-270B-6E48-C96D-18120240C81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ED974A5-7C73-951E-DA45-236F4A389AC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0701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FE4FD-AE60-90EB-D7B0-5F07565FB9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8B5B66D-6D2A-B3B6-D416-F2C659EE80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00509E2-BC0C-742B-BBD2-5F5EAAD12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927C3A-29CD-AD94-56D3-48D8D1823011}"/>
              </a:ext>
            </a:extLst>
          </p:cNvPr>
          <p:cNvSpPr>
            <a:spLocks noGrp="1"/>
          </p:cNvSpPr>
          <p:nvPr>
            <p:ph type="dt" sz="half" idx="10"/>
          </p:nvPr>
        </p:nvSpPr>
        <p:spPr/>
        <p:txBody>
          <a:bodyPr/>
          <a:lstStyle/>
          <a:p>
            <a:fld id="{76EB9665-7F40-432C-9FBD-255632CEAF98}" type="datetimeFigureOut">
              <a:rPr lang="en-AU" smtClean="0"/>
              <a:t>29/08/2024</a:t>
            </a:fld>
            <a:endParaRPr lang="en-AU"/>
          </a:p>
        </p:txBody>
      </p:sp>
      <p:sp>
        <p:nvSpPr>
          <p:cNvPr id="6" name="Footer Placeholder 5">
            <a:extLst>
              <a:ext uri="{FF2B5EF4-FFF2-40B4-BE49-F238E27FC236}">
                <a16:creationId xmlns:a16="http://schemas.microsoft.com/office/drawing/2014/main" id="{ECB9CBF6-DD29-FED6-5C76-491A62358C1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F995B8D-91CC-D2B5-6DC1-B4B3AE156447}"/>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481687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8261-683B-6D38-3DD9-665C87CDA9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FC6A146-B9CA-05F1-9203-8150F480B0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A886E8E-7470-DDF7-05E1-C5BCAA282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FB5D28-EE61-37C4-EACF-8FCC70B5A09C}"/>
              </a:ext>
            </a:extLst>
          </p:cNvPr>
          <p:cNvSpPr>
            <a:spLocks noGrp="1"/>
          </p:cNvSpPr>
          <p:nvPr>
            <p:ph type="dt" sz="half" idx="10"/>
          </p:nvPr>
        </p:nvSpPr>
        <p:spPr/>
        <p:txBody>
          <a:bodyPr/>
          <a:lstStyle/>
          <a:p>
            <a:fld id="{76EB9665-7F40-432C-9FBD-255632CEAF98}" type="datetimeFigureOut">
              <a:rPr lang="en-AU" smtClean="0"/>
              <a:t>29/08/2024</a:t>
            </a:fld>
            <a:endParaRPr lang="en-AU"/>
          </a:p>
        </p:txBody>
      </p:sp>
      <p:sp>
        <p:nvSpPr>
          <p:cNvPr id="6" name="Footer Placeholder 5">
            <a:extLst>
              <a:ext uri="{FF2B5EF4-FFF2-40B4-BE49-F238E27FC236}">
                <a16:creationId xmlns:a16="http://schemas.microsoft.com/office/drawing/2014/main" id="{68885395-E029-7858-87CC-6DB6271B323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D30D53D-5A5A-BE1D-F32B-C1E9A2545B4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277548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B9AA14-74AB-A7FC-2DBE-ECE5D0C388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B381568-3CF5-C979-69E0-584E75DF1E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FA3085A-753B-4241-913C-84CBB2206D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EB9665-7F40-432C-9FBD-255632CEAF98}" type="datetimeFigureOut">
              <a:rPr lang="en-AU" smtClean="0"/>
              <a:t>29/08/2024</a:t>
            </a:fld>
            <a:endParaRPr lang="en-AU"/>
          </a:p>
        </p:txBody>
      </p:sp>
      <p:sp>
        <p:nvSpPr>
          <p:cNvPr id="5" name="Footer Placeholder 4">
            <a:extLst>
              <a:ext uri="{FF2B5EF4-FFF2-40B4-BE49-F238E27FC236}">
                <a16:creationId xmlns:a16="http://schemas.microsoft.com/office/drawing/2014/main" id="{0D863850-DE00-FBDB-585E-B6E203C46F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D48866FB-7CF2-90BA-481D-DF243DBA81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BFC56F6-FDEA-410E-8C7E-7D916D8C2E08}" type="slidenum">
              <a:rPr lang="en-AU" smtClean="0"/>
              <a:t>‹#›</a:t>
            </a:fld>
            <a:endParaRPr lang="en-AU"/>
          </a:p>
        </p:txBody>
      </p:sp>
    </p:spTree>
    <p:extLst>
      <p:ext uri="{BB962C8B-B14F-4D97-AF65-F5344CB8AC3E}">
        <p14:creationId xmlns:p14="http://schemas.microsoft.com/office/powerpoint/2010/main" val="3028672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6D4B9-197C-C4E6-ECC7-B30DC0693801}"/>
              </a:ext>
            </a:extLst>
          </p:cNvPr>
          <p:cNvSpPr>
            <a:spLocks noGrp="1"/>
          </p:cNvSpPr>
          <p:nvPr>
            <p:ph type="ctrTitle"/>
          </p:nvPr>
        </p:nvSpPr>
        <p:spPr>
          <a:xfrm>
            <a:off x="945931" y="1122363"/>
            <a:ext cx="10300138" cy="2387600"/>
          </a:xfrm>
        </p:spPr>
        <p:txBody>
          <a:bodyPr>
            <a:normAutofit fontScale="90000"/>
          </a:bodyPr>
          <a:lstStyle/>
          <a:p>
            <a:pPr>
              <a:lnSpc>
                <a:spcPct val="150000"/>
              </a:lnSpc>
            </a:pPr>
            <a:r>
              <a:rPr lang="en-US" dirty="0"/>
              <a:t>IT Professional Environment: Law, Ethics and Privacy</a:t>
            </a:r>
            <a:endParaRPr lang="en-AU" dirty="0"/>
          </a:p>
        </p:txBody>
      </p:sp>
      <p:sp>
        <p:nvSpPr>
          <p:cNvPr id="3" name="Subtitle 2">
            <a:extLst>
              <a:ext uri="{FF2B5EF4-FFF2-40B4-BE49-F238E27FC236}">
                <a16:creationId xmlns:a16="http://schemas.microsoft.com/office/drawing/2014/main" id="{2BD3B877-F7F7-7DB8-3BDA-D20109BFACB7}"/>
              </a:ext>
            </a:extLst>
          </p:cNvPr>
          <p:cNvSpPr>
            <a:spLocks noGrp="1"/>
          </p:cNvSpPr>
          <p:nvPr>
            <p:ph type="subTitle" idx="1"/>
          </p:nvPr>
        </p:nvSpPr>
        <p:spPr/>
        <p:txBody>
          <a:bodyPr>
            <a:noAutofit/>
          </a:bodyPr>
          <a:lstStyle/>
          <a:p>
            <a:pPr>
              <a:lnSpc>
                <a:spcPct val="150000"/>
              </a:lnSpc>
            </a:pPr>
            <a:r>
              <a:rPr lang="en-AU" sz="2800" dirty="0"/>
              <a:t>Week 6:</a:t>
            </a:r>
          </a:p>
          <a:p>
            <a:pPr>
              <a:lnSpc>
                <a:spcPct val="150000"/>
              </a:lnSpc>
            </a:pPr>
            <a:r>
              <a:rPr lang="en-AU" sz="2800" dirty="0"/>
              <a:t>Lecturer: Dr. Farshid Keivanian</a:t>
            </a:r>
          </a:p>
        </p:txBody>
      </p:sp>
    </p:spTree>
    <p:extLst>
      <p:ext uri="{BB962C8B-B14F-4D97-AF65-F5344CB8AC3E}">
        <p14:creationId xmlns:p14="http://schemas.microsoft.com/office/powerpoint/2010/main" val="3700351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Security Technologies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678426"/>
            <a:ext cx="12192000" cy="6179573"/>
          </a:xfrm>
          <a:ln>
            <a:noFill/>
          </a:ln>
        </p:spPr>
        <p:txBody>
          <a:bodyPr>
            <a:noAutofit/>
          </a:bodyPr>
          <a:lstStyle/>
          <a:p>
            <a:pPr marL="0" indent="0">
              <a:lnSpc>
                <a:spcPct val="150000"/>
              </a:lnSpc>
              <a:buNone/>
            </a:pPr>
            <a:r>
              <a:rPr lang="en-US" sz="2700" b="1" dirty="0">
                <a:latin typeface="Calibri" panose="020F0502020204030204" pitchFamily="34" charset="0"/>
                <a:cs typeface="Calibri" panose="020F0502020204030204" pitchFamily="34" charset="0"/>
              </a:rPr>
              <a:t>Practical Scenario:</a:t>
            </a:r>
            <a:r>
              <a:rPr lang="en-US" sz="2700" dirty="0">
                <a:latin typeface="Calibri" panose="020F0502020204030204" pitchFamily="34" charset="0"/>
                <a:cs typeface="Calibri" panose="020F0502020204030204" pitchFamily="34" charset="0"/>
              </a:rPr>
              <a:t> As a cybersecurity consultant for </a:t>
            </a:r>
            <a:r>
              <a:rPr lang="en-US" sz="2700" b="1" dirty="0">
                <a:latin typeface="Calibri" panose="020F0502020204030204" pitchFamily="34" charset="0"/>
                <a:cs typeface="Calibri" panose="020F0502020204030204" pitchFamily="34" charset="0"/>
              </a:rPr>
              <a:t>Canberra Tech Solutions</a:t>
            </a:r>
            <a:r>
              <a:rPr lang="en-US" sz="2700" dirty="0">
                <a:latin typeface="Calibri" panose="020F0502020204030204" pitchFamily="34" charset="0"/>
                <a:cs typeface="Calibri" panose="020F0502020204030204" pitchFamily="34" charset="0"/>
              </a:rPr>
              <a:t>, you need to recommend a suite of security technologies to protect the company’s network and data from both external and internal threats.</a:t>
            </a:r>
          </a:p>
          <a:p>
            <a:pPr marL="0" indent="0">
              <a:lnSpc>
                <a:spcPct val="150000"/>
              </a:lnSpc>
              <a:buNone/>
            </a:pPr>
            <a:r>
              <a:rPr lang="en-US" sz="2700" b="1" dirty="0">
                <a:latin typeface="Calibri" panose="020F0502020204030204" pitchFamily="34" charset="0"/>
                <a:cs typeface="Calibri" panose="020F0502020204030204" pitchFamily="34" charset="0"/>
              </a:rPr>
              <a:t>Class Discussion Question:</a:t>
            </a:r>
            <a:r>
              <a:rPr lang="en-US" sz="2700" dirty="0">
                <a:latin typeface="Calibri" panose="020F0502020204030204" pitchFamily="34" charset="0"/>
                <a:cs typeface="Calibri" panose="020F0502020204030204" pitchFamily="34" charset="0"/>
              </a:rPr>
              <a:t> What security technologies would you recommend for Canberra Tech Solutions, and why?</a:t>
            </a:r>
          </a:p>
          <a:p>
            <a:pPr marL="0" indent="0">
              <a:lnSpc>
                <a:spcPct val="150000"/>
              </a:lnSpc>
              <a:buNone/>
            </a:pPr>
            <a:r>
              <a:rPr lang="en-US" sz="2700" b="1" dirty="0">
                <a:latin typeface="Calibri" panose="020F0502020204030204" pitchFamily="34" charset="0"/>
                <a:cs typeface="Calibri" panose="020F0502020204030204" pitchFamily="34" charset="0"/>
              </a:rPr>
              <a:t>Responses:</a:t>
            </a:r>
            <a:endParaRPr lang="en-US" sz="2700"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sz="2700" dirty="0">
                <a:latin typeface="Calibri" panose="020F0502020204030204" pitchFamily="34" charset="0"/>
                <a:cs typeface="Calibri" panose="020F0502020204030204" pitchFamily="34" charset="0"/>
              </a:rPr>
              <a:t>Firewalls to block unauthorized access.</a:t>
            </a:r>
          </a:p>
          <a:p>
            <a:pPr>
              <a:lnSpc>
                <a:spcPct val="150000"/>
              </a:lnSpc>
              <a:buFont typeface="Arial" panose="020B0604020202020204" pitchFamily="34" charset="0"/>
              <a:buChar char="•"/>
            </a:pPr>
            <a:r>
              <a:rPr lang="en-US" sz="2700" dirty="0">
                <a:latin typeface="Calibri" panose="020F0502020204030204" pitchFamily="34" charset="0"/>
                <a:cs typeface="Calibri" panose="020F0502020204030204" pitchFamily="34" charset="0"/>
              </a:rPr>
              <a:t>Intrusion Detection Systems (IDS) to monitor and alert about suspicious activities.</a:t>
            </a:r>
          </a:p>
          <a:p>
            <a:pPr>
              <a:lnSpc>
                <a:spcPct val="150000"/>
              </a:lnSpc>
              <a:buFont typeface="Arial" panose="020B0604020202020204" pitchFamily="34" charset="0"/>
              <a:buChar char="•"/>
            </a:pPr>
            <a:r>
              <a:rPr lang="en-US" sz="2700" dirty="0">
                <a:latin typeface="Calibri" panose="020F0502020204030204" pitchFamily="34" charset="0"/>
                <a:cs typeface="Calibri" panose="020F0502020204030204" pitchFamily="34" charset="0"/>
              </a:rPr>
              <a:t>Antivirus software to detect and remove malicious software.</a:t>
            </a:r>
            <a:endParaRPr lang="en-US" altLang="en-US" sz="27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401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Security Technologies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518962"/>
            <a:ext cx="12192000" cy="1444664"/>
          </a:xfrm>
          <a:ln>
            <a:no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Follow-Up Question: </a:t>
            </a:r>
            <a:r>
              <a:rPr lang="en-US" dirty="0">
                <a:latin typeface="Calibri" panose="020F0502020204030204" pitchFamily="34" charset="0"/>
                <a:cs typeface="Calibri" panose="020F0502020204030204" pitchFamily="34" charset="0"/>
              </a:rPr>
              <a:t>How would you prioritize these technologies based on a limited budget?</a:t>
            </a:r>
          </a:p>
        </p:txBody>
      </p:sp>
      <p:sp>
        <p:nvSpPr>
          <p:cNvPr id="5" name="TextBox 4">
            <a:extLst>
              <a:ext uri="{FF2B5EF4-FFF2-40B4-BE49-F238E27FC236}">
                <a16:creationId xmlns:a16="http://schemas.microsoft.com/office/drawing/2014/main" id="{D77AF724-2BCF-731E-C71D-448DEC05D9BF}"/>
              </a:ext>
            </a:extLst>
          </p:cNvPr>
          <p:cNvSpPr txBox="1"/>
          <p:nvPr/>
        </p:nvSpPr>
        <p:spPr>
          <a:xfrm>
            <a:off x="0" y="1804161"/>
            <a:ext cx="12191999" cy="5196166"/>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When prioritizing security technologies on a limited budget, it is crucial to focus on the tools that provide the most comprehensive protection against the most significant threats. Here's how you might prioritize:</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Firewalls:</a:t>
            </a:r>
            <a:r>
              <a:rPr lang="en-US" sz="2800" dirty="0">
                <a:latin typeface="Calibri" panose="020F0502020204030204" pitchFamily="34" charset="0"/>
                <a:cs typeface="Calibri" panose="020F0502020204030204" pitchFamily="34" charset="0"/>
              </a:rPr>
              <a:t> Firewalls should be the top priority as they form the first line of defense against unauthorized access to the network. They help block potentially malicious traffic and control incoming and outgoing network traffic based on security rules. Since firewalls can protect against a wide range of threats, investing in a robust firewall solution is essential.</a:t>
            </a:r>
          </a:p>
        </p:txBody>
      </p:sp>
    </p:spTree>
    <p:extLst>
      <p:ext uri="{BB962C8B-B14F-4D97-AF65-F5344CB8AC3E}">
        <p14:creationId xmlns:p14="http://schemas.microsoft.com/office/powerpoint/2010/main" val="26286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Security Technologies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678427"/>
            <a:ext cx="12192000" cy="1444664"/>
          </a:xfrm>
          <a:ln>
            <a:no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Follow-Up Question: </a:t>
            </a:r>
            <a:r>
              <a:rPr lang="en-US" dirty="0">
                <a:latin typeface="Calibri" panose="020F0502020204030204" pitchFamily="34" charset="0"/>
                <a:cs typeface="Calibri" panose="020F0502020204030204" pitchFamily="34" charset="0"/>
              </a:rPr>
              <a:t>How would you prioritize these technologies based on a limited budget?</a:t>
            </a:r>
          </a:p>
        </p:txBody>
      </p:sp>
      <p:sp>
        <p:nvSpPr>
          <p:cNvPr id="5" name="TextBox 4">
            <a:extLst>
              <a:ext uri="{FF2B5EF4-FFF2-40B4-BE49-F238E27FC236}">
                <a16:creationId xmlns:a16="http://schemas.microsoft.com/office/drawing/2014/main" id="{D77AF724-2BCF-731E-C71D-448DEC05D9BF}"/>
              </a:ext>
            </a:extLst>
          </p:cNvPr>
          <p:cNvSpPr txBox="1"/>
          <p:nvPr/>
        </p:nvSpPr>
        <p:spPr>
          <a:xfrm>
            <a:off x="1" y="2123091"/>
            <a:ext cx="12191999"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2. Intrusion Detection Systems (IDS):</a:t>
            </a:r>
            <a:r>
              <a:rPr lang="en-US" sz="2800" dirty="0">
                <a:latin typeface="Calibri" panose="020F0502020204030204" pitchFamily="34" charset="0"/>
                <a:cs typeface="Calibri" panose="020F0502020204030204" pitchFamily="34" charset="0"/>
              </a:rPr>
              <a:t> The next priority would be an Intrusion Detection System. While firewalls block known threats, IDS is critical for detecting and alerting about suspicious activities that may bypass the firewall, such as insider threats or sophisticated attacks. Implementing IDS provides an added layer of security by monitoring network traffic in real-time and identifying anomalies or patterns that could indicate a security breach.</a:t>
            </a:r>
          </a:p>
        </p:txBody>
      </p:sp>
    </p:spTree>
    <p:extLst>
      <p:ext uri="{BB962C8B-B14F-4D97-AF65-F5344CB8AC3E}">
        <p14:creationId xmlns:p14="http://schemas.microsoft.com/office/powerpoint/2010/main" val="1355072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Security Technologies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678427"/>
            <a:ext cx="12192000" cy="1444664"/>
          </a:xfrm>
          <a:ln>
            <a:no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Follow-Up Question: </a:t>
            </a:r>
            <a:r>
              <a:rPr lang="en-US" dirty="0">
                <a:latin typeface="Calibri" panose="020F0502020204030204" pitchFamily="34" charset="0"/>
                <a:cs typeface="Calibri" panose="020F0502020204030204" pitchFamily="34" charset="0"/>
              </a:rPr>
              <a:t>How would you prioritize these technologies based on a limited budget?</a:t>
            </a:r>
          </a:p>
        </p:txBody>
      </p:sp>
      <p:sp>
        <p:nvSpPr>
          <p:cNvPr id="5" name="TextBox 4">
            <a:extLst>
              <a:ext uri="{FF2B5EF4-FFF2-40B4-BE49-F238E27FC236}">
                <a16:creationId xmlns:a16="http://schemas.microsoft.com/office/drawing/2014/main" id="{D77AF724-2BCF-731E-C71D-448DEC05D9BF}"/>
              </a:ext>
            </a:extLst>
          </p:cNvPr>
          <p:cNvSpPr txBox="1"/>
          <p:nvPr/>
        </p:nvSpPr>
        <p:spPr>
          <a:xfrm>
            <a:off x="1" y="2214064"/>
            <a:ext cx="12191999"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3. Antivirus Software:</a:t>
            </a:r>
            <a:r>
              <a:rPr lang="en-US" sz="2800" dirty="0">
                <a:latin typeface="Calibri" panose="020F0502020204030204" pitchFamily="34" charset="0"/>
                <a:cs typeface="Calibri" panose="020F0502020204030204" pitchFamily="34" charset="0"/>
              </a:rPr>
              <a:t> Antivirus software should also be included, but it might be prioritized slightly lower than firewalls and IDS, especially on a tight budget. While antivirus software is essential for detecting and removing known malware, many modern threats may not be caught by traditional antivirus solutions alone. Therefore, antivirus tools should complement firewalls and IDS but not replace them.</a:t>
            </a:r>
          </a:p>
        </p:txBody>
      </p:sp>
    </p:spTree>
    <p:extLst>
      <p:ext uri="{BB962C8B-B14F-4D97-AF65-F5344CB8AC3E}">
        <p14:creationId xmlns:p14="http://schemas.microsoft.com/office/powerpoint/2010/main" val="3177594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Security Technologies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678427"/>
            <a:ext cx="12192000" cy="1444664"/>
          </a:xfrm>
          <a:ln>
            <a:no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Follow-Up Question: </a:t>
            </a:r>
            <a:r>
              <a:rPr lang="en-US" dirty="0">
                <a:latin typeface="Calibri" panose="020F0502020204030204" pitchFamily="34" charset="0"/>
                <a:cs typeface="Calibri" panose="020F0502020204030204" pitchFamily="34" charset="0"/>
              </a:rPr>
              <a:t>How would you prioritize these technologies based on a limited budget?</a:t>
            </a:r>
          </a:p>
        </p:txBody>
      </p:sp>
      <p:sp>
        <p:nvSpPr>
          <p:cNvPr id="5" name="TextBox 4">
            <a:extLst>
              <a:ext uri="{FF2B5EF4-FFF2-40B4-BE49-F238E27FC236}">
                <a16:creationId xmlns:a16="http://schemas.microsoft.com/office/drawing/2014/main" id="{D77AF724-2BCF-731E-C71D-448DEC05D9BF}"/>
              </a:ext>
            </a:extLst>
          </p:cNvPr>
          <p:cNvSpPr txBox="1"/>
          <p:nvPr/>
        </p:nvSpPr>
        <p:spPr>
          <a:xfrm>
            <a:off x="1" y="2214064"/>
            <a:ext cx="12191999" cy="3903504"/>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By focusing first on firewalls and IDS, Canberra Tech Solutions can establish strong perimeter security and continuous monitoring. Antivirus software should still be implemented but can be managed more cost-effectively, possibly through centralized or free solutions if the budget is particularly tight. This prioritization ensures the most critical layers of defense are in place while maximizing the value of the available budget.</a:t>
            </a:r>
          </a:p>
        </p:txBody>
      </p:sp>
    </p:spTree>
    <p:extLst>
      <p:ext uri="{BB962C8B-B14F-4D97-AF65-F5344CB8AC3E}">
        <p14:creationId xmlns:p14="http://schemas.microsoft.com/office/powerpoint/2010/main" val="551501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Cyberattacks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678426"/>
            <a:ext cx="12192000" cy="2674373"/>
          </a:xfrm>
          <a:ln>
            <a:noFill/>
          </a:ln>
        </p:spPr>
        <p:txBody>
          <a:bodyPr>
            <a:noAutofit/>
          </a:bodyPr>
          <a:lstStyle/>
          <a:p>
            <a:pPr eaLnBrk="0" fontAlgn="base" hangingPunct="0">
              <a:lnSpc>
                <a:spcPct val="150000"/>
              </a:lnSpc>
              <a:spcBef>
                <a:spcPct val="0"/>
              </a:spcBef>
              <a:spcAft>
                <a:spcPct val="0"/>
              </a:spcAft>
            </a:pPr>
            <a:r>
              <a:rPr lang="en-US" altLang="en-US" b="1" dirty="0">
                <a:latin typeface="Calibri" panose="020F0502020204030204" pitchFamily="34" charset="0"/>
                <a:cs typeface="Calibri" panose="020F0502020204030204" pitchFamily="34" charset="0"/>
              </a:rPr>
              <a:t>Introduction: </a:t>
            </a:r>
            <a:r>
              <a:rPr lang="en-US" altLang="en-US" dirty="0">
                <a:latin typeface="Calibri" panose="020F0502020204030204" pitchFamily="34" charset="0"/>
                <a:cs typeface="Calibri" panose="020F0502020204030204" pitchFamily="34" charset="0"/>
              </a:rPr>
              <a:t>Cyberattacks are malicious attempts by hackers to damage or disrupt computer systems, steal data, or gain unauthorized access to digital assets. Common types include phishing, malware, ransomware, and Distributed Denial of Service (DDoS) attacks.</a:t>
            </a:r>
          </a:p>
        </p:txBody>
      </p:sp>
    </p:spTree>
    <p:extLst>
      <p:ext uri="{BB962C8B-B14F-4D97-AF65-F5344CB8AC3E}">
        <p14:creationId xmlns:p14="http://schemas.microsoft.com/office/powerpoint/2010/main" val="2048729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Cyberattacks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678426"/>
            <a:ext cx="12192000" cy="4755422"/>
          </a:xfrm>
          <a:ln>
            <a:noFill/>
          </a:ln>
        </p:spPr>
        <p:txBody>
          <a:bodyPr>
            <a:noAutofit/>
          </a:bodyPr>
          <a:lstStyle/>
          <a:p>
            <a:pPr marL="0" indent="0">
              <a:buNone/>
            </a:pPr>
            <a:r>
              <a:rPr lang="en-US" b="1" dirty="0">
                <a:latin typeface="Calibri" panose="020F0502020204030204" pitchFamily="34" charset="0"/>
                <a:cs typeface="Calibri" panose="020F0502020204030204" pitchFamily="34" charset="0"/>
              </a:rPr>
              <a:t>Practical Scenario:</a:t>
            </a:r>
            <a:r>
              <a:rPr lang="en-US" dirty="0">
                <a:latin typeface="Calibri" panose="020F0502020204030204" pitchFamily="34" charset="0"/>
                <a:cs typeface="Calibri" panose="020F0502020204030204" pitchFamily="34" charset="0"/>
              </a:rPr>
              <a:t> You are the Head of IT Security at </a:t>
            </a:r>
            <a:r>
              <a:rPr lang="en-US" b="1" dirty="0">
                <a:latin typeface="Calibri" panose="020F0502020204030204" pitchFamily="34" charset="0"/>
                <a:cs typeface="Calibri" panose="020F0502020204030204" pitchFamily="34" charset="0"/>
              </a:rPr>
              <a:t>Brisbane Energy Corp.</a:t>
            </a:r>
            <a:r>
              <a:rPr lang="en-US" dirty="0">
                <a:latin typeface="Calibri" panose="020F0502020204030204" pitchFamily="34" charset="0"/>
                <a:cs typeface="Calibri" panose="020F0502020204030204" pitchFamily="34" charset="0"/>
              </a:rPr>
              <a:t> Recently, the company experienced a ransomware attack that encrypted all critical data, and the attackers are demanding a ransom for the decryption key.</a:t>
            </a:r>
          </a:p>
          <a:p>
            <a:pPr marL="0" indent="0">
              <a:buNone/>
            </a:pPr>
            <a:r>
              <a:rPr lang="en-US" b="1" dirty="0">
                <a:latin typeface="Calibri" panose="020F0502020204030204" pitchFamily="34" charset="0"/>
                <a:cs typeface="Calibri" panose="020F0502020204030204" pitchFamily="34" charset="0"/>
              </a:rPr>
              <a:t>Class Discussion Question:</a:t>
            </a:r>
            <a:r>
              <a:rPr lang="en-US" dirty="0">
                <a:latin typeface="Calibri" panose="020F0502020204030204" pitchFamily="34" charset="0"/>
                <a:cs typeface="Calibri" panose="020F0502020204030204" pitchFamily="34" charset="0"/>
              </a:rPr>
              <a:t> What steps should Brisbane Energy Corp. take immediately after a ransomware attack?</a:t>
            </a:r>
          </a:p>
          <a:p>
            <a:pPr marL="0" indent="0">
              <a:buNone/>
            </a:pPr>
            <a:r>
              <a:rPr lang="en-US" b="1" dirty="0">
                <a:latin typeface="Calibri" panose="020F0502020204030204" pitchFamily="34" charset="0"/>
                <a:cs typeface="Calibri" panose="020F0502020204030204" pitchFamily="34" charset="0"/>
              </a:rPr>
              <a:t>Responses:</a:t>
            </a:r>
            <a:endParaRPr lang="en-US"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dirty="0">
                <a:latin typeface="Calibri" panose="020F0502020204030204" pitchFamily="34" charset="0"/>
                <a:cs typeface="Calibri" panose="020F0502020204030204" pitchFamily="34" charset="0"/>
              </a:rPr>
              <a:t>Disconnect affected systems from the network.</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Report the attack to relevant authorities.</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Implement data recovery from backups if available.</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Conduct a thorough investigation to identify the source of the attack.</a:t>
            </a:r>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7224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additive="base">
                                        <p:cTn id="1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additive="base">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 calcmode="lin" valueType="num">
                                      <p:cBhvr additive="base">
                                        <p:cTn id="2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 calcmode="lin" valueType="num">
                                      <p:cBhvr additive="base">
                                        <p:cTn id="3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Cyberattacks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678426"/>
            <a:ext cx="12192000" cy="3946126"/>
          </a:xfrm>
          <a:ln>
            <a:no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Multiple Choice Question:</a:t>
            </a:r>
            <a:r>
              <a:rPr lang="en-US" dirty="0">
                <a:latin typeface="Calibri" panose="020F0502020204030204" pitchFamily="34" charset="0"/>
                <a:cs typeface="Calibri" panose="020F0502020204030204" pitchFamily="34" charset="0"/>
              </a:rPr>
              <a:t> What is the primary goal of a ransomware attack?</a:t>
            </a:r>
          </a:p>
          <a:p>
            <a:pPr>
              <a:lnSpc>
                <a:spcPct val="150000"/>
              </a:lnSpc>
            </a:pPr>
            <a:r>
              <a:rPr lang="en-US" dirty="0">
                <a:latin typeface="Calibri" panose="020F0502020204030204" pitchFamily="34" charset="0"/>
                <a:cs typeface="Calibri" panose="020F0502020204030204" pitchFamily="34" charset="0"/>
              </a:rPr>
              <a:t>A) To steal customer data</a:t>
            </a:r>
          </a:p>
          <a:p>
            <a:pPr>
              <a:lnSpc>
                <a:spcPct val="150000"/>
              </a:lnSpc>
            </a:pPr>
            <a:r>
              <a:rPr lang="en-US" dirty="0">
                <a:latin typeface="Calibri" panose="020F0502020204030204" pitchFamily="34" charset="0"/>
                <a:cs typeface="Calibri" panose="020F0502020204030204" pitchFamily="34" charset="0"/>
              </a:rPr>
              <a:t>B) To damage physical infrastructure</a:t>
            </a:r>
          </a:p>
          <a:p>
            <a:pPr>
              <a:lnSpc>
                <a:spcPct val="150000"/>
              </a:lnSpc>
            </a:pPr>
            <a:r>
              <a:rPr lang="en-US" dirty="0">
                <a:latin typeface="Calibri" panose="020F0502020204030204" pitchFamily="34" charset="0"/>
                <a:cs typeface="Calibri" panose="020F0502020204030204" pitchFamily="34" charset="0"/>
              </a:rPr>
              <a:t>C) To demand payment for data decryption</a:t>
            </a:r>
          </a:p>
          <a:p>
            <a:pPr>
              <a:lnSpc>
                <a:spcPct val="150000"/>
              </a:lnSpc>
            </a:pPr>
            <a:r>
              <a:rPr lang="en-US" dirty="0">
                <a:latin typeface="Calibri" panose="020F0502020204030204" pitchFamily="34" charset="0"/>
                <a:cs typeface="Calibri" panose="020F0502020204030204" pitchFamily="34" charset="0"/>
              </a:rPr>
              <a:t>D) To improve system performance</a:t>
            </a:r>
          </a:p>
        </p:txBody>
      </p:sp>
      <p:sp>
        <p:nvSpPr>
          <p:cNvPr id="4" name="Rectangle: Rounded Corners 3">
            <a:extLst>
              <a:ext uri="{FF2B5EF4-FFF2-40B4-BE49-F238E27FC236}">
                <a16:creationId xmlns:a16="http://schemas.microsoft.com/office/drawing/2014/main" id="{A74ADE4C-184C-F4D0-3088-6EADFAFD1313}"/>
              </a:ext>
            </a:extLst>
          </p:cNvPr>
          <p:cNvSpPr/>
          <p:nvPr/>
        </p:nvSpPr>
        <p:spPr>
          <a:xfrm>
            <a:off x="0" y="3069022"/>
            <a:ext cx="8387255" cy="678426"/>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56576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Cybersecurity Awareness and Best Practices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678426"/>
            <a:ext cx="12192000" cy="2674373"/>
          </a:xfrm>
          <a:ln>
            <a:noFill/>
          </a:ln>
        </p:spPr>
        <p:txBody>
          <a:bodyPr>
            <a:noAutofit/>
          </a:bodyPr>
          <a:lstStyle/>
          <a:p>
            <a:pPr eaLnBrk="0" fontAlgn="base" hangingPunct="0">
              <a:lnSpc>
                <a:spcPct val="150000"/>
              </a:lnSpc>
              <a:spcBef>
                <a:spcPct val="0"/>
              </a:spcBef>
              <a:spcAft>
                <a:spcPct val="0"/>
              </a:spcAft>
            </a:pPr>
            <a:r>
              <a:rPr lang="en-US" altLang="en-US" b="1" dirty="0">
                <a:latin typeface="Calibri" panose="020F0502020204030204" pitchFamily="34" charset="0"/>
                <a:cs typeface="Calibri" panose="020F0502020204030204" pitchFamily="34" charset="0"/>
              </a:rPr>
              <a:t>Introduction: </a:t>
            </a:r>
            <a:r>
              <a:rPr lang="en-US" altLang="en-US" dirty="0">
                <a:latin typeface="Calibri" panose="020F0502020204030204" pitchFamily="34" charset="0"/>
                <a:cs typeface="Calibri" panose="020F0502020204030204" pitchFamily="34" charset="0"/>
              </a:rPr>
              <a:t>Cybersecurity awareness involves understanding the various threats that exist in the digital space and following best practices to protect against them. This includes recognizing phishing attempts, using strong passwords, and updating software regularly.</a:t>
            </a:r>
          </a:p>
        </p:txBody>
      </p:sp>
    </p:spTree>
    <p:extLst>
      <p:ext uri="{BB962C8B-B14F-4D97-AF65-F5344CB8AC3E}">
        <p14:creationId xmlns:p14="http://schemas.microsoft.com/office/powerpoint/2010/main" val="2842788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Cybersecurity Awareness and Best Practices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678427"/>
            <a:ext cx="12192000" cy="6179572"/>
          </a:xfrm>
          <a:ln>
            <a:noFill/>
          </a:ln>
        </p:spPr>
        <p:txBody>
          <a:bodyPr>
            <a:noAutofit/>
          </a:bodyPr>
          <a:lstStyle/>
          <a:p>
            <a:pPr marL="0" indent="0">
              <a:lnSpc>
                <a:spcPct val="150000"/>
              </a:lnSpc>
              <a:buNone/>
            </a:pPr>
            <a:r>
              <a:rPr lang="en-US" sz="2700" b="1" dirty="0">
                <a:latin typeface="Calibri" panose="020F0502020204030204" pitchFamily="34" charset="0"/>
                <a:cs typeface="Calibri" panose="020F0502020204030204" pitchFamily="34" charset="0"/>
              </a:rPr>
              <a:t>Practical Scenario:</a:t>
            </a:r>
            <a:r>
              <a:rPr lang="en-US" sz="2700" dirty="0">
                <a:latin typeface="Calibri" panose="020F0502020204030204" pitchFamily="34" charset="0"/>
                <a:cs typeface="Calibri" panose="020F0502020204030204" pitchFamily="34" charset="0"/>
              </a:rPr>
              <a:t> As an employee at </a:t>
            </a:r>
            <a:r>
              <a:rPr lang="en-US" sz="2700" b="1" dirty="0">
                <a:latin typeface="Calibri" panose="020F0502020204030204" pitchFamily="34" charset="0"/>
                <a:cs typeface="Calibri" panose="020F0502020204030204" pitchFamily="34" charset="0"/>
              </a:rPr>
              <a:t>Sydney Retail Group</a:t>
            </a:r>
            <a:r>
              <a:rPr lang="en-US" sz="2700" dirty="0">
                <a:latin typeface="Calibri" panose="020F0502020204030204" pitchFamily="34" charset="0"/>
                <a:cs typeface="Calibri" panose="020F0502020204030204" pitchFamily="34" charset="0"/>
              </a:rPr>
              <a:t>, you receive an email that appears to be from a known vendor asking for sensitive financial information. You are unsure whether the email is legitimate or a phishing attempt.</a:t>
            </a:r>
          </a:p>
          <a:p>
            <a:pPr marL="0" indent="0">
              <a:lnSpc>
                <a:spcPct val="150000"/>
              </a:lnSpc>
              <a:buNone/>
            </a:pPr>
            <a:r>
              <a:rPr lang="en-US" sz="2700" b="1" dirty="0">
                <a:latin typeface="Calibri" panose="020F0502020204030204" pitchFamily="34" charset="0"/>
                <a:cs typeface="Calibri" panose="020F0502020204030204" pitchFamily="34" charset="0"/>
              </a:rPr>
              <a:t>Class Discussion Question:</a:t>
            </a:r>
            <a:r>
              <a:rPr lang="en-US" sz="2700" dirty="0">
                <a:latin typeface="Calibri" panose="020F0502020204030204" pitchFamily="34" charset="0"/>
                <a:cs typeface="Calibri" panose="020F0502020204030204" pitchFamily="34" charset="0"/>
              </a:rPr>
              <a:t> What steps should you take to verify the authenticity of the email and protect yourself from potential phishing?</a:t>
            </a:r>
          </a:p>
          <a:p>
            <a:pPr marL="0" indent="0">
              <a:lnSpc>
                <a:spcPct val="150000"/>
              </a:lnSpc>
              <a:buNone/>
            </a:pPr>
            <a:r>
              <a:rPr lang="en-US" sz="2700" b="1" dirty="0">
                <a:latin typeface="Calibri" panose="020F0502020204030204" pitchFamily="34" charset="0"/>
                <a:cs typeface="Calibri" panose="020F0502020204030204" pitchFamily="34" charset="0"/>
              </a:rPr>
              <a:t>Responses:</a:t>
            </a:r>
            <a:endParaRPr lang="en-US" sz="2700"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sz="2700" dirty="0">
                <a:latin typeface="Calibri" panose="020F0502020204030204" pitchFamily="34" charset="0"/>
                <a:cs typeface="Calibri" panose="020F0502020204030204" pitchFamily="34" charset="0"/>
              </a:rPr>
              <a:t>Do not click on any links or download attachments.</a:t>
            </a:r>
          </a:p>
          <a:p>
            <a:pPr>
              <a:lnSpc>
                <a:spcPct val="150000"/>
              </a:lnSpc>
              <a:buFont typeface="Arial" panose="020B0604020202020204" pitchFamily="34" charset="0"/>
              <a:buChar char="•"/>
            </a:pPr>
            <a:r>
              <a:rPr lang="en-US" sz="2700" dirty="0">
                <a:latin typeface="Calibri" panose="020F0502020204030204" pitchFamily="34" charset="0"/>
                <a:cs typeface="Calibri" panose="020F0502020204030204" pitchFamily="34" charset="0"/>
              </a:rPr>
              <a:t>Verify the sender's email address and check for any suspicious signs.</a:t>
            </a:r>
          </a:p>
          <a:p>
            <a:pPr>
              <a:lnSpc>
                <a:spcPct val="150000"/>
              </a:lnSpc>
              <a:buFont typeface="Arial" panose="020B0604020202020204" pitchFamily="34" charset="0"/>
              <a:buChar char="•"/>
            </a:pPr>
            <a:r>
              <a:rPr lang="en-US" sz="2700" dirty="0">
                <a:latin typeface="Calibri" panose="020F0502020204030204" pitchFamily="34" charset="0"/>
                <a:cs typeface="Calibri" panose="020F0502020204030204" pitchFamily="34" charset="0"/>
              </a:rPr>
              <a:t>Contact the vendor directly through official channels to confirm the request.</a:t>
            </a:r>
            <a:endParaRPr lang="en-US" altLang="en-US" sz="27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33784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1000"/>
                                        <p:tgtEl>
                                          <p:spTgt spid="3">
                                            <p:txEl>
                                              <p:pRg st="3" end="3"/>
                                            </p:txEl>
                                          </p:spTgt>
                                        </p:tgtEl>
                                      </p:cBhvr>
                                    </p:animEffect>
                                    <p:anim calcmode="lin" valueType="num">
                                      <p:cBhvr>
                                        <p:cTn id="1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anim calcmode="lin" valueType="num">
                                      <p:cBhvr>
                                        <p:cTn id="2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Cybersecurity Fundamentals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678427"/>
            <a:ext cx="12192000" cy="2921876"/>
          </a:xfrm>
          <a:ln>
            <a:noFill/>
          </a:ln>
        </p:spPr>
        <p:txBody>
          <a:bodyPr>
            <a:noAutofit/>
          </a:bodyPr>
          <a:lstStyle/>
          <a:p>
            <a:pPr eaLnBrk="0" fontAlgn="base" hangingPunct="0">
              <a:lnSpc>
                <a:spcPct val="150000"/>
              </a:lnSpc>
              <a:spcBef>
                <a:spcPct val="0"/>
              </a:spcBef>
              <a:spcAft>
                <a:spcPct val="0"/>
              </a:spcAft>
            </a:pPr>
            <a:r>
              <a:rPr lang="en-US" altLang="en-US" b="1" dirty="0">
                <a:latin typeface="Calibri" panose="020F0502020204030204" pitchFamily="34" charset="0"/>
                <a:cs typeface="Calibri" panose="020F0502020204030204" pitchFamily="34" charset="0"/>
              </a:rPr>
              <a:t>Introduction: </a:t>
            </a:r>
            <a:r>
              <a:rPr lang="en-US" altLang="en-US" dirty="0">
                <a:latin typeface="Calibri" panose="020F0502020204030204" pitchFamily="34" charset="0"/>
                <a:cs typeface="Calibri" panose="020F0502020204030204" pitchFamily="34" charset="0"/>
              </a:rPr>
              <a:t>Cybersecurity is the practice of protecting systems, networks, and programs from digital attacks. These attacks typically aim to access, change, or destroy sensitive information, extort money from users, or disrupt normal business processes.</a:t>
            </a:r>
          </a:p>
        </p:txBody>
      </p:sp>
    </p:spTree>
    <p:extLst>
      <p:ext uri="{BB962C8B-B14F-4D97-AF65-F5344CB8AC3E}">
        <p14:creationId xmlns:p14="http://schemas.microsoft.com/office/powerpoint/2010/main" val="2728279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Cybersecurity Awareness and Best Practices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773020"/>
            <a:ext cx="12192000" cy="1339559"/>
          </a:xfrm>
          <a:ln>
            <a:no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Follow-Up Question:</a:t>
            </a:r>
            <a:r>
              <a:rPr lang="en-US" dirty="0">
                <a:latin typeface="Calibri" panose="020F0502020204030204" pitchFamily="34" charset="0"/>
                <a:cs typeface="Calibri" panose="020F0502020204030204" pitchFamily="34" charset="0"/>
              </a:rPr>
              <a:t> Can you think of other common phishing tactics you should be aware of in your daily digital interactions?</a:t>
            </a:r>
            <a:endParaRPr lang="en-US" altLang="en-US"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CDE36082-5879-598D-D4B2-8831C3E5671A}"/>
              </a:ext>
            </a:extLst>
          </p:cNvPr>
          <p:cNvSpPr txBox="1"/>
          <p:nvPr/>
        </p:nvSpPr>
        <p:spPr>
          <a:xfrm>
            <a:off x="0" y="2207172"/>
            <a:ext cx="12191999" cy="3903504"/>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Yes, there are several other common phishing tactics to be aware of in daily digital interactions:</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Spoofed Websites:</a:t>
            </a:r>
            <a:r>
              <a:rPr lang="en-US" sz="2800" dirty="0">
                <a:latin typeface="Calibri" panose="020F0502020204030204" pitchFamily="34" charset="0"/>
                <a:cs typeface="Calibri" panose="020F0502020204030204" pitchFamily="34" charset="0"/>
              </a:rPr>
              <a:t> Phishers often create fake websites that look almost identical to legitimate sites. They might send emails or messages with links directing you to these sites to steal your login credentials or personal information. Always double-check the URL for subtle misspellings or unusual domain extensions.</a:t>
            </a:r>
          </a:p>
        </p:txBody>
      </p:sp>
    </p:spTree>
    <p:extLst>
      <p:ext uri="{BB962C8B-B14F-4D97-AF65-F5344CB8AC3E}">
        <p14:creationId xmlns:p14="http://schemas.microsoft.com/office/powerpoint/2010/main" val="99331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Cybersecurity Awareness and Best Practices</a:t>
            </a:r>
            <a:endParaRPr lang="en-AU"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CDE36082-5879-598D-D4B2-8831C3E5671A}"/>
              </a:ext>
            </a:extLst>
          </p:cNvPr>
          <p:cNvSpPr txBox="1"/>
          <p:nvPr/>
        </p:nvSpPr>
        <p:spPr>
          <a:xfrm>
            <a:off x="1" y="678427"/>
            <a:ext cx="12191999" cy="5842497"/>
          </a:xfrm>
          <a:prstGeom prst="rect">
            <a:avLst/>
          </a:prstGeom>
          <a:noFill/>
        </p:spPr>
        <p:txBody>
          <a:bodyPr wrap="square">
            <a:spAutoFit/>
          </a:bodyPr>
          <a:lstStyle/>
          <a:p>
            <a:pPr lvl="0" eaLnBrk="0" fontAlgn="base" hangingPunct="0">
              <a:lnSpc>
                <a:spcPct val="150000"/>
              </a:lnSpc>
              <a:spcBef>
                <a:spcPct val="0"/>
              </a:spcBef>
              <a:spcAft>
                <a:spcPct val="0"/>
              </a:spcAft>
            </a:pPr>
            <a:r>
              <a:rPr lang="en-US" altLang="en-US" sz="2800" b="1" dirty="0">
                <a:latin typeface="Calibri" panose="020F0502020204030204" pitchFamily="34" charset="0"/>
                <a:cs typeface="Calibri" panose="020F0502020204030204" pitchFamily="34" charset="0"/>
              </a:rPr>
              <a:t>2. Urgency or Fear Tactics:</a:t>
            </a:r>
            <a:r>
              <a:rPr lang="en-US" altLang="en-US" sz="2800" dirty="0">
                <a:latin typeface="Calibri" panose="020F0502020204030204" pitchFamily="34" charset="0"/>
                <a:cs typeface="Calibri" panose="020F0502020204030204" pitchFamily="34" charset="0"/>
              </a:rPr>
              <a:t> Phishing emails often create a sense of urgency or fear to prompt immediate action, such as claiming that your account has been compromised or that you must verify your information urgently to avoid penalties. Be cautious of messages that pressure you to act quickly without giving you time to think.</a:t>
            </a:r>
          </a:p>
          <a:p>
            <a:pPr lvl="0" eaLnBrk="0" fontAlgn="base" hangingPunct="0">
              <a:lnSpc>
                <a:spcPct val="150000"/>
              </a:lnSpc>
              <a:spcBef>
                <a:spcPct val="0"/>
              </a:spcBef>
              <a:spcAft>
                <a:spcPct val="0"/>
              </a:spcAft>
            </a:pPr>
            <a:r>
              <a:rPr lang="en-US" altLang="en-US" sz="2800" b="1" dirty="0">
                <a:latin typeface="Calibri" panose="020F0502020204030204" pitchFamily="34" charset="0"/>
                <a:cs typeface="Calibri" panose="020F0502020204030204" pitchFamily="34" charset="0"/>
              </a:rPr>
              <a:t>3. Unexpected Attachments:</a:t>
            </a:r>
            <a:r>
              <a:rPr lang="en-US" altLang="en-US" sz="2800" dirty="0">
                <a:latin typeface="Calibri" panose="020F0502020204030204" pitchFamily="34" charset="0"/>
                <a:cs typeface="Calibri" panose="020F0502020204030204" pitchFamily="34" charset="0"/>
              </a:rPr>
              <a:t> Phishers frequently send unexpected attachments that may appear harmless, like invoices or documents, but contain malware. Never open attachments from unknown or unverified senders, and even with known senders, it's best to confirm directly before opening.</a:t>
            </a:r>
          </a:p>
        </p:txBody>
      </p:sp>
    </p:spTree>
    <p:extLst>
      <p:ext uri="{BB962C8B-B14F-4D97-AF65-F5344CB8AC3E}">
        <p14:creationId xmlns:p14="http://schemas.microsoft.com/office/powerpoint/2010/main" val="279107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Cybersecurity Awareness and Best Practices</a:t>
            </a:r>
            <a:endParaRPr lang="en-AU"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CDE36082-5879-598D-D4B2-8831C3E5671A}"/>
              </a:ext>
            </a:extLst>
          </p:cNvPr>
          <p:cNvSpPr txBox="1"/>
          <p:nvPr/>
        </p:nvSpPr>
        <p:spPr>
          <a:xfrm>
            <a:off x="1" y="678427"/>
            <a:ext cx="12191999" cy="5196166"/>
          </a:xfrm>
          <a:prstGeom prst="rect">
            <a:avLst/>
          </a:prstGeom>
          <a:noFill/>
        </p:spPr>
        <p:txBody>
          <a:bodyPr wrap="square">
            <a:spAutoFit/>
          </a:bodyPr>
          <a:lstStyle/>
          <a:p>
            <a:pPr lvl="0" eaLnBrk="0" fontAlgn="base" hangingPunct="0">
              <a:lnSpc>
                <a:spcPct val="150000"/>
              </a:lnSpc>
              <a:spcBef>
                <a:spcPct val="0"/>
              </a:spcBef>
              <a:spcAft>
                <a:spcPct val="0"/>
              </a:spcAft>
            </a:pPr>
            <a:r>
              <a:rPr lang="en-US" altLang="en-US" sz="2800" b="1" dirty="0">
                <a:latin typeface="Calibri" panose="020F0502020204030204" pitchFamily="34" charset="0"/>
                <a:cs typeface="Calibri" panose="020F0502020204030204" pitchFamily="34" charset="0"/>
              </a:rPr>
              <a:t>4. Impersonation of Trusted Contacts:</a:t>
            </a:r>
            <a:r>
              <a:rPr lang="en-US" altLang="en-US" sz="2800" dirty="0">
                <a:latin typeface="Calibri" panose="020F0502020204030204" pitchFamily="34" charset="0"/>
                <a:cs typeface="Calibri" panose="020F0502020204030204" pitchFamily="34" charset="0"/>
              </a:rPr>
              <a:t> Attackers might impersonate a trusted contact or colleague whose email account has been compromised. They could send seemingly normal requests, like asking for sensitive information or money transfers. Always verify such requests through a different communication channel.</a:t>
            </a:r>
          </a:p>
          <a:p>
            <a:pPr lvl="0" eaLnBrk="0" fontAlgn="base" hangingPunct="0">
              <a:lnSpc>
                <a:spcPct val="150000"/>
              </a:lnSpc>
              <a:spcBef>
                <a:spcPct val="0"/>
              </a:spcBef>
              <a:spcAft>
                <a:spcPct val="0"/>
              </a:spcAft>
            </a:pPr>
            <a:r>
              <a:rPr lang="en-US" altLang="en-US" sz="2800" b="1" dirty="0">
                <a:latin typeface="Calibri" panose="020F0502020204030204" pitchFamily="34" charset="0"/>
                <a:cs typeface="Calibri" panose="020F0502020204030204" pitchFamily="34" charset="0"/>
              </a:rPr>
              <a:t>5. Social Media Phishing:</a:t>
            </a:r>
            <a:r>
              <a:rPr lang="en-US" altLang="en-US" sz="2800" dirty="0">
                <a:latin typeface="Calibri" panose="020F0502020204030204" pitchFamily="34" charset="0"/>
                <a:cs typeface="Calibri" panose="020F0502020204030204" pitchFamily="34" charset="0"/>
              </a:rPr>
              <a:t> Scammers often use social media platforms to gather personal information or send malicious links through direct messages. Be cautious about accepting friend requests or engaging with unknown accounts, and avoid clicking on unsolicited links.</a:t>
            </a:r>
          </a:p>
        </p:txBody>
      </p:sp>
    </p:spTree>
    <p:extLst>
      <p:ext uri="{BB962C8B-B14F-4D97-AF65-F5344CB8AC3E}">
        <p14:creationId xmlns:p14="http://schemas.microsoft.com/office/powerpoint/2010/main" val="2117494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Cybersecurity Awareness and Best Practices</a:t>
            </a:r>
            <a:endParaRPr lang="en-AU"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CDE36082-5879-598D-D4B2-8831C3E5671A}"/>
              </a:ext>
            </a:extLst>
          </p:cNvPr>
          <p:cNvSpPr txBox="1"/>
          <p:nvPr/>
        </p:nvSpPr>
        <p:spPr>
          <a:xfrm>
            <a:off x="1" y="678427"/>
            <a:ext cx="12191999" cy="2610843"/>
          </a:xfrm>
          <a:prstGeom prst="rect">
            <a:avLst/>
          </a:prstGeom>
          <a:noFill/>
        </p:spPr>
        <p:txBody>
          <a:bodyPr wrap="square">
            <a:spAutoFit/>
          </a:bodyPr>
          <a:lstStyle/>
          <a:p>
            <a:pPr lvl="0" eaLnBrk="0" fontAlgn="base" hangingPunct="0">
              <a:lnSpc>
                <a:spcPct val="150000"/>
              </a:lnSpc>
              <a:spcBef>
                <a:spcPct val="0"/>
              </a:spcBef>
              <a:spcAft>
                <a:spcPct val="0"/>
              </a:spcAft>
            </a:pPr>
            <a:r>
              <a:rPr lang="en-US" altLang="en-US" sz="2800" dirty="0">
                <a:latin typeface="Calibri" panose="020F0502020204030204" pitchFamily="34" charset="0"/>
                <a:cs typeface="Calibri" panose="020F0502020204030204" pitchFamily="34" charset="0"/>
              </a:rPr>
              <a:t>By being aware of these common tactics, you can better protect yourself from falling victim to phishing attempts and other online scams. Always remain vigilant, trust your instincts, and take the time to verify the legitimacy of any suspicious communication.</a:t>
            </a:r>
          </a:p>
        </p:txBody>
      </p:sp>
    </p:spTree>
    <p:extLst>
      <p:ext uri="{BB962C8B-B14F-4D97-AF65-F5344CB8AC3E}">
        <p14:creationId xmlns:p14="http://schemas.microsoft.com/office/powerpoint/2010/main" val="2164797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615C15-91EA-C91E-C578-393DB84BFE13}"/>
              </a:ext>
            </a:extLst>
          </p:cNvPr>
          <p:cNvPicPr>
            <a:picLocks noChangeAspect="1"/>
          </p:cNvPicPr>
          <p:nvPr/>
        </p:nvPicPr>
        <p:blipFill rotWithShape="1">
          <a:blip r:embed="rId3"/>
          <a:srcRect l="37586" t="17777" r="17242" b="8353"/>
          <a:stretch/>
        </p:blipFill>
        <p:spPr>
          <a:xfrm>
            <a:off x="2575033" y="380497"/>
            <a:ext cx="7041934" cy="6477502"/>
          </a:xfrm>
          <a:prstGeom prst="rect">
            <a:avLst/>
          </a:prstGeom>
        </p:spPr>
      </p:pic>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56959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A9BCBC35-B349-6730-BFCD-1323608660DE}"/>
              </a:ext>
            </a:extLst>
          </p:cNvPr>
          <p:cNvSpPr txBox="1"/>
          <p:nvPr/>
        </p:nvSpPr>
        <p:spPr>
          <a:xfrm>
            <a:off x="0" y="678427"/>
            <a:ext cx="12191999" cy="5842497"/>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List of Sensitive Data:</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Patient Information</a:t>
            </a:r>
            <a:r>
              <a:rPr lang="en-US" sz="2800" dirty="0">
                <a:latin typeface="Calibri" panose="020F0502020204030204" pitchFamily="34" charset="0"/>
                <a:cs typeface="Calibri" panose="020F0502020204030204" pitchFamily="34" charset="0"/>
              </a:rPr>
              <a:t>: Personal details such as names, addresses, contact information, and health history.</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Electronic Medical Records (</a:t>
            </a:r>
            <a:r>
              <a:rPr lang="en-US" sz="2800" b="1" dirty="0" err="1">
                <a:latin typeface="Calibri" panose="020F0502020204030204" pitchFamily="34" charset="0"/>
                <a:cs typeface="Calibri" panose="020F0502020204030204" pitchFamily="34" charset="0"/>
              </a:rPr>
              <a:t>eMRs</a:t>
            </a:r>
            <a:r>
              <a:rPr lang="en-US" sz="2800" b="1" dirty="0">
                <a:latin typeface="Calibri" panose="020F0502020204030204" pitchFamily="34" charset="0"/>
                <a:cs typeface="Calibri" panose="020F0502020204030204" pitchFamily="34" charset="0"/>
              </a:rPr>
              <a:t>)</a:t>
            </a:r>
            <a:r>
              <a:rPr lang="en-US" sz="2800" dirty="0">
                <a:latin typeface="Calibri" panose="020F0502020204030204" pitchFamily="34" charset="0"/>
                <a:cs typeface="Calibri" panose="020F0502020204030204" pitchFamily="34" charset="0"/>
              </a:rPr>
              <a:t>: Medical histories, treatment plans, test results, and medication records.</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Financial Information</a:t>
            </a:r>
            <a:r>
              <a:rPr lang="en-US" sz="2800" dirty="0">
                <a:latin typeface="Calibri" panose="020F0502020204030204" pitchFamily="34" charset="0"/>
                <a:cs typeface="Calibri" panose="020F0502020204030204" pitchFamily="34" charset="0"/>
              </a:rPr>
              <a:t>: Billing data, payment details, and insurance information.</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Clinical Data</a:t>
            </a:r>
            <a:r>
              <a:rPr lang="en-US" sz="2800" dirty="0">
                <a:latin typeface="Calibri" panose="020F0502020204030204" pitchFamily="34" charset="0"/>
                <a:cs typeface="Calibri" panose="020F0502020204030204" pitchFamily="34" charset="0"/>
              </a:rPr>
              <a:t>: Diagnoses, procedures, laboratory results, and imaging data.</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Telehealth Data</a:t>
            </a:r>
            <a:r>
              <a:rPr lang="en-US" sz="2800" dirty="0">
                <a:latin typeface="Calibri" panose="020F0502020204030204" pitchFamily="34" charset="0"/>
                <a:cs typeface="Calibri" panose="020F0502020204030204" pitchFamily="34" charset="0"/>
              </a:rPr>
              <a:t>: Video consultations, remote monitoring data, and communication records.</a:t>
            </a:r>
          </a:p>
        </p:txBody>
      </p:sp>
    </p:spTree>
    <p:extLst>
      <p:ext uri="{BB962C8B-B14F-4D97-AF65-F5344CB8AC3E}">
        <p14:creationId xmlns:p14="http://schemas.microsoft.com/office/powerpoint/2010/main" val="2396658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A9BCBC35-B349-6730-BFCD-1323608660DE}"/>
              </a:ext>
            </a:extLst>
          </p:cNvPr>
          <p:cNvSpPr txBox="1"/>
          <p:nvPr/>
        </p:nvSpPr>
        <p:spPr>
          <a:xfrm>
            <a:off x="0" y="678427"/>
            <a:ext cx="12191999" cy="4549835"/>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6. Research Data</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Data used in clinical trials or studies, which may include identifiable patient information.</a:t>
            </a:r>
          </a:p>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7. Data from Medical Devices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Information generated by wearables, </a:t>
            </a:r>
            <a:r>
              <a:rPr kumimoji="0" lang="en-US" altLang="en-US" sz="28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implantables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and diagnostic tools.</a:t>
            </a:r>
          </a:p>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8. Staff Information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Employee records, professional credentials, and HR data.</a:t>
            </a:r>
          </a:p>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9. Infrastructure and Security Logs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Information related to network traffic, system access logs, and security alerts. </a:t>
            </a:r>
          </a:p>
        </p:txBody>
      </p:sp>
    </p:spTree>
    <p:extLst>
      <p:ext uri="{BB962C8B-B14F-4D97-AF65-F5344CB8AC3E}">
        <p14:creationId xmlns:p14="http://schemas.microsoft.com/office/powerpoint/2010/main" val="98233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A9BCBC35-B349-6730-BFCD-1323608660DE}"/>
              </a:ext>
            </a:extLst>
          </p:cNvPr>
          <p:cNvSpPr txBox="1"/>
          <p:nvPr/>
        </p:nvSpPr>
        <p:spPr>
          <a:xfrm>
            <a:off x="0" y="678427"/>
            <a:ext cx="12191999" cy="5842497"/>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List of Required Security Mechanisms:</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Encryption</a:t>
            </a:r>
            <a:r>
              <a:rPr lang="en-US" sz="2800" dirty="0">
                <a:latin typeface="Calibri" panose="020F0502020204030204" pitchFamily="34" charset="0"/>
                <a:cs typeface="Calibri" panose="020F0502020204030204" pitchFamily="34" charset="0"/>
              </a:rPr>
              <a:t>: Encrypting data at rest and in transit to protect sensitive information from unauthorized access.</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Multi-Factor Authentication (MFA)</a:t>
            </a:r>
            <a:r>
              <a:rPr lang="en-US" sz="2800" dirty="0">
                <a:latin typeface="Calibri" panose="020F0502020204030204" pitchFamily="34" charset="0"/>
                <a:cs typeface="Calibri" panose="020F0502020204030204" pitchFamily="34" charset="0"/>
              </a:rPr>
              <a:t>: Requiring multiple forms of verification (such as passwords and biometric data) to access systems.</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Access Controls</a:t>
            </a:r>
            <a:r>
              <a:rPr lang="en-US" sz="2800" dirty="0">
                <a:latin typeface="Calibri" panose="020F0502020204030204" pitchFamily="34" charset="0"/>
                <a:cs typeface="Calibri" panose="020F0502020204030204" pitchFamily="34" charset="0"/>
              </a:rPr>
              <a:t>: Implementing role-based access control (RBAC) to ensure only authorized personnel have access to specific data.</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Intrusion Detection and Prevention Systems (IDPS)</a:t>
            </a:r>
            <a:r>
              <a:rPr lang="en-US" sz="2800" dirty="0">
                <a:latin typeface="Calibri" panose="020F0502020204030204" pitchFamily="34" charset="0"/>
                <a:cs typeface="Calibri" panose="020F0502020204030204" pitchFamily="34" charset="0"/>
              </a:rPr>
              <a:t>: Monitoring network traffic for suspicious activity and preventing potential breaches.</a:t>
            </a:r>
          </a:p>
        </p:txBody>
      </p:sp>
    </p:spTree>
    <p:extLst>
      <p:ext uri="{BB962C8B-B14F-4D97-AF65-F5344CB8AC3E}">
        <p14:creationId xmlns:p14="http://schemas.microsoft.com/office/powerpoint/2010/main" val="36219304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A9BCBC35-B349-6730-BFCD-1323608660DE}"/>
              </a:ext>
            </a:extLst>
          </p:cNvPr>
          <p:cNvSpPr txBox="1"/>
          <p:nvPr/>
        </p:nvSpPr>
        <p:spPr>
          <a:xfrm>
            <a:off x="0" y="678427"/>
            <a:ext cx="12191999" cy="5196166"/>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 Data Loss Prevention (DLP) Tools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Monitoring data transfer and preventing unauthorized sharing or leakage of sensitive information.</a:t>
            </a:r>
          </a:p>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6. Endpoint Security</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Deploying antivirus software, firewalls, and endpoint detection and response (EDR) solutions to secure devices accessing the network.</a:t>
            </a:r>
          </a:p>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7. Regular Audits and Monitoring</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Conducting security audits and continuous monitoring to detect and respond to vulnerabilities and incidents.</a:t>
            </a:r>
          </a:p>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8. Secure Messaging and Communication Tools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Ensuring all communication, especially involving patient data, is done through secure, encrypted channels. </a:t>
            </a:r>
          </a:p>
        </p:txBody>
      </p:sp>
    </p:spTree>
    <p:extLst>
      <p:ext uri="{BB962C8B-B14F-4D97-AF65-F5344CB8AC3E}">
        <p14:creationId xmlns:p14="http://schemas.microsoft.com/office/powerpoint/2010/main" val="10603010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A9BCBC35-B349-6730-BFCD-1323608660DE}"/>
              </a:ext>
            </a:extLst>
          </p:cNvPr>
          <p:cNvSpPr txBox="1"/>
          <p:nvPr/>
        </p:nvSpPr>
        <p:spPr>
          <a:xfrm>
            <a:off x="0" y="369333"/>
            <a:ext cx="12191999" cy="6488828"/>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9. Network Segmentation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Separating networks to limit access and contain potential breaches within specific areas.</a:t>
            </a:r>
          </a:p>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10. Backup and Disaster Recovery Plans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Regularly backing up data and having a clear recovery strategy to protect against data loss due to cyber-attacks or system failures.</a:t>
            </a:r>
          </a:p>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11. Security Awareness Training</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Regular training programs for employees on identifying phishing attempts, using secure passwords, and maintaining best practices.</a:t>
            </a:r>
          </a:p>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12. Patch Management</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Keeping software and systems up-to-date to protect against vulnerabilities. </a:t>
            </a:r>
          </a:p>
        </p:txBody>
      </p:sp>
    </p:spTree>
    <p:extLst>
      <p:ext uri="{BB962C8B-B14F-4D97-AF65-F5344CB8AC3E}">
        <p14:creationId xmlns:p14="http://schemas.microsoft.com/office/powerpoint/2010/main" val="1796136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Cybersecurity Fundamentals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678426"/>
            <a:ext cx="12192000" cy="4608277"/>
          </a:xfrm>
          <a:ln>
            <a:noFill/>
          </a:ln>
        </p:spPr>
        <p:txBody>
          <a:bodyPr>
            <a:noAutofit/>
          </a:bodyPr>
          <a:lstStyle/>
          <a:p>
            <a:pPr marL="0" indent="0">
              <a:buNone/>
            </a:pPr>
            <a:r>
              <a:rPr lang="en-US" b="1" dirty="0">
                <a:latin typeface="Calibri" panose="020F0502020204030204" pitchFamily="34" charset="0"/>
                <a:cs typeface="Calibri" panose="020F0502020204030204" pitchFamily="34" charset="0"/>
              </a:rPr>
              <a:t>Practical Scenario:</a:t>
            </a:r>
            <a:r>
              <a:rPr lang="en-US" dirty="0">
                <a:latin typeface="Calibri" panose="020F0502020204030204" pitchFamily="34" charset="0"/>
                <a:cs typeface="Calibri" panose="020F0502020204030204" pitchFamily="34" charset="0"/>
              </a:rPr>
              <a:t> Imagine you are the IT Security Manager at </a:t>
            </a:r>
            <a:r>
              <a:rPr lang="en-US" b="1" dirty="0">
                <a:latin typeface="Calibri" panose="020F0502020204030204" pitchFamily="34" charset="0"/>
                <a:cs typeface="Calibri" panose="020F0502020204030204" pitchFamily="34" charset="0"/>
              </a:rPr>
              <a:t>Melbourne Banking Corp.</a:t>
            </a:r>
            <a:r>
              <a:rPr lang="en-US" dirty="0">
                <a:latin typeface="Calibri" panose="020F0502020204030204" pitchFamily="34" charset="0"/>
                <a:cs typeface="Calibri" panose="020F0502020204030204" pitchFamily="34" charset="0"/>
              </a:rPr>
              <a:t> Recently, there has been a surge in digital attacks targeting financial institutions, aiming to steal customer data and disrupt online services. You need to implement a robust cybersecurity plan to protect the organization.</a:t>
            </a:r>
          </a:p>
          <a:p>
            <a:pPr marL="0" indent="0">
              <a:buNone/>
            </a:pPr>
            <a:r>
              <a:rPr lang="en-US" b="1" dirty="0">
                <a:latin typeface="Calibri" panose="020F0502020204030204" pitchFamily="34" charset="0"/>
                <a:cs typeface="Calibri" panose="020F0502020204030204" pitchFamily="34" charset="0"/>
              </a:rPr>
              <a:t>Class Discussion Question:</a:t>
            </a:r>
            <a:r>
              <a:rPr lang="en-US" dirty="0">
                <a:latin typeface="Calibri" panose="020F0502020204030204" pitchFamily="34" charset="0"/>
                <a:cs typeface="Calibri" panose="020F0502020204030204" pitchFamily="34" charset="0"/>
              </a:rPr>
              <a:t> What fundamental cybersecurity measures should Melbourne Banking Corp. take to safeguard its data and services?</a:t>
            </a:r>
          </a:p>
          <a:p>
            <a:pPr marL="0" indent="0">
              <a:buNone/>
            </a:pPr>
            <a:r>
              <a:rPr lang="en-US" b="1" dirty="0">
                <a:latin typeface="Calibri" panose="020F0502020204030204" pitchFamily="34" charset="0"/>
                <a:cs typeface="Calibri" panose="020F0502020204030204" pitchFamily="34" charset="0"/>
              </a:rPr>
              <a:t>Responses:</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Implement multi-factor authentication (MFA) for all employees and customers.</a:t>
            </a:r>
          </a:p>
          <a:p>
            <a:r>
              <a:rPr lang="en-US" dirty="0">
                <a:latin typeface="Calibri" panose="020F0502020204030204" pitchFamily="34" charset="0"/>
                <a:cs typeface="Calibri" panose="020F0502020204030204" pitchFamily="34" charset="0"/>
              </a:rPr>
              <a:t>Regularly update and patch software and systems.</a:t>
            </a:r>
          </a:p>
          <a:p>
            <a:r>
              <a:rPr lang="en-US" dirty="0">
                <a:latin typeface="Calibri" panose="020F0502020204030204" pitchFamily="34" charset="0"/>
                <a:cs typeface="Calibri" panose="020F0502020204030204" pitchFamily="34" charset="0"/>
              </a:rPr>
              <a:t>Conduct regular security audits and employee training sessions.</a:t>
            </a:r>
          </a:p>
        </p:txBody>
      </p:sp>
    </p:spTree>
    <p:extLst>
      <p:ext uri="{BB962C8B-B14F-4D97-AF65-F5344CB8AC3E}">
        <p14:creationId xmlns:p14="http://schemas.microsoft.com/office/powerpoint/2010/main" val="324770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additive="base">
                                        <p:cTn id="1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additive="base">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 calcmode="lin" valueType="num">
                                      <p:cBhvr additive="base">
                                        <p:cTn id="2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A9BCBC35-B349-6730-BFCD-1323608660DE}"/>
              </a:ext>
            </a:extLst>
          </p:cNvPr>
          <p:cNvSpPr txBox="1"/>
          <p:nvPr/>
        </p:nvSpPr>
        <p:spPr>
          <a:xfrm>
            <a:off x="0" y="678427"/>
            <a:ext cx="12191999" cy="1318181"/>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8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These security mechanisms collectively ensure a robust cybersecurity framework to protect the sensitive data identified in the document and the video explanation.</a:t>
            </a:r>
          </a:p>
        </p:txBody>
      </p:sp>
    </p:spTree>
    <p:extLst>
      <p:ext uri="{BB962C8B-B14F-4D97-AF65-F5344CB8AC3E}">
        <p14:creationId xmlns:p14="http://schemas.microsoft.com/office/powerpoint/2010/main" val="1916225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Cybersecurity Fundamentals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678427"/>
            <a:ext cx="12192000" cy="1444664"/>
          </a:xfrm>
          <a:ln>
            <a:no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Follow-Up Question:</a:t>
            </a:r>
            <a:r>
              <a:rPr lang="en-US" dirty="0">
                <a:latin typeface="Calibri" panose="020F0502020204030204" pitchFamily="34" charset="0"/>
                <a:cs typeface="Calibri" panose="020F0502020204030204" pitchFamily="34" charset="0"/>
              </a:rPr>
              <a:t> Can you think of a real-life example where a lack of fundamental cybersecurity measures led to a major data breach?</a:t>
            </a:r>
          </a:p>
        </p:txBody>
      </p:sp>
      <p:sp>
        <p:nvSpPr>
          <p:cNvPr id="5" name="TextBox 4">
            <a:extLst>
              <a:ext uri="{FF2B5EF4-FFF2-40B4-BE49-F238E27FC236}">
                <a16:creationId xmlns:a16="http://schemas.microsoft.com/office/drawing/2014/main" id="{B2C9666D-5EF7-F669-4911-6C99E02AFBEA}"/>
              </a:ext>
            </a:extLst>
          </p:cNvPr>
          <p:cNvSpPr txBox="1"/>
          <p:nvPr/>
        </p:nvSpPr>
        <p:spPr>
          <a:xfrm>
            <a:off x="0" y="2801517"/>
            <a:ext cx="12191999" cy="3108543"/>
          </a:xfrm>
          <a:prstGeom prst="rect">
            <a:avLst/>
          </a:prstGeom>
          <a:noFill/>
        </p:spPr>
        <p:txBody>
          <a:bodyPr wrap="square">
            <a:spAutoFit/>
          </a:bodyPr>
          <a:lstStyle/>
          <a:p>
            <a:r>
              <a:rPr lang="en-US" sz="2800" dirty="0">
                <a:latin typeface="Calibri" panose="020F0502020204030204" pitchFamily="34" charset="0"/>
                <a:cs typeface="Calibri" panose="020F0502020204030204" pitchFamily="34" charset="0"/>
              </a:rPr>
              <a:t>A real-life example where a lack of fundamental cybersecurity measures led to a major data breach is the </a:t>
            </a:r>
            <a:r>
              <a:rPr lang="en-US" sz="2800" i="1" dirty="0">
                <a:latin typeface="Calibri" panose="020F0502020204030204" pitchFamily="34" charset="0"/>
                <a:cs typeface="Calibri" panose="020F0502020204030204" pitchFamily="34" charset="0"/>
              </a:rPr>
              <a:t>Equifax data breach</a:t>
            </a:r>
            <a:r>
              <a:rPr lang="en-US" sz="2800" dirty="0">
                <a:latin typeface="Calibri" panose="020F0502020204030204" pitchFamily="34" charset="0"/>
                <a:cs typeface="Calibri" panose="020F0502020204030204" pitchFamily="34" charset="0"/>
              </a:rPr>
              <a:t> in 2017. Equifax, one of the largest credit reporting agencies in the U.S., suffered a massive data breach due to its failure to patch a known vulnerability in one of its web applications. The attackers exploited this vulnerability to gain access to the personal information of approximately 147 million people, including names, Social Security numbers, birth dates, addresses, and, in some cases, driver’s license numbers.</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8494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Cybersecurity Fundamentals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678427"/>
            <a:ext cx="12192000" cy="1444664"/>
          </a:xfrm>
          <a:ln>
            <a:no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Follow-Up Question:</a:t>
            </a:r>
            <a:r>
              <a:rPr lang="en-US" dirty="0">
                <a:latin typeface="Calibri" panose="020F0502020204030204" pitchFamily="34" charset="0"/>
                <a:cs typeface="Calibri" panose="020F0502020204030204" pitchFamily="34" charset="0"/>
              </a:rPr>
              <a:t> Can you think of a real-life example where a lack of fundamental cybersecurity measures led to a major data breach?</a:t>
            </a:r>
          </a:p>
        </p:txBody>
      </p:sp>
      <p:sp>
        <p:nvSpPr>
          <p:cNvPr id="5" name="TextBox 4">
            <a:extLst>
              <a:ext uri="{FF2B5EF4-FFF2-40B4-BE49-F238E27FC236}">
                <a16:creationId xmlns:a16="http://schemas.microsoft.com/office/drawing/2014/main" id="{B2C9666D-5EF7-F669-4911-6C99E02AFBEA}"/>
              </a:ext>
            </a:extLst>
          </p:cNvPr>
          <p:cNvSpPr txBox="1"/>
          <p:nvPr/>
        </p:nvSpPr>
        <p:spPr>
          <a:xfrm>
            <a:off x="1" y="2123091"/>
            <a:ext cx="12191999" cy="3970318"/>
          </a:xfrm>
          <a:prstGeom prst="rect">
            <a:avLst/>
          </a:prstGeom>
          <a:noFill/>
        </p:spPr>
        <p:txBody>
          <a:bodyPr wrap="square">
            <a:spAutoFit/>
          </a:bodyPr>
          <a:lstStyle/>
          <a:p>
            <a:r>
              <a:rPr lang="en-US" sz="2800" dirty="0">
                <a:latin typeface="Calibri" panose="020F0502020204030204" pitchFamily="34" charset="0"/>
                <a:cs typeface="Calibri" panose="020F0502020204030204" pitchFamily="34" charset="0"/>
              </a:rPr>
              <a:t>The breach occurred because Equifax did not implement essential cybersecurity measures, such as timely patching of software vulnerabilities, regular security audits, and robust monitoring systems. Additionally, there was inadequate encryption for sensitive data, which made the compromised information easily accessible to hackers. This incident highlights the importance of fundamental cybersecurity practices like patch management, vulnerability assessments, and data encryption to prevent such breaches from occurring. It also underscores the need for organizations to prioritize cybersecurity to protect sensitive information and maintain trust with their customers.</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0224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Cryptography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678427"/>
            <a:ext cx="12192000" cy="2921876"/>
          </a:xfrm>
          <a:ln>
            <a:noFill/>
          </a:ln>
        </p:spPr>
        <p:txBody>
          <a:bodyPr>
            <a:noAutofit/>
          </a:bodyPr>
          <a:lstStyle/>
          <a:p>
            <a:pPr eaLnBrk="0" fontAlgn="base" hangingPunct="0">
              <a:lnSpc>
                <a:spcPct val="150000"/>
              </a:lnSpc>
              <a:spcBef>
                <a:spcPct val="0"/>
              </a:spcBef>
              <a:spcAft>
                <a:spcPct val="0"/>
              </a:spcAft>
            </a:pPr>
            <a:r>
              <a:rPr lang="en-US" altLang="en-US" b="1" dirty="0">
                <a:latin typeface="Calibri" panose="020F0502020204030204" pitchFamily="34" charset="0"/>
                <a:cs typeface="Calibri" panose="020F0502020204030204" pitchFamily="34" charset="0"/>
              </a:rPr>
              <a:t>Introduction: </a:t>
            </a:r>
            <a:r>
              <a:rPr lang="en-US" altLang="en-US" dirty="0">
                <a:latin typeface="Calibri" panose="020F0502020204030204" pitchFamily="34" charset="0"/>
                <a:cs typeface="Calibri" panose="020F0502020204030204" pitchFamily="34" charset="0"/>
              </a:rPr>
              <a:t>Cryptography is the process of converting plain text into coded text to secure data from unauthorized access. It plays a crucial role in maintaining data integrity, confidentiality, and authenticity.</a:t>
            </a:r>
          </a:p>
        </p:txBody>
      </p:sp>
    </p:spTree>
    <p:extLst>
      <p:ext uri="{BB962C8B-B14F-4D97-AF65-F5344CB8AC3E}">
        <p14:creationId xmlns:p14="http://schemas.microsoft.com/office/powerpoint/2010/main" val="893629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Cryptography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678427"/>
            <a:ext cx="12192000" cy="6389779"/>
          </a:xfrm>
          <a:ln>
            <a:noFill/>
          </a:ln>
        </p:spPr>
        <p:txBody>
          <a:bodyPr>
            <a:noAutofit/>
          </a:bodyPr>
          <a:lstStyle/>
          <a:p>
            <a:pPr marL="0" indent="0">
              <a:lnSpc>
                <a:spcPct val="150000"/>
              </a:lnSpc>
              <a:buNone/>
            </a:pPr>
            <a:r>
              <a:rPr lang="en-US" sz="2700" b="1" dirty="0">
                <a:latin typeface="Calibri" panose="020F0502020204030204" pitchFamily="34" charset="0"/>
                <a:cs typeface="Calibri" panose="020F0502020204030204" pitchFamily="34" charset="0"/>
              </a:rPr>
              <a:t>Practical Scenario:</a:t>
            </a:r>
            <a:r>
              <a:rPr lang="en-US" sz="2700" dirty="0">
                <a:latin typeface="Calibri" panose="020F0502020204030204" pitchFamily="34" charset="0"/>
                <a:cs typeface="Calibri" panose="020F0502020204030204" pitchFamily="34" charset="0"/>
              </a:rPr>
              <a:t> You are working for </a:t>
            </a:r>
            <a:r>
              <a:rPr lang="en-US" sz="2700" b="1" dirty="0">
                <a:latin typeface="Calibri" panose="020F0502020204030204" pitchFamily="34" charset="0"/>
                <a:cs typeface="Calibri" panose="020F0502020204030204" pitchFamily="34" charset="0"/>
              </a:rPr>
              <a:t>Sydney </a:t>
            </a:r>
            <a:r>
              <a:rPr lang="en-US" sz="2700" b="1" dirty="0" err="1">
                <a:latin typeface="Calibri" panose="020F0502020204030204" pitchFamily="34" charset="0"/>
                <a:cs typeface="Calibri" panose="020F0502020204030204" pitchFamily="34" charset="0"/>
              </a:rPr>
              <a:t>HealthTech</a:t>
            </a:r>
            <a:r>
              <a:rPr lang="en-US" sz="2700" dirty="0">
                <a:latin typeface="Calibri" panose="020F0502020204030204" pitchFamily="34" charset="0"/>
                <a:cs typeface="Calibri" panose="020F0502020204030204" pitchFamily="34" charset="0"/>
              </a:rPr>
              <a:t>, a company providing online health services. To ensure patient privacy, you need to encrypt all sensitive health data both in transit and at rest.</a:t>
            </a:r>
          </a:p>
          <a:p>
            <a:pPr marL="0" indent="0">
              <a:lnSpc>
                <a:spcPct val="150000"/>
              </a:lnSpc>
              <a:buNone/>
            </a:pPr>
            <a:r>
              <a:rPr lang="en-US" sz="2700" b="1" dirty="0">
                <a:latin typeface="Calibri" panose="020F0502020204030204" pitchFamily="34" charset="0"/>
                <a:cs typeface="Calibri" panose="020F0502020204030204" pitchFamily="34" charset="0"/>
              </a:rPr>
              <a:t>Class Discussion Question:</a:t>
            </a:r>
            <a:r>
              <a:rPr lang="en-US" sz="2700" dirty="0">
                <a:latin typeface="Calibri" panose="020F0502020204030204" pitchFamily="34" charset="0"/>
                <a:cs typeface="Calibri" panose="020F0502020204030204" pitchFamily="34" charset="0"/>
              </a:rPr>
              <a:t> Why is cryptography essential for a company like Sydney </a:t>
            </a:r>
            <a:r>
              <a:rPr lang="en-US" sz="2700" dirty="0" err="1">
                <a:latin typeface="Calibri" panose="020F0502020204030204" pitchFamily="34" charset="0"/>
                <a:cs typeface="Calibri" panose="020F0502020204030204" pitchFamily="34" charset="0"/>
              </a:rPr>
              <a:t>HealthTech</a:t>
            </a:r>
            <a:r>
              <a:rPr lang="en-US" sz="2700" dirty="0">
                <a:latin typeface="Calibri" panose="020F0502020204030204" pitchFamily="34" charset="0"/>
                <a:cs typeface="Calibri" panose="020F0502020204030204" pitchFamily="34" charset="0"/>
              </a:rPr>
              <a:t>, and what types of cryptography could they use?</a:t>
            </a:r>
          </a:p>
          <a:p>
            <a:pPr marL="0" indent="0">
              <a:lnSpc>
                <a:spcPct val="150000"/>
              </a:lnSpc>
              <a:buNone/>
            </a:pPr>
            <a:r>
              <a:rPr lang="en-US" sz="2700" b="1" dirty="0">
                <a:latin typeface="Calibri" panose="020F0502020204030204" pitchFamily="34" charset="0"/>
                <a:cs typeface="Calibri" panose="020F0502020204030204" pitchFamily="34" charset="0"/>
              </a:rPr>
              <a:t>Responses:</a:t>
            </a:r>
            <a:endParaRPr lang="en-US" sz="2700" dirty="0">
              <a:latin typeface="Calibri" panose="020F0502020204030204" pitchFamily="34" charset="0"/>
              <a:cs typeface="Calibri" panose="020F0502020204030204" pitchFamily="34" charset="0"/>
            </a:endParaRPr>
          </a:p>
          <a:p>
            <a:pPr>
              <a:lnSpc>
                <a:spcPct val="150000"/>
              </a:lnSpc>
            </a:pPr>
            <a:r>
              <a:rPr lang="en-US" sz="2700" dirty="0">
                <a:latin typeface="Calibri" panose="020F0502020204030204" pitchFamily="34" charset="0"/>
                <a:cs typeface="Calibri" panose="020F0502020204030204" pitchFamily="34" charset="0"/>
              </a:rPr>
              <a:t>Protects sensitive patient data from unauthorized access.</a:t>
            </a:r>
          </a:p>
          <a:p>
            <a:pPr>
              <a:lnSpc>
                <a:spcPct val="150000"/>
              </a:lnSpc>
            </a:pPr>
            <a:r>
              <a:rPr lang="en-US" sz="2700" dirty="0">
                <a:latin typeface="Calibri" panose="020F0502020204030204" pitchFamily="34" charset="0"/>
                <a:cs typeface="Calibri" panose="020F0502020204030204" pitchFamily="34" charset="0"/>
              </a:rPr>
              <a:t>Ensures data integrity and confidentiality.</a:t>
            </a:r>
          </a:p>
          <a:p>
            <a:pPr>
              <a:lnSpc>
                <a:spcPct val="150000"/>
              </a:lnSpc>
            </a:pPr>
            <a:r>
              <a:rPr lang="en-US" sz="2700" dirty="0">
                <a:latin typeface="Calibri" panose="020F0502020204030204" pitchFamily="34" charset="0"/>
                <a:cs typeface="Calibri" panose="020F0502020204030204" pitchFamily="34" charset="0"/>
              </a:rPr>
              <a:t>Types of cryptography: symmetric encryption (AES), asymmetric encryption (RSA).</a:t>
            </a:r>
          </a:p>
        </p:txBody>
      </p:sp>
    </p:spTree>
    <p:extLst>
      <p:ext uri="{BB962C8B-B14F-4D97-AF65-F5344CB8AC3E}">
        <p14:creationId xmlns:p14="http://schemas.microsoft.com/office/powerpoint/2010/main" val="166493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Cryptography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1051034"/>
            <a:ext cx="12192000" cy="4382814"/>
          </a:xfrm>
          <a:ln>
            <a:no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Multiple Choice Question:</a:t>
            </a:r>
            <a:r>
              <a:rPr lang="en-US" dirty="0">
                <a:latin typeface="Calibri" panose="020F0502020204030204" pitchFamily="34" charset="0"/>
                <a:cs typeface="Calibri" panose="020F0502020204030204" pitchFamily="34" charset="0"/>
              </a:rPr>
              <a:t> Which cryptographic method is commonly used to secure data in transit?</a:t>
            </a:r>
          </a:p>
          <a:p>
            <a:pPr>
              <a:lnSpc>
                <a:spcPct val="150000"/>
              </a:lnSpc>
            </a:pPr>
            <a:r>
              <a:rPr lang="en-US" dirty="0">
                <a:latin typeface="Calibri" panose="020F0502020204030204" pitchFamily="34" charset="0"/>
                <a:cs typeface="Calibri" panose="020F0502020204030204" pitchFamily="34" charset="0"/>
              </a:rPr>
              <a:t>A) Plaintext</a:t>
            </a:r>
          </a:p>
          <a:p>
            <a:pPr>
              <a:lnSpc>
                <a:spcPct val="150000"/>
              </a:lnSpc>
            </a:pPr>
            <a:r>
              <a:rPr lang="en-US" dirty="0">
                <a:latin typeface="Calibri" panose="020F0502020204030204" pitchFamily="34" charset="0"/>
                <a:cs typeface="Calibri" panose="020F0502020204030204" pitchFamily="34" charset="0"/>
              </a:rPr>
              <a:t>B) RSA Encryption</a:t>
            </a:r>
          </a:p>
          <a:p>
            <a:pPr>
              <a:lnSpc>
                <a:spcPct val="150000"/>
              </a:lnSpc>
            </a:pPr>
            <a:r>
              <a:rPr lang="en-US" dirty="0">
                <a:latin typeface="Calibri" panose="020F0502020204030204" pitchFamily="34" charset="0"/>
                <a:cs typeface="Calibri" panose="020F0502020204030204" pitchFamily="34" charset="0"/>
              </a:rPr>
              <a:t>C) Data Masking</a:t>
            </a:r>
          </a:p>
          <a:p>
            <a:pPr>
              <a:lnSpc>
                <a:spcPct val="150000"/>
              </a:lnSpc>
            </a:pPr>
            <a:r>
              <a:rPr lang="en-US" dirty="0">
                <a:latin typeface="Calibri" panose="020F0502020204030204" pitchFamily="34" charset="0"/>
                <a:cs typeface="Calibri" panose="020F0502020204030204" pitchFamily="34" charset="0"/>
              </a:rPr>
              <a:t>D) SQL Injection</a:t>
            </a:r>
          </a:p>
        </p:txBody>
      </p:sp>
      <p:sp>
        <p:nvSpPr>
          <p:cNvPr id="4" name="Rectangle: Rounded Corners 3">
            <a:extLst>
              <a:ext uri="{FF2B5EF4-FFF2-40B4-BE49-F238E27FC236}">
                <a16:creationId xmlns:a16="http://schemas.microsoft.com/office/drawing/2014/main" id="{FC7DA3B4-29CA-98C5-A953-02D08BCF33AE}"/>
              </a:ext>
            </a:extLst>
          </p:cNvPr>
          <p:cNvSpPr/>
          <p:nvPr/>
        </p:nvSpPr>
        <p:spPr>
          <a:xfrm>
            <a:off x="0" y="3342290"/>
            <a:ext cx="6295697" cy="578069"/>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18070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Security Technologies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678427"/>
            <a:ext cx="12192000" cy="2211918"/>
          </a:xfrm>
          <a:ln>
            <a:noFill/>
          </a:ln>
        </p:spPr>
        <p:txBody>
          <a:bodyPr>
            <a:noAutofit/>
          </a:bodyPr>
          <a:lstStyle/>
          <a:p>
            <a:pPr eaLnBrk="0" fontAlgn="base" hangingPunct="0">
              <a:lnSpc>
                <a:spcPct val="150000"/>
              </a:lnSpc>
              <a:spcBef>
                <a:spcPct val="0"/>
              </a:spcBef>
              <a:spcAft>
                <a:spcPct val="0"/>
              </a:spcAft>
            </a:pPr>
            <a:r>
              <a:rPr lang="en-US" altLang="en-US" b="1" dirty="0">
                <a:latin typeface="Calibri" panose="020F0502020204030204" pitchFamily="34" charset="0"/>
                <a:cs typeface="Calibri" panose="020F0502020204030204" pitchFamily="34" charset="0"/>
              </a:rPr>
              <a:t>Introduction: </a:t>
            </a:r>
            <a:r>
              <a:rPr lang="en-US" altLang="en-US" dirty="0">
                <a:latin typeface="Calibri" panose="020F0502020204030204" pitchFamily="34" charset="0"/>
                <a:cs typeface="Calibri" panose="020F0502020204030204" pitchFamily="34" charset="0"/>
              </a:rPr>
              <a:t>Security technologies are tools and systems designed to protect digital assets from threats and unauthorized access. Common technologies include firewalls, intrusion detection systems (IDS), and antivirus software.</a:t>
            </a:r>
          </a:p>
        </p:txBody>
      </p:sp>
    </p:spTree>
    <p:extLst>
      <p:ext uri="{BB962C8B-B14F-4D97-AF65-F5344CB8AC3E}">
        <p14:creationId xmlns:p14="http://schemas.microsoft.com/office/powerpoint/2010/main" val="1095574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657</TotalTime>
  <Words>2270</Words>
  <Application>Microsoft Office PowerPoint</Application>
  <PresentationFormat>Widescreen</PresentationFormat>
  <Paragraphs>152</Paragraphs>
  <Slides>30</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Aptos</vt:lpstr>
      <vt:lpstr>Aptos Display</vt:lpstr>
      <vt:lpstr>Arial</vt:lpstr>
      <vt:lpstr>Calibri</vt:lpstr>
      <vt:lpstr>Office Theme</vt:lpstr>
      <vt:lpstr>IT Professional Environment: Law, Ethics and Privacy</vt:lpstr>
      <vt:lpstr>Cybersecurity Fundamentals</vt:lpstr>
      <vt:lpstr>Cybersecurity Fundamentals</vt:lpstr>
      <vt:lpstr>Cybersecurity Fundamentals</vt:lpstr>
      <vt:lpstr>Cybersecurity Fundamentals</vt:lpstr>
      <vt:lpstr>Cryptography</vt:lpstr>
      <vt:lpstr>Cryptography</vt:lpstr>
      <vt:lpstr>Cryptography</vt:lpstr>
      <vt:lpstr>Security Technologies</vt:lpstr>
      <vt:lpstr>Security Technologies</vt:lpstr>
      <vt:lpstr>Security Technologies</vt:lpstr>
      <vt:lpstr>Security Technologies</vt:lpstr>
      <vt:lpstr>Security Technologies</vt:lpstr>
      <vt:lpstr>Security Technologies</vt:lpstr>
      <vt:lpstr>Cyberattacks</vt:lpstr>
      <vt:lpstr>Cyberattacks</vt:lpstr>
      <vt:lpstr>Cyberattacks</vt:lpstr>
      <vt:lpstr>Cybersecurity Awareness and Best Practices</vt:lpstr>
      <vt:lpstr>Cybersecurity Awareness and Best Practices</vt:lpstr>
      <vt:lpstr>Cybersecurity Awareness and Best Practices</vt:lpstr>
      <vt:lpstr>Cybersecurity Awareness and Best Practices</vt:lpstr>
      <vt:lpstr>Cybersecurity Awareness and Best Practices</vt:lpstr>
      <vt:lpstr>Cybersecurity Awareness and Best Practices</vt:lpstr>
      <vt:lpstr>Tutorial Week 6</vt:lpstr>
      <vt:lpstr>Tutorial Week 6</vt:lpstr>
      <vt:lpstr>Tutorial Week 6</vt:lpstr>
      <vt:lpstr>Tutorial Week 6</vt:lpstr>
      <vt:lpstr>Tutorial Week 6</vt:lpstr>
      <vt:lpstr>Tutorial Week 6</vt:lpstr>
      <vt:lpstr>Tutorial Week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Farshid Keivanian</dc:creator>
  <cp:lastModifiedBy>Farshid Keivanian</cp:lastModifiedBy>
  <cp:revision>188</cp:revision>
  <dcterms:created xsi:type="dcterms:W3CDTF">2024-08-07T00:37:24Z</dcterms:created>
  <dcterms:modified xsi:type="dcterms:W3CDTF">2024-08-28T17:14:43Z</dcterms:modified>
</cp:coreProperties>
</file>