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8" r:id="rId20"/>
    <p:sldId id="273" r:id="rId21"/>
    <p:sldId id="274" r:id="rId22"/>
    <p:sldId id="276"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95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ransportnsw.info/tickets-opal/opal/opal-privacy-policy#:~:text=we%20may%20disclose%20certain%20personal,card%20linked%20to%20that%20customer" TargetMode="External"/><Relationship Id="rId2" Type="http://schemas.openxmlformats.org/officeDocument/2006/relationships/hyperlink" Target="https://www.qantas.com/au/en/support/privacy-and-security.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5:</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Cyberterrorism</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a:t>
            </a:r>
            <a:r>
              <a:rPr lang="en-US" altLang="en-US" dirty="0">
                <a:latin typeface="Calibri" panose="020F0502020204030204" pitchFamily="34" charset="0"/>
                <a:cs typeface="Calibri" panose="020F0502020204030204" pitchFamily="34" charset="0"/>
              </a:rPr>
              <a:t> Cyberterrorism involves using digital means to carry out terrorist activities, such as disrupting critical infrastructure.</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Practical Scenario:</a:t>
            </a:r>
            <a:r>
              <a:rPr lang="en-US" altLang="en-US" dirty="0">
                <a:latin typeface="Calibri" panose="020F0502020204030204" pitchFamily="34" charset="0"/>
                <a:cs typeface="Calibri" panose="020F0502020204030204" pitchFamily="34" charset="0"/>
              </a:rPr>
              <a:t> A government website in Melbourne experiences a major cyberattack, leading to the shutdown of essential services.</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Class Discussion Question:</a:t>
            </a:r>
            <a:r>
              <a:rPr lang="en-US" altLang="en-US" dirty="0">
                <a:latin typeface="Calibri" panose="020F0502020204030204" pitchFamily="34" charset="0"/>
                <a:cs typeface="Calibri" panose="020F0502020204030204" pitchFamily="34" charset="0"/>
              </a:rPr>
              <a:t> How should the government respond to restore services and prevent future attacks?</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Responses:</a:t>
            </a:r>
            <a:r>
              <a:rPr lang="en-US" altLang="en-US" dirty="0">
                <a:latin typeface="Calibri" panose="020F0502020204030204" pitchFamily="34" charset="0"/>
                <a:cs typeface="Calibri" panose="020F0502020204030204" pitchFamily="34" charset="0"/>
              </a:rPr>
              <a:t> Implement emergency protocols, enhance cybersecurity defenses, and work with international partners. </a:t>
            </a:r>
          </a:p>
        </p:txBody>
      </p:sp>
    </p:spTree>
    <p:extLst>
      <p:ext uri="{BB962C8B-B14F-4D97-AF65-F5344CB8AC3E}">
        <p14:creationId xmlns:p14="http://schemas.microsoft.com/office/powerpoint/2010/main" val="357054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Cyberterrorism</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Multiple-Choice Question:</a:t>
            </a:r>
            <a:r>
              <a:rPr lang="en-US" altLang="en-US" dirty="0">
                <a:latin typeface="Calibri" panose="020F0502020204030204" pitchFamily="34" charset="0"/>
                <a:cs typeface="Calibri" panose="020F0502020204030204" pitchFamily="34" charset="0"/>
              </a:rPr>
              <a:t> Cyberterrorism primarily targets: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A) Financial institutions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B) Government and critical infrastructure</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C) Social media platforms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D) Personal computers</a:t>
            </a:r>
          </a:p>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Explanation:</a:t>
            </a:r>
            <a:r>
              <a:rPr lang="en-US" altLang="en-US" dirty="0">
                <a:latin typeface="Calibri" panose="020F0502020204030204" pitchFamily="34" charset="0"/>
                <a:cs typeface="Calibri" panose="020F0502020204030204" pitchFamily="34" charset="0"/>
              </a:rPr>
              <a:t> Cyberterrorism primarily targets government systems and critical infrastructure, posing significant threats to national security. It requires coordinated defense strategies to protect against such attacks. </a:t>
            </a:r>
          </a:p>
        </p:txBody>
      </p:sp>
      <p:sp>
        <p:nvSpPr>
          <p:cNvPr id="5" name="Rectangle: Rounded Corners 4">
            <a:extLst>
              <a:ext uri="{FF2B5EF4-FFF2-40B4-BE49-F238E27FC236}">
                <a16:creationId xmlns:a16="http://schemas.microsoft.com/office/drawing/2014/main" id="{4ACD5B9B-598D-A46E-FECB-4A0E28A11AE6}"/>
              </a:ext>
            </a:extLst>
          </p:cNvPr>
          <p:cNvSpPr/>
          <p:nvPr/>
        </p:nvSpPr>
        <p:spPr>
          <a:xfrm>
            <a:off x="0" y="2270234"/>
            <a:ext cx="8513379" cy="5990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1496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Phishing Techniques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a:t>
            </a:r>
            <a:r>
              <a:rPr lang="en-US" altLang="en-US" dirty="0">
                <a:latin typeface="Calibri" panose="020F0502020204030204" pitchFamily="34" charset="0"/>
                <a:cs typeface="Calibri" panose="020F0502020204030204" pitchFamily="34" charset="0"/>
              </a:rPr>
              <a:t> Phishing involves tricking individuals into divulging personal information through deceptive emails or websites.</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Practical Scenario:</a:t>
            </a:r>
            <a:r>
              <a:rPr lang="en-US" altLang="en-US" dirty="0">
                <a:latin typeface="Calibri" panose="020F0502020204030204" pitchFamily="34" charset="0"/>
                <a:cs typeface="Calibri" panose="020F0502020204030204" pitchFamily="34" charset="0"/>
              </a:rPr>
              <a:t> A Brisbane company’s employees receive an email claiming to be from the IT department asking for login credentials.</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Class Discussion Question:</a:t>
            </a:r>
            <a:r>
              <a:rPr lang="en-US" altLang="en-US" dirty="0">
                <a:latin typeface="Calibri" panose="020F0502020204030204" pitchFamily="34" charset="0"/>
                <a:cs typeface="Calibri" panose="020F0502020204030204" pitchFamily="34" charset="0"/>
              </a:rPr>
              <a:t> What should employees do to verify the legitimacy of the email?</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Responses:</a:t>
            </a:r>
            <a:r>
              <a:rPr lang="en-US" altLang="en-US" dirty="0">
                <a:latin typeface="Calibri" panose="020F0502020204030204" pitchFamily="34" charset="0"/>
                <a:cs typeface="Calibri" panose="020F0502020204030204" pitchFamily="34" charset="0"/>
              </a:rPr>
              <a:t> Contact the IT department directly, check for suspicious signs, and report the email. </a:t>
            </a:r>
          </a:p>
        </p:txBody>
      </p:sp>
    </p:spTree>
    <p:extLst>
      <p:ext uri="{BB962C8B-B14F-4D97-AF65-F5344CB8AC3E}">
        <p14:creationId xmlns:p14="http://schemas.microsoft.com/office/powerpoint/2010/main" val="336801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Phishing Techniques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Multiple-Choice Question:</a:t>
            </a:r>
            <a:r>
              <a:rPr lang="en-US" altLang="en-US" dirty="0">
                <a:latin typeface="Calibri" panose="020F0502020204030204" pitchFamily="34" charset="0"/>
                <a:cs typeface="Calibri" panose="020F0502020204030204" pitchFamily="34" charset="0"/>
              </a:rPr>
              <a:t> Phishing attacks often involve:</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A) Direct phone calls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B) Deceptive emails or fake websites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C) Physical mail</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D) In-person requests</a:t>
            </a:r>
          </a:p>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Explanation:</a:t>
            </a:r>
            <a:r>
              <a:rPr lang="en-US" altLang="en-US" dirty="0">
                <a:latin typeface="Calibri" panose="020F0502020204030204" pitchFamily="34" charset="0"/>
                <a:cs typeface="Calibri" panose="020F0502020204030204" pitchFamily="34" charset="0"/>
              </a:rPr>
              <a:t> Phishing attacks typically involve deceptive emails or fake websites designed to trick individuals into revealing sensitive information, such as passwords or credit card details. Recognizing and avoiding these attempts is essential for safeguarding personal and organizational data. </a:t>
            </a:r>
          </a:p>
        </p:txBody>
      </p:sp>
      <p:sp>
        <p:nvSpPr>
          <p:cNvPr id="5" name="Rectangle: Rounded Corners 4">
            <a:extLst>
              <a:ext uri="{FF2B5EF4-FFF2-40B4-BE49-F238E27FC236}">
                <a16:creationId xmlns:a16="http://schemas.microsoft.com/office/drawing/2014/main" id="{693AE8ED-82E0-06F7-2A0D-04D1B2458DC6}"/>
              </a:ext>
            </a:extLst>
          </p:cNvPr>
          <p:cNvSpPr/>
          <p:nvPr/>
        </p:nvSpPr>
        <p:spPr>
          <a:xfrm>
            <a:off x="0" y="2312276"/>
            <a:ext cx="6705600" cy="54653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9348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Spam</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a:t>
            </a:r>
            <a:r>
              <a:rPr lang="en-US" altLang="en-US" dirty="0">
                <a:latin typeface="Calibri" panose="020F0502020204030204" pitchFamily="34" charset="0"/>
                <a:cs typeface="Calibri" panose="020F0502020204030204" pitchFamily="34" charset="0"/>
              </a:rPr>
              <a:t> Spam refers to unsolicited digital messages, often sent in bulk, that can range from advertising to malicious content.</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Practical Scenario:</a:t>
            </a:r>
            <a:r>
              <a:rPr lang="en-US" altLang="en-US" dirty="0">
                <a:latin typeface="Calibri" panose="020F0502020204030204" pitchFamily="34" charset="0"/>
                <a:cs typeface="Calibri" panose="020F0502020204030204" pitchFamily="34" charset="0"/>
              </a:rPr>
              <a:t> An employee at a Sydney-based tech firm receives a flood of spam emails after registering for a conference.</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Class Discussion Question:</a:t>
            </a:r>
            <a:r>
              <a:rPr lang="en-US" altLang="en-US" dirty="0">
                <a:latin typeface="Calibri" panose="020F0502020204030204" pitchFamily="34" charset="0"/>
                <a:cs typeface="Calibri" panose="020F0502020204030204" pitchFamily="34" charset="0"/>
              </a:rPr>
              <a:t> How can the firm prevent spam from affecting productivity?</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Responses:</a:t>
            </a:r>
            <a:r>
              <a:rPr lang="en-US" altLang="en-US" dirty="0">
                <a:latin typeface="Calibri" panose="020F0502020204030204" pitchFamily="34" charset="0"/>
                <a:cs typeface="Calibri" panose="020F0502020204030204" pitchFamily="34" charset="0"/>
              </a:rPr>
              <a:t> Implement email filters, educate employees, and review data privacy policies. </a:t>
            </a:r>
          </a:p>
        </p:txBody>
      </p:sp>
    </p:spTree>
    <p:extLst>
      <p:ext uri="{BB962C8B-B14F-4D97-AF65-F5344CB8AC3E}">
        <p14:creationId xmlns:p14="http://schemas.microsoft.com/office/powerpoint/2010/main" val="368893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Spam</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Multiple-Choice Question:</a:t>
            </a:r>
            <a:r>
              <a:rPr lang="en-US" altLang="en-US" dirty="0">
                <a:latin typeface="Calibri" panose="020F0502020204030204" pitchFamily="34" charset="0"/>
                <a:cs typeface="Calibri" panose="020F0502020204030204" pitchFamily="34" charset="0"/>
              </a:rPr>
              <a:t> Which of the following is considered spam?</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A) A personal email from a friend</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B) A bulk email offering low-cost loans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C) An email from your manager</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D) A job offer</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Explanation:</a:t>
            </a:r>
            <a:r>
              <a:rPr lang="en-US" altLang="en-US" dirty="0">
                <a:latin typeface="Calibri" panose="020F0502020204030204" pitchFamily="34" charset="0"/>
                <a:cs typeface="Calibri" panose="020F0502020204030204" pitchFamily="34" charset="0"/>
              </a:rPr>
              <a:t> Spam refers to unsolicited bulk emails, often used for advertising or fraudulent purposes. These emails can be disruptive and sometimes dangerous, making effective filtering and awareness crucial to avoid potential risks. </a:t>
            </a:r>
          </a:p>
        </p:txBody>
      </p:sp>
      <p:sp>
        <p:nvSpPr>
          <p:cNvPr id="5" name="Rectangle: Rounded Corners 4">
            <a:extLst>
              <a:ext uri="{FF2B5EF4-FFF2-40B4-BE49-F238E27FC236}">
                <a16:creationId xmlns:a16="http://schemas.microsoft.com/office/drawing/2014/main" id="{8DBB8B1C-A3E1-3F08-D9A7-BEED13C82A5D}"/>
              </a:ext>
            </a:extLst>
          </p:cNvPr>
          <p:cNvSpPr/>
          <p:nvPr/>
        </p:nvSpPr>
        <p:spPr>
          <a:xfrm>
            <a:off x="0" y="2301766"/>
            <a:ext cx="6568966" cy="48347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4968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Harassment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a:t>
            </a:r>
            <a:r>
              <a:rPr lang="en-US" altLang="en-US" dirty="0">
                <a:latin typeface="Calibri" panose="020F0502020204030204" pitchFamily="34" charset="0"/>
                <a:cs typeface="Calibri" panose="020F0502020204030204" pitchFamily="34" charset="0"/>
              </a:rPr>
              <a:t> Digital harassment involves using online platforms to intimidate or threaten someone, often repeatedly.</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Practical Scenario:</a:t>
            </a:r>
            <a:r>
              <a:rPr lang="en-US" altLang="en-US" dirty="0">
                <a:latin typeface="Calibri" panose="020F0502020204030204" pitchFamily="34" charset="0"/>
                <a:cs typeface="Calibri" panose="020F0502020204030204" pitchFamily="34" charset="0"/>
              </a:rPr>
              <a:t> A Canberra-based employee reports being harassed online by a colleague after a workplace dispute.</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Class Discussion Question:</a:t>
            </a:r>
            <a:r>
              <a:rPr lang="en-US" altLang="en-US" dirty="0">
                <a:latin typeface="Calibri" panose="020F0502020204030204" pitchFamily="34" charset="0"/>
                <a:cs typeface="Calibri" panose="020F0502020204030204" pitchFamily="34" charset="0"/>
              </a:rPr>
              <a:t> What actions should the employee and the company take to address this harassment?</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Responses:</a:t>
            </a:r>
            <a:r>
              <a:rPr lang="en-US" altLang="en-US" dirty="0">
                <a:latin typeface="Calibri" panose="020F0502020204030204" pitchFamily="34" charset="0"/>
                <a:cs typeface="Calibri" panose="020F0502020204030204" pitchFamily="34" charset="0"/>
              </a:rPr>
              <a:t> Report the harassment to HR, document the incidents, and seek legal advice if necessary. </a:t>
            </a:r>
          </a:p>
        </p:txBody>
      </p:sp>
    </p:spTree>
    <p:extLst>
      <p:ext uri="{BB962C8B-B14F-4D97-AF65-F5344CB8AC3E}">
        <p14:creationId xmlns:p14="http://schemas.microsoft.com/office/powerpoint/2010/main" val="170805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Harassment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Multiple-Choice Question:</a:t>
            </a:r>
            <a:r>
              <a:rPr lang="en-US" altLang="en-US" dirty="0">
                <a:latin typeface="Calibri" panose="020F0502020204030204" pitchFamily="34" charset="0"/>
                <a:cs typeface="Calibri" panose="020F0502020204030204" pitchFamily="34" charset="0"/>
              </a:rPr>
              <a:t> Digital harassment could involve:</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A) Repeated threats or insults online</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B) Sending friendly emails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C) Positive social media comments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D) Ignoring someone</a:t>
            </a:r>
          </a:p>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Explanation:</a:t>
            </a:r>
            <a:r>
              <a:rPr lang="en-US" altLang="en-US" dirty="0">
                <a:latin typeface="Calibri" panose="020F0502020204030204" pitchFamily="34" charset="0"/>
                <a:cs typeface="Calibri" panose="020F0502020204030204" pitchFamily="34" charset="0"/>
              </a:rPr>
              <a:t> Digital harassment involves repeated threats or insults delivered through online platforms. It can lead to serious emotional and legal consequences, making it important to address such behavior promptly and effectively.</a:t>
            </a:r>
          </a:p>
        </p:txBody>
      </p:sp>
      <p:sp>
        <p:nvSpPr>
          <p:cNvPr id="5" name="Rectangle: Rounded Corners 4">
            <a:extLst>
              <a:ext uri="{FF2B5EF4-FFF2-40B4-BE49-F238E27FC236}">
                <a16:creationId xmlns:a16="http://schemas.microsoft.com/office/drawing/2014/main" id="{CA472A24-FA8C-14AF-3144-CFE456AB5251}"/>
              </a:ext>
            </a:extLst>
          </p:cNvPr>
          <p:cNvSpPr/>
          <p:nvPr/>
        </p:nvSpPr>
        <p:spPr>
          <a:xfrm>
            <a:off x="0" y="1597573"/>
            <a:ext cx="6022428" cy="609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0632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Recap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2006230"/>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Question: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How might you apply these concepts in your future careers? Discuss with a partner and design a group presentation to share your thoughts.</a:t>
            </a:r>
          </a:p>
        </p:txBody>
      </p:sp>
      <p:sp>
        <p:nvSpPr>
          <p:cNvPr id="6" name="TextBox 5">
            <a:extLst>
              <a:ext uri="{FF2B5EF4-FFF2-40B4-BE49-F238E27FC236}">
                <a16:creationId xmlns:a16="http://schemas.microsoft.com/office/drawing/2014/main" id="{D1ECF4BF-4866-AC18-5530-F12F0F0CFEBA}"/>
              </a:ext>
            </a:extLst>
          </p:cNvPr>
          <p:cNvSpPr txBox="1"/>
          <p:nvPr/>
        </p:nvSpPr>
        <p:spPr>
          <a:xfrm>
            <a:off x="0" y="2869324"/>
            <a:ext cx="12192000" cy="3257174"/>
          </a:xfrm>
          <a:prstGeom prst="rect">
            <a:avLst/>
          </a:prstGeom>
          <a:noFill/>
        </p:spPr>
        <p:txBody>
          <a:bodyPr wrap="square">
            <a:spAutoFit/>
          </a:bodyPr>
          <a:lstStyle/>
          <a:p>
            <a:pPr>
              <a:lnSpc>
                <a:spcPct val="150000"/>
              </a:lnSpc>
            </a:pPr>
            <a:r>
              <a:rPr lang="en-AU" sz="2800" dirty="0">
                <a:latin typeface="Calibri" panose="020F0502020204030204" pitchFamily="34" charset="0"/>
                <a:cs typeface="Calibri" panose="020F0502020204030204" pitchFamily="34" charset="0"/>
              </a:rPr>
              <a:t>You can apply these concepts in your future careers by incorporating strong cybersecurity practices, recognizing and responding to digital threats, and ensuring compliance with legal and ethical standards. For example, as an IT professional in Melbourne, you might implement robust data protection strategies to prevent cyberattacks on your organization.</a:t>
            </a:r>
          </a:p>
        </p:txBody>
      </p:sp>
    </p:spTree>
    <p:extLst>
      <p:ext uri="{BB962C8B-B14F-4D97-AF65-F5344CB8AC3E}">
        <p14:creationId xmlns:p14="http://schemas.microsoft.com/office/powerpoint/2010/main" val="215539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Recap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516252"/>
            <a:ext cx="12192000" cy="256590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Follow-Up Discussion: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Discuss the importance of being proactive in understanding and addressing digital security challenges. How can you ensure you are prepared for such issues in your professional life?</a:t>
            </a:r>
          </a:p>
        </p:txBody>
      </p:sp>
      <p:sp>
        <p:nvSpPr>
          <p:cNvPr id="5" name="TextBox 4">
            <a:extLst>
              <a:ext uri="{FF2B5EF4-FFF2-40B4-BE49-F238E27FC236}">
                <a16:creationId xmlns:a16="http://schemas.microsoft.com/office/drawing/2014/main" id="{59A1604B-C21E-7C0C-2DD8-AAD72BE2CA62}"/>
              </a:ext>
            </a:extLst>
          </p:cNvPr>
          <p:cNvSpPr txBox="1"/>
          <p:nvPr/>
        </p:nvSpPr>
        <p:spPr>
          <a:xfrm>
            <a:off x="0" y="2979388"/>
            <a:ext cx="12192000"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Being proactive in understanding and addressing digital security challenges is crucial for safeguarding your professional environment. You can prepare by staying updated on the latest security trends, regularly training on cybersecurity protocols, and fostering a culture of vigilance within your team. Engaging in continuous learning and applying best practices in your daily work will help ensure you are prepared for any digital security issues that arise.</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97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Definition of Computer Crime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451177"/>
            <a:ext cx="12192000" cy="6406823"/>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a:t>
            </a:r>
            <a:r>
              <a:rPr lang="en-US" altLang="en-US" dirty="0">
                <a:latin typeface="Calibri" panose="020F0502020204030204" pitchFamily="34" charset="0"/>
                <a:cs typeface="Calibri" panose="020F0502020204030204" pitchFamily="34" charset="0"/>
              </a:rPr>
              <a:t> Computer crime refers to any illegal activity that involves a computer or networked device. Crimes can range from hacking and identity theft to spreading viruses.</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Practical Scenario:</a:t>
            </a:r>
            <a:r>
              <a:rPr lang="en-US" altLang="en-US" dirty="0">
                <a:latin typeface="Calibri" panose="020F0502020204030204" pitchFamily="34" charset="0"/>
                <a:cs typeface="Calibri" panose="020F0502020204030204" pitchFamily="34" charset="0"/>
              </a:rPr>
              <a:t> Imagine a Melbourne-based online retail company discovers that its customer database has been hacked, leading to the theft of personal information.</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Class Discussion Question:</a:t>
            </a:r>
            <a:r>
              <a:rPr lang="en-US" altLang="en-US" dirty="0">
                <a:latin typeface="Calibri" panose="020F0502020204030204" pitchFamily="34" charset="0"/>
                <a:cs typeface="Calibri" panose="020F0502020204030204" pitchFamily="34" charset="0"/>
              </a:rPr>
              <a:t> How should the company respond to protect its customers and prevent future incidents?</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Expected Responses:</a:t>
            </a:r>
            <a:r>
              <a:rPr lang="en-US" altLang="en-US" dirty="0">
                <a:latin typeface="Calibri" panose="020F0502020204030204" pitchFamily="34" charset="0"/>
                <a:cs typeface="Calibri" panose="020F0502020204030204" pitchFamily="34" charset="0"/>
              </a:rPr>
              <a:t> Implement stronger security measures, inform affected customers, and cooperate with law enforcement. </a:t>
            </a:r>
          </a:p>
        </p:txBody>
      </p:sp>
    </p:spTree>
    <p:extLst>
      <p:ext uri="{BB962C8B-B14F-4D97-AF65-F5344CB8AC3E}">
        <p14:creationId xmlns:p14="http://schemas.microsoft.com/office/powerpoint/2010/main" val="27282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A036416-32DD-85DC-74D8-559FCDAADB9D}"/>
              </a:ext>
            </a:extLst>
          </p:cNvPr>
          <p:cNvPicPr>
            <a:picLocks noChangeAspect="1"/>
          </p:cNvPicPr>
          <p:nvPr/>
        </p:nvPicPr>
        <p:blipFill rotWithShape="1">
          <a:blip r:embed="rId2"/>
          <a:srcRect l="38448" t="24828" r="15690" b="7586"/>
          <a:stretch/>
        </p:blipFill>
        <p:spPr>
          <a:xfrm>
            <a:off x="2280744" y="266354"/>
            <a:ext cx="7630512" cy="6325292"/>
          </a:xfrm>
          <a:prstGeom prst="rect">
            <a:avLst/>
          </a:prstGeom>
        </p:spPr>
      </p:pic>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Tutorial Week 5</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409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Tutorial Week 5</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1" y="863094"/>
            <a:ext cx="7861739" cy="5994906"/>
          </a:xfrm>
          <a:ln>
            <a:noFill/>
          </a:ln>
        </p:spPr>
        <p:txBody>
          <a:bodyPr>
            <a:noAutofit/>
          </a:bodyPr>
          <a:lstStyle/>
          <a:p>
            <a:pPr eaLnBrk="0" fontAlgn="base" hangingPunct="0">
              <a:lnSpc>
                <a:spcPct val="150000"/>
              </a:lnSpc>
              <a:spcBef>
                <a:spcPct val="0"/>
              </a:spcBef>
              <a:spcAft>
                <a:spcPct val="0"/>
              </a:spcAft>
            </a:pPr>
            <a:r>
              <a:rPr lang="en-US" dirty="0"/>
              <a:t>The e-Health study provides an in-depth look at the eHealth Strategy for NSW Health, focusing on various aspects of healthcare improvement through digital technologies. Based on the information, here’s how we might address the specific content regarding data security and practical work tasks:</a:t>
            </a:r>
            <a:endParaRPr lang="en-US" alt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0463986-8C57-6DA8-33D1-F796BE659D3C}"/>
              </a:ext>
            </a:extLst>
          </p:cNvPr>
          <p:cNvPicPr>
            <a:picLocks noChangeAspect="1"/>
          </p:cNvPicPr>
          <p:nvPr/>
        </p:nvPicPr>
        <p:blipFill rotWithShape="1">
          <a:blip r:embed="rId2"/>
          <a:srcRect l="36798" t="9892" r="33363" b="6207"/>
          <a:stretch/>
        </p:blipFill>
        <p:spPr>
          <a:xfrm>
            <a:off x="7861739" y="-1"/>
            <a:ext cx="4330262" cy="6848675"/>
          </a:xfrm>
          <a:prstGeom prst="rect">
            <a:avLst/>
          </a:prstGeom>
        </p:spPr>
      </p:pic>
    </p:spTree>
    <p:extLst>
      <p:ext uri="{BB962C8B-B14F-4D97-AF65-F5344CB8AC3E}">
        <p14:creationId xmlns:p14="http://schemas.microsoft.com/office/powerpoint/2010/main" val="1236360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Tutorial Week 5</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1" y="863094"/>
            <a:ext cx="12192001" cy="5994906"/>
          </a:xfrm>
          <a:ln>
            <a:noFill/>
          </a:ln>
        </p:spPr>
        <p:txBody>
          <a:bodyPr>
            <a:noAutofit/>
          </a:bodyPr>
          <a:lstStyle/>
          <a:p>
            <a:r>
              <a:rPr lang="en-US" b="1" dirty="0">
                <a:latin typeface="Calibri" panose="020F0502020204030204" pitchFamily="34" charset="0"/>
                <a:cs typeface="Calibri" panose="020F0502020204030204" pitchFamily="34" charset="0"/>
              </a:rPr>
              <a:t>Data Security Overview</a:t>
            </a:r>
          </a:p>
          <a:p>
            <a:r>
              <a:rPr lang="en-US" b="1" dirty="0">
                <a:latin typeface="Calibri" panose="020F0502020204030204" pitchFamily="34" charset="0"/>
                <a:cs typeface="Calibri" panose="020F0502020204030204" pitchFamily="34" charset="0"/>
              </a:rPr>
              <a:t>Data security</a:t>
            </a:r>
            <a:r>
              <a:rPr lang="en-US" dirty="0">
                <a:latin typeface="Calibri" panose="020F0502020204030204" pitchFamily="34" charset="0"/>
                <a:cs typeface="Calibri" panose="020F0502020204030204" pitchFamily="34" charset="0"/>
              </a:rPr>
              <a:t> involves processes and tools designed to protect sensitive information, both in transit and at rest. Key methods include:</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Encryption</a:t>
            </a:r>
            <a:r>
              <a:rPr lang="en-US" dirty="0">
                <a:latin typeface="Calibri" panose="020F0502020204030204" pitchFamily="34" charset="0"/>
                <a:cs typeface="Calibri" panose="020F0502020204030204" pitchFamily="34" charset="0"/>
              </a:rPr>
              <a:t>: Using cryptographic algorithms to make data unreadable to unauthorized parties.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Masking</a:t>
            </a:r>
            <a:r>
              <a:rPr lang="en-US" dirty="0">
                <a:latin typeface="Calibri" panose="020F0502020204030204" pitchFamily="34" charset="0"/>
                <a:cs typeface="Calibri" panose="020F0502020204030204" pitchFamily="34" charset="0"/>
              </a:rPr>
              <a:t>: Replacing sensitive data with a token or lower-value representation to protect the original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Erasure</a:t>
            </a:r>
            <a:r>
              <a:rPr lang="en-US" dirty="0">
                <a:latin typeface="Calibri" panose="020F0502020204030204" pitchFamily="34" charset="0"/>
                <a:cs typeface="Calibri" panose="020F0502020204030204" pitchFamily="34" charset="0"/>
              </a:rPr>
              <a:t>: Ensuring data that is no longer needed is securely deleted from all repositories.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Resilience</a:t>
            </a:r>
            <a:r>
              <a:rPr lang="en-US" dirty="0">
                <a:latin typeface="Calibri" panose="020F0502020204030204" pitchFamily="34" charset="0"/>
                <a:cs typeface="Calibri" panose="020F0502020204030204" pitchFamily="34" charset="0"/>
              </a:rPr>
              <a:t>: Creating backups to recover data if it is lost, corrupted, or stolen.</a:t>
            </a:r>
          </a:p>
        </p:txBody>
      </p:sp>
    </p:spTree>
    <p:extLst>
      <p:ext uri="{BB962C8B-B14F-4D97-AF65-F5344CB8AC3E}">
        <p14:creationId xmlns:p14="http://schemas.microsoft.com/office/powerpoint/2010/main" val="991110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Tutorial Week 5</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1" y="863094"/>
            <a:ext cx="12192001" cy="5994906"/>
          </a:xfrm>
          <a:ln>
            <a:noFill/>
          </a:ln>
        </p:spPr>
        <p:txBody>
          <a:bodyPr>
            <a:noAutofit/>
          </a:bodyPr>
          <a:lstStyle/>
          <a:p>
            <a:r>
              <a:rPr lang="en-US" b="1" dirty="0">
                <a:latin typeface="Calibri" panose="020F0502020204030204" pitchFamily="34" charset="0"/>
                <a:cs typeface="Calibri" panose="020F0502020204030204" pitchFamily="34" charset="0"/>
              </a:rPr>
              <a:t>Practical Work: Security and Privacy Policy Development</a:t>
            </a:r>
          </a:p>
          <a:p>
            <a:r>
              <a:rPr lang="en-US" dirty="0">
                <a:latin typeface="Calibri" panose="020F0502020204030204" pitchFamily="34" charset="0"/>
                <a:cs typeface="Calibri" panose="020F0502020204030204" pitchFamily="34" charset="0"/>
              </a:rPr>
              <a:t>You are expected to review lecture materials and collaborate in groups to create a </a:t>
            </a:r>
            <a:r>
              <a:rPr lang="en-US" b="1" dirty="0">
                <a:latin typeface="Calibri" panose="020F0502020204030204" pitchFamily="34" charset="0"/>
                <a:cs typeface="Calibri" panose="020F0502020204030204" pitchFamily="34" charset="0"/>
              </a:rPr>
              <a:t>security and privacy policy</a:t>
            </a:r>
            <a:r>
              <a:rPr lang="en-US" dirty="0">
                <a:latin typeface="Calibri" panose="020F0502020204030204" pitchFamily="34" charset="0"/>
                <a:cs typeface="Calibri" panose="020F0502020204030204" pitchFamily="34" charset="0"/>
              </a:rPr>
              <a:t> for the Medical Directory System. This task emphasizes applying the concepts of encryption, masking, erasure, and resilience in a real-world healthcare context, ensuring the protection of patient data and compliance with regulations.</a:t>
            </a:r>
          </a:p>
          <a:p>
            <a:r>
              <a:rPr lang="en-US" b="1" dirty="0">
                <a:latin typeface="Calibri" panose="020F0502020204030204" pitchFamily="34" charset="0"/>
                <a:cs typeface="Calibri" panose="020F0502020204030204" pitchFamily="34" charset="0"/>
              </a:rPr>
              <a:t>Sample Policies for Reference:</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QANTAS Privacy and Security</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2"/>
              </a:rPr>
              <a:t>Qantas Privacy Policy</a:t>
            </a:r>
            <a:r>
              <a:rPr lang="en-US" dirty="0">
                <a:latin typeface="Calibri" panose="020F0502020204030204" pitchFamily="34" charset="0"/>
                <a:cs typeface="Calibri" panose="020F0502020204030204" pitchFamily="34" charset="0"/>
              </a:rPr>
              <a:t> </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NSW Transport Opal Card Policy</a:t>
            </a: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3"/>
              </a:rPr>
              <a:t>Opal Privacy Policy</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These references provide examples of how organizations manage privacy and data security, offering insights that can be adapted to the healthcare context.</a:t>
            </a:r>
          </a:p>
        </p:txBody>
      </p:sp>
    </p:spTree>
    <p:extLst>
      <p:ext uri="{BB962C8B-B14F-4D97-AF65-F5344CB8AC3E}">
        <p14:creationId xmlns:p14="http://schemas.microsoft.com/office/powerpoint/2010/main" val="252794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Definition of Computer Crime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777766"/>
            <a:ext cx="12192000" cy="6080234"/>
          </a:xfrm>
          <a:ln>
            <a:noFill/>
          </a:ln>
        </p:spPr>
        <p:txBody>
          <a:bodyPr>
            <a:noAutofit/>
          </a:bodyPr>
          <a:lstStyle/>
          <a:p>
            <a:pPr marL="0" lvl="0" indent="0" eaLnBrk="0" fontAlgn="base" hangingPunct="0">
              <a:lnSpc>
                <a:spcPct val="150000"/>
              </a:lnSpc>
              <a:spcBef>
                <a:spcPct val="0"/>
              </a:spcBef>
              <a:spcAft>
                <a:spcPct val="0"/>
              </a:spcAft>
              <a:buNone/>
            </a:pPr>
            <a:r>
              <a:rPr lang="en-US" altLang="en-US" sz="2400" b="1" dirty="0">
                <a:latin typeface="Calibri" panose="020F0502020204030204" pitchFamily="34" charset="0"/>
                <a:cs typeface="Calibri" panose="020F0502020204030204" pitchFamily="34" charset="0"/>
              </a:rPr>
              <a:t>Multiple-Choice Question:</a:t>
            </a:r>
            <a:r>
              <a:rPr lang="en-US" altLang="en-US" sz="2400" dirty="0">
                <a:latin typeface="Calibri" panose="020F0502020204030204" pitchFamily="34" charset="0"/>
                <a:cs typeface="Calibri" panose="020F0502020204030204" pitchFamily="34" charset="0"/>
              </a:rPr>
              <a:t> What is a common type of computer crime?</a:t>
            </a:r>
          </a:p>
          <a:p>
            <a:pPr marL="0" lvl="0" indent="0" eaLnBrk="0" fontAlgn="base" hangingPunct="0">
              <a:lnSpc>
                <a:spcPct val="150000"/>
              </a:lnSpc>
              <a:spcBef>
                <a:spcPct val="0"/>
              </a:spcBef>
              <a:spcAft>
                <a:spcPct val="0"/>
              </a:spcAft>
              <a:buNone/>
            </a:pPr>
            <a:r>
              <a:rPr lang="en-US" altLang="en-US" sz="2400" dirty="0">
                <a:latin typeface="Calibri" panose="020F0502020204030204" pitchFamily="34" charset="0"/>
                <a:cs typeface="Calibri" panose="020F0502020204030204" pitchFamily="34" charset="0"/>
              </a:rPr>
              <a:t>A) Identity theft</a:t>
            </a:r>
          </a:p>
          <a:p>
            <a:pPr marL="0" lvl="0" indent="0" eaLnBrk="0" fontAlgn="base" hangingPunct="0">
              <a:lnSpc>
                <a:spcPct val="150000"/>
              </a:lnSpc>
              <a:spcBef>
                <a:spcPct val="0"/>
              </a:spcBef>
              <a:spcAft>
                <a:spcPct val="0"/>
              </a:spcAft>
              <a:buNone/>
            </a:pPr>
            <a:r>
              <a:rPr lang="en-US" altLang="en-US" sz="2400" dirty="0">
                <a:latin typeface="Calibri" panose="020F0502020204030204" pitchFamily="34" charset="0"/>
                <a:cs typeface="Calibri" panose="020F0502020204030204" pitchFamily="34" charset="0"/>
              </a:rPr>
              <a:t>B) Physical theft</a:t>
            </a:r>
          </a:p>
          <a:p>
            <a:pPr marL="0" lvl="0" indent="0" eaLnBrk="0" fontAlgn="base" hangingPunct="0">
              <a:lnSpc>
                <a:spcPct val="150000"/>
              </a:lnSpc>
              <a:spcBef>
                <a:spcPct val="0"/>
              </a:spcBef>
              <a:spcAft>
                <a:spcPct val="0"/>
              </a:spcAft>
              <a:buNone/>
            </a:pPr>
            <a:r>
              <a:rPr lang="en-US" altLang="en-US" sz="2400" dirty="0">
                <a:latin typeface="Calibri" panose="020F0502020204030204" pitchFamily="34" charset="0"/>
                <a:cs typeface="Calibri" panose="020F0502020204030204" pitchFamily="34" charset="0"/>
              </a:rPr>
              <a:t>C) Burglary</a:t>
            </a:r>
          </a:p>
          <a:p>
            <a:pPr marL="0" lvl="0" indent="0" eaLnBrk="0" fontAlgn="base" hangingPunct="0">
              <a:lnSpc>
                <a:spcPct val="150000"/>
              </a:lnSpc>
              <a:spcBef>
                <a:spcPct val="0"/>
              </a:spcBef>
              <a:spcAft>
                <a:spcPct val="0"/>
              </a:spcAft>
              <a:buNone/>
            </a:pPr>
            <a:r>
              <a:rPr lang="en-US" altLang="en-US" sz="2400" dirty="0">
                <a:latin typeface="Calibri" panose="020F0502020204030204" pitchFamily="34" charset="0"/>
                <a:cs typeface="Calibri" panose="020F0502020204030204" pitchFamily="34" charset="0"/>
              </a:rPr>
              <a:t>D) Vandalism</a:t>
            </a:r>
            <a:br>
              <a:rPr lang="en-US" altLang="en-US" sz="2400" dirty="0">
                <a:latin typeface="Calibri" panose="020F0502020204030204" pitchFamily="34" charset="0"/>
                <a:cs typeface="Calibri" panose="020F0502020204030204" pitchFamily="34" charset="0"/>
              </a:rPr>
            </a:br>
            <a:endParaRPr lang="en-US" altLang="en-US" sz="2400" dirty="0">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FontTx/>
              <a:buChar char="•"/>
            </a:pPr>
            <a:endParaRPr lang="en-US" altLang="en-US" sz="2400" b="1" dirty="0">
              <a:latin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r>
              <a:rPr lang="en-US" altLang="en-US" sz="2400" b="1" dirty="0">
                <a:latin typeface="Calibri" panose="020F0502020204030204" pitchFamily="34" charset="0"/>
                <a:cs typeface="Calibri" panose="020F0502020204030204" pitchFamily="34" charset="0"/>
              </a:rPr>
              <a:t>Explanation:</a:t>
            </a:r>
            <a:r>
              <a:rPr lang="en-US" altLang="en-US" sz="2400" dirty="0">
                <a:latin typeface="Calibri" panose="020F0502020204030204" pitchFamily="34" charset="0"/>
                <a:cs typeface="Calibri" panose="020F0502020204030204" pitchFamily="34" charset="0"/>
              </a:rPr>
              <a:t>  Identity theft is a common type of computer crime where an individual's personal information is stolen and used for fraudulent purposes. This type of crime highlights the growing need for strong cybersecurity measures to protect sensitive information. Identity theft occurs when someone illegally obtains and uses another person's personal information, such as social security number or credit card details, typically for financial gain.</a:t>
            </a:r>
          </a:p>
          <a:p>
            <a:pPr eaLnBrk="0" fontAlgn="base" hangingPunct="0">
              <a:lnSpc>
                <a:spcPct val="100000"/>
              </a:lnSpc>
              <a:spcBef>
                <a:spcPct val="0"/>
              </a:spcBef>
              <a:spcAft>
                <a:spcPct val="0"/>
              </a:spcAft>
            </a:pPr>
            <a:r>
              <a:rPr lang="en-US" altLang="en-US" sz="2400" b="1" dirty="0">
                <a:latin typeface="Calibri" panose="020F0502020204030204" pitchFamily="34" charset="0"/>
                <a:cs typeface="Calibri" panose="020F0502020204030204" pitchFamily="34" charset="0"/>
              </a:rPr>
              <a:t>Example:</a:t>
            </a:r>
            <a:r>
              <a:rPr lang="en-US" altLang="en-US" sz="2400" dirty="0">
                <a:latin typeface="Calibri" panose="020F0502020204030204" pitchFamily="34" charset="0"/>
                <a:cs typeface="Calibri" panose="020F0502020204030204" pitchFamily="34" charset="0"/>
              </a:rPr>
              <a:t> A criminal uses stolen credit card information to make unauthorized purchases online</a:t>
            </a:r>
          </a:p>
        </p:txBody>
      </p:sp>
      <p:sp>
        <p:nvSpPr>
          <p:cNvPr id="5" name="Rectangle: Rounded Corners 4">
            <a:extLst>
              <a:ext uri="{FF2B5EF4-FFF2-40B4-BE49-F238E27FC236}">
                <a16:creationId xmlns:a16="http://schemas.microsoft.com/office/drawing/2014/main" id="{C352E47D-B6EC-96B4-C4F7-36868ECC93E1}"/>
              </a:ext>
            </a:extLst>
          </p:cNvPr>
          <p:cNvSpPr/>
          <p:nvPr/>
        </p:nvSpPr>
        <p:spPr>
          <a:xfrm>
            <a:off x="0" y="1389906"/>
            <a:ext cx="4214648" cy="52551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3679E84-3E32-BFF2-43DD-E2C2CB0ADAC7}"/>
              </a:ext>
            </a:extLst>
          </p:cNvPr>
          <p:cNvSpPr txBox="1"/>
          <p:nvPr/>
        </p:nvSpPr>
        <p:spPr>
          <a:xfrm>
            <a:off x="4477407" y="1389906"/>
            <a:ext cx="7714593" cy="2862322"/>
          </a:xfrm>
          <a:prstGeom prst="rect">
            <a:avLst/>
          </a:prstGeom>
          <a:noFill/>
          <a:ln w="28575">
            <a:solidFill>
              <a:srgbClr val="FF0000"/>
            </a:solidFill>
          </a:ln>
        </p:spPr>
        <p:txBody>
          <a:bodyPr wrap="square">
            <a:spAutoFit/>
          </a:bodyPr>
          <a:lstStyle/>
          <a:p>
            <a:r>
              <a:rPr lang="en-US" sz="2000" b="1" dirty="0">
                <a:latin typeface="Calibri" panose="020F0502020204030204" pitchFamily="34" charset="0"/>
                <a:cs typeface="Calibri" panose="020F0502020204030204" pitchFamily="34" charset="0"/>
              </a:rPr>
              <a:t>C) Burglary:</a:t>
            </a: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Explanation:</a:t>
            </a:r>
            <a:r>
              <a:rPr lang="en-US" sz="2000" dirty="0">
                <a:latin typeface="Calibri" panose="020F0502020204030204" pitchFamily="34" charset="0"/>
                <a:cs typeface="Calibri" panose="020F0502020204030204" pitchFamily="34" charset="0"/>
              </a:rPr>
              <a:t> Burglary is the unlawful entry into a building with the intent to commit a crime, typically theft.</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Example:</a:t>
            </a:r>
            <a:r>
              <a:rPr lang="en-US" sz="2000" dirty="0">
                <a:latin typeface="Calibri" panose="020F0502020204030204" pitchFamily="34" charset="0"/>
                <a:cs typeface="Calibri" panose="020F0502020204030204" pitchFamily="34" charset="0"/>
              </a:rPr>
              <a:t> Breaking into a house to steal electronics.</a:t>
            </a:r>
          </a:p>
          <a:p>
            <a:r>
              <a:rPr lang="en-US" sz="2000" b="1" dirty="0">
                <a:latin typeface="Calibri" panose="020F0502020204030204" pitchFamily="34" charset="0"/>
                <a:cs typeface="Calibri" panose="020F0502020204030204" pitchFamily="34" charset="0"/>
              </a:rPr>
              <a:t>D) Vandalism:</a:t>
            </a: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Explanation:</a:t>
            </a:r>
            <a:r>
              <a:rPr lang="en-US" sz="2000" dirty="0">
                <a:latin typeface="Calibri" panose="020F0502020204030204" pitchFamily="34" charset="0"/>
                <a:cs typeface="Calibri" panose="020F0502020204030204" pitchFamily="34" charset="0"/>
              </a:rPr>
              <a:t> Vandalism involves the deliberate destruction or damage to property.</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Example:</a:t>
            </a:r>
            <a:r>
              <a:rPr lang="en-US" sz="2000" dirty="0">
                <a:latin typeface="Calibri" panose="020F0502020204030204" pitchFamily="34" charset="0"/>
                <a:cs typeface="Calibri" panose="020F0502020204030204" pitchFamily="34" charset="0"/>
              </a:rPr>
              <a:t> Defacing a company's website by altering its content or functionality.</a:t>
            </a:r>
          </a:p>
        </p:txBody>
      </p:sp>
      <p:sp>
        <p:nvSpPr>
          <p:cNvPr id="8" name="Rectangle 2">
            <a:extLst>
              <a:ext uri="{FF2B5EF4-FFF2-40B4-BE49-F238E27FC236}">
                <a16:creationId xmlns:a16="http://schemas.microsoft.com/office/drawing/2014/main" id="{A09176F4-6F34-06B4-62CF-35C53F12C7A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arn(inVertical)">
                                      <p:cBhvr>
                                        <p:cTn id="10" dur="500"/>
                                        <p:tgtEl>
                                          <p:spTgt spid="3">
                                            <p:txEl>
                                              <p:pRg st="7" end="7"/>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Cyberstalking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a:t>
            </a:r>
            <a:r>
              <a:rPr lang="en-US" altLang="en-US" dirty="0">
                <a:latin typeface="Calibri" panose="020F0502020204030204" pitchFamily="34" charset="0"/>
                <a:cs typeface="Calibri" panose="020F0502020204030204" pitchFamily="34" charset="0"/>
              </a:rPr>
              <a:t> Cyberstalking involves using the internet or other digital means to stalk or harass an individual, group, or organization.</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Practical Scenario:</a:t>
            </a:r>
            <a:r>
              <a:rPr lang="en-US" altLang="en-US" dirty="0">
                <a:latin typeface="Calibri" panose="020F0502020204030204" pitchFamily="34" charset="0"/>
                <a:cs typeface="Calibri" panose="020F0502020204030204" pitchFamily="34" charset="0"/>
              </a:rPr>
              <a:t> A Brisbane resident is receiving threatening messages through social media from an anonymous source.</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Class Discussion Question:</a:t>
            </a:r>
            <a:r>
              <a:rPr lang="en-US" altLang="en-US" dirty="0">
                <a:latin typeface="Calibri" panose="020F0502020204030204" pitchFamily="34" charset="0"/>
                <a:cs typeface="Calibri" panose="020F0502020204030204" pitchFamily="34" charset="0"/>
              </a:rPr>
              <a:t> What legal steps can the individual take to protect themselves?</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Responses:</a:t>
            </a:r>
            <a:r>
              <a:rPr lang="en-US" altLang="en-US" dirty="0">
                <a:latin typeface="Calibri" panose="020F0502020204030204" pitchFamily="34" charset="0"/>
                <a:cs typeface="Calibri" panose="020F0502020204030204" pitchFamily="34" charset="0"/>
              </a:rPr>
              <a:t> Report to the police, seek a restraining order, and utilize privacy settings on social media.</a:t>
            </a:r>
          </a:p>
        </p:txBody>
      </p:sp>
    </p:spTree>
    <p:extLst>
      <p:ext uri="{BB962C8B-B14F-4D97-AF65-F5344CB8AC3E}">
        <p14:creationId xmlns:p14="http://schemas.microsoft.com/office/powerpoint/2010/main" val="341619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Cyberstalking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Multiple-Choice Question:</a:t>
            </a:r>
            <a:r>
              <a:rPr lang="en-US" altLang="en-US" dirty="0">
                <a:latin typeface="Calibri" panose="020F0502020204030204" pitchFamily="34" charset="0"/>
                <a:cs typeface="Calibri" panose="020F0502020204030204" pitchFamily="34" charset="0"/>
              </a:rPr>
              <a:t> Which of the following best describes cyberstalking?</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A) Sending unsolicited commercial emails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B) Persistently sending threatening or harassing messages online</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C) Hacking into someone's computer</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D) Downloading illegal content</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Explanation:</a:t>
            </a:r>
            <a:r>
              <a:rPr lang="en-US" altLang="en-US" dirty="0">
                <a:latin typeface="Calibri" panose="020F0502020204030204" pitchFamily="34" charset="0"/>
                <a:cs typeface="Calibri" panose="020F0502020204030204" pitchFamily="34" charset="0"/>
              </a:rPr>
              <a:t> Cyberstalking is a serious crime that can lead to legal actions and the need for protective measures. </a:t>
            </a:r>
          </a:p>
        </p:txBody>
      </p:sp>
      <p:sp>
        <p:nvSpPr>
          <p:cNvPr id="5" name="Rectangle: Rounded Corners 4">
            <a:extLst>
              <a:ext uri="{FF2B5EF4-FFF2-40B4-BE49-F238E27FC236}">
                <a16:creationId xmlns:a16="http://schemas.microsoft.com/office/drawing/2014/main" id="{19793890-7ED6-EC01-91D9-AFA1E0A849E9}"/>
              </a:ext>
            </a:extLst>
          </p:cNvPr>
          <p:cNvSpPr/>
          <p:nvPr/>
        </p:nvSpPr>
        <p:spPr>
          <a:xfrm>
            <a:off x="0" y="2280745"/>
            <a:ext cx="10457793" cy="52551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5029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charRg st="251" end="367"/>
                                            </p:txEl>
                                          </p:spTgt>
                                        </p:tgtEl>
                                        <p:attrNameLst>
                                          <p:attrName>style.visibility</p:attrName>
                                        </p:attrNameLst>
                                      </p:cBhvr>
                                      <p:to>
                                        <p:strVal val="visible"/>
                                      </p:to>
                                    </p:set>
                                    <p:animEffect transition="in" filter="fade">
                                      <p:cBhvr>
                                        <p:cTn id="7" dur="1000"/>
                                        <p:tgtEl>
                                          <p:spTgt spid="3">
                                            <p:txEl>
                                              <p:charRg st="251" end="367"/>
                                            </p:txEl>
                                          </p:spTgt>
                                        </p:tgtEl>
                                      </p:cBhvr>
                                    </p:animEffect>
                                    <p:anim calcmode="lin" valueType="num">
                                      <p:cBhvr>
                                        <p:cTn id="8" dur="1000" fill="hold"/>
                                        <p:tgtEl>
                                          <p:spTgt spid="3">
                                            <p:txEl>
                                              <p:charRg st="251" end="367"/>
                                            </p:txEl>
                                          </p:spTgt>
                                        </p:tgtEl>
                                        <p:attrNameLst>
                                          <p:attrName>ppt_x</p:attrName>
                                        </p:attrNameLst>
                                      </p:cBhvr>
                                      <p:tavLst>
                                        <p:tav tm="0">
                                          <p:val>
                                            <p:strVal val="#ppt_x"/>
                                          </p:val>
                                        </p:tav>
                                        <p:tav tm="100000">
                                          <p:val>
                                            <p:strVal val="#ppt_x"/>
                                          </p:val>
                                        </p:tav>
                                      </p:tavLst>
                                    </p:anim>
                                    <p:anim calcmode="lin" valueType="num">
                                      <p:cBhvr>
                                        <p:cTn id="9" dur="1000" fill="hold"/>
                                        <p:tgtEl>
                                          <p:spTgt spid="3">
                                            <p:txEl>
                                              <p:charRg st="251" end="367"/>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Computer Fraud</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a:t>
            </a:r>
            <a:r>
              <a:rPr lang="en-US" altLang="en-US" dirty="0">
                <a:latin typeface="Calibri" panose="020F0502020204030204" pitchFamily="34" charset="0"/>
                <a:cs typeface="Calibri" panose="020F0502020204030204" pitchFamily="34" charset="0"/>
              </a:rPr>
              <a:t> Computer fraud involves using computers or digital devices to deceive for personal gain.</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Practical Scenario:</a:t>
            </a:r>
            <a:r>
              <a:rPr lang="en-US" altLang="en-US" dirty="0">
                <a:latin typeface="Calibri" panose="020F0502020204030204" pitchFamily="34" charset="0"/>
                <a:cs typeface="Calibri" panose="020F0502020204030204" pitchFamily="34" charset="0"/>
              </a:rPr>
              <a:t> A Sydney-based small business notices unauthorized transactions on their financial accounts.</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Class Discussion Question:</a:t>
            </a:r>
            <a:r>
              <a:rPr lang="en-US" altLang="en-US" dirty="0">
                <a:latin typeface="Calibri" panose="020F0502020204030204" pitchFamily="34" charset="0"/>
                <a:cs typeface="Calibri" panose="020F0502020204030204" pitchFamily="34" charset="0"/>
              </a:rPr>
              <a:t> What steps should the business take to investigate and resolve the fraud?</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Responses:</a:t>
            </a:r>
            <a:r>
              <a:rPr lang="en-US" altLang="en-US" dirty="0">
                <a:latin typeface="Calibri" panose="020F0502020204030204" pitchFamily="34" charset="0"/>
                <a:cs typeface="Calibri" panose="020F0502020204030204" pitchFamily="34" charset="0"/>
              </a:rPr>
              <a:t> Contact the bank, report the fraud to authorities, and review security protocols. </a:t>
            </a:r>
          </a:p>
        </p:txBody>
      </p:sp>
    </p:spTree>
    <p:extLst>
      <p:ext uri="{BB962C8B-B14F-4D97-AF65-F5344CB8AC3E}">
        <p14:creationId xmlns:p14="http://schemas.microsoft.com/office/powerpoint/2010/main" val="52017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Computer Fraud</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Multiple-Choice Question:</a:t>
            </a:r>
            <a:r>
              <a:rPr lang="en-US" altLang="en-US" dirty="0">
                <a:latin typeface="Calibri" panose="020F0502020204030204" pitchFamily="34" charset="0"/>
                <a:cs typeface="Calibri" panose="020F0502020204030204" pitchFamily="34" charset="0"/>
              </a:rPr>
              <a:t> What is an example of computer fraud?</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A) Inaccurately reporting financial data</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B) Manipulating data to divert funds illegally</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C) Spreading viruses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D) Accessing someone’s computer without permission</a:t>
            </a:r>
          </a:p>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Explanation:</a:t>
            </a:r>
            <a:r>
              <a:rPr lang="en-US" altLang="en-US" dirty="0">
                <a:latin typeface="Calibri" panose="020F0502020204030204" pitchFamily="34" charset="0"/>
                <a:cs typeface="Calibri" panose="020F0502020204030204" pitchFamily="34" charset="0"/>
              </a:rPr>
              <a:t> Computer fraud involves the use of a computer to manipulate data for illegal financial gain, such as diverting funds. This type of fraud can have severe financial consequences, necessitating strong safeguards to prevent it.</a:t>
            </a:r>
          </a:p>
        </p:txBody>
      </p:sp>
      <p:sp>
        <p:nvSpPr>
          <p:cNvPr id="5" name="Rectangle: Rounded Corners 4">
            <a:extLst>
              <a:ext uri="{FF2B5EF4-FFF2-40B4-BE49-F238E27FC236}">
                <a16:creationId xmlns:a16="http://schemas.microsoft.com/office/drawing/2014/main" id="{65567A2E-FB98-4CC0-BB01-2D428DF04946}"/>
              </a:ext>
            </a:extLst>
          </p:cNvPr>
          <p:cNvSpPr/>
          <p:nvPr/>
        </p:nvSpPr>
        <p:spPr>
          <a:xfrm>
            <a:off x="0" y="2259724"/>
            <a:ext cx="7851228" cy="6306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8448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Offensive Content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Introduction:</a:t>
            </a:r>
            <a:r>
              <a:rPr lang="en-US" altLang="en-US" dirty="0">
                <a:latin typeface="Calibri" panose="020F0502020204030204" pitchFamily="34" charset="0"/>
                <a:cs typeface="Calibri" panose="020F0502020204030204" pitchFamily="34" charset="0"/>
              </a:rPr>
              <a:t> Offensive content refers to digital material that is inappropriate, harmful, or illegal, often shared or accessed online.</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Practical Scenario:</a:t>
            </a:r>
            <a:r>
              <a:rPr lang="en-US" altLang="en-US" dirty="0">
                <a:latin typeface="Calibri" panose="020F0502020204030204" pitchFamily="34" charset="0"/>
                <a:cs typeface="Calibri" panose="020F0502020204030204" pitchFamily="34" charset="0"/>
              </a:rPr>
              <a:t> An educational institution in Canberra discovers that students are sharing offensive memes in a school group chat.</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Class Discussion Question:</a:t>
            </a:r>
            <a:r>
              <a:rPr lang="en-US" altLang="en-US" dirty="0">
                <a:latin typeface="Calibri" panose="020F0502020204030204" pitchFamily="34" charset="0"/>
                <a:cs typeface="Calibri" panose="020F0502020204030204" pitchFamily="34" charset="0"/>
              </a:rPr>
              <a:t> What should the school’s response be to address this behavior?</a:t>
            </a:r>
          </a:p>
          <a:p>
            <a:pPr eaLnBrk="0" fontAlgn="base" hangingPunct="0">
              <a:lnSpc>
                <a:spcPct val="150000"/>
              </a:lnSpc>
              <a:spcBef>
                <a:spcPct val="0"/>
              </a:spcBef>
              <a:spcAft>
                <a:spcPct val="0"/>
              </a:spcAft>
            </a:pPr>
            <a:r>
              <a:rPr lang="en-US" altLang="en-US" b="1" dirty="0">
                <a:latin typeface="Calibri" panose="020F0502020204030204" pitchFamily="34" charset="0"/>
                <a:cs typeface="Calibri" panose="020F0502020204030204" pitchFamily="34" charset="0"/>
              </a:rPr>
              <a:t>Responses:</a:t>
            </a:r>
            <a:r>
              <a:rPr lang="en-US" altLang="en-US" dirty="0">
                <a:latin typeface="Calibri" panose="020F0502020204030204" pitchFamily="34" charset="0"/>
                <a:cs typeface="Calibri" panose="020F0502020204030204" pitchFamily="34" charset="0"/>
              </a:rPr>
              <a:t> Enforce school policies, educate students about online conduct, and involve parents if necessary. </a:t>
            </a:r>
          </a:p>
        </p:txBody>
      </p:sp>
    </p:spTree>
    <p:extLst>
      <p:ext uri="{BB962C8B-B14F-4D97-AF65-F5344CB8AC3E}">
        <p14:creationId xmlns:p14="http://schemas.microsoft.com/office/powerpoint/2010/main" val="115179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Offensive Content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3094"/>
            <a:ext cx="12192000" cy="5994906"/>
          </a:xfrm>
          <a:ln>
            <a:noFill/>
          </a:ln>
        </p:spPr>
        <p:txBody>
          <a:bodyPr>
            <a:noAutofit/>
          </a:bodyPr>
          <a:lstStyle/>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Multiple-Choice Question:</a:t>
            </a:r>
            <a:r>
              <a:rPr lang="en-US" altLang="en-US" dirty="0">
                <a:latin typeface="Calibri" panose="020F0502020204030204" pitchFamily="34" charset="0"/>
                <a:cs typeface="Calibri" panose="020F0502020204030204" pitchFamily="34" charset="0"/>
              </a:rPr>
              <a:t> Offensive content could include:</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A) Educational resources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B) Harmful and inappropriate memes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C) News articles</a:t>
            </a:r>
          </a:p>
          <a:p>
            <a:pPr marL="0" lvl="0" indent="0" eaLnBrk="0" fontAlgn="base" hangingPunct="0">
              <a:lnSpc>
                <a:spcPct val="150000"/>
              </a:lnSpc>
              <a:spcBef>
                <a:spcPct val="0"/>
              </a:spcBef>
              <a:spcAft>
                <a:spcPct val="0"/>
              </a:spcAft>
              <a:buNone/>
            </a:pPr>
            <a:r>
              <a:rPr lang="en-US" altLang="en-US" dirty="0">
                <a:latin typeface="Calibri" panose="020F0502020204030204" pitchFamily="34" charset="0"/>
                <a:cs typeface="Calibri" panose="020F0502020204030204" pitchFamily="34" charset="0"/>
              </a:rPr>
              <a:t>D) None of the above</a:t>
            </a:r>
          </a:p>
          <a:p>
            <a:pPr marL="0" lvl="0" indent="0" eaLnBrk="0" fontAlgn="base" hangingPunct="0">
              <a:lnSpc>
                <a:spcPct val="150000"/>
              </a:lnSpc>
              <a:spcBef>
                <a:spcPct val="0"/>
              </a:spcBef>
              <a:spcAft>
                <a:spcPct val="0"/>
              </a:spcAft>
              <a:buNone/>
            </a:pPr>
            <a:r>
              <a:rPr lang="en-US" altLang="en-US" b="1" dirty="0">
                <a:latin typeface="Calibri" panose="020F0502020204030204" pitchFamily="34" charset="0"/>
                <a:cs typeface="Calibri" panose="020F0502020204030204" pitchFamily="34" charset="0"/>
              </a:rPr>
              <a:t>Explanation:</a:t>
            </a:r>
            <a:r>
              <a:rPr lang="en-US" altLang="en-US" dirty="0">
                <a:latin typeface="Calibri" panose="020F0502020204030204" pitchFamily="34" charset="0"/>
                <a:cs typeface="Calibri" panose="020F0502020204030204" pitchFamily="34" charset="0"/>
              </a:rPr>
              <a:t> Offensive content includes harmful and inappropriate material, such as memes that can negatively impact individuals and communities. It requires vigilance and education to manage and mitigate its effects. </a:t>
            </a:r>
          </a:p>
        </p:txBody>
      </p:sp>
      <p:sp>
        <p:nvSpPr>
          <p:cNvPr id="5" name="Rectangle: Rounded Corners 4">
            <a:extLst>
              <a:ext uri="{FF2B5EF4-FFF2-40B4-BE49-F238E27FC236}">
                <a16:creationId xmlns:a16="http://schemas.microsoft.com/office/drawing/2014/main" id="{5D64E3C0-B9A9-6EE7-FC47-328FC56AB5D5}"/>
              </a:ext>
            </a:extLst>
          </p:cNvPr>
          <p:cNvSpPr/>
          <p:nvPr/>
        </p:nvSpPr>
        <p:spPr>
          <a:xfrm>
            <a:off x="0" y="2301766"/>
            <a:ext cx="7041931" cy="54653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077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516</TotalTime>
  <Words>1730</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Calibri</vt:lpstr>
      <vt:lpstr>Office Theme</vt:lpstr>
      <vt:lpstr>IT Professional Environment: Law, Ethics and Privacy</vt:lpstr>
      <vt:lpstr>Definition of Computer Crime</vt:lpstr>
      <vt:lpstr>Definition of Computer Crime</vt:lpstr>
      <vt:lpstr>Cyberstalking</vt:lpstr>
      <vt:lpstr>Cyberstalking</vt:lpstr>
      <vt:lpstr>Computer Fraud</vt:lpstr>
      <vt:lpstr>Computer Fraud</vt:lpstr>
      <vt:lpstr>Offensive Content</vt:lpstr>
      <vt:lpstr>Offensive Content</vt:lpstr>
      <vt:lpstr>Cyberterrorism</vt:lpstr>
      <vt:lpstr>Cyberterrorism</vt:lpstr>
      <vt:lpstr>Phishing Techniques</vt:lpstr>
      <vt:lpstr>Phishing Techniques</vt:lpstr>
      <vt:lpstr>Spam</vt:lpstr>
      <vt:lpstr>Spam</vt:lpstr>
      <vt:lpstr>Harassment</vt:lpstr>
      <vt:lpstr>Harassment</vt:lpstr>
      <vt:lpstr>Recap Question</vt:lpstr>
      <vt:lpstr>Recap Question</vt:lpstr>
      <vt:lpstr>Tutorial Week 5</vt:lpstr>
      <vt:lpstr>Tutorial Week 5</vt:lpstr>
      <vt:lpstr>Tutorial Week 5</vt:lpstr>
      <vt:lpstr>Tutorial Week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153</cp:revision>
  <dcterms:created xsi:type="dcterms:W3CDTF">2024-08-07T00:37:24Z</dcterms:created>
  <dcterms:modified xsi:type="dcterms:W3CDTF">2024-08-21T13:22:46Z</dcterms:modified>
</cp:coreProperties>
</file>