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</p:sldMasterIdLst>
  <p:notesMasterIdLst>
    <p:notesMasterId r:id="rId55"/>
  </p:notesMasterIdLst>
  <p:sldIdLst>
    <p:sldId id="256" r:id="rId3"/>
    <p:sldId id="257" r:id="rId4"/>
    <p:sldId id="259" r:id="rId5"/>
    <p:sldId id="659" r:id="rId6"/>
    <p:sldId id="661" r:id="rId7"/>
    <p:sldId id="662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672" r:id="rId18"/>
    <p:sldId id="673" r:id="rId19"/>
    <p:sldId id="674" r:id="rId20"/>
    <p:sldId id="675" r:id="rId21"/>
    <p:sldId id="676" r:id="rId22"/>
    <p:sldId id="266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  <p:sldId id="686" r:id="rId33"/>
    <p:sldId id="271" r:id="rId34"/>
    <p:sldId id="689" r:id="rId35"/>
    <p:sldId id="690" r:id="rId36"/>
    <p:sldId id="691" r:id="rId37"/>
    <p:sldId id="692" r:id="rId38"/>
    <p:sldId id="693" r:id="rId39"/>
    <p:sldId id="694" r:id="rId40"/>
    <p:sldId id="695" r:id="rId41"/>
    <p:sldId id="696" r:id="rId42"/>
    <p:sldId id="688" r:id="rId43"/>
    <p:sldId id="289" r:id="rId44"/>
    <p:sldId id="290" r:id="rId45"/>
    <p:sldId id="291" r:id="rId46"/>
    <p:sldId id="292" r:id="rId47"/>
    <p:sldId id="274" r:id="rId48"/>
    <p:sldId id="275" r:id="rId49"/>
    <p:sldId id="276" r:id="rId50"/>
    <p:sldId id="293" r:id="rId51"/>
    <p:sldId id="294" r:id="rId52"/>
    <p:sldId id="295" r:id="rId53"/>
    <p:sldId id="658" r:id="rId5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higGU/Jja6JwYtSBdHbqNaw9zt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C57C65-D6A3-4CB8-9D82-A93966DC4641}">
  <a:tblStyle styleId="{0FC57C65-D6A3-4CB8-9D82-A93966DC464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825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7C5CAA4A-ECB4-DF3B-DDDF-EC157F411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BC38FFA6-9DC0-7BCB-4E75-90DE6B3AA1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5A66E21B-5BB9-3FA1-261D-38CEFFF7E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418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1AA1E69E-6B68-E362-E988-642711417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FE1CD127-4C29-EA97-0F96-BF7146978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163D2856-876B-8AF0-2E7A-2EE6B1D975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70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A7651543-CFEC-CF86-56F7-795B361DA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7718DB55-616E-F771-B627-8578F027F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82FD4116-F5FF-0914-AF7D-8771076FC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3573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F1AB5C44-B5B9-C28D-11F2-470278321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38816749-0679-EB24-5775-981EDD9BAD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F2CF97A7-5B8D-09F1-BA66-ED2541403D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126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78824406-59F0-1242-3837-A5F4CC5EC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FF8C0162-6DD4-70F9-04B6-9B203B8517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60F30130-93D3-0871-B6A7-FA9619B988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5832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DB32ED13-327E-561F-CB6B-1C31C4406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1997F332-8237-9760-1682-6FF446B3B3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C8EA3246-2C34-9E51-58AC-B9FB853978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853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1FBDDE0E-0D5C-1F76-ADA6-507AD4832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83D29902-D957-B98A-8C5F-B0B4BE5C3A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BB28FBEF-37F6-A14B-F115-6E5A901B85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266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BA339BA1-C3EF-D257-5232-D4FBC2911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22739561-C38D-298E-EC17-AE7B7226F0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B489F97B-77C5-72F0-3EA6-EB78F09F53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306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04E6EEF9-88AF-EF94-C60D-96B23D080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1D5474F1-FE07-8DC0-1C64-1622E9420F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E92E75A6-B75A-684F-0A62-3AD19C0263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00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6DF239D6-5FC3-EC93-018A-4A21880B1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8875A3CE-1D67-A31D-2374-8463DB424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008C5D39-AB8C-9FC5-3063-5C4F184D7B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153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9F8EA6DB-E438-25BB-318E-7BED95463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FC7BF486-8BA7-EEE7-8B3B-D5B04A1082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2D687533-B72A-2C75-8A6C-741C874332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068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8963DB46-64A4-4C14-1E23-C9151FD05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C6AF6241-C364-AE57-5800-0C1439EDA2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0379C8D9-A59A-5BFA-8A4C-EC75B52A2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511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577D393F-8A26-6EF9-687F-506DA99D5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9FB7EF76-CB5D-6193-BBDF-09AC5C3C1C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2B2C9560-432A-43FB-8BA0-9208EB8D5D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1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025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578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223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550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F7F7F"/>
              </a:solidFill>
            </a:endParaRPr>
          </a:p>
        </p:txBody>
      </p:sp>
      <p:sp>
        <p:nvSpPr>
          <p:cNvPr id="108" name="Google Shape;10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5631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3522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56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ACA0240E-366D-3C9C-6030-92D021DC8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DD76B9EF-2AFE-3291-9ED3-ECA1FA4F5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DD7E2264-1A75-EBD5-3F4B-D15749DCC7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295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6C5A8C00-5B68-6DCF-3EDD-593E30EE1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288ED25A-1FF0-E562-4E8C-3B5CF77103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14CF66FA-9CE1-C3E2-642A-FE8E15AFE6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38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3E6A7323-6323-B672-9808-8E92A1AAB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73622E99-E994-6851-CFC2-18F7C0D7D4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6206A3B4-4A88-4599-F0B4-BBE84F26DA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099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D962EE3E-1CD9-9069-FA07-0220D5E4B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0E4D17A3-5BF5-38FD-CF72-4B52B9CFE8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1313AE77-0186-2EC4-9509-433EF67A7A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066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3ED820EE-CFBE-3DC1-5A8B-5E8071FC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33F20126-FBE8-BA25-90A7-A5EB75D4F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59675154-087E-4D9B-66C3-B4B500E7B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60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FAF7-33EA-9E00-4C29-CA2854F44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AFD44-BB7F-6F82-E574-7017B618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A76D-C808-6BDD-75EA-FD1FE3C2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4869-1633-7424-2D78-9F26FD8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3598-42FB-0ABB-9131-B47B29E2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18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77DB-2542-0E35-B255-BA6998F1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94ED-DE18-BB2B-5E37-AEBDD2C9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F8042-84DF-3572-3366-EFD777E3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C210B-702C-4D7D-4100-65636ADA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61E7-09BD-82E0-30C5-64651052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081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171C-CC10-E22A-B6CE-E36A9A75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EAE88-FE61-DE77-88D4-DE3604A52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6D9C-AE7F-7499-0D09-B5B680F9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22641-565A-110E-C980-A325F86D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9FD5-C28A-2A73-C91C-49C450AF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372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FAE5-A8ED-8B12-D90B-5E050A0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7B83-1111-B88C-8499-30C8CAD8E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B31AB-1228-FD40-80E4-0A9958EFA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C1A1-0798-17FC-9A07-59D5F6EF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45CC-9177-C34A-3281-BAE2964E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D0772-13EB-DC2B-E9C3-84CE0A7E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964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920E-5276-A9EB-D15D-32E25811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785C2-3A69-71B5-78BB-F7779953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4FBE2-9F46-5A15-4EE9-FEBED27A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E2863-8833-11FB-8A90-D85CE6019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02A8-F98F-8F08-93C4-F278D9E0F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05920-3E05-2152-8B5D-D27DBBE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6E51A-FC36-CD3C-D88D-E903B30E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DB25A-A474-F983-77BB-8175AA8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48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17E5-777E-BDAD-666E-312FC796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99885-D7CC-FED2-8996-31D7500D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632F1-C80D-B9CF-BD94-62F01FCF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9CEC4-9779-E129-2E94-43699394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583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417F6-392A-D222-E588-3B98A344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DFD3-270B-6E48-C96D-18120240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974A5-7C73-951E-DA45-236F4A38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525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E4FD-AE60-90EB-D7B0-5F07565F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B66D-6D2A-B3B6-D416-F2C659EE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509E2-BC0C-742B-BBD2-5F5EAAD12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27C3A-29CD-AD94-56D3-48D8D182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9CBF6-DD29-FED6-5C76-491A6235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95B8D-91CC-D2B5-6DC1-B4B3AE15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1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8261-683B-6D38-3DD9-665C87CD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6A146-B9CA-05F1-9203-8150F480B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86E8E-7470-DDF7-05E1-C5BCAA28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B5D28-EE61-37C4-EACF-8FCC70B5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5395-E029-7858-87CC-6DB6271B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0D53D-5A5A-BE1D-F32B-C1E9A254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366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C96-C12B-2DD0-A45C-A46C378B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FCA9-0187-C8D3-F577-C9096AA59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9424-254E-2A2C-C6F0-2DB38A1A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1765-DF44-0B9A-94A5-3CE3AAC7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BE3E-1F6A-E700-88CD-CA76A388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070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1D2F7-E68D-8B78-C11C-F391D5E4E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D646D-C742-61B4-20F6-26DBCAEF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D7FE2-4EB7-03DD-63DD-DCAE5378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81C9F-C1E4-B3F0-BFE8-48E8D2F8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4527-0779-56CD-58C4-AEB98590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2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9AA14-74AB-A7FC-2DBE-ECE5D0C3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81568-3CF5-C979-69E0-584E75DF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3085A-753B-4241-913C-84CBB2206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B9665-7F40-432C-9FBD-255632CEAF98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63850-DE00-FBDB-585E-B6E203C46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66FB-7CF2-90BA-481D-DF243DBA8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399XmkjeXo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Qc-UjE560A" TargetMode="External"/><Relationship Id="rId4" Type="http://schemas.openxmlformats.org/officeDocument/2006/relationships/hyperlink" Target="https://www.youtube.com/watch?v=Xki2fRA0bY8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25084" y="1526875"/>
            <a:ext cx="8980097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4761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ICT406 IT Professional Environment: Law, Ethics and  Privacy</a:t>
            </a:r>
            <a:br>
              <a:rPr lang="en-US" sz="5300">
                <a:solidFill>
                  <a:srgbClr val="0070C0"/>
                </a:solidFill>
              </a:rPr>
            </a:br>
            <a:br>
              <a:rPr lang="en-US" sz="5300"/>
            </a:br>
            <a:r>
              <a:rPr lang="en-US" sz="4200">
                <a:solidFill>
                  <a:srgbClr val="000000"/>
                </a:solidFill>
              </a:rPr>
              <a:t>Introduction </a:t>
            </a:r>
            <a:br>
              <a:rPr lang="en-US" sz="4200"/>
            </a:br>
            <a:endParaRPr sz="420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0" y="4699818"/>
            <a:ext cx="9144000" cy="201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dk1"/>
                </a:solidFill>
              </a:rPr>
              <a:t>Lecturer: Dr. Farshid Keivanian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dk1"/>
                </a:solidFill>
              </a:rPr>
              <a:t>Course Coordinator: Dr. </a:t>
            </a:r>
            <a:r>
              <a:rPr lang="en-US" sz="2800" dirty="0" err="1">
                <a:solidFill>
                  <a:schemeClr val="dk1"/>
                </a:solidFill>
              </a:rPr>
              <a:t>Abbass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Ghanbary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dk1"/>
                </a:solidFill>
              </a:rPr>
              <a:t>a.ghanbary@aapoly.edu.au</a:t>
            </a:r>
          </a:p>
        </p:txBody>
      </p:sp>
      <p:pic>
        <p:nvPicPr>
          <p:cNvPr id="92" name="Google Shape;92;p1" descr="A blue and black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9758" y="390309"/>
            <a:ext cx="2743200" cy="113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B9F34-492E-780D-C07E-418A0EF14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7A31-0819-BAA9-AFEF-9B3D2CB3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508A48-71CD-029D-2DF3-BD9EF2005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50" y="1519432"/>
            <a:ext cx="7292899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This part covers applying IT Law and ethics in real-world technology contexts.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Practical 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Imagine you are tasked with assessing a privacy issue in a Canberra-based mobile app. Outline how you would approach this. </a:t>
            </a:r>
          </a:p>
        </p:txBody>
      </p:sp>
    </p:spTree>
    <p:extLst>
      <p:ext uri="{BB962C8B-B14F-4D97-AF65-F5344CB8AC3E}">
        <p14:creationId xmlns:p14="http://schemas.microsoft.com/office/powerpoint/2010/main" val="31488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527FB-0843-4D16-30CB-18C40B74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01B9-41AD-174E-3E42-457B4273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B16A1-23F5-CA8C-9492-DF43613D3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715710"/>
            <a:ext cx="7939670" cy="3426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dirty="0"/>
              <a:t>To assess a privacy issue in a Canberra-based mobile app, I would: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1.   Identify Data Collection Practices:</a:t>
            </a:r>
            <a:r>
              <a:rPr lang="en-US" sz="2800" dirty="0"/>
              <a:t> Review what data the app collects, such as personal information, location, or browsing habits.</a:t>
            </a:r>
          </a:p>
        </p:txBody>
      </p:sp>
    </p:spTree>
    <p:extLst>
      <p:ext uri="{BB962C8B-B14F-4D97-AF65-F5344CB8AC3E}">
        <p14:creationId xmlns:p14="http://schemas.microsoft.com/office/powerpoint/2010/main" val="169613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A0F2B-97F2-5019-50E3-14FD43A87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F32D-55B2-CC6F-4787-2DB4A9DE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EF649E-85A9-21DD-75A6-3C6BE6CB5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607323"/>
            <a:ext cx="7939670" cy="27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2.   Evaluate User Consent:</a:t>
            </a:r>
            <a:r>
              <a:rPr lang="en-US" sz="2800" dirty="0"/>
              <a:t> Check if the app clearly informs users about data collection and obtains informed consent, ensuring compliance with privacy regulations.</a:t>
            </a:r>
          </a:p>
        </p:txBody>
      </p:sp>
    </p:spTree>
    <p:extLst>
      <p:ext uri="{BB962C8B-B14F-4D97-AF65-F5344CB8AC3E}">
        <p14:creationId xmlns:p14="http://schemas.microsoft.com/office/powerpoint/2010/main" val="264228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ABFA8-EC0B-1AF1-D4C6-4D7037C6B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B4D6-7FBA-BB46-F976-A298091F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6DF204-44A2-6694-9057-C654AA158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651928"/>
            <a:ext cx="7939670" cy="27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3.   Assess Compliance with Regulations:</a:t>
            </a:r>
            <a:r>
              <a:rPr lang="en-US" sz="2800" dirty="0"/>
              <a:t> Verify the app’s adherence to relevant Australian privacy laws, such as the Privacy Act 1988, and any specific local Canberra regulations.</a:t>
            </a:r>
          </a:p>
        </p:txBody>
      </p:sp>
    </p:spTree>
    <p:extLst>
      <p:ext uri="{BB962C8B-B14F-4D97-AF65-F5344CB8AC3E}">
        <p14:creationId xmlns:p14="http://schemas.microsoft.com/office/powerpoint/2010/main" val="281730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A4246-1275-9867-D427-8D7FC1F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34D4-CA0F-644C-9FFE-19A319B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103183-2E15-2858-1964-DFBCD1B6E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774371"/>
            <a:ext cx="7939670" cy="208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4.   Analyze Data Security Measures:</a:t>
            </a:r>
            <a:r>
              <a:rPr lang="en-US" sz="2800" dirty="0"/>
              <a:t> Examine how securely the app stores, processes, and transmits user data to prevent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4000445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BB6EA-0CB5-FAB9-FCC1-7FCA7055B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FC0B-AD7D-B11C-005E-DF17C16F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784CD1-3868-6B97-883C-CE5F2947F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640777"/>
            <a:ext cx="7939670" cy="27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5.   Report Findings and Recommendations:</a:t>
            </a:r>
            <a:r>
              <a:rPr lang="en-US" sz="2800" dirty="0"/>
              <a:t> Summarize findings and suggest improvements to enhance user privacy and align with ethical standards.</a:t>
            </a:r>
          </a:p>
        </p:txBody>
      </p:sp>
    </p:spTree>
    <p:extLst>
      <p:ext uri="{BB962C8B-B14F-4D97-AF65-F5344CB8AC3E}">
        <p14:creationId xmlns:p14="http://schemas.microsoft.com/office/powerpoint/2010/main" val="267463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CEBF5-20CA-94E4-EEC3-F6C571E70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AA61-7845-85BB-2AB6-8DFFFAEE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FAA2C7-0004-F074-76F6-78E20AC3F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963942"/>
            <a:ext cx="7738947" cy="208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Class Discussion Question</a:t>
            </a:r>
            <a:r>
              <a:rPr lang="en-US" sz="2800" dirty="0"/>
              <a:t>: How would you approach evaluating a technology's compliance with ethical standards?</a:t>
            </a:r>
          </a:p>
        </p:txBody>
      </p:sp>
    </p:spTree>
    <p:extLst>
      <p:ext uri="{BB962C8B-B14F-4D97-AF65-F5344CB8AC3E}">
        <p14:creationId xmlns:p14="http://schemas.microsoft.com/office/powerpoint/2010/main" val="196999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7C03C-BEA3-20BC-9874-4F756EB7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5959-6329-D1F0-2481-81F2386C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1AC461-176F-C615-460B-C75C9DA5C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2526" y="1424647"/>
            <a:ext cx="7738947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dirty="0"/>
              <a:t>To evaluate a technology's compliance with ethical standards, consider:</a:t>
            </a:r>
          </a:p>
          <a:p>
            <a:pPr marL="6286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Identify Ethical Guidelines</a:t>
            </a:r>
            <a:r>
              <a:rPr lang="en-US" sz="2800" dirty="0"/>
              <a:t>: Review relevant ethical frameworks, industry standards, and organizational policies.</a:t>
            </a:r>
          </a:p>
          <a:p>
            <a:pPr marL="6286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Assess Transparency</a:t>
            </a:r>
            <a:r>
              <a:rPr lang="en-US" sz="2800" dirty="0"/>
              <a:t>: Determine if the technology provides clear information about its data practices, user rights, and limitations.</a:t>
            </a:r>
          </a:p>
        </p:txBody>
      </p:sp>
    </p:spTree>
    <p:extLst>
      <p:ext uri="{BB962C8B-B14F-4D97-AF65-F5344CB8AC3E}">
        <p14:creationId xmlns:p14="http://schemas.microsoft.com/office/powerpoint/2010/main" val="55136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2A7ED-4760-0E7A-5C71-8C96EAE29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7A4F-57FA-A43A-15C3-A32A5E70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452039-9CA1-08CB-8E21-327B4FBFC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2526" y="1443841"/>
            <a:ext cx="773894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Evaluate Data Usage and Privacy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Examine how the technology collects, stores, and shares data to ensure it respects user privacy.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Check Fairness and Inclusivity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Ensure the technology does not discriminate and is accessible to diverse users. </a:t>
            </a:r>
          </a:p>
        </p:txBody>
      </p:sp>
    </p:spTree>
    <p:extLst>
      <p:ext uri="{BB962C8B-B14F-4D97-AF65-F5344CB8AC3E}">
        <p14:creationId xmlns:p14="http://schemas.microsoft.com/office/powerpoint/2010/main" val="287230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DBAF6-EA84-D5C8-9ADB-96E7F6753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ACA1-2920-F1BF-0388-40013CF8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4BF836-E11F-BDCF-0096-41EE44908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2526" y="1565624"/>
            <a:ext cx="773894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b="1" dirty="0"/>
              <a:t>5.  Analyze Impact</a:t>
            </a:r>
            <a:r>
              <a:rPr lang="en-US" sz="2800" dirty="0"/>
              <a:t>: Consider potential positive and negative societal impacts, aiming to minimize harm.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0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973777" y="1417638"/>
            <a:ext cx="7196446" cy="489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What is IT Law?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Ethics in IT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Approach to Assessing Privacy Issues in a Mobile App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Moral Responsibility Five Rules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Privacy in Public – Surveillance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Privacy in Public – Collecting Information Without Permission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Privacy in Public – Database Searches for Individual Records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Assessment Methods (Direct from Unit Outline)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Tutorial Week 1 (Read Article and Answer Questions)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9CFA1-B223-3AB3-F723-A0E19E041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386A-EE02-1452-1CCC-EC8FB133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0DF115-3F67-3D0F-17C7-EA22BFC2C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8645" y="1549777"/>
            <a:ext cx="7426710" cy="422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Multiple-Choice Question</a:t>
            </a:r>
            <a:r>
              <a:rPr lang="en-US" sz="2800" dirty="0"/>
              <a:t>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i="1" dirty="0"/>
              <a:t>What is a key component of ethical IT assessments?</a:t>
            </a:r>
            <a:endParaRPr lang="en-US" sz="2800" dirty="0"/>
          </a:p>
          <a:p>
            <a:pPr lvl="1" indent="-457200">
              <a:lnSpc>
                <a:spcPct val="150000"/>
              </a:lnSpc>
            </a:pPr>
            <a:r>
              <a:rPr lang="en-US" dirty="0"/>
              <a:t>A) Evaluating software efficiency</a:t>
            </a:r>
          </a:p>
          <a:p>
            <a:pPr lvl="1" indent="-457200">
              <a:lnSpc>
                <a:spcPct val="150000"/>
              </a:lnSpc>
            </a:pPr>
            <a:r>
              <a:rPr lang="en-US" dirty="0"/>
              <a:t>B) Assessing privacy protection measures</a:t>
            </a:r>
          </a:p>
          <a:p>
            <a:pPr lvl="1" indent="-457200">
              <a:lnSpc>
                <a:spcPct val="150000"/>
              </a:lnSpc>
            </a:pPr>
            <a:r>
              <a:rPr lang="en-US" dirty="0"/>
              <a:t>C) Reducing operational costs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776A52-DA60-4D31-8600-BB571E4F6995}"/>
              </a:ext>
            </a:extLst>
          </p:cNvPr>
          <p:cNvSpPr/>
          <p:nvPr/>
        </p:nvSpPr>
        <p:spPr>
          <a:xfrm>
            <a:off x="1304693" y="4505093"/>
            <a:ext cx="6779941" cy="5687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97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/>
          <p:cNvSpPr txBox="1">
            <a:spLocks noGrp="1"/>
          </p:cNvSpPr>
          <p:nvPr>
            <p:ph type="body" idx="1"/>
          </p:nvPr>
        </p:nvSpPr>
        <p:spPr>
          <a:xfrm>
            <a:off x="1014761" y="1557069"/>
            <a:ext cx="6947209" cy="45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/>
              <a:t>We will introduce the </a:t>
            </a:r>
            <a:r>
              <a:rPr lang="en-US" sz="2800" b="1" dirty="0"/>
              <a:t>Moral Responsibility in IT</a:t>
            </a:r>
            <a:r>
              <a:rPr lang="en-US" sz="2800" dirty="0"/>
              <a:t>, with a practical scenario, discussion, and follow-up questions.</a:t>
            </a:r>
            <a:endParaRPr sz="2800" dirty="0"/>
          </a:p>
        </p:txBody>
      </p:sp>
      <p:sp>
        <p:nvSpPr>
          <p:cNvPr id="156" name="Google Shape;156;g2c57f6b5fa4_0_0"/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1A206CD0-8DCE-5E77-6811-F537FB242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854E2DF0-1E0C-E04E-D28A-FDDA09ABCF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530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Moral Responsibility Rule 1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Introductory Explanation</a:t>
            </a:r>
            <a:r>
              <a:rPr lang="en-US" sz="2800" dirty="0"/>
              <a:t>: The creators of any computing artifact are responsible for its impact on users and society.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Practical Scenario</a:t>
            </a:r>
            <a:r>
              <a:rPr lang="en-US" sz="2800" dirty="0"/>
              <a:t>: Suppose a software development company in Sydney creates an AI-based facial recognition app. Discuss who should be responsible if the app is later found to misidentify people, causing harm.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B94851B6-4995-83F4-6BBC-E4E19571DB24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3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47E1F842-DCCE-CD4B-082F-B270D3026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02DC0D0B-CB2B-3349-7A8D-E8D614D656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530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Who do you think should take responsibility for the misidentification issues in this case?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developers who designed the recognition algorithms.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Managers who approved the deployment without sufficient testing.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62B9146B-8FB3-21F6-C992-7FB9BD4A7FD7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42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3D71704E-36B9-B62B-A462-12E21BC41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0FF6EA1A-8781-9292-27DB-BF11F0968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530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Moral Responsibility Rule 2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Introductory Explanation</a:t>
            </a:r>
            <a:r>
              <a:rPr lang="en-US" sz="2800" dirty="0"/>
              <a:t>: Responsibility is shared and not diminished just because many people are involved in a project.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Practical Scenario</a:t>
            </a:r>
            <a:r>
              <a:rPr lang="en-US" sz="2800" dirty="0"/>
              <a:t>: Imagine a Melbourne-based team develops a self-driving car system. Although multiple teams contributed, accidents are occurring. Discuss who should be responsible.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133EA257-5F0D-BB81-3507-4475B4CEC6BB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07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D97A5C03-B9F5-57A3-D020-9BBE065FE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06CAFA12-A2D6-99C6-CCB0-7C6FB2974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530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In this case, does responsibility lie with one team, or is it shared among all?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Responsibility is shared, as every team member contributed to the system.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person is accountable for their part, even if others are involved.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F4034178-5A22-05F1-1699-7379E9150A1B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1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F79BBE8E-FD80-74C8-95B2-D3C1B7E9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A88E56F6-08D4-6A14-CA32-6A09E12D3C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530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Moral Responsibility Rule 3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Introductory Explanation</a:t>
            </a:r>
            <a:r>
              <a:rPr lang="en-US" sz="2800" dirty="0"/>
              <a:t>: People who use a computing artifact are responsible for how they use it.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Practical Scenario</a:t>
            </a:r>
            <a:r>
              <a:rPr lang="en-US" sz="2800" dirty="0"/>
              <a:t>: A Brisbane marketing agency uses data analytics software to track user behavior. What responsibilities do users (the agency team) have in ensuring ethical data use?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6C2CBC5C-F23C-1A13-E773-058B65B45F72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5604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A3CC393B-290E-8A91-773D-0B0614A8F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8625ABC5-A169-E73E-F984-E878128A8B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477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What do you think is the ethical responsibility of those using this data?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should use the data only as intended, respecting user privacy.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need to follow all legal and ethical guidelines for data use.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4D3E626D-87C3-5235-9A30-985DF4A28637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345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C8AB7B91-C0AF-EF1F-A4BD-0B8008EAC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A784FB65-7B17-72BF-EDAE-C14043E0A3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477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800" b="1" dirty="0"/>
              <a:t>Moral Responsibility Rule 4</a:t>
            </a:r>
          </a:p>
          <a:p>
            <a:r>
              <a:rPr lang="en-US" sz="2800" b="1" dirty="0"/>
              <a:t>Introductory Explanation</a:t>
            </a:r>
            <a:r>
              <a:rPr lang="en-US" sz="2800" dirty="0"/>
              <a:t>: Developers and users must consider the larger social systems when creating and using technology.</a:t>
            </a:r>
          </a:p>
          <a:p>
            <a:r>
              <a:rPr lang="en-US" sz="2800" b="1" dirty="0"/>
              <a:t>Practical Scenario</a:t>
            </a:r>
            <a:r>
              <a:rPr lang="en-US" sz="2800" dirty="0"/>
              <a:t>: In Canberra, a startup is launching a social media platform that encourages public discourse. Discuss how the platform might impact the community.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6AC617A6-9404-F58A-19A1-6F38BDA89DC2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057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F367BD0D-C440-B39C-51AD-6FAEB1663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C85AEB40-53A8-5E78-E543-42F84EBF92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477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Why is it important to consider how a social media platform might affect users and society?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could influence public opinion and behavior, so responsibility is crucial.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must promote a safe and respectful environment for all users.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8F59FF27-8611-19A8-6430-C682CE80C695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28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Objectives</a:t>
            </a:r>
            <a:br>
              <a:rPr lang="en-US"/>
            </a:br>
            <a:r>
              <a:rPr lang="en-US" sz="1600"/>
              <a:t>(Direct from Unit Outline)</a:t>
            </a:r>
            <a:endParaRPr/>
          </a:p>
        </p:txBody>
      </p:sp>
      <p:graphicFrame>
        <p:nvGraphicFramePr>
          <p:cNvPr id="112" name="Google Shape;112;p4"/>
          <p:cNvGraphicFramePr/>
          <p:nvPr/>
        </p:nvGraphicFramePr>
        <p:xfrm>
          <a:off x="457200" y="1427672"/>
          <a:ext cx="8229600" cy="4486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0070C0"/>
                          </a:solidFill>
                        </a:rPr>
                        <a:t>Objectives</a:t>
                      </a:r>
                      <a:endParaRPr sz="2400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/>
                        <a:t>Introduction to ethics in the IT industry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critical thinking techniques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Professionalism and professional ethics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Ethical theories and analysis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Privacy laws and regulations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 and crime in cyberspace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Intellectual property and the law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Freedom of speech and Internet content regulation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Emerging technologies and ethical dilemmas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Technology and Society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E6633962-E59E-2616-4409-4DD53B115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920F08B6-CB75-4D2F-3B83-CA10EE63FA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477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800" b="1" dirty="0"/>
              <a:t>Moral Responsibility Rule 5</a:t>
            </a:r>
          </a:p>
          <a:p>
            <a:r>
              <a:rPr lang="en-US" sz="2800" b="1" dirty="0"/>
              <a:t>Introductory Explanation</a:t>
            </a:r>
            <a:r>
              <a:rPr lang="en-US" sz="2800" dirty="0"/>
              <a:t>: Creators must be transparent about a computing artifact’s effects and avoid misleading users.</a:t>
            </a:r>
          </a:p>
          <a:p>
            <a:r>
              <a:rPr lang="en-US" sz="2800" b="1" dirty="0"/>
              <a:t>Practical Scenario</a:t>
            </a:r>
            <a:r>
              <a:rPr lang="en-US" sz="2800" dirty="0"/>
              <a:t>: A tech firm in Sydney launches an AI assistant but fails to disclose all its data collection practices. Who bears responsibility if users feel deceived?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98B265CB-3C49-0206-E204-1D69C889F184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5652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E408ADA4-CF6C-60E7-EFD8-FD95A579A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C7096677-203F-CAA7-5ACD-46C5BE9551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459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/>
              <a:t>What is the main focus of moral responsibility in IT?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A) Increasing user engagement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B) Ensuring safe, ethical use of technology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C) Reducing development time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8D3868EC-98A0-055C-0D48-956B2179EE71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C35840-AB05-7127-267B-EE7DFC47B44A}"/>
              </a:ext>
            </a:extLst>
          </p:cNvPr>
          <p:cNvSpPr/>
          <p:nvPr/>
        </p:nvSpPr>
        <p:spPr>
          <a:xfrm>
            <a:off x="1187532" y="3705101"/>
            <a:ext cx="6780811" cy="6293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12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Privacy in Public – Surveillance</a:t>
            </a:r>
            <a:endParaRPr b="1" dirty="0"/>
          </a:p>
        </p:txBody>
      </p:sp>
      <p:sp>
        <p:nvSpPr>
          <p:cNvPr id="186" name="Google Shape;186;p16"/>
          <p:cNvSpPr txBox="1">
            <a:spLocks noGrp="1"/>
          </p:cNvSpPr>
          <p:nvPr>
            <p:ph type="body" idx="1"/>
          </p:nvPr>
        </p:nvSpPr>
        <p:spPr>
          <a:xfrm>
            <a:off x="1045029" y="1600200"/>
            <a:ext cx="688768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b="1" dirty="0"/>
              <a:t>Introductory Explanation</a:t>
            </a:r>
            <a:r>
              <a:rPr lang="en-US" sz="2800" dirty="0"/>
              <a:t>: Surveillance in public spaces often involves tracking individuals through cameras, phones, or other devices, raising concerns about privacy and consent.</a:t>
            </a:r>
            <a:endParaRPr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0BA8207C-F02F-926C-3BF7-F42646D43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2F678D18-A6E7-5D10-5766-4DF7C5025F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Privacy in Public – Surveillance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9FBE6268-6D8C-B1F6-D798-F14402DF9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8156" y="1325562"/>
            <a:ext cx="6887688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Imagine the city of Melbourne installs CCTV cameras in public parks to enhance safety. However, some citizens worry about being constantly watched.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 Discussion Question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What are the benefits and concerns of using surveillance in public spaces like parks?</a:t>
            </a:r>
          </a:p>
        </p:txBody>
      </p:sp>
    </p:spTree>
    <p:extLst>
      <p:ext uri="{BB962C8B-B14F-4D97-AF65-F5344CB8AC3E}">
        <p14:creationId xmlns:p14="http://schemas.microsoft.com/office/powerpoint/2010/main" val="3702450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0E1F6739-2414-3AC2-1FD0-A0157011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03BF312A-83DC-0366-06CE-970E87461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Privacy in Public – Surveillance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7D7DB8F1-A8ED-7EF3-0AA3-2023D561EC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8156" y="1315192"/>
            <a:ext cx="6887688" cy="345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Responses: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Increases safety and helps prevent crime.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Raises privacy concerns as people feel they are constantly monitored.</a:t>
            </a:r>
          </a:p>
        </p:txBody>
      </p:sp>
    </p:spTree>
    <p:extLst>
      <p:ext uri="{BB962C8B-B14F-4D97-AF65-F5344CB8AC3E}">
        <p14:creationId xmlns:p14="http://schemas.microsoft.com/office/powerpoint/2010/main" val="3513064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7598EAE1-EB14-E09C-A410-FE98D1398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F9EA5206-D3AB-F5C1-C977-CBF1ED0672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Privacy in Public – Collecting Information Without Permission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DE9F07DC-810B-053F-796C-76413119E3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7680" y="1417638"/>
            <a:ext cx="8229600" cy="516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 some cases, organizations collect personal data without directly asking for user consent, which can lead to issues of trust and legality.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 Sydney-based company uses Wi-Fi tracking in shopping centers to analyze foot traffic patterns. Many shoppers don’t know their location data is being recorded.</a:t>
            </a:r>
          </a:p>
        </p:txBody>
      </p:sp>
    </p:spTree>
    <p:extLst>
      <p:ext uri="{BB962C8B-B14F-4D97-AF65-F5344CB8AC3E}">
        <p14:creationId xmlns:p14="http://schemas.microsoft.com/office/powerpoint/2010/main" val="1337203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37AFA806-53EC-68D3-3844-8FE31DA2A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0B2578A9-97B1-14FA-7C0A-8E56997262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Privacy in Public – Collecting Information Without Permission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8707EC90-AF68-39F9-F1A6-FCF2FAFE0D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530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How do you think people might feel if they learned their data was collected without their permission?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Responses</a:t>
            </a:r>
            <a:r>
              <a:rPr lang="en-US" sz="2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might feel uncomfortable and distrustful of the company.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could question if their data is safe or being misused.</a:t>
            </a:r>
          </a:p>
        </p:txBody>
      </p:sp>
    </p:spTree>
    <p:extLst>
      <p:ext uri="{BB962C8B-B14F-4D97-AF65-F5344CB8AC3E}">
        <p14:creationId xmlns:p14="http://schemas.microsoft.com/office/powerpoint/2010/main" val="378139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7B8038DF-8D2F-3580-B986-30D0A98C6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8DEC300B-E3FC-D864-50A4-E11ECDB8C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4400"/>
            </a:pPr>
            <a:r>
              <a:rPr lang="en-US" b="1" dirty="0"/>
              <a:t>Privacy in Public – Database Searches for Individual Records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801193EC-011F-03CB-ED0F-86281A45B3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151" y="2047762"/>
            <a:ext cx="7267698" cy="276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Databases allow quick access to individual records, but searching personal data without a valid reason can be an invasion of privacy.</a:t>
            </a:r>
          </a:p>
        </p:txBody>
      </p:sp>
    </p:spTree>
    <p:extLst>
      <p:ext uri="{BB962C8B-B14F-4D97-AF65-F5344CB8AC3E}">
        <p14:creationId xmlns:p14="http://schemas.microsoft.com/office/powerpoint/2010/main" val="2855704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26E180E9-D178-FB2B-8467-6ECEC1002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004E524F-9708-37A2-1583-B991E1FED2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4400"/>
            </a:pPr>
            <a:r>
              <a:rPr lang="en-US" b="1" dirty="0"/>
              <a:t>Privacy in Public – Database Searches for Individual Records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7FF9377B-0D62-69DC-7E35-35A6EB262B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151" y="2047762"/>
            <a:ext cx="7267698" cy="312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police in Canberra access a large database to locate individuals in emergencies. However, there’s a risk of misuse if officers access records without proper authorization. </a:t>
            </a:r>
          </a:p>
        </p:txBody>
      </p:sp>
    </p:spTree>
    <p:extLst>
      <p:ext uri="{BB962C8B-B14F-4D97-AF65-F5344CB8AC3E}">
        <p14:creationId xmlns:p14="http://schemas.microsoft.com/office/powerpoint/2010/main" val="3923200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36D7CD1B-3870-231D-737F-A88666054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B009D042-E18E-AE47-D31D-9CF3CC2A74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4400"/>
            </a:pPr>
            <a:r>
              <a:rPr lang="en-US" b="1" dirty="0"/>
              <a:t>Privacy in Public – Database Searches for Individual Records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98819843-2B4B-14A4-BF17-29EEC266AD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151" y="1417638"/>
            <a:ext cx="7267698" cy="533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Class Discussion Question</a:t>
            </a:r>
            <a:r>
              <a:rPr lang="en-US" sz="2800" dirty="0"/>
              <a:t>: When might it be appropriate to search a database for individual records, and when might it be an invasion of privacy?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It’s appropriate in emergencies or with a legal warrant.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Inappropriate if used for personal curiosity or without legitimate reason.</a:t>
            </a:r>
          </a:p>
        </p:txBody>
      </p:sp>
    </p:spTree>
    <p:extLst>
      <p:ext uri="{BB962C8B-B14F-4D97-AF65-F5344CB8AC3E}">
        <p14:creationId xmlns:p14="http://schemas.microsoft.com/office/powerpoint/2010/main" val="28606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F275-B460-5C68-483B-376919D9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IT Law?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7D3585-C030-06FB-8067-A2280E80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4858"/>
            <a:ext cx="82296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IT Law governs the use and regulation of technology, ensuring responsible and legal practices in digital interactions.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Imagine an Australian startup in Sydney that collects user data for personalized marketing. Discuss how IT Law could influence the way this company handles user data. </a:t>
            </a:r>
          </a:p>
        </p:txBody>
      </p:sp>
    </p:spTree>
    <p:extLst>
      <p:ext uri="{BB962C8B-B14F-4D97-AF65-F5344CB8AC3E}">
        <p14:creationId xmlns:p14="http://schemas.microsoft.com/office/powerpoint/2010/main" val="3697160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9106A682-83CF-833C-3202-B242BF2E1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182DC945-224B-3E2A-09B7-C0B5022D8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4400"/>
            </a:pPr>
            <a:r>
              <a:rPr lang="en-US" b="1" dirty="0"/>
              <a:t>Privacy in Public – Database Searches for Individual Records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879C80E0-6D49-33DB-F902-5ADE16FE00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151" y="1417638"/>
            <a:ext cx="7267698" cy="533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/>
              <a:t>What is a primary concern when collecting public data without permission?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A) Improving public relations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B) Increasing data analysis capabilities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C) Maintaining individual privacy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D78107-9411-A3D5-C3DE-CB4A956A6189}"/>
              </a:ext>
            </a:extLst>
          </p:cNvPr>
          <p:cNvSpPr/>
          <p:nvPr/>
        </p:nvSpPr>
        <p:spPr>
          <a:xfrm>
            <a:off x="1056904" y="4310742"/>
            <a:ext cx="5854535" cy="5225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38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457993" y="0"/>
            <a:ext cx="8228013" cy="11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52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/>
              <a:t>Assessment Methods</a:t>
            </a:r>
            <a:br>
              <a:rPr lang="en-US" sz="3300" b="1" dirty="0"/>
            </a:br>
            <a:r>
              <a:rPr lang="en-US" sz="3300" b="1" dirty="0"/>
              <a:t>(Direct from Unit Outline)</a:t>
            </a:r>
            <a:endParaRPr sz="3300" b="1" dirty="0"/>
          </a:p>
        </p:txBody>
      </p:sp>
      <p:graphicFrame>
        <p:nvGraphicFramePr>
          <p:cNvPr id="194" name="Google Shape;194;p17"/>
          <p:cNvGraphicFramePr/>
          <p:nvPr>
            <p:extLst>
              <p:ext uri="{D42A27DB-BD31-4B8C-83A1-F6EECF244321}">
                <p14:modId xmlns:p14="http://schemas.microsoft.com/office/powerpoint/2010/main" val="3562686596"/>
              </p:ext>
            </p:extLst>
          </p:nvPr>
        </p:nvGraphicFramePr>
        <p:xfrm>
          <a:off x="1221786" y="1253332"/>
          <a:ext cx="6700425" cy="4114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4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007E8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Assessment tasks</a:t>
                      </a:r>
                      <a:r>
                        <a:rPr lang="en-US" sz="2000" u="none" strike="noStrike" cap="none" dirty="0">
                          <a:solidFill>
                            <a:srgbClr val="007E8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D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E8D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7E8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Wight</a:t>
                      </a:r>
                      <a:endParaRPr sz="200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Early intervention – Online Quiz test comprising of a variety of theoretical questions (MCQs and True/False).  </a:t>
                      </a:r>
                      <a:endParaRPr sz="20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10% </a:t>
                      </a:r>
                      <a:endParaRPr sz="2000"/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Mid-term test comprising of a variety of theory and calculation questions (Short Answer questions). 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 </a:t>
                      </a:r>
                      <a:endParaRPr sz="2000"/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ERD modelling and Querying task. 1,000 Words equivalent. </a:t>
                      </a:r>
                      <a:endParaRPr sz="2000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 </a:t>
                      </a:r>
                      <a:endParaRPr sz="2000"/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Database design based on a given scenario and report task. 2,000 Words equivalent. </a:t>
                      </a:r>
                      <a:endParaRPr sz="2000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40% </a:t>
                      </a:r>
                      <a:endParaRPr sz="2000" dirty="0"/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70E6D-3F73-78A3-A578-D6B48AFA5188}"/>
              </a:ext>
            </a:extLst>
          </p:cNvPr>
          <p:cNvSpPr txBox="1"/>
          <p:nvPr/>
        </p:nvSpPr>
        <p:spPr>
          <a:xfrm>
            <a:off x="0" y="1376363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1. Early Intervention (10%)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Task: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Online Quiz Test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Description: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Comprises a variety of theoretical questions including Multiple Choice Questions (MCQs) and True/False questions.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Purpose: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assess the initial understanding of key concepts early in the course.</a:t>
            </a:r>
          </a:p>
        </p:txBody>
      </p:sp>
      <p:sp>
        <p:nvSpPr>
          <p:cNvPr id="5" name="Google Shape;193;p17">
            <a:extLst>
              <a:ext uri="{FF2B5EF4-FFF2-40B4-BE49-F238E27FC236}">
                <a16:creationId xmlns:a16="http://schemas.microsoft.com/office/drawing/2014/main" id="{4CE04660-6E69-10E6-1208-64811BD5B2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993" y="0"/>
            <a:ext cx="8228013" cy="11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52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/>
              <a:t>Assessment Methods</a:t>
            </a:r>
            <a:br>
              <a:rPr lang="en-US" sz="3300" b="1" dirty="0"/>
            </a:br>
            <a:r>
              <a:rPr lang="en-US" sz="3300" b="1" dirty="0"/>
              <a:t>(Direct from Unit Outline)</a:t>
            </a:r>
            <a:endParaRPr sz="3300" b="1" dirty="0"/>
          </a:p>
        </p:txBody>
      </p:sp>
    </p:spTree>
    <p:extLst>
      <p:ext uri="{BB962C8B-B14F-4D97-AF65-F5344CB8AC3E}">
        <p14:creationId xmlns:p14="http://schemas.microsoft.com/office/powerpoint/2010/main" val="1783452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70E6D-3F73-78A3-A578-D6B48AFA5188}"/>
              </a:ext>
            </a:extLst>
          </p:cNvPr>
          <p:cNvSpPr txBox="1"/>
          <p:nvPr/>
        </p:nvSpPr>
        <p:spPr>
          <a:xfrm>
            <a:off x="-794" y="1376363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Mid-Term Test (30%)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Task: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Theory and Calculation Questions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Description: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Includes a variety of theory and calculation questions (Short Answer questions).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Purpose: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evaluate the comprehension and application of theoretical knowledge and problem-solving skills mid-way through the course.</a:t>
            </a:r>
          </a:p>
        </p:txBody>
      </p:sp>
      <p:sp>
        <p:nvSpPr>
          <p:cNvPr id="5" name="Google Shape;193;p17">
            <a:extLst>
              <a:ext uri="{FF2B5EF4-FFF2-40B4-BE49-F238E27FC236}">
                <a16:creationId xmlns:a16="http://schemas.microsoft.com/office/drawing/2014/main" id="{22449A4C-9218-6581-14A2-41FB051D2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993" y="0"/>
            <a:ext cx="8228013" cy="11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52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/>
              <a:t>Assessment Methods</a:t>
            </a:r>
            <a:br>
              <a:rPr lang="en-US" sz="3300" b="1" dirty="0"/>
            </a:br>
            <a:r>
              <a:rPr lang="en-US" sz="3300" b="1" dirty="0"/>
              <a:t>(Direct from Unit Outline)</a:t>
            </a:r>
            <a:endParaRPr sz="3300" b="1" dirty="0"/>
          </a:p>
        </p:txBody>
      </p:sp>
    </p:spTree>
    <p:extLst>
      <p:ext uri="{BB962C8B-B14F-4D97-AF65-F5344CB8AC3E}">
        <p14:creationId xmlns:p14="http://schemas.microsoft.com/office/powerpoint/2010/main" val="318717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70E6D-3F73-78A3-A578-D6B48AFA5188}"/>
              </a:ext>
            </a:extLst>
          </p:cNvPr>
          <p:cNvSpPr txBox="1"/>
          <p:nvPr/>
        </p:nvSpPr>
        <p:spPr>
          <a:xfrm>
            <a:off x="-794" y="1376363"/>
            <a:ext cx="91440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Individual Report (20%)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Task: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Report on Ethical Theories and IT Contexts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Description: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written report of 1,000 words.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Purpose: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develop and demonstrate the ability to critically analyze and articulate ethical theories in the context of IT.</a:t>
            </a:r>
          </a:p>
        </p:txBody>
      </p:sp>
      <p:sp>
        <p:nvSpPr>
          <p:cNvPr id="5" name="Google Shape;193;p17">
            <a:extLst>
              <a:ext uri="{FF2B5EF4-FFF2-40B4-BE49-F238E27FC236}">
                <a16:creationId xmlns:a16="http://schemas.microsoft.com/office/drawing/2014/main" id="{2D11E6DC-233E-CAC7-0930-6CE27EBF2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993" y="0"/>
            <a:ext cx="8228013" cy="11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52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/>
              <a:t>Assessment Methods</a:t>
            </a:r>
            <a:br>
              <a:rPr lang="en-US" sz="3300" b="1" dirty="0"/>
            </a:br>
            <a:r>
              <a:rPr lang="en-US" sz="3300" b="1" dirty="0"/>
              <a:t>(Direct from Unit Outline)</a:t>
            </a:r>
            <a:endParaRPr sz="3300" b="1" dirty="0"/>
          </a:p>
        </p:txBody>
      </p:sp>
    </p:spTree>
    <p:extLst>
      <p:ext uri="{BB962C8B-B14F-4D97-AF65-F5344CB8AC3E}">
        <p14:creationId xmlns:p14="http://schemas.microsoft.com/office/powerpoint/2010/main" val="1004578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70E6D-3F73-78A3-A578-D6B48AFA5188}"/>
              </a:ext>
            </a:extLst>
          </p:cNvPr>
          <p:cNvSpPr txBox="1"/>
          <p:nvPr/>
        </p:nvSpPr>
        <p:spPr>
          <a:xfrm>
            <a:off x="-1588" y="1031979"/>
            <a:ext cx="91440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4. Final Report (40%)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Task: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Report on a Given Ethical Dilemma Case Study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Description: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detailed report of 2,000 words.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Purpose: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synthesize knowledge from the course and apply it to a complex ethical dilemma, demonstrating a deep understanding and ability to propose solutions.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6D405-0163-B197-7C0A-2C031E228ECE}"/>
              </a:ext>
            </a:extLst>
          </p:cNvPr>
          <p:cNvSpPr txBox="1"/>
          <p:nvPr/>
        </p:nvSpPr>
        <p:spPr>
          <a:xfrm>
            <a:off x="-1588" y="5042118"/>
            <a:ext cx="9142412" cy="1815882"/>
          </a:xfrm>
          <a:prstGeom prst="rect">
            <a:avLst/>
          </a:prstGeom>
          <a:noFill/>
          <a:ln w="28575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task is designed to progressively build and assess the student's understanding and application of ethical principles in IT contexts, culminating in a comprehensive case study analysis.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93;p17">
            <a:extLst>
              <a:ext uri="{FF2B5EF4-FFF2-40B4-BE49-F238E27FC236}">
                <a16:creationId xmlns:a16="http://schemas.microsoft.com/office/drawing/2014/main" id="{04B6012D-DFD0-6CA2-F013-0EC0894461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993" y="0"/>
            <a:ext cx="8228013" cy="11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52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/>
              <a:t>Assessment Methods</a:t>
            </a:r>
            <a:br>
              <a:rPr lang="en-US" sz="3300" b="1" dirty="0"/>
            </a:br>
            <a:r>
              <a:rPr lang="en-US" sz="3300" b="1" dirty="0"/>
              <a:t>(Direct from Unit Outline)</a:t>
            </a:r>
            <a:endParaRPr sz="3300" b="1" dirty="0"/>
          </a:p>
        </p:txBody>
      </p:sp>
    </p:spTree>
    <p:extLst>
      <p:ext uri="{BB962C8B-B14F-4D97-AF65-F5344CB8AC3E}">
        <p14:creationId xmlns:p14="http://schemas.microsoft.com/office/powerpoint/2010/main" val="1770653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9" descr="Why Digital Archives Matter to Librarians and Researchers - De Gruyter  Conversa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46" y="-1708"/>
            <a:ext cx="9146693" cy="686141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Reading Materials 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Books</a:t>
            </a:r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body" idx="1"/>
          </p:nvPr>
        </p:nvSpPr>
        <p:spPr>
          <a:xfrm>
            <a:off x="140898" y="1298275"/>
            <a:ext cx="861778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138023" y="1101305"/>
            <a:ext cx="8867954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Gordon, D., Stavrakakis, I., Gibson, J. P., Tierney, B., Becevel, A., Curley, A., ... &amp; O’sullivan, D. (2021). Perspectives on computing ethics: a multi-stakeholder analysis. Journal of Information, Communication and Ethics in Society. Course Accreditation (Existing Provider) (v 2.1) Page 6 of 6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Gunkel, D. J. (2018). The other question: can and should robots have rights?. Ethics and Information Technology, 20(2), 87-99. Kaminski, M. (2020). A recent renaissance in privacy law. Communications of the ACM, 63(9), 24-27.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Niederman, F., &amp; Baker, E. W. (2021, September). Ethics and AI Issues: Old Container with New Wine?. In Conference on e-Business, e-Services and e-Society (pp. 161-172). Springer, Cham.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Winfield, A. F., Michael, K., Pitt, J., &amp; Evers, V. (2019). Machine ethics: the design and governance of ethical AI and autonomous systems [scanning the issue]. Proceedings of the IEEE, 107(3), 509-517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Videos</a:t>
            </a:r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-2875" y="1168879"/>
            <a:ext cx="86465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612476" y="1475117"/>
            <a:ext cx="55611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https://www.youtube.com/watch?v=u399XmkjeXo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https://www.youtube.com/watch?v=Xki2fRA0bY8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https://www.youtube.com/watch?v=0WxOGR6HKFs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https://www.youtube.com/watch?v=MQc-UjE560A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Tutorial Week 1 (Read Article and Answer Questions)</a:t>
            </a:r>
            <a:endParaRPr dirty="0"/>
          </a:p>
        </p:txBody>
      </p:sp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-2875" y="1168879"/>
            <a:ext cx="86465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F29D4-D9D2-723B-EA0B-D559D3E9D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17" t="24815" r="21829" b="12006"/>
          <a:stretch/>
        </p:blipFill>
        <p:spPr>
          <a:xfrm>
            <a:off x="648927" y="1589786"/>
            <a:ext cx="7846146" cy="50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7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3CE78-5252-E164-DF69-EEA195E04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B0C7-6DC5-FA29-05C8-BE2682BA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IT Law?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FE7D7E-FD66-B64A-6BD3-785376953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9101"/>
            <a:ext cx="8229600" cy="546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Class Discussion Question</a:t>
            </a:r>
            <a:r>
              <a:rPr lang="en-US" sz="2800" dirty="0"/>
              <a:t>: How do you think IT Law helps protect individuals' data privacy in this scenario?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Responses</a:t>
            </a:r>
            <a:r>
              <a:rPr lang="en-US" sz="2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Law sets guidelines for data handling to prevent misuse.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Companies must inform users about data collection and provide consent options.</a:t>
            </a:r>
          </a:p>
        </p:txBody>
      </p:sp>
    </p:spTree>
    <p:extLst>
      <p:ext uri="{BB962C8B-B14F-4D97-AF65-F5344CB8AC3E}">
        <p14:creationId xmlns:p14="http://schemas.microsoft.com/office/powerpoint/2010/main" val="232610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4400"/>
            </a:pPr>
            <a:r>
              <a:rPr lang="en-US" sz="2500" b="1" dirty="0"/>
              <a:t>1. Evaluate and discuss the 5 roles of Moral Responsibility in this scenario?</a:t>
            </a:r>
            <a:endParaRPr sz="2500" b="1" dirty="0"/>
          </a:p>
        </p:txBody>
      </p:sp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-2875" y="1168879"/>
            <a:ext cx="86465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E09AE-BCAC-0ECD-A0FC-D051A6AD9B0A}"/>
              </a:ext>
            </a:extLst>
          </p:cNvPr>
          <p:cNvSpPr txBox="1"/>
          <p:nvPr/>
        </p:nvSpPr>
        <p:spPr>
          <a:xfrm>
            <a:off x="0" y="858644"/>
            <a:ext cx="9144000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WWII Atomic Bomb Ethical Discussion</a:t>
            </a:r>
          </a:p>
          <a:p>
            <a:pPr>
              <a:buFont typeface="+mj-lt"/>
              <a:buAutoNum type="arabicPeriod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Evaluate and discuss the 5 roles of Moral Responsibility in this scenario: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Role 1: Design and Development Responsibility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Discuss the moral implications of scientists and engineers developing the atomic bomb, considering the potential for mass destruction.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Role 2: Decision to Use the Bomb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Analyze the responsibility of U.S. officials in deciding to use the bomb on Hiroshima and Nagasaki.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Role 3: Implementation and Execution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Evaluate the ethical considerations of the military personnel who carried out the bombings.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Role 4: Post-Deployment Consequences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Consider the long-term responsibilities related to the aftermath of the bombings, including radiation effects and rebuilding efforts.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Role 5: Global Diplomatic Impact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Reflect on the moral responsibility of using atomic diplomacy to influence global politics and the ethical ramifications of such actions.</a:t>
            </a:r>
          </a:p>
        </p:txBody>
      </p:sp>
    </p:spTree>
    <p:extLst>
      <p:ext uri="{BB962C8B-B14F-4D97-AF65-F5344CB8AC3E}">
        <p14:creationId xmlns:p14="http://schemas.microsoft.com/office/powerpoint/2010/main" val="11890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E09AE-BCAC-0ECD-A0FC-D051A6AD9B0A}"/>
              </a:ext>
            </a:extLst>
          </p:cNvPr>
          <p:cNvSpPr txBox="1"/>
          <p:nvPr/>
        </p:nvSpPr>
        <p:spPr>
          <a:xfrm>
            <a:off x="-2875" y="858644"/>
            <a:ext cx="914400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Applicable Law in 1945: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Legal Context: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Examine the international laws in place in 1945 and whether the U.S. was legally permitted to use atomic weapons against Japan.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Ethical vs. Legal: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Discuss the distinction between what was legally permissible and what was ethically justifiable in the context of the atomic bombings.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49257A93-F66A-1CC0-0CF7-F3107623CA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4400"/>
            </a:pPr>
            <a:r>
              <a:rPr lang="en-US" sz="2500" b="1" dirty="0"/>
              <a:t>2. Which law was applicable in 1945? Was the US allowed to implement this technology in Japan?</a:t>
            </a:r>
            <a:endParaRPr sz="2500" b="1" dirty="0"/>
          </a:p>
        </p:txBody>
      </p:sp>
    </p:spTree>
    <p:extLst>
      <p:ext uri="{BB962C8B-B14F-4D97-AF65-F5344CB8AC3E}">
        <p14:creationId xmlns:p14="http://schemas.microsoft.com/office/powerpoint/2010/main" val="209195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awings on colourful paper">
            <a:extLst>
              <a:ext uri="{FF2B5EF4-FFF2-40B4-BE49-F238E27FC236}">
                <a16:creationId xmlns:a16="http://schemas.microsoft.com/office/drawing/2014/main" id="{2173C23E-BCE7-5BED-F394-40BCFCF7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298" b="9091"/>
          <a:stretch/>
        </p:blipFill>
        <p:spPr>
          <a:xfrm>
            <a:off x="2642616" y="857257"/>
            <a:ext cx="6501384" cy="5143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1E9141-DBCF-640F-15BC-0E8E1936A940}"/>
              </a:ext>
            </a:extLst>
          </p:cNvPr>
          <p:cNvSpPr txBox="1"/>
          <p:nvPr/>
        </p:nvSpPr>
        <p:spPr>
          <a:xfrm>
            <a:off x="358486" y="1699022"/>
            <a:ext cx="2284131" cy="348586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</a:pPr>
            <a:r>
              <a:rPr lang="en-US" sz="3600" b="1" kern="1200" dirty="0">
                <a:solidFill>
                  <a:prstClr val="black"/>
                </a:solidFill>
                <a:latin typeface="Aptos Display" panose="02110004020202020204"/>
                <a:ea typeface="+mn-ea"/>
                <a:cs typeface="+mn-cs"/>
              </a:rPr>
              <a:t>Happy A Learning Day!</a:t>
            </a:r>
          </a:p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</a:pPr>
            <a:r>
              <a:rPr lang="en-US" sz="3600" b="1" kern="1200" dirty="0">
                <a:solidFill>
                  <a:prstClr val="black"/>
                </a:solidFill>
                <a:latin typeface="Aptos Display" panose="02110004020202020204"/>
                <a:ea typeface="+mn-ea"/>
                <a:cs typeface="+mn-cs"/>
              </a:rPr>
              <a:t>Thank You!</a:t>
            </a:r>
          </a:p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</a:pPr>
            <a:r>
              <a:rPr lang="en-US" sz="3600" b="1" kern="1200" dirty="0">
                <a:solidFill>
                  <a:prstClr val="black"/>
                </a:solidFill>
                <a:latin typeface="Aptos Display" panose="02110004020202020204"/>
                <a:ea typeface="+mn-ea"/>
                <a:cs typeface="+mn-cs"/>
              </a:rPr>
              <a:t>Dr. Farshid Keivanian</a:t>
            </a:r>
          </a:p>
        </p:txBody>
      </p:sp>
    </p:spTree>
    <p:extLst>
      <p:ext uri="{BB962C8B-B14F-4D97-AF65-F5344CB8AC3E}">
        <p14:creationId xmlns:p14="http://schemas.microsoft.com/office/powerpoint/2010/main" val="387126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5612E-EA9D-6D22-ADBE-3287CAFD4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6879-B05C-518D-759A-29EC3007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IT Law?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832B30-5C37-E059-C172-38AD59612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2949"/>
            <a:ext cx="8229600" cy="358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Multiple-Choice Question</a:t>
            </a:r>
            <a:r>
              <a:rPr lang="en-US" sz="28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Which of the following is a primary focus of IT Law?</a:t>
            </a:r>
            <a:endParaRPr lang="en-US" sz="2800" dirty="0"/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A) Enhancing user interface designs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B) Ensuring data privacy and security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C) Maximizing online sales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4D05F7-691C-9AF8-4324-E11462D39B5A}"/>
              </a:ext>
            </a:extLst>
          </p:cNvPr>
          <p:cNvSpPr/>
          <p:nvPr/>
        </p:nvSpPr>
        <p:spPr>
          <a:xfrm>
            <a:off x="981307" y="4382429"/>
            <a:ext cx="5988205" cy="5241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5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65D72-D97D-D6B9-1812-637532A1D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5A55-9784-A65C-70E2-6681F263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Ethics in IT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9B1D7B-13D6-DDD2-AD73-F0F5E300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3841"/>
            <a:ext cx="8229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Ethics in IT relates to making morally responsible decisions about technology's impact on society.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tech company in Melbourne has developed facial recognition software. Discuss ethical considerations the company must address. </a:t>
            </a:r>
          </a:p>
        </p:txBody>
      </p:sp>
    </p:spTree>
    <p:extLst>
      <p:ext uri="{BB962C8B-B14F-4D97-AF65-F5344CB8AC3E}">
        <p14:creationId xmlns:p14="http://schemas.microsoft.com/office/powerpoint/2010/main" val="378300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9CE5C-69C7-712D-6650-CA5EB846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0ACF-2ACA-F2EF-D132-B206F30D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Ethics in IT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85A852-6222-38FC-83B8-1EE515FD5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15198"/>
            <a:ext cx="8229600" cy="546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What ethical challenges do you think this company might face regarding user privacy?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Responses</a:t>
            </a:r>
            <a:r>
              <a:rPr lang="en-US" sz="2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company needs to consider if the technology might infringe on people's privacy.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should ensure transparency and gain consent before using facial data.</a:t>
            </a:r>
          </a:p>
        </p:txBody>
      </p:sp>
    </p:spTree>
    <p:extLst>
      <p:ext uri="{BB962C8B-B14F-4D97-AF65-F5344CB8AC3E}">
        <p14:creationId xmlns:p14="http://schemas.microsoft.com/office/powerpoint/2010/main" val="22453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BC491-A13D-B2D2-423E-B08ECBE91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ACD4-5219-5387-FE32-D9F991FE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Ethics in IT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ED1638-73B1-BCC7-D26B-8EF30520E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51" y="1256056"/>
            <a:ext cx="7292899" cy="208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Follow-Up Question</a:t>
            </a:r>
            <a:r>
              <a:rPr lang="en-US" sz="2800" dirty="0"/>
              <a:t>: Can you think of an example where ethics influenced a technology decision?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F270F-8A93-BF90-F078-C1108DF92D71}"/>
              </a:ext>
            </a:extLst>
          </p:cNvPr>
          <p:cNvSpPr txBox="1"/>
          <p:nvPr/>
        </p:nvSpPr>
        <p:spPr>
          <a:xfrm>
            <a:off x="925551" y="3177094"/>
            <a:ext cx="7292898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One example is Apple's decision to prioritize user privacy by refusing to unlock a suspect’s iPhone for the FBI, highlighting their ethical stance on data security and user rights over external pressure.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5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2724</Words>
  <Application>Microsoft Office PowerPoint</Application>
  <PresentationFormat>On-screen Show (4:3)</PresentationFormat>
  <Paragraphs>243</Paragraphs>
  <Slides>52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Aptos</vt:lpstr>
      <vt:lpstr>Aptos Display</vt:lpstr>
      <vt:lpstr>Arial</vt:lpstr>
      <vt:lpstr>Calibri</vt:lpstr>
      <vt:lpstr>Wingdings</vt:lpstr>
      <vt:lpstr>Office Theme</vt:lpstr>
      <vt:lpstr>1_Office Theme</vt:lpstr>
      <vt:lpstr>ICT406 IT Professional Environment: Law, Ethics and  Privacy  Introduction  </vt:lpstr>
      <vt:lpstr>Lecture Outline</vt:lpstr>
      <vt:lpstr>Course Objectives (Direct from Unit Outline)</vt:lpstr>
      <vt:lpstr>What is IT Law?</vt:lpstr>
      <vt:lpstr>What is IT Law?</vt:lpstr>
      <vt:lpstr>What is IT Law?</vt:lpstr>
      <vt:lpstr>Ethics in IT</vt:lpstr>
      <vt:lpstr>Ethics in IT</vt:lpstr>
      <vt:lpstr>Ethics in IT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Privacy in Public – Surveillance</vt:lpstr>
      <vt:lpstr>Privacy in Public – Surveillance</vt:lpstr>
      <vt:lpstr>Privacy in Public – Surveillance</vt:lpstr>
      <vt:lpstr>Privacy in Public – Collecting Information Without Permission</vt:lpstr>
      <vt:lpstr>Privacy in Public – Collecting Information Without Permission</vt:lpstr>
      <vt:lpstr>Privacy in Public – Database Searches for Individual Records</vt:lpstr>
      <vt:lpstr>Privacy in Public – Database Searches for Individual Records</vt:lpstr>
      <vt:lpstr>Privacy in Public – Database Searches for Individual Records</vt:lpstr>
      <vt:lpstr>Privacy in Public – Database Searches for Individual Records</vt:lpstr>
      <vt:lpstr>Assessment Methods (Direct from Unit Outline)</vt:lpstr>
      <vt:lpstr>Assessment Methods (Direct from Unit Outline)</vt:lpstr>
      <vt:lpstr>Assessment Methods (Direct from Unit Outline)</vt:lpstr>
      <vt:lpstr>Assessment Methods (Direct from Unit Outline)</vt:lpstr>
      <vt:lpstr>Assessment Methods (Direct from Unit Outline)</vt:lpstr>
      <vt:lpstr>PowerPoint Presentation</vt:lpstr>
      <vt:lpstr>Books</vt:lpstr>
      <vt:lpstr>Videos</vt:lpstr>
      <vt:lpstr>Tutorial Week 1 (Read Article and Answer Questions)</vt:lpstr>
      <vt:lpstr>1. Evaluate and discuss the 5 roles of Moral Responsibility in this scenario?</vt:lpstr>
      <vt:lpstr>2. Which law was applicable in 1945? Was the US allowed to implement this technology in Japan?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Dania Abed Rabbou</dc:creator>
  <cp:lastModifiedBy>Farshid Keivanian</cp:lastModifiedBy>
  <cp:revision>72</cp:revision>
  <dcterms:created xsi:type="dcterms:W3CDTF">2013-11-24T06:45:02Z</dcterms:created>
  <dcterms:modified xsi:type="dcterms:W3CDTF">2024-11-12T11:01:25Z</dcterms:modified>
</cp:coreProperties>
</file>