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465" r:id="rId4"/>
    <p:sldId id="466" r:id="rId5"/>
    <p:sldId id="467" r:id="rId6"/>
    <p:sldId id="468" r:id="rId7"/>
    <p:sldId id="469" r:id="rId8"/>
    <p:sldId id="470" r:id="rId9"/>
    <p:sldId id="471" r:id="rId10"/>
    <p:sldId id="472" r:id="rId11"/>
    <p:sldId id="473" r:id="rId12"/>
    <p:sldId id="474" r:id="rId13"/>
    <p:sldId id="475" r:id="rId14"/>
    <p:sldId id="476" r:id="rId15"/>
    <p:sldId id="477" r:id="rId16"/>
    <p:sldId id="1616" r:id="rId17"/>
    <p:sldId id="1617" r:id="rId18"/>
    <p:sldId id="1618" r:id="rId19"/>
    <p:sldId id="1619" r:id="rId20"/>
    <p:sldId id="1620" r:id="rId21"/>
    <p:sldId id="1615" r:id="rId22"/>
    <p:sldId id="65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BEFAFC5-8D58-4FCF-9EBA-533CB5C4AE98}">
          <p14:sldIdLst>
            <p14:sldId id="256"/>
            <p14:sldId id="257"/>
            <p14:sldId id="465"/>
            <p14:sldId id="466"/>
            <p14:sldId id="467"/>
            <p14:sldId id="468"/>
            <p14:sldId id="469"/>
            <p14:sldId id="470"/>
            <p14:sldId id="471"/>
            <p14:sldId id="472"/>
            <p14:sldId id="473"/>
            <p14:sldId id="474"/>
            <p14:sldId id="475"/>
            <p14:sldId id="476"/>
            <p14:sldId id="477"/>
            <p14:sldId id="1616"/>
            <p14:sldId id="1617"/>
            <p14:sldId id="1618"/>
            <p14:sldId id="1619"/>
            <p14:sldId id="1620"/>
            <p14:sldId id="1615"/>
            <p14:sldId id="658"/>
          </p14:sldIdLst>
        </p14:section>
        <p14:section name="Default Section" id="{B972AFC3-A40F-48B4-A904-540F3CFBAE39}">
          <p14:sldIdLst/>
        </p14:section>
        <p14:section name="Untitled Section" id="{C76BEA1D-16F1-40D2-BEE6-2DC84D08E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954"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BC865-6EFE-4496-A3E1-CB98CCCF44DA}" type="datetimeFigureOut">
              <a:rPr lang="en-AU" smtClean="0"/>
              <a:t>10/10/2024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402BFA-E307-42D8-A47D-7626AD422C5C}" type="slidenum">
              <a:rPr lang="en-AU" smtClean="0"/>
              <a:t>‹#›</a:t>
            </a:fld>
            <a:endParaRPr lang="en-AU"/>
          </a:p>
        </p:txBody>
      </p:sp>
    </p:spTree>
    <p:extLst>
      <p:ext uri="{BB962C8B-B14F-4D97-AF65-F5344CB8AC3E}">
        <p14:creationId xmlns:p14="http://schemas.microsoft.com/office/powerpoint/2010/main" val="1941267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a:t>
            </a:fld>
            <a:endParaRPr lang="en-AU"/>
          </a:p>
        </p:txBody>
      </p:sp>
    </p:spTree>
    <p:extLst>
      <p:ext uri="{BB962C8B-B14F-4D97-AF65-F5344CB8AC3E}">
        <p14:creationId xmlns:p14="http://schemas.microsoft.com/office/powerpoint/2010/main" val="3220233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D45C3-8120-37CF-E44C-1E82F99938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758EC8-6E75-D91E-139F-DBD2FBD416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5B6657-BC1B-40A7-3979-6A6E0B676B1D}"/>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1BBD6736-16A6-7BAD-303D-2BB7B2FA03DA}"/>
              </a:ext>
            </a:extLst>
          </p:cNvPr>
          <p:cNvSpPr>
            <a:spLocks noGrp="1"/>
          </p:cNvSpPr>
          <p:nvPr>
            <p:ph type="sldNum" sz="quarter" idx="5"/>
          </p:nvPr>
        </p:nvSpPr>
        <p:spPr/>
        <p:txBody>
          <a:bodyPr/>
          <a:lstStyle/>
          <a:p>
            <a:fld id="{34402BFA-E307-42D8-A47D-7626AD422C5C}" type="slidenum">
              <a:rPr lang="en-AU" smtClean="0"/>
              <a:t>11</a:t>
            </a:fld>
            <a:endParaRPr lang="en-AU"/>
          </a:p>
        </p:txBody>
      </p:sp>
    </p:spTree>
    <p:extLst>
      <p:ext uri="{BB962C8B-B14F-4D97-AF65-F5344CB8AC3E}">
        <p14:creationId xmlns:p14="http://schemas.microsoft.com/office/powerpoint/2010/main" val="140023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974E0-4AD8-2AE6-3E00-BEC66AC131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54229F-EFD6-F0EF-26C7-03AA91BE6D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FBF80F-89DF-0399-8B6D-8A00254DBCEE}"/>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8CA53344-7DAC-3AF4-E6DE-D9730E34F8CD}"/>
              </a:ext>
            </a:extLst>
          </p:cNvPr>
          <p:cNvSpPr>
            <a:spLocks noGrp="1"/>
          </p:cNvSpPr>
          <p:nvPr>
            <p:ph type="sldNum" sz="quarter" idx="5"/>
          </p:nvPr>
        </p:nvSpPr>
        <p:spPr/>
        <p:txBody>
          <a:bodyPr/>
          <a:lstStyle/>
          <a:p>
            <a:fld id="{34402BFA-E307-42D8-A47D-7626AD422C5C}" type="slidenum">
              <a:rPr lang="en-AU" smtClean="0"/>
              <a:t>12</a:t>
            </a:fld>
            <a:endParaRPr lang="en-AU"/>
          </a:p>
        </p:txBody>
      </p:sp>
    </p:spTree>
    <p:extLst>
      <p:ext uri="{BB962C8B-B14F-4D97-AF65-F5344CB8AC3E}">
        <p14:creationId xmlns:p14="http://schemas.microsoft.com/office/powerpoint/2010/main" val="2123346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3E497-1CC6-6389-D99E-2E15D0149D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325A52-55DE-E441-788A-EB7A1EFABA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949A8B-126E-246C-60AB-D34C883B4B6A}"/>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9D83DAD0-453D-0148-8C89-0B4DC499E5C0}"/>
              </a:ext>
            </a:extLst>
          </p:cNvPr>
          <p:cNvSpPr>
            <a:spLocks noGrp="1"/>
          </p:cNvSpPr>
          <p:nvPr>
            <p:ph type="sldNum" sz="quarter" idx="5"/>
          </p:nvPr>
        </p:nvSpPr>
        <p:spPr/>
        <p:txBody>
          <a:bodyPr/>
          <a:lstStyle/>
          <a:p>
            <a:fld id="{34402BFA-E307-42D8-A47D-7626AD422C5C}" type="slidenum">
              <a:rPr lang="en-AU" smtClean="0"/>
              <a:t>13</a:t>
            </a:fld>
            <a:endParaRPr lang="en-AU"/>
          </a:p>
        </p:txBody>
      </p:sp>
    </p:spTree>
    <p:extLst>
      <p:ext uri="{BB962C8B-B14F-4D97-AF65-F5344CB8AC3E}">
        <p14:creationId xmlns:p14="http://schemas.microsoft.com/office/powerpoint/2010/main" val="2155102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6297CD-CDB1-947D-0F29-4207BF4D76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5E3364-B7F0-1D73-BAA2-09B0C6DDF8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FB7EDE-1FE7-214D-0A6F-510FB8C1FA98}"/>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E4659D53-6504-DBBC-75AB-BEF82DEE9A52}"/>
              </a:ext>
            </a:extLst>
          </p:cNvPr>
          <p:cNvSpPr>
            <a:spLocks noGrp="1"/>
          </p:cNvSpPr>
          <p:nvPr>
            <p:ph type="sldNum" sz="quarter" idx="5"/>
          </p:nvPr>
        </p:nvSpPr>
        <p:spPr/>
        <p:txBody>
          <a:bodyPr/>
          <a:lstStyle/>
          <a:p>
            <a:fld id="{34402BFA-E307-42D8-A47D-7626AD422C5C}" type="slidenum">
              <a:rPr lang="en-AU" smtClean="0"/>
              <a:t>14</a:t>
            </a:fld>
            <a:endParaRPr lang="en-AU"/>
          </a:p>
        </p:txBody>
      </p:sp>
    </p:spTree>
    <p:extLst>
      <p:ext uri="{BB962C8B-B14F-4D97-AF65-F5344CB8AC3E}">
        <p14:creationId xmlns:p14="http://schemas.microsoft.com/office/powerpoint/2010/main" val="162046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7E7C6-80F4-5C84-84E4-90B7701722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E8F268-BE83-E6BF-4B70-FE60DB5DE4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57C871-8FDB-8C5B-F311-DF16F89E2168}"/>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149AF22D-7E9D-6F78-83FA-4E8519792980}"/>
              </a:ext>
            </a:extLst>
          </p:cNvPr>
          <p:cNvSpPr>
            <a:spLocks noGrp="1"/>
          </p:cNvSpPr>
          <p:nvPr>
            <p:ph type="sldNum" sz="quarter" idx="5"/>
          </p:nvPr>
        </p:nvSpPr>
        <p:spPr/>
        <p:txBody>
          <a:bodyPr/>
          <a:lstStyle/>
          <a:p>
            <a:fld id="{34402BFA-E307-42D8-A47D-7626AD422C5C}" type="slidenum">
              <a:rPr lang="en-AU" smtClean="0"/>
              <a:t>15</a:t>
            </a:fld>
            <a:endParaRPr lang="en-AU"/>
          </a:p>
        </p:txBody>
      </p:sp>
    </p:spTree>
    <p:extLst>
      <p:ext uri="{BB962C8B-B14F-4D97-AF65-F5344CB8AC3E}">
        <p14:creationId xmlns:p14="http://schemas.microsoft.com/office/powerpoint/2010/main" val="4130696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25650-B6F9-DA27-12F0-F0B7B32135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862DD9-A64F-9D1D-FF88-B8F0B16FB2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D3B8B0-7B9C-03AE-BB9E-4E47201617A4}"/>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18B0D8AF-64DA-F63B-A455-B343D9A577D3}"/>
              </a:ext>
            </a:extLst>
          </p:cNvPr>
          <p:cNvSpPr>
            <a:spLocks noGrp="1"/>
          </p:cNvSpPr>
          <p:nvPr>
            <p:ph type="sldNum" sz="quarter" idx="5"/>
          </p:nvPr>
        </p:nvSpPr>
        <p:spPr/>
        <p:txBody>
          <a:bodyPr/>
          <a:lstStyle/>
          <a:p>
            <a:fld id="{34402BFA-E307-42D8-A47D-7626AD422C5C}" type="slidenum">
              <a:rPr lang="en-AU" smtClean="0"/>
              <a:t>16</a:t>
            </a:fld>
            <a:endParaRPr lang="en-AU"/>
          </a:p>
        </p:txBody>
      </p:sp>
    </p:spTree>
    <p:extLst>
      <p:ext uri="{BB962C8B-B14F-4D97-AF65-F5344CB8AC3E}">
        <p14:creationId xmlns:p14="http://schemas.microsoft.com/office/powerpoint/2010/main" val="1301000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B2527-BF11-3CD3-C819-1D03E19BE6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F36501-BC59-D937-4180-67F9E80B47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BD1ED1-6080-50F6-0A51-2E9B44C04E59}"/>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11FBA0D6-9F0B-7CFE-FCCA-A7E93FE1EBF1}"/>
              </a:ext>
            </a:extLst>
          </p:cNvPr>
          <p:cNvSpPr>
            <a:spLocks noGrp="1"/>
          </p:cNvSpPr>
          <p:nvPr>
            <p:ph type="sldNum" sz="quarter" idx="5"/>
          </p:nvPr>
        </p:nvSpPr>
        <p:spPr/>
        <p:txBody>
          <a:bodyPr/>
          <a:lstStyle/>
          <a:p>
            <a:fld id="{34402BFA-E307-42D8-A47D-7626AD422C5C}" type="slidenum">
              <a:rPr lang="en-AU" smtClean="0"/>
              <a:t>17</a:t>
            </a:fld>
            <a:endParaRPr lang="en-AU"/>
          </a:p>
        </p:txBody>
      </p:sp>
    </p:spTree>
    <p:extLst>
      <p:ext uri="{BB962C8B-B14F-4D97-AF65-F5344CB8AC3E}">
        <p14:creationId xmlns:p14="http://schemas.microsoft.com/office/powerpoint/2010/main" val="486937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05C14-BB4B-1A84-1470-9BA6C4B47D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38212D-FF1C-8870-6753-40BA7772F0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F8F112-87A3-031E-ED35-9BC37F9D6244}"/>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C7127656-8CE2-8D6D-48D5-782ACCC89662}"/>
              </a:ext>
            </a:extLst>
          </p:cNvPr>
          <p:cNvSpPr>
            <a:spLocks noGrp="1"/>
          </p:cNvSpPr>
          <p:nvPr>
            <p:ph type="sldNum" sz="quarter" idx="5"/>
          </p:nvPr>
        </p:nvSpPr>
        <p:spPr/>
        <p:txBody>
          <a:bodyPr/>
          <a:lstStyle/>
          <a:p>
            <a:fld id="{34402BFA-E307-42D8-A47D-7626AD422C5C}" type="slidenum">
              <a:rPr lang="en-AU" smtClean="0"/>
              <a:t>18</a:t>
            </a:fld>
            <a:endParaRPr lang="en-AU"/>
          </a:p>
        </p:txBody>
      </p:sp>
    </p:spTree>
    <p:extLst>
      <p:ext uri="{BB962C8B-B14F-4D97-AF65-F5344CB8AC3E}">
        <p14:creationId xmlns:p14="http://schemas.microsoft.com/office/powerpoint/2010/main" val="1824348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A0351F-9DBF-7478-907D-AA22E35BC5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AD8F6F-7151-14CA-EA14-25000E486C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1ABA6F-DB2A-B458-FB90-A021AD9157ED}"/>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08448D4C-5BD6-1063-A09C-ABBFAF758FF1}"/>
              </a:ext>
            </a:extLst>
          </p:cNvPr>
          <p:cNvSpPr>
            <a:spLocks noGrp="1"/>
          </p:cNvSpPr>
          <p:nvPr>
            <p:ph type="sldNum" sz="quarter" idx="5"/>
          </p:nvPr>
        </p:nvSpPr>
        <p:spPr/>
        <p:txBody>
          <a:bodyPr/>
          <a:lstStyle/>
          <a:p>
            <a:fld id="{34402BFA-E307-42D8-A47D-7626AD422C5C}" type="slidenum">
              <a:rPr lang="en-AU" smtClean="0"/>
              <a:t>19</a:t>
            </a:fld>
            <a:endParaRPr lang="en-AU"/>
          </a:p>
        </p:txBody>
      </p:sp>
    </p:spTree>
    <p:extLst>
      <p:ext uri="{BB962C8B-B14F-4D97-AF65-F5344CB8AC3E}">
        <p14:creationId xmlns:p14="http://schemas.microsoft.com/office/powerpoint/2010/main" val="2006458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7E9CB9-ED82-CE0C-9A48-29A1CFBEF0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CD4B61-8817-F8D3-947F-7D0ACFB73B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AE4883-0270-B0BA-344C-DF5DAABE2B71}"/>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D628084A-4D7D-0CEA-572B-0A50399DA684}"/>
              </a:ext>
            </a:extLst>
          </p:cNvPr>
          <p:cNvSpPr>
            <a:spLocks noGrp="1"/>
          </p:cNvSpPr>
          <p:nvPr>
            <p:ph type="sldNum" sz="quarter" idx="5"/>
          </p:nvPr>
        </p:nvSpPr>
        <p:spPr/>
        <p:txBody>
          <a:bodyPr/>
          <a:lstStyle/>
          <a:p>
            <a:fld id="{34402BFA-E307-42D8-A47D-7626AD422C5C}" type="slidenum">
              <a:rPr lang="en-AU" smtClean="0"/>
              <a:t>20</a:t>
            </a:fld>
            <a:endParaRPr lang="en-AU"/>
          </a:p>
        </p:txBody>
      </p:sp>
    </p:spTree>
    <p:extLst>
      <p:ext uri="{BB962C8B-B14F-4D97-AF65-F5344CB8AC3E}">
        <p14:creationId xmlns:p14="http://schemas.microsoft.com/office/powerpoint/2010/main" val="612743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D75D3-EFAD-8798-6148-A83E7473B6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9BF1F3-7521-DBEB-2AA4-C9F73DCCBD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F30730-D3CF-81B8-D010-0964B215CAF3}"/>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E8000E60-8866-30C6-7C98-CCCCCECB7FA0}"/>
              </a:ext>
            </a:extLst>
          </p:cNvPr>
          <p:cNvSpPr>
            <a:spLocks noGrp="1"/>
          </p:cNvSpPr>
          <p:nvPr>
            <p:ph type="sldNum" sz="quarter" idx="5"/>
          </p:nvPr>
        </p:nvSpPr>
        <p:spPr/>
        <p:txBody>
          <a:bodyPr/>
          <a:lstStyle/>
          <a:p>
            <a:fld id="{34402BFA-E307-42D8-A47D-7626AD422C5C}" type="slidenum">
              <a:rPr lang="en-AU" smtClean="0"/>
              <a:t>3</a:t>
            </a:fld>
            <a:endParaRPr lang="en-AU"/>
          </a:p>
        </p:txBody>
      </p:sp>
    </p:spTree>
    <p:extLst>
      <p:ext uri="{BB962C8B-B14F-4D97-AF65-F5344CB8AC3E}">
        <p14:creationId xmlns:p14="http://schemas.microsoft.com/office/powerpoint/2010/main" val="1567681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DA743-92B1-4838-4043-1155F9B10D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0CCD36-0437-B69F-10DB-F9C9F975BC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6199EA-CC9F-28CF-4C5D-DC77B0A5E917}"/>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C5C0380E-B177-3F5E-98F6-7AF543C6414D}"/>
              </a:ext>
            </a:extLst>
          </p:cNvPr>
          <p:cNvSpPr>
            <a:spLocks noGrp="1"/>
          </p:cNvSpPr>
          <p:nvPr>
            <p:ph type="sldNum" sz="quarter" idx="5"/>
          </p:nvPr>
        </p:nvSpPr>
        <p:spPr/>
        <p:txBody>
          <a:bodyPr/>
          <a:lstStyle/>
          <a:p>
            <a:fld id="{34402BFA-E307-42D8-A47D-7626AD422C5C}" type="slidenum">
              <a:rPr lang="en-AU" smtClean="0"/>
              <a:t>4</a:t>
            </a:fld>
            <a:endParaRPr lang="en-AU"/>
          </a:p>
        </p:txBody>
      </p:sp>
    </p:spTree>
    <p:extLst>
      <p:ext uri="{BB962C8B-B14F-4D97-AF65-F5344CB8AC3E}">
        <p14:creationId xmlns:p14="http://schemas.microsoft.com/office/powerpoint/2010/main" val="355363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20994-9008-E57B-2C8B-E9ED019B36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5DC859-0AE7-9A1F-FB23-0436D3CDDB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E1B3D5-9308-6B55-1D8F-635DB0B8FAE2}"/>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D42D33E0-70CF-E35B-F57D-8228D1ECE239}"/>
              </a:ext>
            </a:extLst>
          </p:cNvPr>
          <p:cNvSpPr>
            <a:spLocks noGrp="1"/>
          </p:cNvSpPr>
          <p:nvPr>
            <p:ph type="sldNum" sz="quarter" idx="5"/>
          </p:nvPr>
        </p:nvSpPr>
        <p:spPr/>
        <p:txBody>
          <a:bodyPr/>
          <a:lstStyle/>
          <a:p>
            <a:fld id="{34402BFA-E307-42D8-A47D-7626AD422C5C}" type="slidenum">
              <a:rPr lang="en-AU" smtClean="0"/>
              <a:t>5</a:t>
            </a:fld>
            <a:endParaRPr lang="en-AU"/>
          </a:p>
        </p:txBody>
      </p:sp>
    </p:spTree>
    <p:extLst>
      <p:ext uri="{BB962C8B-B14F-4D97-AF65-F5344CB8AC3E}">
        <p14:creationId xmlns:p14="http://schemas.microsoft.com/office/powerpoint/2010/main" val="1291949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94A1B-0129-7E37-6DDB-E84B532939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8F924D-A684-BEDD-22BC-A7C184CB98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978114-EE9B-7659-91C7-8661375632E7}"/>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1E7C3098-8581-860E-C9B6-6975D44D673B}"/>
              </a:ext>
            </a:extLst>
          </p:cNvPr>
          <p:cNvSpPr>
            <a:spLocks noGrp="1"/>
          </p:cNvSpPr>
          <p:nvPr>
            <p:ph type="sldNum" sz="quarter" idx="5"/>
          </p:nvPr>
        </p:nvSpPr>
        <p:spPr/>
        <p:txBody>
          <a:bodyPr/>
          <a:lstStyle/>
          <a:p>
            <a:fld id="{34402BFA-E307-42D8-A47D-7626AD422C5C}" type="slidenum">
              <a:rPr lang="en-AU" smtClean="0"/>
              <a:t>6</a:t>
            </a:fld>
            <a:endParaRPr lang="en-AU"/>
          </a:p>
        </p:txBody>
      </p:sp>
    </p:spTree>
    <p:extLst>
      <p:ext uri="{BB962C8B-B14F-4D97-AF65-F5344CB8AC3E}">
        <p14:creationId xmlns:p14="http://schemas.microsoft.com/office/powerpoint/2010/main" val="2892379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6FC98-D7F4-266A-17E0-596A16610D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DBB0FB-B094-9ACC-9DC0-9F14321B06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FF0B5A-0A0C-26A7-1F98-3F05D6572EB2}"/>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AE888D92-508F-C735-C0E6-89307190D396}"/>
              </a:ext>
            </a:extLst>
          </p:cNvPr>
          <p:cNvSpPr>
            <a:spLocks noGrp="1"/>
          </p:cNvSpPr>
          <p:nvPr>
            <p:ph type="sldNum" sz="quarter" idx="5"/>
          </p:nvPr>
        </p:nvSpPr>
        <p:spPr/>
        <p:txBody>
          <a:bodyPr/>
          <a:lstStyle/>
          <a:p>
            <a:fld id="{34402BFA-E307-42D8-A47D-7626AD422C5C}" type="slidenum">
              <a:rPr lang="en-AU" smtClean="0"/>
              <a:t>7</a:t>
            </a:fld>
            <a:endParaRPr lang="en-AU"/>
          </a:p>
        </p:txBody>
      </p:sp>
    </p:spTree>
    <p:extLst>
      <p:ext uri="{BB962C8B-B14F-4D97-AF65-F5344CB8AC3E}">
        <p14:creationId xmlns:p14="http://schemas.microsoft.com/office/powerpoint/2010/main" val="3679840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9D6C71-2B2F-8C65-746D-7906B07921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8F8543-DFED-85BF-786E-F6289DA438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43D62E-5DB6-E322-4FB6-BA5B74F37EF4}"/>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1E989A06-D936-ABB5-7B60-3B95C82B1DB4}"/>
              </a:ext>
            </a:extLst>
          </p:cNvPr>
          <p:cNvSpPr>
            <a:spLocks noGrp="1"/>
          </p:cNvSpPr>
          <p:nvPr>
            <p:ph type="sldNum" sz="quarter" idx="5"/>
          </p:nvPr>
        </p:nvSpPr>
        <p:spPr/>
        <p:txBody>
          <a:bodyPr/>
          <a:lstStyle/>
          <a:p>
            <a:fld id="{34402BFA-E307-42D8-A47D-7626AD422C5C}" type="slidenum">
              <a:rPr lang="en-AU" smtClean="0"/>
              <a:t>8</a:t>
            </a:fld>
            <a:endParaRPr lang="en-AU"/>
          </a:p>
        </p:txBody>
      </p:sp>
    </p:spTree>
    <p:extLst>
      <p:ext uri="{BB962C8B-B14F-4D97-AF65-F5344CB8AC3E}">
        <p14:creationId xmlns:p14="http://schemas.microsoft.com/office/powerpoint/2010/main" val="1842889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36234-8CB9-F2C8-4CC7-D60CF274BD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611762-061C-E618-B60F-1990085117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24866A-3C79-B72A-CB60-BB384BEB9219}"/>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AC8509BA-D7F5-D85A-3FBC-01D0A6140C44}"/>
              </a:ext>
            </a:extLst>
          </p:cNvPr>
          <p:cNvSpPr>
            <a:spLocks noGrp="1"/>
          </p:cNvSpPr>
          <p:nvPr>
            <p:ph type="sldNum" sz="quarter" idx="5"/>
          </p:nvPr>
        </p:nvSpPr>
        <p:spPr/>
        <p:txBody>
          <a:bodyPr/>
          <a:lstStyle/>
          <a:p>
            <a:fld id="{34402BFA-E307-42D8-A47D-7626AD422C5C}" type="slidenum">
              <a:rPr lang="en-AU" smtClean="0"/>
              <a:t>9</a:t>
            </a:fld>
            <a:endParaRPr lang="en-AU"/>
          </a:p>
        </p:txBody>
      </p:sp>
    </p:spTree>
    <p:extLst>
      <p:ext uri="{BB962C8B-B14F-4D97-AF65-F5344CB8AC3E}">
        <p14:creationId xmlns:p14="http://schemas.microsoft.com/office/powerpoint/2010/main" val="112096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2A077-AB1F-EA4C-3657-6081566923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F82B2A-59B8-F89C-5D73-FBE77CDA12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D452CB-EA39-C3D8-C242-76901D899EA1}"/>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532ACCDA-2D5B-AF14-56D9-8A709591F10A}"/>
              </a:ext>
            </a:extLst>
          </p:cNvPr>
          <p:cNvSpPr>
            <a:spLocks noGrp="1"/>
          </p:cNvSpPr>
          <p:nvPr>
            <p:ph type="sldNum" sz="quarter" idx="5"/>
          </p:nvPr>
        </p:nvSpPr>
        <p:spPr/>
        <p:txBody>
          <a:bodyPr/>
          <a:lstStyle/>
          <a:p>
            <a:fld id="{34402BFA-E307-42D8-A47D-7626AD422C5C}" type="slidenum">
              <a:rPr lang="en-AU" smtClean="0"/>
              <a:t>10</a:t>
            </a:fld>
            <a:endParaRPr lang="en-AU"/>
          </a:p>
        </p:txBody>
      </p:sp>
    </p:spTree>
    <p:extLst>
      <p:ext uri="{BB962C8B-B14F-4D97-AF65-F5344CB8AC3E}">
        <p14:creationId xmlns:p14="http://schemas.microsoft.com/office/powerpoint/2010/main" val="2886018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FAF7-33EA-9E00-4C29-CA2854F44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45AFD44-BB7F-6F82-E574-7017B6186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D3A76D-C808-6BDD-75EA-FD1FE3C2CE09}"/>
              </a:ext>
            </a:extLst>
          </p:cNvPr>
          <p:cNvSpPr>
            <a:spLocks noGrp="1"/>
          </p:cNvSpPr>
          <p:nvPr>
            <p:ph type="dt" sz="half" idx="10"/>
          </p:nvPr>
        </p:nvSpPr>
        <p:spPr/>
        <p:txBody>
          <a:bodyPr/>
          <a:lstStyle/>
          <a:p>
            <a:fld id="{76EB9665-7F40-432C-9FBD-255632CEAF98}" type="datetimeFigureOut">
              <a:rPr lang="en-AU" smtClean="0"/>
              <a:t>10/10/2024</a:t>
            </a:fld>
            <a:endParaRPr lang="en-AU"/>
          </a:p>
        </p:txBody>
      </p:sp>
      <p:sp>
        <p:nvSpPr>
          <p:cNvPr id="5" name="Footer Placeholder 4">
            <a:extLst>
              <a:ext uri="{FF2B5EF4-FFF2-40B4-BE49-F238E27FC236}">
                <a16:creationId xmlns:a16="http://schemas.microsoft.com/office/drawing/2014/main" id="{FE0C4869-1633-7424-2D78-9F26FD808B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83598-42FB-0ABB-9131-B47B29E2F71C}"/>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8925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C96-C12B-2DD0-A45C-A46C378B9FC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A80FCA9-0187-C8D3-F577-C9096AA59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3E9424-254E-2A2C-C6F0-2DB38A1A41B5}"/>
              </a:ext>
            </a:extLst>
          </p:cNvPr>
          <p:cNvSpPr>
            <a:spLocks noGrp="1"/>
          </p:cNvSpPr>
          <p:nvPr>
            <p:ph type="dt" sz="half" idx="10"/>
          </p:nvPr>
        </p:nvSpPr>
        <p:spPr/>
        <p:txBody>
          <a:bodyPr/>
          <a:lstStyle/>
          <a:p>
            <a:fld id="{76EB9665-7F40-432C-9FBD-255632CEAF98}" type="datetimeFigureOut">
              <a:rPr lang="en-AU" smtClean="0"/>
              <a:t>10/10/2024</a:t>
            </a:fld>
            <a:endParaRPr lang="en-AU"/>
          </a:p>
        </p:txBody>
      </p:sp>
      <p:sp>
        <p:nvSpPr>
          <p:cNvPr id="5" name="Footer Placeholder 4">
            <a:extLst>
              <a:ext uri="{FF2B5EF4-FFF2-40B4-BE49-F238E27FC236}">
                <a16:creationId xmlns:a16="http://schemas.microsoft.com/office/drawing/2014/main" id="{10461765-DF44-0B9A-94A5-3CE3AAC7D7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06BE3E-1F6A-E700-88CD-CA76A38880E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76496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1D2F7-E68D-8B78-C11C-F391D5E4E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2D646D-C742-61B4-20F6-26DBCAEFC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0D7FE2-4EB7-03DD-63DD-DCAE5378CD8E}"/>
              </a:ext>
            </a:extLst>
          </p:cNvPr>
          <p:cNvSpPr>
            <a:spLocks noGrp="1"/>
          </p:cNvSpPr>
          <p:nvPr>
            <p:ph type="dt" sz="half" idx="10"/>
          </p:nvPr>
        </p:nvSpPr>
        <p:spPr/>
        <p:txBody>
          <a:bodyPr/>
          <a:lstStyle/>
          <a:p>
            <a:fld id="{76EB9665-7F40-432C-9FBD-255632CEAF98}" type="datetimeFigureOut">
              <a:rPr lang="en-AU" smtClean="0"/>
              <a:t>10/10/2024</a:t>
            </a:fld>
            <a:endParaRPr lang="en-AU"/>
          </a:p>
        </p:txBody>
      </p:sp>
      <p:sp>
        <p:nvSpPr>
          <p:cNvPr id="5" name="Footer Placeholder 4">
            <a:extLst>
              <a:ext uri="{FF2B5EF4-FFF2-40B4-BE49-F238E27FC236}">
                <a16:creationId xmlns:a16="http://schemas.microsoft.com/office/drawing/2014/main" id="{B9E81C9F-C1E4-B3F0-BFE8-48E8D2F888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CF4527-0779-56CD-58C4-AEB98590D44D}"/>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13004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77DB-2542-0E35-B255-BA6998F13E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6FD94ED-DE18-BB2B-5E37-AEBDD2C9D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6F8042-84DF-3572-3366-EFD777E3EA00}"/>
              </a:ext>
            </a:extLst>
          </p:cNvPr>
          <p:cNvSpPr>
            <a:spLocks noGrp="1"/>
          </p:cNvSpPr>
          <p:nvPr>
            <p:ph type="dt" sz="half" idx="10"/>
          </p:nvPr>
        </p:nvSpPr>
        <p:spPr/>
        <p:txBody>
          <a:bodyPr/>
          <a:lstStyle/>
          <a:p>
            <a:fld id="{76EB9665-7F40-432C-9FBD-255632CEAF98}" type="datetimeFigureOut">
              <a:rPr lang="en-AU" smtClean="0"/>
              <a:t>10/10/2024</a:t>
            </a:fld>
            <a:endParaRPr lang="en-AU"/>
          </a:p>
        </p:txBody>
      </p:sp>
      <p:sp>
        <p:nvSpPr>
          <p:cNvPr id="5" name="Footer Placeholder 4">
            <a:extLst>
              <a:ext uri="{FF2B5EF4-FFF2-40B4-BE49-F238E27FC236}">
                <a16:creationId xmlns:a16="http://schemas.microsoft.com/office/drawing/2014/main" id="{BB9C210B-702C-4D7D-4100-65636ADA5A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061E7-09BD-82E0-30C5-64651052B914}"/>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2942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171C-CC10-E22A-B6CE-E36A9A753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3FEAE88-FE61-DE77-88D4-DE3604A529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26D9C-AE7F-7499-0D09-B5B680F95493}"/>
              </a:ext>
            </a:extLst>
          </p:cNvPr>
          <p:cNvSpPr>
            <a:spLocks noGrp="1"/>
          </p:cNvSpPr>
          <p:nvPr>
            <p:ph type="dt" sz="half" idx="10"/>
          </p:nvPr>
        </p:nvSpPr>
        <p:spPr/>
        <p:txBody>
          <a:bodyPr/>
          <a:lstStyle/>
          <a:p>
            <a:fld id="{76EB9665-7F40-432C-9FBD-255632CEAF98}" type="datetimeFigureOut">
              <a:rPr lang="en-AU" smtClean="0"/>
              <a:t>10/10/2024</a:t>
            </a:fld>
            <a:endParaRPr lang="en-AU"/>
          </a:p>
        </p:txBody>
      </p:sp>
      <p:sp>
        <p:nvSpPr>
          <p:cNvPr id="5" name="Footer Placeholder 4">
            <a:extLst>
              <a:ext uri="{FF2B5EF4-FFF2-40B4-BE49-F238E27FC236}">
                <a16:creationId xmlns:a16="http://schemas.microsoft.com/office/drawing/2014/main" id="{41422641-565A-110E-C980-A325F86DBA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F89FD5-C28A-2A73-C91C-49C450AFCF2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74824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FAE5-A8ED-8B12-D90B-5E050A0CDD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0F07B83-1111-B88C-8499-30C8CAD8E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D1B31AB-1228-FD40-80E4-0A9958EFA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81AC1A1-0798-17FC-9A07-59D5F6EFF890}"/>
              </a:ext>
            </a:extLst>
          </p:cNvPr>
          <p:cNvSpPr>
            <a:spLocks noGrp="1"/>
          </p:cNvSpPr>
          <p:nvPr>
            <p:ph type="dt" sz="half" idx="10"/>
          </p:nvPr>
        </p:nvSpPr>
        <p:spPr/>
        <p:txBody>
          <a:bodyPr/>
          <a:lstStyle/>
          <a:p>
            <a:fld id="{76EB9665-7F40-432C-9FBD-255632CEAF98}" type="datetimeFigureOut">
              <a:rPr lang="en-AU" smtClean="0"/>
              <a:t>10/10/2024</a:t>
            </a:fld>
            <a:endParaRPr lang="en-AU"/>
          </a:p>
        </p:txBody>
      </p:sp>
      <p:sp>
        <p:nvSpPr>
          <p:cNvPr id="6" name="Footer Placeholder 5">
            <a:extLst>
              <a:ext uri="{FF2B5EF4-FFF2-40B4-BE49-F238E27FC236}">
                <a16:creationId xmlns:a16="http://schemas.microsoft.com/office/drawing/2014/main" id="{0C4645CC-9177-C34A-3281-BAE2964E936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6D0772-13EB-DC2B-E9C3-84CE0A7E73A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05994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920E-5276-A9EB-D15D-32E25811CA6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EE785C2-3A69-71B5-78BB-F777995313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4FBE2-9F46-5A15-4EE9-FEBED27A8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A1E2863-8833-11FB-8A90-D85CE6019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502A8-F98F-8F08-93C4-F278D9E0F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9005920-3E05-2152-8B5D-D27DBBEB1570}"/>
              </a:ext>
            </a:extLst>
          </p:cNvPr>
          <p:cNvSpPr>
            <a:spLocks noGrp="1"/>
          </p:cNvSpPr>
          <p:nvPr>
            <p:ph type="dt" sz="half" idx="10"/>
          </p:nvPr>
        </p:nvSpPr>
        <p:spPr/>
        <p:txBody>
          <a:bodyPr/>
          <a:lstStyle/>
          <a:p>
            <a:fld id="{76EB9665-7F40-432C-9FBD-255632CEAF98}" type="datetimeFigureOut">
              <a:rPr lang="en-AU" smtClean="0"/>
              <a:t>10/10/2024</a:t>
            </a:fld>
            <a:endParaRPr lang="en-AU"/>
          </a:p>
        </p:txBody>
      </p:sp>
      <p:sp>
        <p:nvSpPr>
          <p:cNvPr id="8" name="Footer Placeholder 7">
            <a:extLst>
              <a:ext uri="{FF2B5EF4-FFF2-40B4-BE49-F238E27FC236}">
                <a16:creationId xmlns:a16="http://schemas.microsoft.com/office/drawing/2014/main" id="{8E06E51A-FC36-CD3C-D88D-E903B30EC7C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7FDB25A-A474-F983-77BB-8175AA8DE321}"/>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9001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17E5-777E-BDAD-666E-312FC796368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1999885-D7CC-FED2-8996-31D7500D90F1}"/>
              </a:ext>
            </a:extLst>
          </p:cNvPr>
          <p:cNvSpPr>
            <a:spLocks noGrp="1"/>
          </p:cNvSpPr>
          <p:nvPr>
            <p:ph type="dt" sz="half" idx="10"/>
          </p:nvPr>
        </p:nvSpPr>
        <p:spPr/>
        <p:txBody>
          <a:bodyPr/>
          <a:lstStyle/>
          <a:p>
            <a:fld id="{76EB9665-7F40-432C-9FBD-255632CEAF98}" type="datetimeFigureOut">
              <a:rPr lang="en-AU" smtClean="0"/>
              <a:t>10/10/2024</a:t>
            </a:fld>
            <a:endParaRPr lang="en-AU"/>
          </a:p>
        </p:txBody>
      </p:sp>
      <p:sp>
        <p:nvSpPr>
          <p:cNvPr id="4" name="Footer Placeholder 3">
            <a:extLst>
              <a:ext uri="{FF2B5EF4-FFF2-40B4-BE49-F238E27FC236}">
                <a16:creationId xmlns:a16="http://schemas.microsoft.com/office/drawing/2014/main" id="{0D7632F1-C80D-B9CF-BD94-62F01FCFEDC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FE9CEC4-9779-E129-2E94-43699394652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1977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417F6-392A-D222-E588-3B98A344F32D}"/>
              </a:ext>
            </a:extLst>
          </p:cNvPr>
          <p:cNvSpPr>
            <a:spLocks noGrp="1"/>
          </p:cNvSpPr>
          <p:nvPr>
            <p:ph type="dt" sz="half" idx="10"/>
          </p:nvPr>
        </p:nvSpPr>
        <p:spPr/>
        <p:txBody>
          <a:bodyPr/>
          <a:lstStyle/>
          <a:p>
            <a:fld id="{76EB9665-7F40-432C-9FBD-255632CEAF98}" type="datetimeFigureOut">
              <a:rPr lang="en-AU" smtClean="0"/>
              <a:t>10/10/2024</a:t>
            </a:fld>
            <a:endParaRPr lang="en-AU"/>
          </a:p>
        </p:txBody>
      </p:sp>
      <p:sp>
        <p:nvSpPr>
          <p:cNvPr id="3" name="Footer Placeholder 2">
            <a:extLst>
              <a:ext uri="{FF2B5EF4-FFF2-40B4-BE49-F238E27FC236}">
                <a16:creationId xmlns:a16="http://schemas.microsoft.com/office/drawing/2014/main" id="{589BDFD3-270B-6E48-C96D-18120240C81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D974A5-7C73-951E-DA45-236F4A389AC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0701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E4FD-AE60-90EB-D7B0-5F07565FB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8B5B66D-6D2A-B3B6-D416-F2C659EE8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00509E2-BC0C-742B-BBD2-5F5EAAD12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27C3A-29CD-AD94-56D3-48D8D1823011}"/>
              </a:ext>
            </a:extLst>
          </p:cNvPr>
          <p:cNvSpPr>
            <a:spLocks noGrp="1"/>
          </p:cNvSpPr>
          <p:nvPr>
            <p:ph type="dt" sz="half" idx="10"/>
          </p:nvPr>
        </p:nvSpPr>
        <p:spPr/>
        <p:txBody>
          <a:bodyPr/>
          <a:lstStyle/>
          <a:p>
            <a:fld id="{76EB9665-7F40-432C-9FBD-255632CEAF98}" type="datetimeFigureOut">
              <a:rPr lang="en-AU" smtClean="0"/>
              <a:t>10/10/2024</a:t>
            </a:fld>
            <a:endParaRPr lang="en-AU"/>
          </a:p>
        </p:txBody>
      </p:sp>
      <p:sp>
        <p:nvSpPr>
          <p:cNvPr id="6" name="Footer Placeholder 5">
            <a:extLst>
              <a:ext uri="{FF2B5EF4-FFF2-40B4-BE49-F238E27FC236}">
                <a16:creationId xmlns:a16="http://schemas.microsoft.com/office/drawing/2014/main" id="{ECB9CBF6-DD29-FED6-5C76-491A62358C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F995B8D-91CC-D2B5-6DC1-B4B3AE156447}"/>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48168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8261-683B-6D38-3DD9-665C87CDA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FC6A146-B9CA-05F1-9203-8150F480B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A886E8E-7470-DDF7-05E1-C5BCAA282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B5D28-EE61-37C4-EACF-8FCC70B5A09C}"/>
              </a:ext>
            </a:extLst>
          </p:cNvPr>
          <p:cNvSpPr>
            <a:spLocks noGrp="1"/>
          </p:cNvSpPr>
          <p:nvPr>
            <p:ph type="dt" sz="half" idx="10"/>
          </p:nvPr>
        </p:nvSpPr>
        <p:spPr/>
        <p:txBody>
          <a:bodyPr/>
          <a:lstStyle/>
          <a:p>
            <a:fld id="{76EB9665-7F40-432C-9FBD-255632CEAF98}" type="datetimeFigureOut">
              <a:rPr lang="en-AU" smtClean="0"/>
              <a:t>10/10/2024</a:t>
            </a:fld>
            <a:endParaRPr lang="en-AU"/>
          </a:p>
        </p:txBody>
      </p:sp>
      <p:sp>
        <p:nvSpPr>
          <p:cNvPr id="6" name="Footer Placeholder 5">
            <a:extLst>
              <a:ext uri="{FF2B5EF4-FFF2-40B4-BE49-F238E27FC236}">
                <a16:creationId xmlns:a16="http://schemas.microsoft.com/office/drawing/2014/main" id="{68885395-E029-7858-87CC-6DB6271B32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0D53D-5A5A-BE1D-F32B-C1E9A2545B4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277548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9AA14-74AB-A7FC-2DBE-ECE5D0C38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B381568-3CF5-C979-69E0-584E75DF1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3085A-753B-4241-913C-84CBB2206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EB9665-7F40-432C-9FBD-255632CEAF98}" type="datetimeFigureOut">
              <a:rPr lang="en-AU" smtClean="0"/>
              <a:t>10/10/2024</a:t>
            </a:fld>
            <a:endParaRPr lang="en-AU"/>
          </a:p>
        </p:txBody>
      </p:sp>
      <p:sp>
        <p:nvSpPr>
          <p:cNvPr id="5" name="Footer Placeholder 4">
            <a:extLst>
              <a:ext uri="{FF2B5EF4-FFF2-40B4-BE49-F238E27FC236}">
                <a16:creationId xmlns:a16="http://schemas.microsoft.com/office/drawing/2014/main" id="{0D863850-DE00-FBDB-585E-B6E203C46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48866FB-7CF2-90BA-481D-DF243DBA8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FC56F6-FDEA-410E-8C7E-7D916D8C2E08}" type="slidenum">
              <a:rPr lang="en-AU" smtClean="0"/>
              <a:t>‹#›</a:t>
            </a:fld>
            <a:endParaRPr lang="en-AU"/>
          </a:p>
        </p:txBody>
      </p:sp>
    </p:spTree>
    <p:extLst>
      <p:ext uri="{BB962C8B-B14F-4D97-AF65-F5344CB8AC3E}">
        <p14:creationId xmlns:p14="http://schemas.microsoft.com/office/powerpoint/2010/main" val="302867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google.com/forms/d/e/1FAIpQLSfe8VTs8mhpKX5zXdmZCoaOhsHfQBHLiYbaqdjnsgiyK4Mjiw/viewfor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D4B9-197C-C4E6-ECC7-B30DC0693801}"/>
              </a:ext>
            </a:extLst>
          </p:cNvPr>
          <p:cNvSpPr>
            <a:spLocks noGrp="1"/>
          </p:cNvSpPr>
          <p:nvPr>
            <p:ph type="ctrTitle"/>
          </p:nvPr>
        </p:nvSpPr>
        <p:spPr>
          <a:xfrm>
            <a:off x="945931" y="1122363"/>
            <a:ext cx="10300138" cy="2387600"/>
          </a:xfrm>
        </p:spPr>
        <p:txBody>
          <a:bodyPr>
            <a:normAutofit fontScale="90000"/>
          </a:bodyPr>
          <a:lstStyle/>
          <a:p>
            <a:pPr>
              <a:lnSpc>
                <a:spcPct val="150000"/>
              </a:lnSpc>
            </a:pPr>
            <a:r>
              <a:rPr lang="en-US" dirty="0"/>
              <a:t>IT Professional Environment: Law, Ethics and Privacy</a:t>
            </a:r>
            <a:endParaRPr lang="en-AU" dirty="0"/>
          </a:p>
        </p:txBody>
      </p:sp>
      <p:sp>
        <p:nvSpPr>
          <p:cNvPr id="3" name="Subtitle 2">
            <a:extLst>
              <a:ext uri="{FF2B5EF4-FFF2-40B4-BE49-F238E27FC236}">
                <a16:creationId xmlns:a16="http://schemas.microsoft.com/office/drawing/2014/main" id="{2BD3B877-F7F7-7DB8-3BDA-D20109BFACB7}"/>
              </a:ext>
            </a:extLst>
          </p:cNvPr>
          <p:cNvSpPr>
            <a:spLocks noGrp="1"/>
          </p:cNvSpPr>
          <p:nvPr>
            <p:ph type="subTitle" idx="1"/>
          </p:nvPr>
        </p:nvSpPr>
        <p:spPr/>
        <p:txBody>
          <a:bodyPr>
            <a:noAutofit/>
          </a:bodyPr>
          <a:lstStyle/>
          <a:p>
            <a:pPr>
              <a:lnSpc>
                <a:spcPct val="150000"/>
              </a:lnSpc>
            </a:pPr>
            <a:r>
              <a:rPr lang="en-AU" sz="2800" dirty="0"/>
              <a:t>Week 12:</a:t>
            </a:r>
          </a:p>
          <a:p>
            <a:pPr>
              <a:lnSpc>
                <a:spcPct val="150000"/>
              </a:lnSpc>
            </a:pPr>
            <a:r>
              <a:rPr lang="en-AU" sz="2800" dirty="0"/>
              <a:t>Lecturer: Dr. Farshid Keivanian</a:t>
            </a:r>
          </a:p>
        </p:txBody>
      </p:sp>
    </p:spTree>
    <p:extLst>
      <p:ext uri="{BB962C8B-B14F-4D97-AF65-F5344CB8AC3E}">
        <p14:creationId xmlns:p14="http://schemas.microsoft.com/office/powerpoint/2010/main" val="37003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BA2FB-B782-A911-CD27-226637AD2E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4C5CFF-DC8D-E1EB-21FA-8C5E16ECCFA5}"/>
              </a:ext>
            </a:extLst>
          </p:cNvPr>
          <p:cNvSpPr>
            <a:spLocks noGrp="1"/>
          </p:cNvSpPr>
          <p:nvPr>
            <p:ph type="title"/>
          </p:nvPr>
        </p:nvSpPr>
        <p:spPr>
          <a:xfrm>
            <a:off x="0" y="1"/>
            <a:ext cx="12192000" cy="1177158"/>
          </a:xfrm>
        </p:spPr>
        <p:txBody>
          <a:bodyPr>
            <a:normAutofit fontScale="90000"/>
          </a:bodyPr>
          <a:lstStyle/>
          <a:p>
            <a:r>
              <a:rPr lang="en-US" dirty="0">
                <a:latin typeface="Calibri" panose="020F0502020204030204" pitchFamily="34" charset="0"/>
                <a:cs typeface="Calibri" panose="020F0502020204030204" pitchFamily="34" charset="0"/>
              </a:rPr>
              <a:t>Step-by-Step Guide for ICT406 Assessment 4: Business Proposal Report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A0C1867-AE60-5765-BA4C-40C8DAA66F81}"/>
              </a:ext>
            </a:extLst>
          </p:cNvPr>
          <p:cNvSpPr>
            <a:spLocks noGrp="1"/>
          </p:cNvSpPr>
          <p:nvPr>
            <p:ph idx="1"/>
          </p:nvPr>
        </p:nvSpPr>
        <p:spPr>
          <a:xfrm>
            <a:off x="0" y="1309047"/>
            <a:ext cx="12192000" cy="5548951"/>
          </a:xfrm>
          <a:ln>
            <a:noFill/>
          </a:ln>
        </p:spPr>
        <p:txBody>
          <a:bodyPr>
            <a:noAutofit/>
          </a:bodyPr>
          <a:lstStyle/>
          <a:p>
            <a:pPr eaLnBrk="0" fontAlgn="base" hangingPunct="0">
              <a:lnSpc>
                <a:spcPct val="150000"/>
              </a:lnSpc>
              <a:spcBef>
                <a:spcPct val="0"/>
              </a:spcBef>
              <a:spcAft>
                <a:spcPct val="0"/>
              </a:spcAf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Breach of Individual Rights: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Ensure the policy protects clients' individual rights, especially regarding their sensitive data.</a:t>
            </a:r>
          </a:p>
          <a:p>
            <a:pPr eaLnBrk="0" fontAlgn="base" hangingPunct="0">
              <a:lnSpc>
                <a:spcPct val="150000"/>
              </a:lnSpc>
              <a:spcBef>
                <a:spcPct val="0"/>
              </a:spcBef>
              <a:spcAft>
                <a:spcPct val="0"/>
              </a:spcAf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Cybersecurity Measures: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Mention specific cybersecurity techniques to prevent future data breaches.</a:t>
            </a:r>
          </a:p>
          <a:p>
            <a:pPr eaLnBrk="0" fontAlgn="base" hangingPunct="0">
              <a:lnSpc>
                <a:spcPct val="150000"/>
              </a:lnSpc>
              <a:spcBef>
                <a:spcPct val="0"/>
              </a:spcBef>
              <a:spcAft>
                <a:spcPct val="0"/>
              </a:spcAf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Intellectual Property:</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Address how the firm protects IP-related documents. </a:t>
            </a:r>
          </a:p>
        </p:txBody>
      </p:sp>
    </p:spTree>
    <p:extLst>
      <p:ext uri="{BB962C8B-B14F-4D97-AF65-F5344CB8AC3E}">
        <p14:creationId xmlns:p14="http://schemas.microsoft.com/office/powerpoint/2010/main" val="54792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EA0F7-9486-0378-628A-200268FF9C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42C1DB-4A31-F2DA-1FBA-6AB334C3511A}"/>
              </a:ext>
            </a:extLst>
          </p:cNvPr>
          <p:cNvSpPr>
            <a:spLocks noGrp="1"/>
          </p:cNvSpPr>
          <p:nvPr>
            <p:ph type="title"/>
          </p:nvPr>
        </p:nvSpPr>
        <p:spPr>
          <a:xfrm>
            <a:off x="0" y="1"/>
            <a:ext cx="12192000" cy="1177158"/>
          </a:xfrm>
        </p:spPr>
        <p:txBody>
          <a:bodyPr>
            <a:normAutofit fontScale="90000"/>
          </a:bodyPr>
          <a:lstStyle/>
          <a:p>
            <a:r>
              <a:rPr lang="en-US" dirty="0">
                <a:latin typeface="Calibri" panose="020F0502020204030204" pitchFamily="34" charset="0"/>
                <a:cs typeface="Calibri" panose="020F0502020204030204" pitchFamily="34" charset="0"/>
              </a:rPr>
              <a:t>Step-by-Step Guide for ICT406 Assessment 4: Business Proposal Report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FE15CD0-D403-7617-4149-999CC1C5231D}"/>
              </a:ext>
            </a:extLst>
          </p:cNvPr>
          <p:cNvSpPr>
            <a:spLocks noGrp="1"/>
          </p:cNvSpPr>
          <p:nvPr>
            <p:ph idx="1"/>
          </p:nvPr>
        </p:nvSpPr>
        <p:spPr>
          <a:xfrm>
            <a:off x="0" y="1177159"/>
            <a:ext cx="12192000" cy="5680840"/>
          </a:xfrm>
          <a:ln>
            <a:no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Step 5: Conclusion (2 Marks)</a:t>
            </a:r>
          </a:p>
          <a:p>
            <a:pPr marL="0" indent="0">
              <a:lnSpc>
                <a:spcPct val="150000"/>
              </a:lnSpc>
              <a:buNone/>
            </a:pPr>
            <a:r>
              <a:rPr lang="en-US" dirty="0">
                <a:latin typeface="Calibri" panose="020F0502020204030204" pitchFamily="34" charset="0"/>
                <a:cs typeface="Calibri" panose="020F0502020204030204" pitchFamily="34" charset="0"/>
              </a:rPr>
              <a:t>In the </a:t>
            </a:r>
            <a:r>
              <a:rPr lang="en-US" b="1" dirty="0">
                <a:latin typeface="Calibri" panose="020F0502020204030204" pitchFamily="34" charset="0"/>
                <a:cs typeface="Calibri" panose="020F0502020204030204" pitchFamily="34" charset="0"/>
              </a:rPr>
              <a:t>Conclusion</a:t>
            </a:r>
            <a:r>
              <a:rPr lang="en-US" dirty="0">
                <a:latin typeface="Calibri" panose="020F0502020204030204" pitchFamily="34" charset="0"/>
                <a:cs typeface="Calibri" panose="020F0502020204030204" pitchFamily="34" charset="0"/>
              </a:rPr>
              <a:t>, summarize the key elements of the policy and any challenges encountered during the process.</a:t>
            </a:r>
          </a:p>
          <a:p>
            <a:pPr marL="0" indent="0">
              <a:lnSpc>
                <a:spcPct val="150000"/>
              </a:lnSpc>
              <a:buNone/>
            </a:pPr>
            <a:r>
              <a:rPr lang="en-US" b="1" dirty="0">
                <a:latin typeface="Calibri" panose="020F0502020204030204" pitchFamily="34" charset="0"/>
                <a:cs typeface="Calibri" panose="020F0502020204030204" pitchFamily="34" charset="0"/>
              </a:rPr>
              <a:t>Guidance:</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Recap the importance of the new policy.</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Highlight any assumptions made during the policy creation.</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Mention any future considerations, such as evolving data protection laws or changes in technology.</a:t>
            </a:r>
          </a:p>
          <a:p>
            <a:pPr marL="0" indent="0" eaLnBrk="0" fontAlgn="base" hangingPunct="0">
              <a:lnSpc>
                <a:spcPct val="150000"/>
              </a:lnSpc>
              <a:spcBef>
                <a:spcPct val="0"/>
              </a:spcBef>
              <a:spcAft>
                <a:spcPct val="0"/>
              </a:spcAft>
              <a:buNone/>
            </a:pP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8408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51D5E-A916-D0B6-0F5C-92511A2323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58E1BD-571C-4C1E-7465-1E2243798298}"/>
              </a:ext>
            </a:extLst>
          </p:cNvPr>
          <p:cNvSpPr>
            <a:spLocks noGrp="1"/>
          </p:cNvSpPr>
          <p:nvPr>
            <p:ph type="title"/>
          </p:nvPr>
        </p:nvSpPr>
        <p:spPr>
          <a:xfrm>
            <a:off x="0" y="1"/>
            <a:ext cx="12192000" cy="1177158"/>
          </a:xfrm>
        </p:spPr>
        <p:txBody>
          <a:bodyPr>
            <a:normAutofit fontScale="90000"/>
          </a:bodyPr>
          <a:lstStyle/>
          <a:p>
            <a:r>
              <a:rPr lang="en-US" dirty="0">
                <a:latin typeface="Calibri" panose="020F0502020204030204" pitchFamily="34" charset="0"/>
                <a:cs typeface="Calibri" panose="020F0502020204030204" pitchFamily="34" charset="0"/>
              </a:rPr>
              <a:t>Step-by-Step Guide for ICT406 Assessment 4: Business Proposal Report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64095BA-DCBA-0BE2-00E1-3819F2FC73EA}"/>
              </a:ext>
            </a:extLst>
          </p:cNvPr>
          <p:cNvSpPr>
            <a:spLocks noGrp="1"/>
          </p:cNvSpPr>
          <p:nvPr>
            <p:ph idx="1"/>
          </p:nvPr>
        </p:nvSpPr>
        <p:spPr>
          <a:xfrm>
            <a:off x="0" y="1177159"/>
            <a:ext cx="12192000" cy="5680840"/>
          </a:xfrm>
          <a:ln>
            <a:no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Example:</a:t>
            </a:r>
            <a:r>
              <a:rPr lang="en-US"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"This privacy and security policy provides a robust framework to protect client data while respecting legal and ethical standards. The implementation of cybersecurity measures and compliance with Australian Privacy Principles are critical to preventing future breaches."</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3064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20F82-8149-E923-CEE9-470DD87C46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8DBD8A-88FE-6F60-3262-F7B3D3E7F2EF}"/>
              </a:ext>
            </a:extLst>
          </p:cNvPr>
          <p:cNvSpPr>
            <a:spLocks noGrp="1"/>
          </p:cNvSpPr>
          <p:nvPr>
            <p:ph type="title"/>
          </p:nvPr>
        </p:nvSpPr>
        <p:spPr>
          <a:xfrm>
            <a:off x="0" y="1"/>
            <a:ext cx="12192000" cy="1177158"/>
          </a:xfrm>
        </p:spPr>
        <p:txBody>
          <a:bodyPr>
            <a:normAutofit fontScale="90000"/>
          </a:bodyPr>
          <a:lstStyle/>
          <a:p>
            <a:r>
              <a:rPr lang="en-US" dirty="0">
                <a:latin typeface="Calibri" panose="020F0502020204030204" pitchFamily="34" charset="0"/>
                <a:cs typeface="Calibri" panose="020F0502020204030204" pitchFamily="34" charset="0"/>
              </a:rPr>
              <a:t>Step-by-Step Guide for ICT406 Assessment 4: Business Proposal Report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BD5FC32-1227-4132-E496-96384B7B6651}"/>
              </a:ext>
            </a:extLst>
          </p:cNvPr>
          <p:cNvSpPr>
            <a:spLocks noGrp="1"/>
          </p:cNvSpPr>
          <p:nvPr>
            <p:ph idx="1"/>
          </p:nvPr>
        </p:nvSpPr>
        <p:spPr>
          <a:xfrm>
            <a:off x="0" y="1177159"/>
            <a:ext cx="12192000" cy="5680840"/>
          </a:xfrm>
          <a:ln>
            <a:no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Step 6: References (2 Marks)</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Use APA style referencing for all sources, including textbooks, class materials, and any online resources.</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Ensure that you cite all your sources to avoid plagiarism and ensure credibility.</a:t>
            </a:r>
          </a:p>
          <a:p>
            <a:pPr marL="0" indent="0">
              <a:lnSpc>
                <a:spcPct val="150000"/>
              </a:lnSpc>
              <a:buNone/>
            </a:pPr>
            <a:r>
              <a:rPr lang="en-US" b="1" dirty="0">
                <a:latin typeface="Calibri" panose="020F0502020204030204" pitchFamily="34" charset="0"/>
                <a:cs typeface="Calibri" panose="020F0502020204030204" pitchFamily="34" charset="0"/>
              </a:rPr>
              <a:t>Guidance:</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Include in-text citations throughout your policy where necessary.</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List all sources at the end of the document in APA format.</a:t>
            </a:r>
          </a:p>
        </p:txBody>
      </p:sp>
    </p:spTree>
    <p:extLst>
      <p:ext uri="{BB962C8B-B14F-4D97-AF65-F5344CB8AC3E}">
        <p14:creationId xmlns:p14="http://schemas.microsoft.com/office/powerpoint/2010/main" val="3330458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ACDB4-FC86-83D4-53E0-A39EE528B5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AA63F3-444B-5E6A-6E77-CC461DD84C67}"/>
              </a:ext>
            </a:extLst>
          </p:cNvPr>
          <p:cNvSpPr>
            <a:spLocks noGrp="1"/>
          </p:cNvSpPr>
          <p:nvPr>
            <p:ph type="title"/>
          </p:nvPr>
        </p:nvSpPr>
        <p:spPr>
          <a:xfrm>
            <a:off x="0" y="0"/>
            <a:ext cx="12192000" cy="1177158"/>
          </a:xfrm>
        </p:spPr>
        <p:txBody>
          <a:bodyPr>
            <a:normAutofit fontScale="90000"/>
          </a:bodyPr>
          <a:lstStyle/>
          <a:p>
            <a:r>
              <a:rPr lang="en-US" dirty="0">
                <a:latin typeface="Calibri" panose="020F0502020204030204" pitchFamily="34" charset="0"/>
                <a:cs typeface="Calibri" panose="020F0502020204030204" pitchFamily="34" charset="0"/>
              </a:rPr>
              <a:t>Step-by-Step Guide for ICT406 Assessment 4: Business Proposal Report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82B9618-BD60-74D7-5B70-2CB3C3DC66BC}"/>
              </a:ext>
            </a:extLst>
          </p:cNvPr>
          <p:cNvSpPr>
            <a:spLocks noGrp="1"/>
          </p:cNvSpPr>
          <p:nvPr>
            <p:ph idx="1"/>
          </p:nvPr>
        </p:nvSpPr>
        <p:spPr>
          <a:xfrm>
            <a:off x="0" y="1438507"/>
            <a:ext cx="12192000" cy="5419493"/>
          </a:xfrm>
          <a:ln>
            <a:noFill/>
          </a:ln>
        </p:spPr>
        <p:txBody>
          <a:bodyPr>
            <a:noAutofit/>
          </a:bodyPr>
          <a:lstStyle/>
          <a:p>
            <a:pPr marL="0" indent="0">
              <a:lnSpc>
                <a:spcPct val="100000"/>
              </a:lnSpc>
              <a:buNone/>
            </a:pPr>
            <a:r>
              <a:rPr lang="en-US" b="1" dirty="0">
                <a:latin typeface="Calibri" panose="020F0502020204030204" pitchFamily="34" charset="0"/>
                <a:cs typeface="Calibri" panose="020F0502020204030204" pitchFamily="34" charset="0"/>
              </a:rPr>
              <a:t>Step 7: Example Walkthrough (Similar Scenario)</a:t>
            </a:r>
          </a:p>
          <a:p>
            <a:pPr marL="0" indent="0">
              <a:lnSpc>
                <a:spcPct val="100000"/>
              </a:lnSpc>
              <a:buNone/>
            </a:pPr>
            <a:r>
              <a:rPr lang="en-US" dirty="0">
                <a:latin typeface="Calibri" panose="020F0502020204030204" pitchFamily="34" charset="0"/>
                <a:cs typeface="Calibri" panose="020F0502020204030204" pitchFamily="34" charset="0"/>
              </a:rPr>
              <a:t>Let’s work through a similar example to guide you:</a:t>
            </a:r>
          </a:p>
          <a:p>
            <a:pPr marL="0" indent="0">
              <a:lnSpc>
                <a:spcPct val="100000"/>
              </a:lnSpc>
              <a:buNone/>
            </a:pPr>
            <a:r>
              <a:rPr lang="en-US" b="1" dirty="0">
                <a:latin typeface="Calibri" panose="020F0502020204030204" pitchFamily="34" charset="0"/>
                <a:cs typeface="Calibri" panose="020F0502020204030204" pitchFamily="34" charset="0"/>
              </a:rPr>
              <a:t>Scenario Example:</a:t>
            </a:r>
            <a:r>
              <a:rPr lang="en-US"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A large healthcare provider in Melbourne recently experienced a data breach, exposing sensitive patient information. As part of their IT governance team, you’ve been tasked to rewrite the privacy and security policy to prevent future breaches. You will focus on aligning the policy with the Healthcare Privacy Act and ensuring compliance with ethical data handling practices.</a:t>
            </a:r>
            <a:endParaRPr lang="en-US" dirty="0">
              <a:latin typeface="Calibri" panose="020F0502020204030204" pitchFamily="34" charset="0"/>
              <a:cs typeface="Calibri" panose="020F0502020204030204" pitchFamily="34" charset="0"/>
            </a:endParaRPr>
          </a:p>
          <a:p>
            <a:pPr marL="0" indent="0">
              <a:lnSpc>
                <a:spcPct val="100000"/>
              </a:lnSpc>
              <a:buNone/>
            </a:pPr>
            <a:r>
              <a:rPr lang="en-US" dirty="0">
                <a:latin typeface="Calibri" panose="020F0502020204030204" pitchFamily="34" charset="0"/>
                <a:cs typeface="Calibri" panose="020F0502020204030204" pitchFamily="34" charset="0"/>
              </a:rPr>
              <a:t>You would follow the same steps, adjusting the details to reflect the healthcare context instead of the law firm.</a:t>
            </a:r>
          </a:p>
        </p:txBody>
      </p:sp>
    </p:spTree>
    <p:extLst>
      <p:ext uri="{BB962C8B-B14F-4D97-AF65-F5344CB8AC3E}">
        <p14:creationId xmlns:p14="http://schemas.microsoft.com/office/powerpoint/2010/main" val="2595608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A91EC-4EF0-3148-1268-6BA4195E91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C92AF2-1787-1591-A80F-D1C94C7641F0}"/>
              </a:ext>
            </a:extLst>
          </p:cNvPr>
          <p:cNvSpPr>
            <a:spLocks noGrp="1"/>
          </p:cNvSpPr>
          <p:nvPr>
            <p:ph type="title"/>
          </p:nvPr>
        </p:nvSpPr>
        <p:spPr>
          <a:xfrm>
            <a:off x="0" y="0"/>
            <a:ext cx="12192000" cy="1177158"/>
          </a:xfrm>
        </p:spPr>
        <p:txBody>
          <a:bodyPr>
            <a:normAutofit fontScale="90000"/>
          </a:bodyPr>
          <a:lstStyle/>
          <a:p>
            <a:r>
              <a:rPr lang="en-US" dirty="0">
                <a:latin typeface="Calibri" panose="020F0502020204030204" pitchFamily="34" charset="0"/>
                <a:cs typeface="Calibri" panose="020F0502020204030204" pitchFamily="34" charset="0"/>
              </a:rPr>
              <a:t>Group Class Activity: Presentation on IT Governance and Privacy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C1B4DD3-BE33-BC62-0630-1C71F7A9A9CF}"/>
              </a:ext>
            </a:extLst>
          </p:cNvPr>
          <p:cNvSpPr>
            <a:spLocks noGrp="1"/>
          </p:cNvSpPr>
          <p:nvPr>
            <p:ph idx="1"/>
          </p:nvPr>
        </p:nvSpPr>
        <p:spPr>
          <a:xfrm>
            <a:off x="0" y="1438507"/>
            <a:ext cx="12192000" cy="541949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Objective:</a:t>
            </a:r>
          </a:p>
          <a:p>
            <a:pPr>
              <a:lnSpc>
                <a:spcPct val="150000"/>
              </a:lnSpc>
            </a:pPr>
            <a:r>
              <a:rPr lang="en-US" dirty="0">
                <a:latin typeface="Calibri" panose="020F0502020204030204" pitchFamily="34" charset="0"/>
                <a:cs typeface="Calibri" panose="020F0502020204030204" pitchFamily="34" charset="0"/>
              </a:rPr>
              <a:t>Students will explore key issues related to IT governance, privacy, and cybersecurity by selecting a topic and preparing a group presentation. Each group will present their findings, propose solutions, and engage in a class discussion.</a:t>
            </a:r>
          </a:p>
        </p:txBody>
      </p:sp>
    </p:spTree>
    <p:extLst>
      <p:ext uri="{BB962C8B-B14F-4D97-AF65-F5344CB8AC3E}">
        <p14:creationId xmlns:p14="http://schemas.microsoft.com/office/powerpoint/2010/main" val="880891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F03E5-8F35-8F65-9B30-EC3DD32DD3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5AFB57-75CD-A26D-03EF-659027BF30A1}"/>
              </a:ext>
            </a:extLst>
          </p:cNvPr>
          <p:cNvSpPr>
            <a:spLocks noGrp="1"/>
          </p:cNvSpPr>
          <p:nvPr>
            <p:ph type="title"/>
          </p:nvPr>
        </p:nvSpPr>
        <p:spPr>
          <a:xfrm>
            <a:off x="0" y="0"/>
            <a:ext cx="12192000" cy="1177158"/>
          </a:xfrm>
        </p:spPr>
        <p:txBody>
          <a:bodyPr>
            <a:normAutofit fontScale="90000"/>
          </a:bodyPr>
          <a:lstStyle/>
          <a:p>
            <a:r>
              <a:rPr lang="en-US" dirty="0">
                <a:latin typeface="Calibri" panose="020F0502020204030204" pitchFamily="34" charset="0"/>
                <a:cs typeface="Calibri" panose="020F0502020204030204" pitchFamily="34" charset="0"/>
              </a:rPr>
              <a:t>Group Class Activity: Presentation on IT Governance and Privacy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96A34CA-324E-98AA-403F-20E0592E3FE9}"/>
              </a:ext>
            </a:extLst>
          </p:cNvPr>
          <p:cNvSpPr>
            <a:spLocks noGrp="1"/>
          </p:cNvSpPr>
          <p:nvPr>
            <p:ph idx="1"/>
          </p:nvPr>
        </p:nvSpPr>
        <p:spPr>
          <a:xfrm>
            <a:off x="0" y="1438507"/>
            <a:ext cx="12192000" cy="5419493"/>
          </a:xfrm>
          <a:ln>
            <a:noFill/>
          </a:ln>
        </p:spPr>
        <p:txBody>
          <a:bodyPr>
            <a:noAutofit/>
          </a:bodyPr>
          <a:lstStyle/>
          <a:p>
            <a:r>
              <a:rPr lang="en-US" b="1" dirty="0">
                <a:latin typeface="Calibri" panose="020F0502020204030204" pitchFamily="34" charset="0"/>
                <a:cs typeface="Calibri" panose="020F0502020204030204" pitchFamily="34" charset="0"/>
              </a:rPr>
              <a:t>Topics to Choose From:</a:t>
            </a:r>
          </a:p>
          <a:p>
            <a:pPr>
              <a:buFont typeface="+mj-lt"/>
              <a:buAutoNum type="arabicPeriod"/>
            </a:pPr>
            <a:r>
              <a:rPr lang="en-US" b="1" dirty="0">
                <a:latin typeface="Calibri" panose="020F0502020204030204" pitchFamily="34" charset="0"/>
                <a:cs typeface="Calibri" panose="020F0502020204030204" pitchFamily="34" charset="0"/>
              </a:rPr>
              <a:t> Privacy Policy Drafting for Specific Industries:</a:t>
            </a:r>
            <a:endParaRPr lang="en-US" dirty="0">
              <a:latin typeface="Calibri" panose="020F0502020204030204" pitchFamily="34" charset="0"/>
              <a:cs typeface="Calibri" panose="020F0502020204030204" pitchFamily="34" charset="0"/>
            </a:endParaRPr>
          </a:p>
          <a:p>
            <a:pPr lvl="1"/>
            <a:r>
              <a:rPr lang="en-US" sz="2800" dirty="0">
                <a:latin typeface="Calibri" panose="020F0502020204030204" pitchFamily="34" charset="0"/>
                <a:cs typeface="Calibri" panose="020F0502020204030204" pitchFamily="34" charset="0"/>
              </a:rPr>
              <a:t> Choose one industry (Healthcare, Finance, or Education) and draft a privacy and security policy.</a:t>
            </a:r>
          </a:p>
          <a:p>
            <a:pPr lvl="1"/>
            <a:r>
              <a:rPr lang="en-US" sz="2800" b="1" dirty="0">
                <a:latin typeface="Calibri" panose="020F0502020204030204" pitchFamily="34" charset="0"/>
                <a:cs typeface="Calibri" panose="020F0502020204030204" pitchFamily="34" charset="0"/>
              </a:rPr>
              <a:t>Requirements:</a:t>
            </a:r>
            <a:endParaRPr lang="en-US" sz="2800" dirty="0">
              <a:latin typeface="Calibri" panose="020F0502020204030204" pitchFamily="34" charset="0"/>
              <a:cs typeface="Calibri" panose="020F0502020204030204" pitchFamily="34" charset="0"/>
            </a:endParaRPr>
          </a:p>
          <a:p>
            <a:pPr lvl="2"/>
            <a:r>
              <a:rPr lang="en-US" sz="2800" dirty="0">
                <a:latin typeface="Calibri" panose="020F0502020204030204" pitchFamily="34" charset="0"/>
                <a:cs typeface="Calibri" panose="020F0502020204030204" pitchFamily="34" charset="0"/>
              </a:rPr>
              <a:t>Highlight the unique privacy and security concerns for the chosen industry.</a:t>
            </a:r>
          </a:p>
          <a:p>
            <a:pPr lvl="2"/>
            <a:r>
              <a:rPr lang="en-US" sz="2800" dirty="0">
                <a:latin typeface="Calibri" panose="020F0502020204030204" pitchFamily="34" charset="0"/>
                <a:cs typeface="Calibri" panose="020F0502020204030204" pitchFamily="34" charset="0"/>
              </a:rPr>
              <a:t>Align the policy with relevant laws (e.g., Australian Privacy Principles, Healthcare Privacy Act).</a:t>
            </a:r>
          </a:p>
          <a:p>
            <a:pPr lvl="2"/>
            <a:r>
              <a:rPr lang="en-US" sz="2800" dirty="0">
                <a:latin typeface="Calibri" panose="020F0502020204030204" pitchFamily="34" charset="0"/>
                <a:cs typeface="Calibri" panose="020F0502020204030204" pitchFamily="34" charset="0"/>
              </a:rPr>
              <a:t>Include sections like data collection, storage, cybersecurity measures, and breach response.</a:t>
            </a:r>
          </a:p>
          <a:p>
            <a:pPr lvl="1"/>
            <a:r>
              <a:rPr lang="en-US" sz="2800" b="1" dirty="0">
                <a:latin typeface="Calibri" panose="020F0502020204030204" pitchFamily="34" charset="0"/>
                <a:cs typeface="Calibri" panose="020F0502020204030204" pitchFamily="34" charset="0"/>
              </a:rPr>
              <a:t>Presentation:</a:t>
            </a:r>
            <a:r>
              <a:rPr lang="en-US" sz="2800" dirty="0">
                <a:latin typeface="Calibri" panose="020F0502020204030204" pitchFamily="34" charset="0"/>
                <a:cs typeface="Calibri" panose="020F0502020204030204" pitchFamily="34" charset="0"/>
              </a:rPr>
              <a:t> Discuss how the nature of the industry impacts privacy requirements and the approach to security.</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2871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C609DB-252D-9600-0AF2-EA1650C85E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A40B2D-C955-E6E8-4C01-85179FD4848D}"/>
              </a:ext>
            </a:extLst>
          </p:cNvPr>
          <p:cNvSpPr>
            <a:spLocks noGrp="1"/>
          </p:cNvSpPr>
          <p:nvPr>
            <p:ph type="title"/>
          </p:nvPr>
        </p:nvSpPr>
        <p:spPr>
          <a:xfrm>
            <a:off x="0" y="0"/>
            <a:ext cx="12192000" cy="1177158"/>
          </a:xfrm>
        </p:spPr>
        <p:txBody>
          <a:bodyPr>
            <a:normAutofit fontScale="90000"/>
          </a:bodyPr>
          <a:lstStyle/>
          <a:p>
            <a:r>
              <a:rPr lang="en-US" dirty="0">
                <a:latin typeface="Calibri" panose="020F0502020204030204" pitchFamily="34" charset="0"/>
                <a:cs typeface="Calibri" panose="020F0502020204030204" pitchFamily="34" charset="0"/>
              </a:rPr>
              <a:t>Group Class Activity: Presentation on IT Governance and Privacy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1E6E781-74A7-80D0-2441-0A051EEE50BC}"/>
              </a:ext>
            </a:extLst>
          </p:cNvPr>
          <p:cNvSpPr>
            <a:spLocks noGrp="1"/>
          </p:cNvSpPr>
          <p:nvPr>
            <p:ph idx="1"/>
          </p:nvPr>
        </p:nvSpPr>
        <p:spPr>
          <a:xfrm>
            <a:off x="0" y="1438507"/>
            <a:ext cx="12192000" cy="5419493"/>
          </a:xfrm>
          <a:ln>
            <a:noFill/>
          </a:ln>
        </p:spPr>
        <p:txBody>
          <a:bodyPr>
            <a:noAutofit/>
          </a:bodyPr>
          <a:lstStyle/>
          <a:p>
            <a:pPr marL="0" indent="0">
              <a:buNone/>
            </a:pPr>
            <a:r>
              <a:rPr lang="en-US" b="1" dirty="0">
                <a:latin typeface="Calibri" panose="020F0502020204030204" pitchFamily="34" charset="0"/>
                <a:cs typeface="Calibri" panose="020F0502020204030204" pitchFamily="34" charset="0"/>
              </a:rPr>
              <a:t>2. Cybersecurity Threat Analysis and Mitigation:</a:t>
            </a: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a:latin typeface="Calibri" panose="020F0502020204030204" pitchFamily="34" charset="0"/>
                <a:cs typeface="Calibri" panose="020F0502020204030204" pitchFamily="34" charset="0"/>
              </a:rPr>
              <a:t>Analyze three types of cybersecurity threats (Ransomware, Phishing, Insider Threats).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Requirements:</a:t>
            </a:r>
            <a:endParaRPr lang="en-US"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Explain the nature of each threat and provide real-world examples.</a:t>
            </a:r>
          </a:p>
          <a:p>
            <a:pPr marL="742950" lvl="1"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Propose IT governance strategies and security policies to mitigate these threats.</a:t>
            </a:r>
          </a:p>
          <a:p>
            <a:pPr marL="742950" lvl="1"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Discuss how companies can balance security measures with privacy protection.</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Presentation:</a:t>
            </a:r>
            <a:r>
              <a:rPr lang="en-US" dirty="0">
                <a:latin typeface="Calibri" panose="020F0502020204030204" pitchFamily="34" charset="0"/>
                <a:cs typeface="Calibri" panose="020F0502020204030204" pitchFamily="34" charset="0"/>
              </a:rPr>
              <a:t> Describe mitigation techniques and their effectiveness in preventing data breaches.</a:t>
            </a:r>
          </a:p>
        </p:txBody>
      </p:sp>
    </p:spTree>
    <p:extLst>
      <p:ext uri="{BB962C8B-B14F-4D97-AF65-F5344CB8AC3E}">
        <p14:creationId xmlns:p14="http://schemas.microsoft.com/office/powerpoint/2010/main" val="2028544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6A57CB-555C-1BC5-FE5B-52AA935EC4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FA466C-EC1C-0724-D658-D22306FAB641}"/>
              </a:ext>
            </a:extLst>
          </p:cNvPr>
          <p:cNvSpPr>
            <a:spLocks noGrp="1"/>
          </p:cNvSpPr>
          <p:nvPr>
            <p:ph type="title"/>
          </p:nvPr>
        </p:nvSpPr>
        <p:spPr>
          <a:xfrm>
            <a:off x="0" y="0"/>
            <a:ext cx="12192000" cy="1177158"/>
          </a:xfrm>
        </p:spPr>
        <p:txBody>
          <a:bodyPr>
            <a:normAutofit fontScale="90000"/>
          </a:bodyPr>
          <a:lstStyle/>
          <a:p>
            <a:r>
              <a:rPr lang="en-US" dirty="0">
                <a:latin typeface="Calibri" panose="020F0502020204030204" pitchFamily="34" charset="0"/>
                <a:cs typeface="Calibri" panose="020F0502020204030204" pitchFamily="34" charset="0"/>
              </a:rPr>
              <a:t>Group Class Activity: Presentation on IT Governance and Privacy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461E767-8F3A-E871-B5C5-338AFEE988BB}"/>
              </a:ext>
            </a:extLst>
          </p:cNvPr>
          <p:cNvSpPr>
            <a:spLocks noGrp="1"/>
          </p:cNvSpPr>
          <p:nvPr>
            <p:ph idx="1"/>
          </p:nvPr>
        </p:nvSpPr>
        <p:spPr>
          <a:xfrm>
            <a:off x="0" y="1438507"/>
            <a:ext cx="12192000" cy="5419493"/>
          </a:xfrm>
          <a:ln>
            <a:noFill/>
          </a:ln>
        </p:spPr>
        <p:txBody>
          <a:bodyPr>
            <a:noAutofit/>
          </a:bodyPr>
          <a:lstStyle/>
          <a:p>
            <a:pPr marL="0" indent="0">
              <a:buNone/>
            </a:pPr>
            <a:r>
              <a:rPr lang="en-US" b="1" dirty="0">
                <a:latin typeface="Calibri" panose="020F0502020204030204" pitchFamily="34" charset="0"/>
                <a:cs typeface="Calibri" panose="020F0502020204030204" pitchFamily="34" charset="0"/>
              </a:rPr>
              <a:t>3. Ethical Issues in IT:</a:t>
            </a: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a:latin typeface="Calibri" panose="020F0502020204030204" pitchFamily="34" charset="0"/>
                <a:cs typeface="Calibri" panose="020F0502020204030204" pitchFamily="34" charset="0"/>
              </a:rPr>
              <a:t>Explore the ethical challenges surrounding privacy, surveillance, and data breaches in the IT environment.</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Requirements:</a:t>
            </a:r>
            <a:endParaRPr lang="en-US"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Discuss ethical implications of surveillance tools (e.g., CCTV, data monitoring) used in organizations.</a:t>
            </a:r>
          </a:p>
          <a:p>
            <a:pPr marL="742950" lvl="1"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Highlight case studies where privacy was compromised due to inadequate ethical considerations.</a:t>
            </a:r>
          </a:p>
          <a:p>
            <a:pPr marL="742950" lvl="1"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Provide solutions that balance privacy rights with the need for security.</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Presentation:</a:t>
            </a:r>
            <a:r>
              <a:rPr lang="en-US" dirty="0">
                <a:latin typeface="Calibri" panose="020F0502020204030204" pitchFamily="34" charset="0"/>
                <a:cs typeface="Calibri" panose="020F0502020204030204" pitchFamily="34" charset="0"/>
              </a:rPr>
              <a:t> Present ethical dilemmas and how companies can implement policies to address them.</a:t>
            </a:r>
          </a:p>
        </p:txBody>
      </p:sp>
    </p:spTree>
    <p:extLst>
      <p:ext uri="{BB962C8B-B14F-4D97-AF65-F5344CB8AC3E}">
        <p14:creationId xmlns:p14="http://schemas.microsoft.com/office/powerpoint/2010/main" val="1939335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7E9A0-78DC-3DAE-A9E7-F63C7ED2F7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C90C31-EB09-F4DA-34F5-4CD4B83A10C7}"/>
              </a:ext>
            </a:extLst>
          </p:cNvPr>
          <p:cNvSpPr>
            <a:spLocks noGrp="1"/>
          </p:cNvSpPr>
          <p:nvPr>
            <p:ph type="title"/>
          </p:nvPr>
        </p:nvSpPr>
        <p:spPr>
          <a:xfrm>
            <a:off x="0" y="0"/>
            <a:ext cx="12192000" cy="1177158"/>
          </a:xfrm>
        </p:spPr>
        <p:txBody>
          <a:bodyPr>
            <a:normAutofit fontScale="90000"/>
          </a:bodyPr>
          <a:lstStyle/>
          <a:p>
            <a:r>
              <a:rPr lang="en-US" dirty="0">
                <a:latin typeface="Calibri" panose="020F0502020204030204" pitchFamily="34" charset="0"/>
                <a:cs typeface="Calibri" panose="020F0502020204030204" pitchFamily="34" charset="0"/>
              </a:rPr>
              <a:t>Group Class Activity: Presentation on IT Governance and Privacy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7295240-DB88-6729-2BD9-194E8745F51F}"/>
              </a:ext>
            </a:extLst>
          </p:cNvPr>
          <p:cNvSpPr>
            <a:spLocks noGrp="1"/>
          </p:cNvSpPr>
          <p:nvPr>
            <p:ph idx="1"/>
          </p:nvPr>
        </p:nvSpPr>
        <p:spPr>
          <a:xfrm>
            <a:off x="0" y="1438507"/>
            <a:ext cx="12192000" cy="5419493"/>
          </a:xfrm>
          <a:ln>
            <a:noFill/>
          </a:ln>
        </p:spPr>
        <p:txBody>
          <a:bodyPr>
            <a:noAutofit/>
          </a:bodyPr>
          <a:lstStyle/>
          <a:p>
            <a:r>
              <a:rPr lang="en-US" b="1" dirty="0">
                <a:latin typeface="Calibri" panose="020F0502020204030204" pitchFamily="34" charset="0"/>
                <a:cs typeface="Calibri" panose="020F0502020204030204" pitchFamily="34" charset="0"/>
              </a:rPr>
              <a:t>Instructions:</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Each group will choose one of the topics above.</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Prepare a 10-15 minute presentation that includes:</a:t>
            </a:r>
          </a:p>
          <a:p>
            <a:pPr marL="742950" lvl="1"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An introduction to the topic.</a:t>
            </a:r>
          </a:p>
          <a:p>
            <a:pPr marL="742950" lvl="1"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Real-world examples or case studies.</a:t>
            </a:r>
          </a:p>
          <a:p>
            <a:pPr marL="742950" lvl="1"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Proposed solutions or policies.</a:t>
            </a:r>
          </a:p>
          <a:p>
            <a:pPr marL="742950" lvl="1"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A class discussion question to engage peers.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Bonus:</a:t>
            </a:r>
            <a:r>
              <a:rPr lang="en-US" dirty="0">
                <a:latin typeface="Calibri" panose="020F0502020204030204" pitchFamily="34" charset="0"/>
                <a:cs typeface="Calibri" panose="020F0502020204030204" pitchFamily="34" charset="0"/>
              </a:rPr>
              <a:t> Groups that incorporate recent news events or company case studies (e.g., data breaches in Australian companies) will receive extra points.</a:t>
            </a:r>
          </a:p>
        </p:txBody>
      </p:sp>
    </p:spTree>
    <p:extLst>
      <p:ext uri="{BB962C8B-B14F-4D97-AF65-F5344CB8AC3E}">
        <p14:creationId xmlns:p14="http://schemas.microsoft.com/office/powerpoint/2010/main" val="1032616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1177158"/>
          </a:xfrm>
        </p:spPr>
        <p:txBody>
          <a:bodyPr>
            <a:normAutofit fontScale="90000"/>
          </a:bodyPr>
          <a:lstStyle/>
          <a:p>
            <a:r>
              <a:rPr lang="en-US" dirty="0">
                <a:latin typeface="Calibri" panose="020F0502020204030204" pitchFamily="34" charset="0"/>
                <a:cs typeface="Calibri" panose="020F0502020204030204" pitchFamily="34" charset="0"/>
              </a:rPr>
              <a:t>Step-by-Step Guide for ICT406 Assessment 4: Business Proposal Report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1309048"/>
            <a:ext cx="12192000" cy="5270428"/>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Introduction:</a:t>
            </a:r>
            <a:r>
              <a:rPr lang="en-US" dirty="0">
                <a:latin typeface="Calibri" panose="020F0502020204030204" pitchFamily="34" charset="0"/>
                <a:cs typeface="Calibri" panose="020F0502020204030204" pitchFamily="34" charset="0"/>
              </a:rPr>
              <a:t> This guide will walk you through the process of completing your Assignment 4 for ICT406. The task involves rewriting the privacy and security policy for a law firm that has recently suffered a data breach. The goal is to ensure that the new policy is robust, respects ethical standards, and aligns with Australian data protection laws. Each section of the policy must reflect the topics covered in the lectures, including ethics, cybersecurity, and intellectual property rights. Below is a step-by-step breakdown to help you structure your assignment and engage with the material effectively.</a:t>
            </a:r>
          </a:p>
        </p:txBody>
      </p:sp>
    </p:spTree>
    <p:extLst>
      <p:ext uri="{BB962C8B-B14F-4D97-AF65-F5344CB8AC3E}">
        <p14:creationId xmlns:p14="http://schemas.microsoft.com/office/powerpoint/2010/main" val="2728279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7ABBF-9767-2224-56DC-4BAAB26CC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EB492C-C59B-9A4E-0C05-01718E0649B5}"/>
              </a:ext>
            </a:extLst>
          </p:cNvPr>
          <p:cNvSpPr>
            <a:spLocks noGrp="1"/>
          </p:cNvSpPr>
          <p:nvPr>
            <p:ph type="title"/>
          </p:nvPr>
        </p:nvSpPr>
        <p:spPr>
          <a:xfrm>
            <a:off x="0" y="0"/>
            <a:ext cx="12192000" cy="1177158"/>
          </a:xfrm>
        </p:spPr>
        <p:txBody>
          <a:bodyPr>
            <a:normAutofit fontScale="90000"/>
          </a:bodyPr>
          <a:lstStyle/>
          <a:p>
            <a:r>
              <a:rPr lang="en-US" dirty="0">
                <a:latin typeface="Calibri" panose="020F0502020204030204" pitchFamily="34" charset="0"/>
                <a:cs typeface="Calibri" panose="020F0502020204030204" pitchFamily="34" charset="0"/>
              </a:rPr>
              <a:t>Group Class Activity: Presentation on IT Governance and Privacy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EBDBD0A-CFCE-0C75-E16A-DBF60B5AEBD8}"/>
              </a:ext>
            </a:extLst>
          </p:cNvPr>
          <p:cNvSpPr>
            <a:spLocks noGrp="1"/>
          </p:cNvSpPr>
          <p:nvPr>
            <p:ph idx="1"/>
          </p:nvPr>
        </p:nvSpPr>
        <p:spPr>
          <a:xfrm>
            <a:off x="0" y="1438507"/>
            <a:ext cx="12192000" cy="5419493"/>
          </a:xfrm>
          <a:ln>
            <a:noFill/>
          </a:ln>
        </p:spPr>
        <p:txBody>
          <a:bodyPr>
            <a:noAutofit/>
          </a:bodyPr>
          <a:lstStyle/>
          <a:p>
            <a:pPr marL="0" indent="0">
              <a:lnSpc>
                <a:spcPct val="150000"/>
              </a:lnSpc>
              <a:buNone/>
            </a:pPr>
            <a:r>
              <a:rPr lang="en-US" dirty="0">
                <a:latin typeface="Calibri" panose="020F0502020204030204" pitchFamily="34" charset="0"/>
                <a:cs typeface="Calibri" panose="020F0502020204030204" pitchFamily="34" charset="0"/>
              </a:rPr>
              <a:t>This activity encourages students to engage with the material on privacy, ethics, and cybersecurity, while developing critical thinking and presentation skills.</a:t>
            </a:r>
          </a:p>
        </p:txBody>
      </p:sp>
    </p:spTree>
    <p:extLst>
      <p:ext uri="{BB962C8B-B14F-4D97-AF65-F5344CB8AC3E}">
        <p14:creationId xmlns:p14="http://schemas.microsoft.com/office/powerpoint/2010/main" val="1259520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0E07F-8A41-295B-F4A2-2FC946A6680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1DE591A-B254-C75C-C528-B8E86D724B0C}"/>
              </a:ext>
            </a:extLst>
          </p:cNvPr>
          <p:cNvSpPr txBox="1"/>
          <p:nvPr/>
        </p:nvSpPr>
        <p:spPr>
          <a:xfrm>
            <a:off x="0" y="6116285"/>
            <a:ext cx="12192000" cy="523220"/>
          </a:xfrm>
          <a:prstGeom prst="rect">
            <a:avLst/>
          </a:prstGeom>
          <a:noFill/>
        </p:spPr>
        <p:txBody>
          <a:bodyPr wrap="square">
            <a:spAutoFit/>
          </a:bodyPr>
          <a:lstStyle/>
          <a:p>
            <a:r>
              <a:rPr lang="en-US" sz="2800" dirty="0">
                <a:hlinkClick r:id="rId2"/>
              </a:rPr>
              <a:t>ICT406 IT Professional Environment: Law, Ethics and Privacy (google.com)</a:t>
            </a:r>
            <a:endParaRPr lang="en-AU" sz="28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0B6FFA2-70AD-794C-03A8-163AE12A9C69}"/>
              </a:ext>
            </a:extLst>
          </p:cNvPr>
          <p:cNvPicPr>
            <a:picLocks noChangeAspect="1"/>
          </p:cNvPicPr>
          <p:nvPr/>
        </p:nvPicPr>
        <p:blipFill>
          <a:blip r:embed="rId3"/>
          <a:srcRect t="7662" b="6821"/>
          <a:stretch/>
        </p:blipFill>
        <p:spPr>
          <a:xfrm>
            <a:off x="0" y="0"/>
            <a:ext cx="12192000" cy="5864774"/>
          </a:xfrm>
          <a:prstGeom prst="rect">
            <a:avLst/>
          </a:prstGeom>
        </p:spPr>
      </p:pic>
    </p:spTree>
    <p:extLst>
      <p:ext uri="{BB962C8B-B14F-4D97-AF65-F5344CB8AC3E}">
        <p14:creationId xmlns:p14="http://schemas.microsoft.com/office/powerpoint/2010/main" val="1385275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rawings on colourful paper">
            <a:extLst>
              <a:ext uri="{FF2B5EF4-FFF2-40B4-BE49-F238E27FC236}">
                <a16:creationId xmlns:a16="http://schemas.microsoft.com/office/drawing/2014/main" id="{2173C23E-BCE7-5BED-F394-40BCFCF7FE84}"/>
              </a:ext>
            </a:extLst>
          </p:cNvPr>
          <p:cNvPicPr>
            <a:picLocks noChangeAspect="1"/>
          </p:cNvPicPr>
          <p:nvPr/>
        </p:nvPicPr>
        <p:blipFill>
          <a:blip r:embed="rId2"/>
          <a:srcRect r="23298" b="9091"/>
          <a:stretch/>
        </p:blipFill>
        <p:spPr>
          <a:xfrm>
            <a:off x="3523488" y="10"/>
            <a:ext cx="8668512" cy="6857990"/>
          </a:xfrm>
          <a:prstGeom prst="rect">
            <a:avLst/>
          </a:prstGeom>
        </p:spPr>
      </p:pic>
      <p:sp>
        <p:nvSpPr>
          <p:cNvPr id="4" name="TextBox 3">
            <a:extLst>
              <a:ext uri="{FF2B5EF4-FFF2-40B4-BE49-F238E27FC236}">
                <a16:creationId xmlns:a16="http://schemas.microsoft.com/office/drawing/2014/main" id="{EF1E9141-DBCF-640F-15BC-0E8E1936A940}"/>
              </a:ext>
            </a:extLst>
          </p:cNvPr>
          <p:cNvSpPr txBox="1"/>
          <p:nvPr/>
        </p:nvSpPr>
        <p:spPr>
          <a:xfrm>
            <a:off x="477981" y="1122363"/>
            <a:ext cx="3045508" cy="464781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dirty="0">
                <a:latin typeface="+mj-lt"/>
                <a:ea typeface="+mj-ea"/>
                <a:cs typeface="+mj-cs"/>
              </a:rPr>
              <a:t>Happy A Learning Day!</a:t>
            </a:r>
          </a:p>
          <a:p>
            <a:pPr>
              <a:lnSpc>
                <a:spcPct val="90000"/>
              </a:lnSpc>
              <a:spcBef>
                <a:spcPct val="0"/>
              </a:spcBef>
              <a:spcAft>
                <a:spcPts val="600"/>
              </a:spcAft>
            </a:pPr>
            <a:r>
              <a:rPr lang="en-US" sz="4800" b="1" dirty="0">
                <a:latin typeface="+mj-lt"/>
                <a:ea typeface="+mj-ea"/>
                <a:cs typeface="+mj-cs"/>
              </a:rPr>
              <a:t>Thank You!</a:t>
            </a:r>
          </a:p>
          <a:p>
            <a:pPr>
              <a:lnSpc>
                <a:spcPct val="90000"/>
              </a:lnSpc>
              <a:spcBef>
                <a:spcPct val="0"/>
              </a:spcBef>
              <a:spcAft>
                <a:spcPts val="600"/>
              </a:spcAft>
            </a:pPr>
            <a:r>
              <a:rPr lang="en-US" sz="4800" b="1" dirty="0">
                <a:latin typeface="+mj-lt"/>
                <a:ea typeface="+mj-ea"/>
                <a:cs typeface="+mj-cs"/>
              </a:rPr>
              <a:t>Dr. Farshid Keivanian</a:t>
            </a:r>
          </a:p>
        </p:txBody>
      </p:sp>
    </p:spTree>
    <p:extLst>
      <p:ext uri="{BB962C8B-B14F-4D97-AF65-F5344CB8AC3E}">
        <p14:creationId xmlns:p14="http://schemas.microsoft.com/office/powerpoint/2010/main" val="3871266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F1D40-19E9-D512-C8DF-63376EB346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D9BDE9-A777-871D-DBB6-02569AEE47AE}"/>
              </a:ext>
            </a:extLst>
          </p:cNvPr>
          <p:cNvSpPr>
            <a:spLocks noGrp="1"/>
          </p:cNvSpPr>
          <p:nvPr>
            <p:ph type="title"/>
          </p:nvPr>
        </p:nvSpPr>
        <p:spPr>
          <a:xfrm>
            <a:off x="0" y="1"/>
            <a:ext cx="12192000" cy="1177158"/>
          </a:xfrm>
        </p:spPr>
        <p:txBody>
          <a:bodyPr>
            <a:normAutofit fontScale="90000"/>
          </a:bodyPr>
          <a:lstStyle/>
          <a:p>
            <a:r>
              <a:rPr lang="en-US" dirty="0">
                <a:latin typeface="Calibri" panose="020F0502020204030204" pitchFamily="34" charset="0"/>
                <a:cs typeface="Calibri" panose="020F0502020204030204" pitchFamily="34" charset="0"/>
              </a:rPr>
              <a:t>Step-by-Step Guide for ICT406 Assessment 4: Business Proposal Report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C41E00D-C744-C2E4-9955-4E83CCA64C65}"/>
              </a:ext>
            </a:extLst>
          </p:cNvPr>
          <p:cNvSpPr>
            <a:spLocks noGrp="1"/>
          </p:cNvSpPr>
          <p:nvPr>
            <p:ph idx="1"/>
          </p:nvPr>
        </p:nvSpPr>
        <p:spPr>
          <a:xfrm>
            <a:off x="0" y="1309048"/>
            <a:ext cx="12192000" cy="5270428"/>
          </a:xfrm>
          <a:ln>
            <a:noFill/>
          </a:ln>
        </p:spPr>
        <p:txBody>
          <a:bodyPr>
            <a:noAutofit/>
          </a:bodyPr>
          <a:lstStyle/>
          <a:p>
            <a:pPr marL="0" indent="0">
              <a:buNone/>
            </a:pPr>
            <a:r>
              <a:rPr lang="en-US" b="1" dirty="0">
                <a:latin typeface="Calibri" panose="020F0502020204030204" pitchFamily="34" charset="0"/>
                <a:cs typeface="Calibri" panose="020F0502020204030204" pitchFamily="34" charset="0"/>
              </a:rPr>
              <a:t>Step 1: Cover Page and Table of Contents</a:t>
            </a:r>
          </a:p>
          <a:p>
            <a:pPr marL="0" indent="0">
              <a:buNone/>
            </a:pPr>
            <a:r>
              <a:rPr lang="en-US" dirty="0">
                <a:latin typeface="Calibri" panose="020F0502020204030204" pitchFamily="34" charset="0"/>
                <a:cs typeface="Calibri" panose="020F0502020204030204" pitchFamily="34" charset="0"/>
              </a:rPr>
              <a:t>Before diving into the content, make sure you set up your document correctly.</a:t>
            </a:r>
          </a:p>
          <a:p>
            <a:pPr marL="0" indent="0">
              <a:buNone/>
            </a:pPr>
            <a:r>
              <a:rPr lang="en-US" b="1" dirty="0">
                <a:latin typeface="Calibri" panose="020F0502020204030204" pitchFamily="34" charset="0"/>
                <a:cs typeface="Calibri" panose="020F0502020204030204" pitchFamily="34" charset="0"/>
              </a:rPr>
              <a:t>Cover Page:</a:t>
            </a:r>
            <a:r>
              <a:rPr lang="en-US" dirty="0">
                <a:latin typeface="Calibri" panose="020F0502020204030204" pitchFamily="34" charset="0"/>
                <a:cs typeface="Calibri" panose="020F0502020204030204" pitchFamily="34" charset="0"/>
              </a:rPr>
              <a:t> Include:</a:t>
            </a:r>
          </a:p>
          <a:p>
            <a:r>
              <a:rPr lang="en-US" dirty="0">
                <a:latin typeface="Calibri" panose="020F0502020204030204" pitchFamily="34" charset="0"/>
                <a:cs typeface="Calibri" panose="020F0502020204030204" pitchFamily="34" charset="0"/>
              </a:rPr>
              <a:t>Subject Name and Number</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Assignment Number (e.g., </a:t>
            </a:r>
            <a:r>
              <a:rPr lang="en-US">
                <a:latin typeface="Calibri" panose="020F0502020204030204" pitchFamily="34" charset="0"/>
                <a:cs typeface="Calibri" panose="020F0502020204030204" pitchFamily="34" charset="0"/>
              </a:rPr>
              <a:t>Assignment 4)</a:t>
            </a: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a:latin typeface="Calibri" panose="020F0502020204030204" pitchFamily="34" charset="0"/>
                <a:cs typeface="Calibri" panose="020F0502020204030204" pitchFamily="34" charset="0"/>
              </a:rPr>
              <a:t>Your Full Name and Student ID</a:t>
            </a:r>
          </a:p>
          <a:p>
            <a:pPr marL="0" indent="0">
              <a:buNone/>
            </a:pPr>
            <a:r>
              <a:rPr lang="en-US" b="1" dirty="0">
                <a:latin typeface="Calibri" panose="020F0502020204030204" pitchFamily="34" charset="0"/>
                <a:cs typeface="Calibri" panose="020F0502020204030204" pitchFamily="34" charset="0"/>
              </a:rPr>
              <a:t>Table of Contents:</a:t>
            </a: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a:latin typeface="Calibri" panose="020F0502020204030204" pitchFamily="34" charset="0"/>
                <a:cs typeface="Calibri" panose="020F0502020204030204" pitchFamily="34" charset="0"/>
              </a:rPr>
              <a:t>Use Microsoft Word's tool to automatically generate the Table of Contents.</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Ensure it includes all the sections and correct page numbers.</a:t>
            </a:r>
          </a:p>
        </p:txBody>
      </p:sp>
    </p:spTree>
    <p:extLst>
      <p:ext uri="{BB962C8B-B14F-4D97-AF65-F5344CB8AC3E}">
        <p14:creationId xmlns:p14="http://schemas.microsoft.com/office/powerpoint/2010/main" val="266692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33D6E-4ED3-829A-E475-70B35DFB2C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EA51F9-6621-D6CF-9FB1-01320A186475}"/>
              </a:ext>
            </a:extLst>
          </p:cNvPr>
          <p:cNvSpPr>
            <a:spLocks noGrp="1"/>
          </p:cNvSpPr>
          <p:nvPr>
            <p:ph type="title"/>
          </p:nvPr>
        </p:nvSpPr>
        <p:spPr>
          <a:xfrm>
            <a:off x="0" y="1"/>
            <a:ext cx="12192000" cy="1177158"/>
          </a:xfrm>
        </p:spPr>
        <p:txBody>
          <a:bodyPr>
            <a:normAutofit fontScale="90000"/>
          </a:bodyPr>
          <a:lstStyle/>
          <a:p>
            <a:r>
              <a:rPr lang="en-US" dirty="0">
                <a:latin typeface="Calibri" panose="020F0502020204030204" pitchFamily="34" charset="0"/>
                <a:cs typeface="Calibri" panose="020F0502020204030204" pitchFamily="34" charset="0"/>
              </a:rPr>
              <a:t>Step-by-Step Guide for ICT406 Assessment 4: Business Proposal Report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08FD125-0306-8B95-A0A1-A3BEF0D2DCDC}"/>
              </a:ext>
            </a:extLst>
          </p:cNvPr>
          <p:cNvSpPr>
            <a:spLocks noGrp="1"/>
          </p:cNvSpPr>
          <p:nvPr>
            <p:ph idx="1"/>
          </p:nvPr>
        </p:nvSpPr>
        <p:spPr>
          <a:xfrm>
            <a:off x="0" y="1309048"/>
            <a:ext cx="12192000" cy="5270428"/>
          </a:xfrm>
          <a:ln>
            <a:noFill/>
          </a:ln>
        </p:spPr>
        <p:txBody>
          <a:bodyPr>
            <a:noAutofit/>
          </a:bodyPr>
          <a:lstStyle/>
          <a:p>
            <a:pPr marL="0" indent="0">
              <a:buNone/>
            </a:pPr>
            <a:r>
              <a:rPr lang="en-US" b="1" dirty="0">
                <a:latin typeface="Calibri" panose="020F0502020204030204" pitchFamily="34" charset="0"/>
                <a:cs typeface="Calibri" panose="020F0502020204030204" pitchFamily="34" charset="0"/>
              </a:rPr>
              <a:t>Step 2: Introduction (4 Marks)</a:t>
            </a:r>
          </a:p>
          <a:p>
            <a:pPr marL="0" indent="0">
              <a:buNone/>
            </a:pPr>
            <a:r>
              <a:rPr lang="en-US" dirty="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Introduction</a:t>
            </a:r>
            <a:r>
              <a:rPr lang="en-US" dirty="0">
                <a:latin typeface="Calibri" panose="020F0502020204030204" pitchFamily="34" charset="0"/>
                <a:cs typeface="Calibri" panose="020F0502020204030204" pitchFamily="34" charset="0"/>
              </a:rPr>
              <a:t> is crucial for setting the stage. You need to provide a brief overview of the problem (the data breach) and state the goals and objectives of the new privacy and security policy.</a:t>
            </a:r>
          </a:p>
          <a:p>
            <a:pPr marL="0" indent="0">
              <a:buNone/>
            </a:pPr>
            <a:r>
              <a:rPr lang="en-US" b="1" dirty="0">
                <a:latin typeface="Calibri" panose="020F0502020204030204" pitchFamily="34" charset="0"/>
                <a:cs typeface="Calibri" panose="020F0502020204030204" pitchFamily="34" charset="0"/>
              </a:rPr>
              <a:t>Guidance:</a:t>
            </a: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a:latin typeface="Calibri" panose="020F0502020204030204" pitchFamily="34" charset="0"/>
                <a:cs typeface="Calibri" panose="020F0502020204030204" pitchFamily="34" charset="0"/>
              </a:rPr>
              <a:t>Explain the current problem: A data breach has compromised client information.</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Describe the goal: To create a privacy and security policy that aligns with ethical standards and ensures data protection.</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State the objective: To protect client data and comply with Australian privacy laws.</a:t>
            </a:r>
          </a:p>
        </p:txBody>
      </p:sp>
    </p:spTree>
    <p:extLst>
      <p:ext uri="{BB962C8B-B14F-4D97-AF65-F5344CB8AC3E}">
        <p14:creationId xmlns:p14="http://schemas.microsoft.com/office/powerpoint/2010/main" val="1378923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5B168-DE1A-B713-C44C-3C0CD3A880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1DDB96-2033-7960-9681-AF59C5459C12}"/>
              </a:ext>
            </a:extLst>
          </p:cNvPr>
          <p:cNvSpPr>
            <a:spLocks noGrp="1"/>
          </p:cNvSpPr>
          <p:nvPr>
            <p:ph type="title"/>
          </p:nvPr>
        </p:nvSpPr>
        <p:spPr>
          <a:xfrm>
            <a:off x="0" y="1"/>
            <a:ext cx="12192000" cy="1177158"/>
          </a:xfrm>
        </p:spPr>
        <p:txBody>
          <a:bodyPr>
            <a:normAutofit fontScale="90000"/>
          </a:bodyPr>
          <a:lstStyle/>
          <a:p>
            <a:r>
              <a:rPr lang="en-US" dirty="0">
                <a:latin typeface="Calibri" panose="020F0502020204030204" pitchFamily="34" charset="0"/>
                <a:cs typeface="Calibri" panose="020F0502020204030204" pitchFamily="34" charset="0"/>
              </a:rPr>
              <a:t>Step-by-Step Guide for ICT406 Assessment 4: Business Proposal Report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428F1F3-3B71-9B76-E9AD-DC1D859B5622}"/>
              </a:ext>
            </a:extLst>
          </p:cNvPr>
          <p:cNvSpPr>
            <a:spLocks noGrp="1"/>
          </p:cNvSpPr>
          <p:nvPr>
            <p:ph idx="1"/>
          </p:nvPr>
        </p:nvSpPr>
        <p:spPr>
          <a:xfrm>
            <a:off x="0" y="1309048"/>
            <a:ext cx="12192000" cy="5270428"/>
          </a:xfrm>
          <a:ln>
            <a:no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Example:</a:t>
            </a:r>
            <a:r>
              <a:rPr lang="en-US"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"The recent data breach at the law firm highlights the need for a comprehensive privacy and security policy. The aim of this policy is to ensure the protection of sensitive client information, align with legal and ethical standards, and provide a framework for cybersecurity measures."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04173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C7C9A-163D-5B9C-A7AD-BF2FD88343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594741-50D2-B9E7-0079-7790F7A5E110}"/>
              </a:ext>
            </a:extLst>
          </p:cNvPr>
          <p:cNvSpPr>
            <a:spLocks noGrp="1"/>
          </p:cNvSpPr>
          <p:nvPr>
            <p:ph type="title"/>
          </p:nvPr>
        </p:nvSpPr>
        <p:spPr>
          <a:xfrm>
            <a:off x="0" y="1"/>
            <a:ext cx="12192000" cy="1177158"/>
          </a:xfrm>
        </p:spPr>
        <p:txBody>
          <a:bodyPr>
            <a:normAutofit fontScale="90000"/>
          </a:bodyPr>
          <a:lstStyle/>
          <a:p>
            <a:r>
              <a:rPr lang="en-US" dirty="0">
                <a:latin typeface="Calibri" panose="020F0502020204030204" pitchFamily="34" charset="0"/>
                <a:cs typeface="Calibri" panose="020F0502020204030204" pitchFamily="34" charset="0"/>
              </a:rPr>
              <a:t>Step-by-Step Guide for ICT406 Assessment 4: Business Proposal Report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DE0E91C-C14C-D213-0EC0-AF4DE250B300}"/>
              </a:ext>
            </a:extLst>
          </p:cNvPr>
          <p:cNvSpPr>
            <a:spLocks noGrp="1"/>
          </p:cNvSpPr>
          <p:nvPr>
            <p:ph idx="1"/>
          </p:nvPr>
        </p:nvSpPr>
        <p:spPr>
          <a:xfrm>
            <a:off x="0" y="1309048"/>
            <a:ext cx="12192000" cy="5270428"/>
          </a:xfrm>
          <a:ln>
            <a:noFill/>
          </a:ln>
        </p:spPr>
        <p:txBody>
          <a:bodyPr>
            <a:noAutofit/>
          </a:bodyPr>
          <a:lstStyle/>
          <a:p>
            <a:pPr marL="0" indent="0">
              <a:buNone/>
            </a:pPr>
            <a:r>
              <a:rPr lang="en-US" b="1" dirty="0">
                <a:latin typeface="Calibri" panose="020F0502020204030204" pitchFamily="34" charset="0"/>
                <a:cs typeface="Calibri" panose="020F0502020204030204" pitchFamily="34" charset="0"/>
              </a:rPr>
              <a:t>Step 3: Privacy and Security Policy (20 Marks)</a:t>
            </a:r>
          </a:p>
          <a:p>
            <a:pPr marL="0" indent="0">
              <a:buNone/>
            </a:pPr>
            <a:r>
              <a:rPr lang="en-US" dirty="0">
                <a:latin typeface="Calibri" panose="020F0502020204030204" pitchFamily="34" charset="0"/>
                <a:cs typeface="Calibri" panose="020F0502020204030204" pitchFamily="34" charset="0"/>
              </a:rPr>
              <a:t>This is the main section of the assignment where you will rewrite the law firm's </a:t>
            </a:r>
            <a:r>
              <a:rPr lang="en-US" b="1" dirty="0">
                <a:latin typeface="Calibri" panose="020F0502020204030204" pitchFamily="34" charset="0"/>
                <a:cs typeface="Calibri" panose="020F0502020204030204" pitchFamily="34" charset="0"/>
              </a:rPr>
              <a:t>privacy and security policy</a:t>
            </a:r>
            <a:r>
              <a:rPr lang="en-US" dirty="0">
                <a:latin typeface="Calibri" panose="020F0502020204030204" pitchFamily="34" charset="0"/>
                <a:cs typeface="Calibri" panose="020F0502020204030204" pitchFamily="34" charset="0"/>
              </a:rPr>
              <a:t>. Below is a breakdown of how to approach each part:</a:t>
            </a:r>
          </a:p>
          <a:p>
            <a:pPr>
              <a:buFont typeface="+mj-lt"/>
              <a:buAutoNum type="arabicPeriod"/>
            </a:pPr>
            <a:r>
              <a:rPr lang="en-US" b="1" dirty="0">
                <a:latin typeface="Calibri" panose="020F0502020204030204" pitchFamily="34" charset="0"/>
                <a:cs typeface="Calibri" panose="020F0502020204030204" pitchFamily="34" charset="0"/>
              </a:rPr>
              <a:t> Introduction:</a:t>
            </a:r>
            <a:r>
              <a:rPr lang="en-US" dirty="0">
                <a:latin typeface="Calibri" panose="020F0502020204030204" pitchFamily="34" charset="0"/>
                <a:cs typeface="Calibri" panose="020F0502020204030204" pitchFamily="34" charset="0"/>
              </a:rPr>
              <a:t> Provide a brief explanation of the importance of data privacy and security.</a:t>
            </a:r>
          </a:p>
          <a:p>
            <a:pPr>
              <a:buFont typeface="+mj-lt"/>
              <a:buAutoNum type="arabicPeriod"/>
            </a:pPr>
            <a:r>
              <a:rPr lang="en-US" b="1" dirty="0">
                <a:latin typeface="Calibri" panose="020F0502020204030204" pitchFamily="34" charset="0"/>
                <a:cs typeface="Calibri" panose="020F0502020204030204" pitchFamily="34" charset="0"/>
              </a:rPr>
              <a:t> Information they collect:</a:t>
            </a:r>
            <a:r>
              <a:rPr lang="en-US" dirty="0">
                <a:latin typeface="Calibri" panose="020F0502020204030204" pitchFamily="34" charset="0"/>
                <a:cs typeface="Calibri" panose="020F0502020204030204" pitchFamily="34" charset="0"/>
              </a:rPr>
              <a:t> Identify the types of information the law firm collects (e.g., personal data, financial data).</a:t>
            </a:r>
          </a:p>
          <a:p>
            <a:pPr>
              <a:buFont typeface="+mj-lt"/>
              <a:buAutoNum type="arabicPeriod"/>
            </a:pPr>
            <a:r>
              <a:rPr lang="en-US" b="1" dirty="0">
                <a:latin typeface="Calibri" panose="020F0502020204030204" pitchFamily="34" charset="0"/>
                <a:cs typeface="Calibri" panose="020F0502020204030204" pitchFamily="34" charset="0"/>
              </a:rPr>
              <a:t> How they collect the information:</a:t>
            </a:r>
            <a:r>
              <a:rPr lang="en-US" dirty="0">
                <a:latin typeface="Calibri" panose="020F0502020204030204" pitchFamily="34" charset="0"/>
                <a:cs typeface="Calibri" panose="020F0502020204030204" pitchFamily="34" charset="0"/>
              </a:rPr>
              <a:t> Explain the methods used for data collection (e.g., client forms, legal documents).</a:t>
            </a:r>
          </a:p>
          <a:p>
            <a:pPr>
              <a:buFont typeface="+mj-lt"/>
              <a:buAutoNum type="arabicPeriod"/>
            </a:pPr>
            <a:r>
              <a:rPr lang="en-US" b="1" dirty="0">
                <a:latin typeface="Calibri" panose="020F0502020204030204" pitchFamily="34" charset="0"/>
                <a:cs typeface="Calibri" panose="020F0502020204030204" pitchFamily="34" charset="0"/>
              </a:rPr>
              <a:t> How they use this personal information:</a:t>
            </a:r>
            <a:r>
              <a:rPr lang="en-US" dirty="0">
                <a:latin typeface="Calibri" panose="020F0502020204030204" pitchFamily="34" charset="0"/>
                <a:cs typeface="Calibri" panose="020F0502020204030204" pitchFamily="34" charset="0"/>
              </a:rPr>
              <a:t> Outline how the firm uses the data (e.g., for legal advice, case management).</a:t>
            </a:r>
          </a:p>
        </p:txBody>
      </p:sp>
    </p:spTree>
    <p:extLst>
      <p:ext uri="{BB962C8B-B14F-4D97-AF65-F5344CB8AC3E}">
        <p14:creationId xmlns:p14="http://schemas.microsoft.com/office/powerpoint/2010/main" val="2948305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E7144-E7E2-4570-C7E5-E7AA87F4C60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328D61-54B1-5A0B-4DFF-729D7B810380}"/>
              </a:ext>
            </a:extLst>
          </p:cNvPr>
          <p:cNvSpPr>
            <a:spLocks noGrp="1"/>
          </p:cNvSpPr>
          <p:nvPr>
            <p:ph idx="1"/>
          </p:nvPr>
        </p:nvSpPr>
        <p:spPr>
          <a:xfrm>
            <a:off x="0" y="457709"/>
            <a:ext cx="12192000" cy="6400289"/>
          </a:xfrm>
          <a:ln>
            <a:noFill/>
          </a:ln>
        </p:spPr>
        <p:txBody>
          <a:bodyPr>
            <a:no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 How they disclose this personal information: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Describe how and under what circumstances the firm discloses client information (e.g., to legal authorities or third parties).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6. Use of cookies and tags by the firm:</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Address whether the firm uses cookies for their website and explain their purpose (e.g., improving user experience).</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7. How they keep and secure information in respect to cybersecurity:</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Discuss cybersecurity measures such as encryption, firewalls, and secure data storage.</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8. Would they disclose (and how) any information across borders: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Explain if the firm shares information across borders and how they comply with international data protection laws.</a:t>
            </a:r>
          </a:p>
        </p:txBody>
      </p:sp>
    </p:spTree>
    <p:extLst>
      <p:ext uri="{BB962C8B-B14F-4D97-AF65-F5344CB8AC3E}">
        <p14:creationId xmlns:p14="http://schemas.microsoft.com/office/powerpoint/2010/main" val="1776548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66564-DF0D-5352-E84C-0F61690775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61C76A-867C-85C9-217D-25D892CE2387}"/>
              </a:ext>
            </a:extLst>
          </p:cNvPr>
          <p:cNvSpPr>
            <a:spLocks noGrp="1"/>
          </p:cNvSpPr>
          <p:nvPr>
            <p:ph type="title"/>
          </p:nvPr>
        </p:nvSpPr>
        <p:spPr>
          <a:xfrm>
            <a:off x="0" y="1"/>
            <a:ext cx="12192000" cy="1177158"/>
          </a:xfrm>
        </p:spPr>
        <p:txBody>
          <a:bodyPr>
            <a:normAutofit fontScale="90000"/>
          </a:bodyPr>
          <a:lstStyle/>
          <a:p>
            <a:r>
              <a:rPr lang="en-US" dirty="0">
                <a:latin typeface="Calibri" panose="020F0502020204030204" pitchFamily="34" charset="0"/>
                <a:cs typeface="Calibri" panose="020F0502020204030204" pitchFamily="34" charset="0"/>
              </a:rPr>
              <a:t>Step-by-Step Guide for ICT406 Assessment 4: Business Proposal Report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4D0E196-6FA2-9C9A-5FC9-2EE6563BB0DA}"/>
              </a:ext>
            </a:extLst>
          </p:cNvPr>
          <p:cNvSpPr>
            <a:spLocks noGrp="1"/>
          </p:cNvSpPr>
          <p:nvPr>
            <p:ph idx="1"/>
          </p:nvPr>
        </p:nvSpPr>
        <p:spPr>
          <a:xfrm>
            <a:off x="0" y="1309048"/>
            <a:ext cx="12192000" cy="5270428"/>
          </a:xfrm>
          <a:ln>
            <a:noFill/>
          </a:ln>
        </p:spPr>
        <p:txBody>
          <a:bodyPr>
            <a:no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9. Managing complaints about breach of confidentiality:</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Describe the process for managing client complaints related to data breaches.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10. How they protect Australian data protection laws: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Ensure the policy aligns with laws like the Australian Privacy Principles (APPs).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11. Changes and revision plan for next policy:</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Outline how and when the firm will review and update the privacy policy.</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12. How the clients can contact: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Provide contact information for clients to reach out with concerns or questions.</a:t>
            </a:r>
          </a:p>
        </p:txBody>
      </p:sp>
    </p:spTree>
    <p:extLst>
      <p:ext uri="{BB962C8B-B14F-4D97-AF65-F5344CB8AC3E}">
        <p14:creationId xmlns:p14="http://schemas.microsoft.com/office/powerpoint/2010/main" val="1168678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ACCF0-6E88-A074-E282-E1DF602898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12EB5E-9E53-37A4-4E40-015045F87EB6}"/>
              </a:ext>
            </a:extLst>
          </p:cNvPr>
          <p:cNvSpPr>
            <a:spLocks noGrp="1"/>
          </p:cNvSpPr>
          <p:nvPr>
            <p:ph type="title"/>
          </p:nvPr>
        </p:nvSpPr>
        <p:spPr>
          <a:xfrm>
            <a:off x="0" y="1"/>
            <a:ext cx="12192000" cy="1177158"/>
          </a:xfrm>
        </p:spPr>
        <p:txBody>
          <a:bodyPr>
            <a:normAutofit fontScale="90000"/>
          </a:bodyPr>
          <a:lstStyle/>
          <a:p>
            <a:r>
              <a:rPr lang="en-US" dirty="0">
                <a:latin typeface="Calibri" panose="020F0502020204030204" pitchFamily="34" charset="0"/>
                <a:cs typeface="Calibri" panose="020F0502020204030204" pitchFamily="34" charset="0"/>
              </a:rPr>
              <a:t>Step-by-Step Guide for ICT406 Assessment 4: Business Proposal Report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F7784C6-B5D3-DF6B-E3B0-91BAF9D18284}"/>
              </a:ext>
            </a:extLst>
          </p:cNvPr>
          <p:cNvSpPr>
            <a:spLocks noGrp="1"/>
          </p:cNvSpPr>
          <p:nvPr>
            <p:ph idx="1"/>
          </p:nvPr>
        </p:nvSpPr>
        <p:spPr>
          <a:xfrm>
            <a:off x="0" y="1309047"/>
            <a:ext cx="12192000" cy="5548951"/>
          </a:xfrm>
          <a:ln>
            <a:no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Step 4: Relevance to Lecture Materials (10 Marks)</a:t>
            </a:r>
          </a:p>
          <a:p>
            <a:pPr marL="0" indent="0">
              <a:lnSpc>
                <a:spcPct val="150000"/>
              </a:lnSpc>
              <a:buNone/>
            </a:pPr>
            <a:r>
              <a:rPr lang="en-US" dirty="0">
                <a:latin typeface="Calibri" panose="020F0502020204030204" pitchFamily="34" charset="0"/>
                <a:cs typeface="Calibri" panose="020F0502020204030204" pitchFamily="34" charset="0"/>
              </a:rPr>
              <a:t>Link your privacy and security policy to key topics discussed in class, such as ethics, privacy breaches, surveillance, and intellectual property. Here’s how to connect each section of the policy to lecture materials:</a:t>
            </a:r>
          </a:p>
          <a:p>
            <a:pPr>
              <a:lnSpc>
                <a:spcPct val="150000"/>
              </a:lnSpc>
              <a:buFont typeface="Arial" panose="020B0604020202020204" pitchFamily="34" charset="0"/>
              <a:buChar char="•"/>
            </a:pPr>
            <a:r>
              <a:rPr lang="en-US" b="1" dirty="0">
                <a:latin typeface="Calibri" panose="020F0502020204030204" pitchFamily="34" charset="0"/>
                <a:cs typeface="Calibri" panose="020F0502020204030204" pitchFamily="34" charset="0"/>
              </a:rPr>
              <a:t>Ethics in Information Technologies:</a:t>
            </a:r>
            <a:r>
              <a:rPr lang="en-US" dirty="0">
                <a:latin typeface="Calibri" panose="020F0502020204030204" pitchFamily="34" charset="0"/>
                <a:cs typeface="Calibri" panose="020F0502020204030204" pitchFamily="34" charset="0"/>
              </a:rPr>
              <a:t> Show how the policy ensures ethical treatment of client data.</a:t>
            </a:r>
          </a:p>
          <a:p>
            <a:pPr>
              <a:lnSpc>
                <a:spcPct val="150000"/>
              </a:lnSpc>
              <a:buFont typeface="Arial" panose="020B0604020202020204" pitchFamily="34" charset="0"/>
              <a:buChar char="•"/>
            </a:pPr>
            <a:r>
              <a:rPr lang="en-US" b="1" dirty="0">
                <a:latin typeface="Calibri" panose="020F0502020204030204" pitchFamily="34" charset="0"/>
                <a:cs typeface="Calibri" panose="020F0502020204030204" pitchFamily="34" charset="0"/>
              </a:rPr>
              <a:t>Surveillance Issues:</a:t>
            </a:r>
            <a:r>
              <a:rPr lang="en-US" dirty="0">
                <a:latin typeface="Calibri" panose="020F0502020204030204" pitchFamily="34" charset="0"/>
                <a:cs typeface="Calibri" panose="020F0502020204030204" pitchFamily="34" charset="0"/>
              </a:rPr>
              <a:t> Discuss how the firm uses CCTV or other monitoring tools without infringing on privacy rights.</a:t>
            </a:r>
          </a:p>
        </p:txBody>
      </p:sp>
    </p:spTree>
    <p:extLst>
      <p:ext uri="{BB962C8B-B14F-4D97-AF65-F5344CB8AC3E}">
        <p14:creationId xmlns:p14="http://schemas.microsoft.com/office/powerpoint/2010/main" val="2301321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1102</TotalTime>
  <Words>1721</Words>
  <Application>Microsoft Office PowerPoint</Application>
  <PresentationFormat>Widescreen</PresentationFormat>
  <Paragraphs>132</Paragraphs>
  <Slides>22</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Aptos Display</vt:lpstr>
      <vt:lpstr>Arial</vt:lpstr>
      <vt:lpstr>Calibri</vt:lpstr>
      <vt:lpstr>Office Theme</vt:lpstr>
      <vt:lpstr>IT Professional Environment: Law, Ethics and Privacy</vt:lpstr>
      <vt:lpstr>Step-by-Step Guide for ICT406 Assessment 4: Business Proposal Report</vt:lpstr>
      <vt:lpstr>Step-by-Step Guide for ICT406 Assessment 4: Business Proposal Report</vt:lpstr>
      <vt:lpstr>Step-by-Step Guide for ICT406 Assessment 4: Business Proposal Report</vt:lpstr>
      <vt:lpstr>Step-by-Step Guide for ICT406 Assessment 4: Business Proposal Report</vt:lpstr>
      <vt:lpstr>Step-by-Step Guide for ICT406 Assessment 4: Business Proposal Report</vt:lpstr>
      <vt:lpstr>PowerPoint Presentation</vt:lpstr>
      <vt:lpstr>Step-by-Step Guide for ICT406 Assessment 4: Business Proposal Report</vt:lpstr>
      <vt:lpstr>Step-by-Step Guide for ICT406 Assessment 4: Business Proposal Report</vt:lpstr>
      <vt:lpstr>Step-by-Step Guide for ICT406 Assessment 4: Business Proposal Report</vt:lpstr>
      <vt:lpstr>Step-by-Step Guide for ICT406 Assessment 4: Business Proposal Report</vt:lpstr>
      <vt:lpstr>Step-by-Step Guide for ICT406 Assessment 4: Business Proposal Report</vt:lpstr>
      <vt:lpstr>Step-by-Step Guide for ICT406 Assessment 4: Business Proposal Report</vt:lpstr>
      <vt:lpstr>Step-by-Step Guide for ICT406 Assessment 4: Business Proposal Report</vt:lpstr>
      <vt:lpstr>Group Class Activity: Presentation on IT Governance and Privacy</vt:lpstr>
      <vt:lpstr>Group Class Activity: Presentation on IT Governance and Privacy</vt:lpstr>
      <vt:lpstr>Group Class Activity: Presentation on IT Governance and Privacy</vt:lpstr>
      <vt:lpstr>Group Class Activity: Presentation on IT Governance and Privacy</vt:lpstr>
      <vt:lpstr>Group Class Activity: Presentation on IT Governance and Privacy</vt:lpstr>
      <vt:lpstr>Group Class Activity: Presentation on IT Governance and Privacy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281</cp:revision>
  <dcterms:created xsi:type="dcterms:W3CDTF">2024-08-07T00:37:24Z</dcterms:created>
  <dcterms:modified xsi:type="dcterms:W3CDTF">2024-10-10T02:36:32Z</dcterms:modified>
</cp:coreProperties>
</file>