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EFAFC5-8D58-4FCF-9EBA-533CB5C4AE98}">
          <p14:sldIdLst>
            <p14:sldId id="256"/>
            <p14:sldId id="25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Lst>
        </p14:section>
        <p14:section name="Default Section" id="{B972AFC3-A40F-48B4-A904-540F3CFBAE39}">
          <p14:sldIdLst/>
        </p14:section>
        <p14:section name="Untitled Section" id="{C76BEA1D-16F1-40D2-BEE6-2DC84D08E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111" y="2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BC865-6EFE-4496-A3E1-CB98CCCF44DA}" type="datetimeFigureOut">
              <a:rPr lang="en-AU" smtClean="0"/>
              <a:t>26/09/2024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02BFA-E307-42D8-A47D-7626AD422C5C}" type="slidenum">
              <a:rPr lang="en-AU" smtClean="0"/>
              <a:t>‹#›</a:t>
            </a:fld>
            <a:endParaRPr lang="en-AU"/>
          </a:p>
        </p:txBody>
      </p:sp>
    </p:spTree>
    <p:extLst>
      <p:ext uri="{BB962C8B-B14F-4D97-AF65-F5344CB8AC3E}">
        <p14:creationId xmlns:p14="http://schemas.microsoft.com/office/powerpoint/2010/main" val="194126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a:t>
            </a:fld>
            <a:endParaRPr lang="en-AU"/>
          </a:p>
        </p:txBody>
      </p:sp>
    </p:spTree>
    <p:extLst>
      <p:ext uri="{BB962C8B-B14F-4D97-AF65-F5344CB8AC3E}">
        <p14:creationId xmlns:p14="http://schemas.microsoft.com/office/powerpoint/2010/main" val="322023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11</a:t>
            </a:fld>
            <a:endParaRPr lang="en-AU"/>
          </a:p>
        </p:txBody>
      </p:sp>
    </p:spTree>
    <p:extLst>
      <p:ext uri="{BB962C8B-B14F-4D97-AF65-F5344CB8AC3E}">
        <p14:creationId xmlns:p14="http://schemas.microsoft.com/office/powerpoint/2010/main" val="230148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12</a:t>
            </a:fld>
            <a:endParaRPr lang="en-AU"/>
          </a:p>
        </p:txBody>
      </p:sp>
    </p:spTree>
    <p:extLst>
      <p:ext uri="{BB962C8B-B14F-4D97-AF65-F5344CB8AC3E}">
        <p14:creationId xmlns:p14="http://schemas.microsoft.com/office/powerpoint/2010/main" val="952939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13</a:t>
            </a:fld>
            <a:endParaRPr lang="en-AU"/>
          </a:p>
        </p:txBody>
      </p:sp>
    </p:spTree>
    <p:extLst>
      <p:ext uri="{BB962C8B-B14F-4D97-AF65-F5344CB8AC3E}">
        <p14:creationId xmlns:p14="http://schemas.microsoft.com/office/powerpoint/2010/main" val="807886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14</a:t>
            </a:fld>
            <a:endParaRPr lang="en-AU"/>
          </a:p>
        </p:txBody>
      </p:sp>
    </p:spTree>
    <p:extLst>
      <p:ext uri="{BB962C8B-B14F-4D97-AF65-F5344CB8AC3E}">
        <p14:creationId xmlns:p14="http://schemas.microsoft.com/office/powerpoint/2010/main" val="1355689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15</a:t>
            </a:fld>
            <a:endParaRPr lang="en-AU"/>
          </a:p>
        </p:txBody>
      </p:sp>
    </p:spTree>
    <p:extLst>
      <p:ext uri="{BB962C8B-B14F-4D97-AF65-F5344CB8AC3E}">
        <p14:creationId xmlns:p14="http://schemas.microsoft.com/office/powerpoint/2010/main" val="3456547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16</a:t>
            </a:fld>
            <a:endParaRPr lang="en-AU"/>
          </a:p>
        </p:txBody>
      </p:sp>
    </p:spTree>
    <p:extLst>
      <p:ext uri="{BB962C8B-B14F-4D97-AF65-F5344CB8AC3E}">
        <p14:creationId xmlns:p14="http://schemas.microsoft.com/office/powerpoint/2010/main" val="1980493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17</a:t>
            </a:fld>
            <a:endParaRPr lang="en-AU"/>
          </a:p>
        </p:txBody>
      </p:sp>
    </p:spTree>
    <p:extLst>
      <p:ext uri="{BB962C8B-B14F-4D97-AF65-F5344CB8AC3E}">
        <p14:creationId xmlns:p14="http://schemas.microsoft.com/office/powerpoint/2010/main" val="3357533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18</a:t>
            </a:fld>
            <a:endParaRPr lang="en-AU"/>
          </a:p>
        </p:txBody>
      </p:sp>
    </p:spTree>
    <p:extLst>
      <p:ext uri="{BB962C8B-B14F-4D97-AF65-F5344CB8AC3E}">
        <p14:creationId xmlns:p14="http://schemas.microsoft.com/office/powerpoint/2010/main" val="3360343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19</a:t>
            </a:fld>
            <a:endParaRPr lang="en-AU"/>
          </a:p>
        </p:txBody>
      </p:sp>
    </p:spTree>
    <p:extLst>
      <p:ext uri="{BB962C8B-B14F-4D97-AF65-F5344CB8AC3E}">
        <p14:creationId xmlns:p14="http://schemas.microsoft.com/office/powerpoint/2010/main" val="2598323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20</a:t>
            </a:fld>
            <a:endParaRPr lang="en-AU"/>
          </a:p>
        </p:txBody>
      </p:sp>
    </p:spTree>
    <p:extLst>
      <p:ext uri="{BB962C8B-B14F-4D97-AF65-F5344CB8AC3E}">
        <p14:creationId xmlns:p14="http://schemas.microsoft.com/office/powerpoint/2010/main" val="239324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a:t>
            </a:fld>
            <a:endParaRPr lang="en-AU"/>
          </a:p>
        </p:txBody>
      </p:sp>
    </p:spTree>
    <p:extLst>
      <p:ext uri="{BB962C8B-B14F-4D97-AF65-F5344CB8AC3E}">
        <p14:creationId xmlns:p14="http://schemas.microsoft.com/office/powerpoint/2010/main" val="3565258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21</a:t>
            </a:fld>
            <a:endParaRPr lang="en-AU"/>
          </a:p>
        </p:txBody>
      </p:sp>
    </p:spTree>
    <p:extLst>
      <p:ext uri="{BB962C8B-B14F-4D97-AF65-F5344CB8AC3E}">
        <p14:creationId xmlns:p14="http://schemas.microsoft.com/office/powerpoint/2010/main" val="1556200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22</a:t>
            </a:fld>
            <a:endParaRPr lang="en-AU"/>
          </a:p>
        </p:txBody>
      </p:sp>
    </p:spTree>
    <p:extLst>
      <p:ext uri="{BB962C8B-B14F-4D97-AF65-F5344CB8AC3E}">
        <p14:creationId xmlns:p14="http://schemas.microsoft.com/office/powerpoint/2010/main" val="3907142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23</a:t>
            </a:fld>
            <a:endParaRPr lang="en-AU"/>
          </a:p>
        </p:txBody>
      </p:sp>
    </p:spTree>
    <p:extLst>
      <p:ext uri="{BB962C8B-B14F-4D97-AF65-F5344CB8AC3E}">
        <p14:creationId xmlns:p14="http://schemas.microsoft.com/office/powerpoint/2010/main" val="3106438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24</a:t>
            </a:fld>
            <a:endParaRPr lang="en-AU"/>
          </a:p>
        </p:txBody>
      </p:sp>
    </p:spTree>
    <p:extLst>
      <p:ext uri="{BB962C8B-B14F-4D97-AF65-F5344CB8AC3E}">
        <p14:creationId xmlns:p14="http://schemas.microsoft.com/office/powerpoint/2010/main" val="2650185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a:t>
            </a:fld>
            <a:endParaRPr lang="en-AU"/>
          </a:p>
        </p:txBody>
      </p:sp>
    </p:spTree>
    <p:extLst>
      <p:ext uri="{BB962C8B-B14F-4D97-AF65-F5344CB8AC3E}">
        <p14:creationId xmlns:p14="http://schemas.microsoft.com/office/powerpoint/2010/main" val="161302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a:t>
            </a:fld>
            <a:endParaRPr lang="en-AU"/>
          </a:p>
        </p:txBody>
      </p:sp>
    </p:spTree>
    <p:extLst>
      <p:ext uri="{BB962C8B-B14F-4D97-AF65-F5344CB8AC3E}">
        <p14:creationId xmlns:p14="http://schemas.microsoft.com/office/powerpoint/2010/main" val="394069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6</a:t>
            </a:fld>
            <a:endParaRPr lang="en-AU"/>
          </a:p>
        </p:txBody>
      </p:sp>
    </p:spTree>
    <p:extLst>
      <p:ext uri="{BB962C8B-B14F-4D97-AF65-F5344CB8AC3E}">
        <p14:creationId xmlns:p14="http://schemas.microsoft.com/office/powerpoint/2010/main" val="215633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7</a:t>
            </a:fld>
            <a:endParaRPr lang="en-AU"/>
          </a:p>
        </p:txBody>
      </p:sp>
    </p:spTree>
    <p:extLst>
      <p:ext uri="{BB962C8B-B14F-4D97-AF65-F5344CB8AC3E}">
        <p14:creationId xmlns:p14="http://schemas.microsoft.com/office/powerpoint/2010/main" val="276925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8</a:t>
            </a:fld>
            <a:endParaRPr lang="en-AU"/>
          </a:p>
        </p:txBody>
      </p:sp>
    </p:spTree>
    <p:extLst>
      <p:ext uri="{BB962C8B-B14F-4D97-AF65-F5344CB8AC3E}">
        <p14:creationId xmlns:p14="http://schemas.microsoft.com/office/powerpoint/2010/main" val="208389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9</a:t>
            </a:fld>
            <a:endParaRPr lang="en-AU"/>
          </a:p>
        </p:txBody>
      </p:sp>
    </p:spTree>
    <p:extLst>
      <p:ext uri="{BB962C8B-B14F-4D97-AF65-F5344CB8AC3E}">
        <p14:creationId xmlns:p14="http://schemas.microsoft.com/office/powerpoint/2010/main" val="3249927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10</a:t>
            </a:fld>
            <a:endParaRPr lang="en-AU"/>
          </a:p>
        </p:txBody>
      </p:sp>
    </p:spTree>
    <p:extLst>
      <p:ext uri="{BB962C8B-B14F-4D97-AF65-F5344CB8AC3E}">
        <p14:creationId xmlns:p14="http://schemas.microsoft.com/office/powerpoint/2010/main" val="4060629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26/09/2024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945931" y="1122363"/>
            <a:ext cx="10300138" cy="2387600"/>
          </a:xfrm>
        </p:spPr>
        <p:txBody>
          <a:bodyPr>
            <a:normAutofit fontScale="90000"/>
          </a:bodyPr>
          <a:lstStyle/>
          <a:p>
            <a:pPr>
              <a:lnSpc>
                <a:spcPct val="150000"/>
              </a:lnSpc>
            </a:pPr>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noAutofit/>
          </a:bodyPr>
          <a:lstStyle/>
          <a:p>
            <a:pPr>
              <a:lnSpc>
                <a:spcPct val="150000"/>
              </a:lnSpc>
            </a:pPr>
            <a:r>
              <a:rPr lang="en-AU" sz="2800" dirty="0"/>
              <a:t>Week 10:</a:t>
            </a:r>
          </a:p>
          <a:p>
            <a:pPr>
              <a:lnSpc>
                <a:spcPct val="150000"/>
              </a:lnSpc>
            </a:pPr>
            <a:r>
              <a:rPr lang="en-AU" sz="2800"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4817326" y="1"/>
            <a:ext cx="7374673" cy="678426"/>
          </a:xfrm>
        </p:spPr>
        <p:txBody>
          <a:bodyPr>
            <a:normAutofit fontScale="90000"/>
          </a:bodyPr>
          <a:lstStyle/>
          <a:p>
            <a:r>
              <a:rPr lang="en-US" dirty="0">
                <a:latin typeface="Calibri" panose="020F0502020204030204" pitchFamily="34" charset="0"/>
                <a:cs typeface="Calibri" panose="020F0502020204030204" pitchFamily="34" charset="0"/>
              </a:rPr>
              <a:t>Concept 3: Thinking Machine &amp; AI</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1" y="0"/>
            <a:ext cx="12192000" cy="6858000"/>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 car follows pre-set rules and uses sensors; it isn't genuinely thinking.</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It’s intelligent but lacks awareness and emotions.</a:t>
            </a:r>
          </a:p>
          <a:p>
            <a:pPr>
              <a:lnSpc>
                <a:spcPct val="150000"/>
              </a:lnSpc>
            </a:pPr>
            <a:r>
              <a:rPr lang="en-US" b="1" dirty="0">
                <a:latin typeface="Calibri" panose="020F0502020204030204" pitchFamily="34" charset="0"/>
                <a:cs typeface="Calibri" panose="020F0502020204030204" pitchFamily="34" charset="0"/>
              </a:rPr>
              <a:t>Multiple-Choice Question:</a:t>
            </a:r>
            <a:r>
              <a:rPr lang="en-US" dirty="0">
                <a:latin typeface="Calibri" panose="020F0502020204030204" pitchFamily="34" charset="0"/>
                <a:cs typeface="Calibri" panose="020F0502020204030204" pitchFamily="34" charset="0"/>
              </a:rPr>
              <a:t> What is a key difference between human thinking and AI thinking?</a:t>
            </a:r>
          </a:p>
          <a:p>
            <a:pPr>
              <a:lnSpc>
                <a:spcPct val="150000"/>
              </a:lnSpc>
            </a:pPr>
            <a:r>
              <a:rPr lang="en-US" dirty="0">
                <a:latin typeface="Calibri" panose="020F0502020204030204" pitchFamily="34" charset="0"/>
                <a:cs typeface="Calibri" panose="020F0502020204030204" pitchFamily="34" charset="0"/>
              </a:rPr>
              <a:t>A) AI is programmed with instructions</a:t>
            </a:r>
          </a:p>
          <a:p>
            <a:pPr>
              <a:lnSpc>
                <a:spcPct val="150000"/>
              </a:lnSpc>
            </a:pPr>
            <a:r>
              <a:rPr lang="en-US" dirty="0">
                <a:latin typeface="Calibri" panose="020F0502020204030204" pitchFamily="34" charset="0"/>
                <a:cs typeface="Calibri" panose="020F0502020204030204" pitchFamily="34" charset="0"/>
              </a:rPr>
              <a:t>B) Both rely on emotions</a:t>
            </a:r>
          </a:p>
          <a:p>
            <a:pPr>
              <a:lnSpc>
                <a:spcPct val="150000"/>
              </a:lnSpc>
            </a:pPr>
            <a:r>
              <a:rPr lang="en-US" dirty="0">
                <a:latin typeface="Calibri" panose="020F0502020204030204" pitchFamily="34" charset="0"/>
                <a:cs typeface="Calibri" panose="020F0502020204030204" pitchFamily="34" charset="0"/>
              </a:rPr>
              <a:t>C) AI can imagine</a:t>
            </a:r>
          </a:p>
          <a:p>
            <a:pPr>
              <a:lnSpc>
                <a:spcPct val="150000"/>
              </a:lnSpc>
            </a:pPr>
            <a:r>
              <a:rPr lang="en-US" dirty="0">
                <a:latin typeface="Calibri" panose="020F0502020204030204" pitchFamily="34" charset="0"/>
                <a:cs typeface="Calibri" panose="020F0502020204030204" pitchFamily="34" charset="0"/>
              </a:rPr>
              <a:t>D) Humans can only process data</a:t>
            </a:r>
          </a:p>
        </p:txBody>
      </p:sp>
      <p:sp>
        <p:nvSpPr>
          <p:cNvPr id="4" name="Rectangle: Rounded Corners 3">
            <a:extLst>
              <a:ext uri="{FF2B5EF4-FFF2-40B4-BE49-F238E27FC236}">
                <a16:creationId xmlns:a16="http://schemas.microsoft.com/office/drawing/2014/main" id="{FA77830A-0ADE-0FCD-0A6C-F20E9F6AE533}"/>
              </a:ext>
            </a:extLst>
          </p:cNvPr>
          <p:cNvSpPr/>
          <p:nvPr/>
        </p:nvSpPr>
        <p:spPr>
          <a:xfrm>
            <a:off x="-2" y="3713356"/>
            <a:ext cx="7961971" cy="67842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7796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Concept 4: Machine Ethics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083528"/>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Machine ethics explores how machines should interact with humans. Unlike humans, machines don't have moral values but must follow rules to ensure ethical behavior.</a:t>
            </a:r>
          </a:p>
        </p:txBody>
      </p:sp>
    </p:spTree>
    <p:extLst>
      <p:ext uri="{BB962C8B-B14F-4D97-AF65-F5344CB8AC3E}">
        <p14:creationId xmlns:p14="http://schemas.microsoft.com/office/powerpoint/2010/main" val="98808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Concept 4: Machine Ethics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083528"/>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 Presentation:</a:t>
            </a:r>
            <a:r>
              <a:rPr lang="en-US" dirty="0">
                <a:latin typeface="Calibri" panose="020F0502020204030204" pitchFamily="34" charset="0"/>
                <a:cs typeface="Calibri" panose="020F0502020204030204" pitchFamily="34" charset="0"/>
              </a:rPr>
              <a:t> Imagine </a:t>
            </a:r>
            <a:r>
              <a:rPr lang="en-US" b="1" dirty="0">
                <a:latin typeface="Calibri" panose="020F0502020204030204" pitchFamily="34" charset="0"/>
                <a:cs typeface="Calibri" panose="020F0502020204030204" pitchFamily="34" charset="0"/>
              </a:rPr>
              <a:t>Sydney </a:t>
            </a:r>
            <a:r>
              <a:rPr lang="en-US" b="1" dirty="0" err="1">
                <a:latin typeface="Calibri" panose="020F0502020204030204" pitchFamily="34" charset="0"/>
                <a:cs typeface="Calibri" panose="020F0502020204030204" pitchFamily="34" charset="0"/>
              </a:rPr>
              <a:t>HealthTech</a:t>
            </a:r>
            <a:r>
              <a:rPr lang="en-US" dirty="0">
                <a:latin typeface="Calibri" panose="020F0502020204030204" pitchFamily="34" charset="0"/>
                <a:cs typeface="Calibri" panose="020F0502020204030204" pitchFamily="34" charset="0"/>
              </a:rPr>
              <a:t> creates a robot to assist in hospitals. This robot can help doctors in surgery but must decide how to prioritize patients in emergencies. How should it handle ethical dilemmas without human emotions?</a:t>
            </a:r>
          </a:p>
          <a:p>
            <a:pPr>
              <a:lnSpc>
                <a:spcPct val="150000"/>
              </a:lnSpc>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How can we ensure that this robot makes ethical decisions in the hospital setting? What rules should guide its behavior?</a:t>
            </a:r>
          </a:p>
        </p:txBody>
      </p:sp>
    </p:spTree>
    <p:extLst>
      <p:ext uri="{BB962C8B-B14F-4D97-AF65-F5344CB8AC3E}">
        <p14:creationId xmlns:p14="http://schemas.microsoft.com/office/powerpoint/2010/main" val="37149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Concept 4: Machine Ethics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7"/>
            <a:ext cx="12192000" cy="6068446"/>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 robot should follow pre-defined ethical guidelines.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It should prioritize human safety above all.</a:t>
            </a:r>
          </a:p>
          <a:p>
            <a:pPr>
              <a:lnSpc>
                <a:spcPct val="150000"/>
              </a:lnSpc>
            </a:pPr>
            <a:r>
              <a:rPr lang="en-US" b="1" dirty="0">
                <a:latin typeface="Calibri" panose="020F0502020204030204" pitchFamily="34" charset="0"/>
                <a:cs typeface="Calibri" panose="020F0502020204030204" pitchFamily="34" charset="0"/>
              </a:rPr>
              <a:t>Multiple-Choice Question:</a:t>
            </a:r>
            <a:r>
              <a:rPr lang="en-US" dirty="0">
                <a:latin typeface="Calibri" panose="020F0502020204030204" pitchFamily="34" charset="0"/>
                <a:cs typeface="Calibri" panose="020F0502020204030204" pitchFamily="34" charset="0"/>
              </a:rPr>
              <a:t> Why is it challenging to embed ethics in machines?</a:t>
            </a:r>
          </a:p>
          <a:p>
            <a:pPr>
              <a:lnSpc>
                <a:spcPct val="150000"/>
              </a:lnSpc>
            </a:pPr>
            <a:r>
              <a:rPr lang="en-US" dirty="0">
                <a:latin typeface="Calibri" panose="020F0502020204030204" pitchFamily="34" charset="0"/>
                <a:cs typeface="Calibri" panose="020F0502020204030204" pitchFamily="34" charset="0"/>
              </a:rPr>
              <a:t>A) Machines have emotions</a:t>
            </a:r>
          </a:p>
          <a:p>
            <a:pPr>
              <a:lnSpc>
                <a:spcPct val="150000"/>
              </a:lnSpc>
            </a:pPr>
            <a:r>
              <a:rPr lang="en-US" dirty="0">
                <a:latin typeface="Calibri" panose="020F0502020204030204" pitchFamily="34" charset="0"/>
                <a:cs typeface="Calibri" panose="020F0502020204030204" pitchFamily="34" charset="0"/>
              </a:rPr>
              <a:t>B) Machines refuse to follow instructions</a:t>
            </a:r>
          </a:p>
          <a:p>
            <a:pPr>
              <a:lnSpc>
                <a:spcPct val="150000"/>
              </a:lnSpc>
            </a:pPr>
            <a:r>
              <a:rPr lang="en-US" dirty="0">
                <a:latin typeface="Calibri" panose="020F0502020204030204" pitchFamily="34" charset="0"/>
                <a:cs typeface="Calibri" panose="020F0502020204030204" pitchFamily="34" charset="0"/>
              </a:rPr>
              <a:t>C) Ethics are subjective and vary by individual</a:t>
            </a:r>
          </a:p>
          <a:p>
            <a:pPr>
              <a:lnSpc>
                <a:spcPct val="150000"/>
              </a:lnSpc>
            </a:pPr>
            <a:r>
              <a:rPr lang="en-US" dirty="0">
                <a:latin typeface="Calibri" panose="020F0502020204030204" pitchFamily="34" charset="0"/>
                <a:cs typeface="Calibri" panose="020F0502020204030204" pitchFamily="34" charset="0"/>
              </a:rPr>
              <a:t>D) Ethics can be downloaded from the internet</a:t>
            </a:r>
          </a:p>
        </p:txBody>
      </p:sp>
      <p:sp>
        <p:nvSpPr>
          <p:cNvPr id="4" name="Rectangle: Rounded Corners 3">
            <a:extLst>
              <a:ext uri="{FF2B5EF4-FFF2-40B4-BE49-F238E27FC236}">
                <a16:creationId xmlns:a16="http://schemas.microsoft.com/office/drawing/2014/main" id="{6316BEB2-6AFC-8C59-88BB-6E860485D8A7}"/>
              </a:ext>
            </a:extLst>
          </p:cNvPr>
          <p:cNvSpPr/>
          <p:nvPr/>
        </p:nvSpPr>
        <p:spPr>
          <a:xfrm>
            <a:off x="0" y="5374888"/>
            <a:ext cx="8530683" cy="59101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1751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BA7FFB-5A27-757D-B0D7-E285FA62B153}"/>
              </a:ext>
            </a:extLst>
          </p:cNvPr>
          <p:cNvPicPr>
            <a:picLocks noChangeAspect="1"/>
          </p:cNvPicPr>
          <p:nvPr/>
        </p:nvPicPr>
        <p:blipFill>
          <a:blip r:embed="rId3"/>
          <a:srcRect l="19679" t="26830" r="19647" b="21789"/>
          <a:stretch/>
        </p:blipFill>
        <p:spPr>
          <a:xfrm>
            <a:off x="-2262" y="524107"/>
            <a:ext cx="12196524" cy="5809786"/>
          </a:xfrm>
          <a:prstGeom prst="rect">
            <a:avLst/>
          </a:prstGeom>
        </p:spPr>
      </p:pic>
    </p:spTree>
    <p:extLst>
      <p:ext uri="{BB962C8B-B14F-4D97-AF65-F5344CB8AC3E}">
        <p14:creationId xmlns:p14="http://schemas.microsoft.com/office/powerpoint/2010/main" val="214897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Group Activity 1: Exploring the Mind vs. Machine Thinking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13309"/>
            <a:ext cx="12192000" cy="5031382"/>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Task:</a:t>
            </a:r>
            <a:r>
              <a:rPr lang="en-US" dirty="0">
                <a:latin typeface="Calibri" panose="020F0502020204030204" pitchFamily="34" charset="0"/>
                <a:cs typeface="Calibri" panose="020F0502020204030204" pitchFamily="34" charset="0"/>
              </a:rPr>
              <a:t> In groups, prepare a presentation comparing how the human mind and AI process information. Use the example of Google's AI development and discuss whether an AI can genuinely think or if it's simply following instructions.</a:t>
            </a:r>
          </a:p>
          <a:p>
            <a:pPr>
              <a:lnSpc>
                <a:spcPct val="150000"/>
              </a:lnSpc>
            </a:pPr>
            <a:r>
              <a:rPr lang="en-US" b="1" dirty="0">
                <a:latin typeface="Calibri" panose="020F0502020204030204" pitchFamily="34" charset="0"/>
                <a:cs typeface="Calibri" panose="020F0502020204030204" pitchFamily="34" charset="0"/>
              </a:rPr>
              <a:t>Instructions:</a:t>
            </a:r>
            <a:endParaRPr lang="en-US" dirty="0">
              <a:latin typeface="Calibri" panose="020F0502020204030204" pitchFamily="34" charset="0"/>
              <a:cs typeface="Calibri" panose="020F0502020204030204" pitchFamily="34" charset="0"/>
            </a:endParaRPr>
          </a:p>
          <a:p>
            <a:pPr>
              <a:lnSpc>
                <a:spcPct val="150000"/>
              </a:lnSpc>
            </a:pPr>
            <a:r>
              <a:rPr lang="en-US" dirty="0">
                <a:latin typeface="Calibri" panose="020F0502020204030204" pitchFamily="34" charset="0"/>
                <a:cs typeface="Calibri" panose="020F0502020204030204" pitchFamily="34" charset="0"/>
              </a:rPr>
              <a:t>Define what the human mind represents and how it differs from machine logic.</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Analyze whether AI can replicate emotions and imagination.</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Provide examples of AI systems attempting to mimic human thought.</a:t>
            </a:r>
          </a:p>
        </p:txBody>
      </p:sp>
    </p:spTree>
    <p:extLst>
      <p:ext uri="{BB962C8B-B14F-4D97-AF65-F5344CB8AC3E}">
        <p14:creationId xmlns:p14="http://schemas.microsoft.com/office/powerpoint/2010/main" val="118796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Group Activity 1: Exploring the Mind vs. Machine Thinking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13309"/>
            <a:ext cx="12192000" cy="5031382"/>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Presentation Points: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Differences between human and machine thinking</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Key features AI lacks compared to the human mind</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real-world example (e.g., Google's AI)</a:t>
            </a:r>
          </a:p>
        </p:txBody>
      </p:sp>
    </p:spTree>
    <p:extLst>
      <p:ext uri="{BB962C8B-B14F-4D97-AF65-F5344CB8AC3E}">
        <p14:creationId xmlns:p14="http://schemas.microsoft.com/office/powerpoint/2010/main" val="1134371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Group Activity 2: Machine Logic in Modern Computing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13309"/>
            <a:ext cx="12192000" cy="5031382"/>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Task:</a:t>
            </a:r>
            <a:r>
              <a:rPr lang="en-US" dirty="0">
                <a:latin typeface="Calibri" panose="020F0502020204030204" pitchFamily="34" charset="0"/>
                <a:cs typeface="Calibri" panose="020F0502020204030204" pitchFamily="34" charset="0"/>
              </a:rPr>
              <a:t> Create a presentation about how machine logic is used in today’s technology. Use the IBM supercomputer as an example to explain how machine logic differs from human problem-solving.</a:t>
            </a:r>
          </a:p>
          <a:p>
            <a:pPr>
              <a:lnSpc>
                <a:spcPct val="150000"/>
              </a:lnSpc>
            </a:pPr>
            <a:r>
              <a:rPr lang="en-US" b="1" dirty="0">
                <a:latin typeface="Calibri" panose="020F0502020204030204" pitchFamily="34" charset="0"/>
                <a:cs typeface="Calibri" panose="020F0502020204030204" pitchFamily="34" charset="0"/>
              </a:rPr>
              <a:t>Instructions: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Explain what machine logic is and how it operates.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Compare machine logic to human thinking.</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Discuss real-world applications where machine logic outperforms humans.</a:t>
            </a:r>
          </a:p>
        </p:txBody>
      </p:sp>
    </p:spTree>
    <p:extLst>
      <p:ext uri="{BB962C8B-B14F-4D97-AF65-F5344CB8AC3E}">
        <p14:creationId xmlns:p14="http://schemas.microsoft.com/office/powerpoint/2010/main" val="319754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Group Activity 2: Machine Logic in Modern Computing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13309"/>
            <a:ext cx="12192000" cy="5031382"/>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Presentation Points: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Definition and examples of machine logic</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Comparison with human problem-solving</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 role of IBM’s supercomputer in demonstrating machine logic</a:t>
            </a:r>
          </a:p>
        </p:txBody>
      </p:sp>
    </p:spTree>
    <p:extLst>
      <p:ext uri="{BB962C8B-B14F-4D97-AF65-F5344CB8AC3E}">
        <p14:creationId xmlns:p14="http://schemas.microsoft.com/office/powerpoint/2010/main" val="3050944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Group Activity 3: Evaluating AI and Thinking Machines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13309"/>
            <a:ext cx="12192000" cy="5031382"/>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Task: </a:t>
            </a:r>
            <a:r>
              <a:rPr lang="en-US" dirty="0">
                <a:latin typeface="Calibri" panose="020F0502020204030204" pitchFamily="34" charset="0"/>
                <a:cs typeface="Calibri" panose="020F0502020204030204" pitchFamily="34" charset="0"/>
              </a:rPr>
              <a:t>Develop a presentation on whether AI, such as Tesla’s self-driving cars, can be considered thinking machines. Discuss if these cars have independent thought or if they simply follow programmed responses.</a:t>
            </a:r>
          </a:p>
        </p:txBody>
      </p:sp>
    </p:spTree>
    <p:extLst>
      <p:ext uri="{BB962C8B-B14F-4D97-AF65-F5344CB8AC3E}">
        <p14:creationId xmlns:p14="http://schemas.microsoft.com/office/powerpoint/2010/main" val="304173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Concept 1: Mind in General</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51520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The "mind" represents our ability to think, imagine, and perceive. It is often linked to human memory, emotions, imagination, and thought processes. However, can we compare the human mind to how computers process information?</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Group Activity 3: Evaluating AI and Thinking Machines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13309"/>
            <a:ext cx="12192000" cy="5031382"/>
          </a:xfrm>
          <a:ln>
            <a:noFill/>
          </a:ln>
        </p:spPr>
        <p:txBody>
          <a:bodyPr>
            <a:noAutofit/>
          </a:bodyPr>
          <a:lstStyle/>
          <a:p>
            <a:r>
              <a:rPr lang="en-US" b="1" dirty="0">
                <a:latin typeface="Calibri" panose="020F0502020204030204" pitchFamily="34" charset="0"/>
                <a:cs typeface="Calibri" panose="020F0502020204030204" pitchFamily="34" charset="0"/>
              </a:rPr>
              <a:t>Instructions:</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cs typeface="Calibri" panose="020F0502020204030204" pitchFamily="34" charset="0"/>
              </a:rPr>
              <a:t>Define what it means for a machine to "think."</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Tesla's self-driving car technology.</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Discuss the limitations of AI thinking compared to humans.</a:t>
            </a:r>
          </a:p>
          <a:p>
            <a:r>
              <a:rPr lang="en-US" b="1" dirty="0">
                <a:latin typeface="Calibri" panose="020F0502020204030204" pitchFamily="34" charset="0"/>
                <a:cs typeface="Calibri" panose="020F0502020204030204" pitchFamily="34" charset="0"/>
              </a:rPr>
              <a:t>Presentation Points:</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cs typeface="Calibri" panose="020F0502020204030204" pitchFamily="34" charset="0"/>
              </a:rPr>
              <a:t>Explanation of AI thinking</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Analysis of Tesla’s self-driving cars as thinking machines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Key differences between AI responses and human thought</a:t>
            </a:r>
          </a:p>
        </p:txBody>
      </p:sp>
    </p:spTree>
    <p:extLst>
      <p:ext uri="{BB962C8B-B14F-4D97-AF65-F5344CB8AC3E}">
        <p14:creationId xmlns:p14="http://schemas.microsoft.com/office/powerpoint/2010/main" val="2051383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Group Activity 4: Ethical Considerations in Machine Ethics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13309"/>
            <a:ext cx="12192000" cy="5031382"/>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Task:</a:t>
            </a:r>
            <a:r>
              <a:rPr lang="en-US" dirty="0">
                <a:latin typeface="Calibri" panose="020F0502020204030204" pitchFamily="34" charset="0"/>
                <a:cs typeface="Calibri" panose="020F0502020204030204" pitchFamily="34" charset="0"/>
              </a:rPr>
              <a:t> Prepare a presentation about machine ethics using the example of a hospital robot developed by Sydney </a:t>
            </a:r>
            <a:r>
              <a:rPr lang="en-US" dirty="0" err="1">
                <a:latin typeface="Calibri" panose="020F0502020204030204" pitchFamily="34" charset="0"/>
                <a:cs typeface="Calibri" panose="020F0502020204030204" pitchFamily="34" charset="0"/>
              </a:rPr>
              <a:t>HealthTech</a:t>
            </a:r>
            <a:r>
              <a:rPr lang="en-US" dirty="0">
                <a:latin typeface="Calibri" panose="020F0502020204030204" pitchFamily="34" charset="0"/>
                <a:cs typeface="Calibri" panose="020F0502020204030204" pitchFamily="34" charset="0"/>
              </a:rPr>
              <a:t>. Discuss how machines should be programmed to make ethical decisions.</a:t>
            </a:r>
          </a:p>
          <a:p>
            <a:pPr>
              <a:lnSpc>
                <a:spcPct val="150000"/>
              </a:lnSpc>
            </a:pPr>
            <a:r>
              <a:rPr lang="en-US" b="1" dirty="0">
                <a:latin typeface="Calibri" panose="020F0502020204030204" pitchFamily="34" charset="0"/>
                <a:cs typeface="Calibri" panose="020F0502020204030204" pitchFamily="34" charset="0"/>
              </a:rPr>
              <a:t>Instructions: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Define machine ethics and its importance.</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Explore how ethical guidelines can be embedded in machines.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Discuss potential challenges in ensuring ethical behavior by machines</a:t>
            </a:r>
          </a:p>
        </p:txBody>
      </p:sp>
    </p:spTree>
    <p:extLst>
      <p:ext uri="{BB962C8B-B14F-4D97-AF65-F5344CB8AC3E}">
        <p14:creationId xmlns:p14="http://schemas.microsoft.com/office/powerpoint/2010/main" val="2759817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Group Activity 4: Ethical Considerations in Machine Ethics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13309"/>
            <a:ext cx="12192000" cy="5031382"/>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Presentation Points: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Definition and importance of machine ethics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Practical challenges in programming machine ethics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How Sydney </a:t>
            </a:r>
            <a:r>
              <a:rPr lang="en-US" dirty="0" err="1">
                <a:latin typeface="Calibri" panose="020F0502020204030204" pitchFamily="34" charset="0"/>
                <a:cs typeface="Calibri" panose="020F0502020204030204" pitchFamily="34" charset="0"/>
              </a:rPr>
              <a:t>HealthTech’s</a:t>
            </a:r>
            <a:r>
              <a:rPr lang="en-US" dirty="0">
                <a:latin typeface="Calibri" panose="020F0502020204030204" pitchFamily="34" charset="0"/>
                <a:cs typeface="Calibri" panose="020F0502020204030204" pitchFamily="34" charset="0"/>
              </a:rPr>
              <a:t> robot handles ethical dilemmas</a:t>
            </a:r>
          </a:p>
        </p:txBody>
      </p:sp>
    </p:spTree>
    <p:extLst>
      <p:ext uri="{BB962C8B-B14F-4D97-AF65-F5344CB8AC3E}">
        <p14:creationId xmlns:p14="http://schemas.microsoft.com/office/powerpoint/2010/main" val="1193027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Group Activity 5: Intellectual Property and AI in Practice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13309"/>
            <a:ext cx="12192000" cy="5031382"/>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Task:</a:t>
            </a:r>
            <a:r>
              <a:rPr lang="en-US" dirty="0">
                <a:latin typeface="Calibri" panose="020F0502020204030204" pitchFamily="34" charset="0"/>
                <a:cs typeface="Calibri" panose="020F0502020204030204" pitchFamily="34" charset="0"/>
              </a:rPr>
              <a:t> Research and present how AI, such as ChatGPT, raises intellectual property and ethical concerns. Discuss whether ChatGPT is a true representation of AI or if it's more of a marketing tool.</a:t>
            </a:r>
          </a:p>
          <a:p>
            <a:pPr>
              <a:lnSpc>
                <a:spcPct val="150000"/>
              </a:lnSpc>
            </a:pPr>
            <a:r>
              <a:rPr lang="en-US" b="1" dirty="0">
                <a:latin typeface="Calibri" panose="020F0502020204030204" pitchFamily="34" charset="0"/>
                <a:cs typeface="Calibri" panose="020F0502020204030204" pitchFamily="34" charset="0"/>
              </a:rPr>
              <a:t>Instructions: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Define AI and explore whether ChatGPT fits this definition.</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Discuss how AI has succeeded or failed in intellectual property matters.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Evaluate ethical issues surrounding AI’s role in content creation and originality.</a:t>
            </a:r>
          </a:p>
        </p:txBody>
      </p:sp>
    </p:spTree>
    <p:extLst>
      <p:ext uri="{BB962C8B-B14F-4D97-AF65-F5344CB8AC3E}">
        <p14:creationId xmlns:p14="http://schemas.microsoft.com/office/powerpoint/2010/main" val="98569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Group Activity 5: Intellectual Property and AI in Practice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13309"/>
            <a:ext cx="12192000" cy="5031382"/>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Presentation Points: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Overview of ChatGPT and its AI capabilities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Success and challenges of AI in intellectual property</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Ethical implications of using AI in creative fields</a:t>
            </a:r>
          </a:p>
          <a:p>
            <a:pPr marL="0" indent="0">
              <a:lnSpc>
                <a:spcPct val="150000"/>
              </a:lnSpc>
              <a:buNone/>
            </a:pPr>
            <a:r>
              <a:rPr lang="en-US" dirty="0">
                <a:latin typeface="Calibri" panose="020F0502020204030204" pitchFamily="34" charset="0"/>
                <a:cs typeface="Calibri" panose="020F0502020204030204" pitchFamily="34" charset="0"/>
              </a:rPr>
              <a:t>These group activities encourage you to explore the concepts deeply, linking theoretical ideas with real-world applications and challenges.</a:t>
            </a:r>
          </a:p>
        </p:txBody>
      </p:sp>
    </p:spTree>
    <p:extLst>
      <p:ext uri="{BB962C8B-B14F-4D97-AF65-F5344CB8AC3E}">
        <p14:creationId xmlns:p14="http://schemas.microsoft.com/office/powerpoint/2010/main" val="390526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Concept 1: Mind in General</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88166"/>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 Presentation:</a:t>
            </a:r>
            <a:r>
              <a:rPr lang="en-US" dirty="0">
                <a:latin typeface="Calibri" panose="020F0502020204030204" pitchFamily="34" charset="0"/>
                <a:cs typeface="Calibri" panose="020F0502020204030204" pitchFamily="34" charset="0"/>
              </a:rPr>
              <a:t> Imagine </a:t>
            </a:r>
            <a:r>
              <a:rPr lang="en-US" b="1" dirty="0">
                <a:latin typeface="Calibri" panose="020F0502020204030204" pitchFamily="34" charset="0"/>
                <a:cs typeface="Calibri" panose="020F0502020204030204" pitchFamily="34" charset="0"/>
              </a:rPr>
              <a:t>Google</a:t>
            </a:r>
            <a:r>
              <a:rPr lang="en-US" dirty="0">
                <a:latin typeface="Calibri" panose="020F0502020204030204" pitchFamily="34" charset="0"/>
                <a:cs typeface="Calibri" panose="020F0502020204030204" pitchFamily="34" charset="0"/>
              </a:rPr>
              <a:t> is developing a new AI capable of mimicking human thought. This AI should be able to remember, imagine, and make decisions like a human. However, is it merely following instructions, or is it genuinely thinking?</a:t>
            </a:r>
          </a:p>
          <a:p>
            <a:pPr>
              <a:lnSpc>
                <a:spcPct val="150000"/>
              </a:lnSpc>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Do you believe this AI can truly replicate human imagination and emotions? Why or why not?</a:t>
            </a:r>
          </a:p>
        </p:txBody>
      </p:sp>
    </p:spTree>
    <p:extLst>
      <p:ext uri="{BB962C8B-B14F-4D97-AF65-F5344CB8AC3E}">
        <p14:creationId xmlns:p14="http://schemas.microsoft.com/office/powerpoint/2010/main" val="582021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6096000" y="1"/>
            <a:ext cx="6096000" cy="678426"/>
          </a:xfrm>
        </p:spPr>
        <p:txBody>
          <a:bodyPr>
            <a:normAutofit fontScale="90000"/>
          </a:bodyPr>
          <a:lstStyle/>
          <a:p>
            <a:r>
              <a:rPr lang="en-US" dirty="0">
                <a:latin typeface="Calibri" panose="020F0502020204030204" pitchFamily="34" charset="0"/>
                <a:cs typeface="Calibri" panose="020F0502020204030204" pitchFamily="34" charset="0"/>
              </a:rPr>
              <a:t>Concept 1: Mind in General</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0"/>
            <a:ext cx="12192000" cy="6858000"/>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AI lacks emotions and imagination; it only processes data.</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Human minds have unique experiences and emotions that an AI cannot replicate.</a:t>
            </a:r>
          </a:p>
          <a:p>
            <a:pPr>
              <a:lnSpc>
                <a:spcPct val="150000"/>
              </a:lnSpc>
            </a:pPr>
            <a:r>
              <a:rPr lang="en-US" b="1" dirty="0">
                <a:latin typeface="Calibri" panose="020F0502020204030204" pitchFamily="34" charset="0"/>
                <a:cs typeface="Calibri" panose="020F0502020204030204" pitchFamily="34" charset="0"/>
              </a:rPr>
              <a:t>Multiple-Choice Question:</a:t>
            </a:r>
            <a:r>
              <a:rPr lang="en-US" dirty="0">
                <a:latin typeface="Calibri" panose="020F0502020204030204" pitchFamily="34" charset="0"/>
                <a:cs typeface="Calibri" panose="020F0502020204030204" pitchFamily="34" charset="0"/>
              </a:rPr>
              <a:t> Which of the following is a feature of the human mind that current AI lacks?</a:t>
            </a:r>
          </a:p>
          <a:p>
            <a:pPr>
              <a:lnSpc>
                <a:spcPct val="150000"/>
              </a:lnSpc>
            </a:pPr>
            <a:r>
              <a:rPr lang="en-US" dirty="0">
                <a:latin typeface="Calibri" panose="020F0502020204030204" pitchFamily="34" charset="0"/>
                <a:cs typeface="Calibri" panose="020F0502020204030204" pitchFamily="34" charset="0"/>
              </a:rPr>
              <a:t>A) Arithmetic calculations</a:t>
            </a:r>
          </a:p>
          <a:p>
            <a:pPr>
              <a:lnSpc>
                <a:spcPct val="150000"/>
              </a:lnSpc>
            </a:pPr>
            <a:r>
              <a:rPr lang="en-US" dirty="0">
                <a:latin typeface="Calibri" panose="020F0502020204030204" pitchFamily="34" charset="0"/>
                <a:cs typeface="Calibri" panose="020F0502020204030204" pitchFamily="34" charset="0"/>
              </a:rPr>
              <a:t>B) Memory storage</a:t>
            </a:r>
          </a:p>
          <a:p>
            <a:pPr>
              <a:lnSpc>
                <a:spcPct val="150000"/>
              </a:lnSpc>
            </a:pPr>
            <a:r>
              <a:rPr lang="en-US" dirty="0">
                <a:latin typeface="Calibri" panose="020F0502020204030204" pitchFamily="34" charset="0"/>
                <a:cs typeface="Calibri" panose="020F0502020204030204" pitchFamily="34" charset="0"/>
              </a:rPr>
              <a:t>C) Emotions and feelings</a:t>
            </a:r>
          </a:p>
          <a:p>
            <a:pPr>
              <a:lnSpc>
                <a:spcPct val="150000"/>
              </a:lnSpc>
            </a:pPr>
            <a:r>
              <a:rPr lang="en-US" dirty="0">
                <a:latin typeface="Calibri" panose="020F0502020204030204" pitchFamily="34" charset="0"/>
                <a:cs typeface="Calibri" panose="020F0502020204030204" pitchFamily="34" charset="0"/>
              </a:rPr>
              <a:t>D) Data processing</a:t>
            </a:r>
          </a:p>
        </p:txBody>
      </p:sp>
      <p:sp>
        <p:nvSpPr>
          <p:cNvPr id="4" name="Rectangle: Rounded Corners 3">
            <a:extLst>
              <a:ext uri="{FF2B5EF4-FFF2-40B4-BE49-F238E27FC236}">
                <a16:creationId xmlns:a16="http://schemas.microsoft.com/office/drawing/2014/main" id="{0B518940-9BB9-3733-6819-3C7415CBC530}"/>
              </a:ext>
            </a:extLst>
          </p:cNvPr>
          <p:cNvSpPr/>
          <p:nvPr/>
        </p:nvSpPr>
        <p:spPr>
          <a:xfrm>
            <a:off x="0" y="5296829"/>
            <a:ext cx="5965902" cy="71367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7619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Concept 2: Machine Logic</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51520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Machine logic refers to the way computers process instructions and perform calculations. Unlike the human mind, computers follow a set of predefined rules and instructions.</a:t>
            </a:r>
          </a:p>
        </p:txBody>
      </p:sp>
    </p:spTree>
    <p:extLst>
      <p:ext uri="{BB962C8B-B14F-4D97-AF65-F5344CB8AC3E}">
        <p14:creationId xmlns:p14="http://schemas.microsoft.com/office/powerpoint/2010/main" val="37431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Concept 2: Machine Logic</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51520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 Presentation:</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IBM</a:t>
            </a:r>
            <a:r>
              <a:rPr lang="en-US" dirty="0">
                <a:latin typeface="Calibri" panose="020F0502020204030204" pitchFamily="34" charset="0"/>
                <a:cs typeface="Calibri" panose="020F0502020204030204" pitchFamily="34" charset="0"/>
              </a:rPr>
              <a:t> is designing a new supercomputer that can solve complex problems faster than any human. This supercomputer uses machine logic to make calculations without any emotions or personal biases.</a:t>
            </a:r>
          </a:p>
          <a:p>
            <a:pPr>
              <a:lnSpc>
                <a:spcPct val="150000"/>
              </a:lnSpc>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How is machine logic different from human thinking when solving problems?</a:t>
            </a:r>
          </a:p>
        </p:txBody>
      </p:sp>
    </p:spTree>
    <p:extLst>
      <p:ext uri="{BB962C8B-B14F-4D97-AF65-F5344CB8AC3E}">
        <p14:creationId xmlns:p14="http://schemas.microsoft.com/office/powerpoint/2010/main" val="180012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Concept 2: Machine Logic</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7"/>
            <a:ext cx="12192000" cy="5990387"/>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Machine logic is precise and follows rules.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Humans rely on intuition, emotions, and experience.</a:t>
            </a:r>
          </a:p>
          <a:p>
            <a:pPr>
              <a:lnSpc>
                <a:spcPct val="150000"/>
              </a:lnSpc>
            </a:pPr>
            <a:r>
              <a:rPr lang="en-US" b="1" dirty="0">
                <a:latin typeface="Calibri" panose="020F0502020204030204" pitchFamily="34" charset="0"/>
                <a:cs typeface="Calibri" panose="020F0502020204030204" pitchFamily="34" charset="0"/>
              </a:rPr>
              <a:t>Multiple-Choice Question:</a:t>
            </a:r>
            <a:r>
              <a:rPr lang="en-US" dirty="0">
                <a:latin typeface="Calibri" panose="020F0502020204030204" pitchFamily="34" charset="0"/>
                <a:cs typeface="Calibri" panose="020F0502020204030204" pitchFamily="34" charset="0"/>
              </a:rPr>
              <a:t> Which statement best describes machine logic?</a:t>
            </a:r>
          </a:p>
          <a:p>
            <a:pPr>
              <a:lnSpc>
                <a:spcPct val="150000"/>
              </a:lnSpc>
            </a:pPr>
            <a:r>
              <a:rPr lang="en-US" dirty="0">
                <a:latin typeface="Calibri" panose="020F0502020204030204" pitchFamily="34" charset="0"/>
                <a:cs typeface="Calibri" panose="020F0502020204030204" pitchFamily="34" charset="0"/>
              </a:rPr>
              <a:t>A) It relies on emotions.</a:t>
            </a:r>
          </a:p>
          <a:p>
            <a:pPr>
              <a:lnSpc>
                <a:spcPct val="150000"/>
              </a:lnSpc>
            </a:pPr>
            <a:r>
              <a:rPr lang="en-US" dirty="0">
                <a:latin typeface="Calibri" panose="020F0502020204030204" pitchFamily="34" charset="0"/>
                <a:cs typeface="Calibri" panose="020F0502020204030204" pitchFamily="34" charset="0"/>
              </a:rPr>
              <a:t>B) It follows predefined instructions.</a:t>
            </a:r>
          </a:p>
          <a:p>
            <a:pPr>
              <a:lnSpc>
                <a:spcPct val="150000"/>
              </a:lnSpc>
            </a:pPr>
            <a:r>
              <a:rPr lang="en-US" dirty="0">
                <a:latin typeface="Calibri" panose="020F0502020204030204" pitchFamily="34" charset="0"/>
                <a:cs typeface="Calibri" panose="020F0502020204030204" pitchFamily="34" charset="0"/>
              </a:rPr>
              <a:t>C) It makes random decisions.</a:t>
            </a:r>
          </a:p>
          <a:p>
            <a:pPr>
              <a:lnSpc>
                <a:spcPct val="150000"/>
              </a:lnSpc>
            </a:pPr>
            <a:r>
              <a:rPr lang="en-US" dirty="0">
                <a:latin typeface="Calibri" panose="020F0502020204030204" pitchFamily="34" charset="0"/>
                <a:cs typeface="Calibri" panose="020F0502020204030204" pitchFamily="34" charset="0"/>
              </a:rPr>
              <a:t>D) It uses imagination to solve problems.</a:t>
            </a:r>
          </a:p>
        </p:txBody>
      </p:sp>
      <p:sp>
        <p:nvSpPr>
          <p:cNvPr id="4" name="Rectangle: Rounded Corners 3">
            <a:extLst>
              <a:ext uri="{FF2B5EF4-FFF2-40B4-BE49-F238E27FC236}">
                <a16:creationId xmlns:a16="http://schemas.microsoft.com/office/drawing/2014/main" id="{8BA54C78-CF71-4056-6B06-0F6B843356E2}"/>
              </a:ext>
            </a:extLst>
          </p:cNvPr>
          <p:cNvSpPr/>
          <p:nvPr/>
        </p:nvSpPr>
        <p:spPr>
          <a:xfrm>
            <a:off x="0" y="4572000"/>
            <a:ext cx="8497229" cy="67842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156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Concept 3: Thinking Machine &amp; AI</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51520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Artificial Intelligence (AI) represents machines that can simulate human thought. But is AI truly thinking, or is it just following a set of programmed rules?</a:t>
            </a:r>
          </a:p>
        </p:txBody>
      </p:sp>
    </p:spTree>
    <p:extLst>
      <p:ext uri="{BB962C8B-B14F-4D97-AF65-F5344CB8AC3E}">
        <p14:creationId xmlns:p14="http://schemas.microsoft.com/office/powerpoint/2010/main" val="917385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Concept 3: Thinking Machine &amp; AI</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083528"/>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 Presentation:</a:t>
            </a:r>
            <a:r>
              <a:rPr lang="en-US" dirty="0">
                <a:latin typeface="Calibri" panose="020F0502020204030204" pitchFamily="34" charset="0"/>
                <a:cs typeface="Calibri" panose="020F0502020204030204" pitchFamily="34" charset="0"/>
              </a:rPr>
              <a:t> Imagine you are working at </a:t>
            </a:r>
            <a:r>
              <a:rPr lang="en-US" b="1" dirty="0">
                <a:latin typeface="Calibri" panose="020F0502020204030204" pitchFamily="34" charset="0"/>
                <a:cs typeface="Calibri" panose="020F0502020204030204" pitchFamily="34" charset="0"/>
              </a:rPr>
              <a:t>Tesla</a:t>
            </a:r>
            <a:r>
              <a:rPr lang="en-US" dirty="0">
                <a:latin typeface="Calibri" panose="020F0502020204030204" pitchFamily="34" charset="0"/>
                <a:cs typeface="Calibri" panose="020F0502020204030204" pitchFamily="34" charset="0"/>
              </a:rPr>
              <a:t>, which is developing self-driving cars. These cars use AI to make decisions, such as stopping at traffic lights or avoiding obstacles. Is the car thinking, or is it simply following instructions?</a:t>
            </a:r>
          </a:p>
          <a:p>
            <a:pPr>
              <a:lnSpc>
                <a:spcPct val="150000"/>
              </a:lnSpc>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Is Tesla’s self-driving car capable of independent thought, or is it just an advanced set of programmed responses?</a:t>
            </a:r>
          </a:p>
        </p:txBody>
      </p:sp>
    </p:spTree>
    <p:extLst>
      <p:ext uri="{BB962C8B-B14F-4D97-AF65-F5344CB8AC3E}">
        <p14:creationId xmlns:p14="http://schemas.microsoft.com/office/powerpoint/2010/main" val="1966431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1044</TotalTime>
  <Words>1326</Words>
  <Application>Microsoft Office PowerPoint</Application>
  <PresentationFormat>Widescreen</PresentationFormat>
  <Paragraphs>138</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Aptos Display</vt:lpstr>
      <vt:lpstr>Arial</vt:lpstr>
      <vt:lpstr>Calibri</vt:lpstr>
      <vt:lpstr>Office Theme</vt:lpstr>
      <vt:lpstr>IT Professional Environment: Law, Ethics and Privacy</vt:lpstr>
      <vt:lpstr>Concept 1: Mind in General</vt:lpstr>
      <vt:lpstr>Concept 1: Mind in General</vt:lpstr>
      <vt:lpstr>Concept 1: Mind in General</vt:lpstr>
      <vt:lpstr>Concept 2: Machine Logic</vt:lpstr>
      <vt:lpstr>Concept 2: Machine Logic</vt:lpstr>
      <vt:lpstr>Concept 2: Machine Logic</vt:lpstr>
      <vt:lpstr>Concept 3: Thinking Machine &amp; AI</vt:lpstr>
      <vt:lpstr>Concept 3: Thinking Machine &amp; AI</vt:lpstr>
      <vt:lpstr>Concept 3: Thinking Machine &amp; AI</vt:lpstr>
      <vt:lpstr>Concept 4: Machine Ethics</vt:lpstr>
      <vt:lpstr>Concept 4: Machine Ethics</vt:lpstr>
      <vt:lpstr>Concept 4: Machine Ethics</vt:lpstr>
      <vt:lpstr>PowerPoint Presentation</vt:lpstr>
      <vt:lpstr>Group Activity 1: Exploring the Mind vs. Machine Thinking</vt:lpstr>
      <vt:lpstr>Group Activity 1: Exploring the Mind vs. Machine Thinking</vt:lpstr>
      <vt:lpstr>Group Activity 2: Machine Logic in Modern Computing</vt:lpstr>
      <vt:lpstr>Group Activity 2: Machine Logic in Modern Computing</vt:lpstr>
      <vt:lpstr>Group Activity 3: Evaluating AI and Thinking Machines</vt:lpstr>
      <vt:lpstr>Group Activity 3: Evaluating AI and Thinking Machines</vt:lpstr>
      <vt:lpstr>Group Activity 4: Ethical Considerations in Machine Ethics</vt:lpstr>
      <vt:lpstr>Group Activity 4: Ethical Considerations in Machine Ethics</vt:lpstr>
      <vt:lpstr>Group Activity 5: Intellectual Property and AI in Practice</vt:lpstr>
      <vt:lpstr>Group Activity 5: Intellectual Property and AI in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260</cp:revision>
  <dcterms:created xsi:type="dcterms:W3CDTF">2024-08-07T00:37:24Z</dcterms:created>
  <dcterms:modified xsi:type="dcterms:W3CDTF">2024-09-25T20:15:50Z</dcterms:modified>
</cp:coreProperties>
</file>