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87" r:id="rId19"/>
    <p:sldId id="267" r:id="rId20"/>
    <p:sldId id="268" r:id="rId21"/>
    <p:sldId id="269" r:id="rId22"/>
    <p:sldId id="288" r:id="rId23"/>
    <p:sldId id="289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yXZrdJmBuk8qgLydACOpD9IB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825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5" name="Google Shape;95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79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2"/>
          </p:nvPr>
        </p:nvSpPr>
        <p:spPr>
          <a:xfrm>
            <a:off x="838200" y="40386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byz6uiw1y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1dDhqX3txf4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br>
              <a:rPr lang="en-US" sz="5300">
                <a:solidFill>
                  <a:srgbClr val="0070C0"/>
                </a:solidFill>
              </a:rPr>
            </a:br>
            <a:r>
              <a:rPr lang="en-US" sz="4000">
                <a:solidFill>
                  <a:srgbClr val="0070C0"/>
                </a:solidFill>
              </a:rPr>
              <a:t>ICT406 IT Professional Environment: Law, Ethics and  Privacy</a:t>
            </a:r>
            <a:br>
              <a:rPr lang="en-US" sz="4000">
                <a:solidFill>
                  <a:srgbClr val="0070C0"/>
                </a:solidFill>
              </a:rPr>
            </a:br>
            <a:br>
              <a:rPr lang="en-US" sz="4000"/>
            </a:br>
            <a:r>
              <a:rPr lang="en-US" sz="4200">
                <a:solidFill>
                  <a:srgbClr val="000000"/>
                </a:solidFill>
              </a:rPr>
              <a:t>Surveillance </a:t>
            </a:r>
            <a:endParaRPr sz="4200"/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178676" y="4876800"/>
            <a:ext cx="8786648" cy="157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dk1"/>
                </a:solidFill>
              </a:rPr>
              <a:t>Lecturer:</a:t>
            </a:r>
            <a:r>
              <a:rPr lang="en-US" dirty="0">
                <a:solidFill>
                  <a:schemeClr val="dk1"/>
                </a:solidFill>
              </a:rPr>
              <a:t> Dr. Farshid Keivanian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dk1"/>
                </a:solidFill>
              </a:rPr>
              <a:t>Course Coordinator:</a:t>
            </a:r>
            <a:r>
              <a:rPr lang="en-US" dirty="0">
                <a:solidFill>
                  <a:schemeClr val="dk1"/>
                </a:solidFill>
              </a:rPr>
              <a:t> Dr. </a:t>
            </a:r>
            <a:r>
              <a:rPr lang="en-US" dirty="0" err="1">
                <a:solidFill>
                  <a:schemeClr val="dk1"/>
                </a:solidFill>
              </a:rPr>
              <a:t>Abbass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Ghanbary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a.ghanbary@aapoly.edu.au</a:t>
            </a:r>
            <a:endParaRPr dirty="0"/>
          </a:p>
        </p:txBody>
      </p:sp>
      <p:pic>
        <p:nvPicPr>
          <p:cNvPr id="99" name="Google Shape;99;p1" descr="A blue and black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796" y="893517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B12B9-6B39-2B75-9369-AF722321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8FB1-B350-562F-D6B3-6C58E149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Risk Society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2C537-9EBE-C04E-EB45-020BA09CA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812826"/>
            <a:ext cx="8104239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What are the benefits and potential drawbacks of using surveillance to manage societal risks?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could enhance security at large gatherings.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There’s a concern it might restrict individual freedoms or lead to misuse.</a:t>
            </a:r>
          </a:p>
        </p:txBody>
      </p:sp>
    </p:spTree>
    <p:extLst>
      <p:ext uri="{BB962C8B-B14F-4D97-AF65-F5344CB8AC3E}">
        <p14:creationId xmlns:p14="http://schemas.microsoft.com/office/powerpoint/2010/main" val="23489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CC759-509A-48E7-75A6-4A68EBC4D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E86A-D0E4-AA11-3AB5-FA9A9E22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Issues in Surveillance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4880DF-80E0-F093-B0E2-37AF94C8D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243440"/>
            <a:ext cx="810423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Ethical issues arise when surveillance intrudes on individual privacy and freedom, posing questions about fairness and consent.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 Australian bank uses AI to monitor employee activities for productivity. Employees are uncomfortable, feeling their privacy is compromised. </a:t>
            </a:r>
          </a:p>
        </p:txBody>
      </p:sp>
    </p:spTree>
    <p:extLst>
      <p:ext uri="{BB962C8B-B14F-4D97-AF65-F5344CB8AC3E}">
        <p14:creationId xmlns:p14="http://schemas.microsoft.com/office/powerpoint/2010/main" val="292130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A2763-3C4D-A6C9-4230-41F2B6734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78FF-4468-40C0-585E-5E50BD19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Issues in Surveillance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090E2C-81C4-7674-87F7-98164604C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464013"/>
            <a:ext cx="8104239" cy="482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Is it ethical for a company to monitor employees in this way, and where should the line be drawn?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improve productivity, but it should respect personal privacy.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Employees might feel distrusted and pressured.</a:t>
            </a:r>
          </a:p>
        </p:txBody>
      </p:sp>
    </p:spTree>
    <p:extLst>
      <p:ext uri="{BB962C8B-B14F-4D97-AF65-F5344CB8AC3E}">
        <p14:creationId xmlns:p14="http://schemas.microsoft.com/office/powerpoint/2010/main" val="25614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48FC7-193D-A19C-59C9-9BF24DFE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B6E0-B901-05AE-743C-5C4256B0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Trust in Surveillance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7F3934-DD7E-C4BC-1E93-376BBC232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566607"/>
            <a:ext cx="810423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Trust in surveillance systems is essential for public acceptance, especially when data privacy is at stake.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Melbourne university installs software that tracks online activity for exam integrity. Students feel uneasy, doubting the university’s intentions. </a:t>
            </a:r>
          </a:p>
        </p:txBody>
      </p:sp>
    </p:spTree>
    <p:extLst>
      <p:ext uri="{BB962C8B-B14F-4D97-AF65-F5344CB8AC3E}">
        <p14:creationId xmlns:p14="http://schemas.microsoft.com/office/powerpoint/2010/main" val="32771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4CDC-D40D-A914-F417-959D3295A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9098-3652-D7B2-322B-BC2899D9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Trust in Surveillance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43E3F2-0C58-13E8-D1BF-C5EC7245E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489662"/>
            <a:ext cx="810423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How does trust influence acceptance of surveillance systems like this one in a university setting?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Trust makes it easier to accept surveillance if used transparently.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Without trust, students might feel their privacy is violated.</a:t>
            </a:r>
          </a:p>
        </p:txBody>
      </p:sp>
    </p:spTree>
    <p:extLst>
      <p:ext uri="{BB962C8B-B14F-4D97-AF65-F5344CB8AC3E}">
        <p14:creationId xmlns:p14="http://schemas.microsoft.com/office/powerpoint/2010/main" val="25991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9A93B-26F3-BB58-9287-23EC88EE2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0575-703F-AFAB-E5D5-56DFECB9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Sorting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F10CEB-CF15-9459-77EF-56E1EF5E8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566608"/>
            <a:ext cx="810423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Social sorting categorizes individuals based on data, potentially leading to bias or discrimination.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Canberra-based insurance company uses data analytics to assess clients’ profiles. Some customers worry about being unfairly categorized. </a:t>
            </a:r>
          </a:p>
        </p:txBody>
      </p:sp>
    </p:spTree>
    <p:extLst>
      <p:ext uri="{BB962C8B-B14F-4D97-AF65-F5344CB8AC3E}">
        <p14:creationId xmlns:p14="http://schemas.microsoft.com/office/powerpoint/2010/main" val="237419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D68A7-5EBF-75D0-A108-239EDFBE7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FC65-A157-6DDE-1A56-6AC7261E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Sorting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7E90C-4168-D21B-AEDE-554EC0563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489664"/>
            <a:ext cx="810423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What are the risks of using social sorting in fields like insurance or finance?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lead to discrimination based on data-driven profiles.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Individuals might feel unfairly judged or restricted.</a:t>
            </a:r>
          </a:p>
        </p:txBody>
      </p:sp>
    </p:spTree>
    <p:extLst>
      <p:ext uri="{BB962C8B-B14F-4D97-AF65-F5344CB8AC3E}">
        <p14:creationId xmlns:p14="http://schemas.microsoft.com/office/powerpoint/2010/main" val="21754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CFE84-D8F8-019E-6F7E-3EF9F928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7F26-38A1-E3DD-C26A-7DE51B9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Summary Multiple-Choice Question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5F3FD8-8990-34E3-7A9A-F121EBE75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2110347"/>
            <a:ext cx="8104239" cy="352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/>
              <a:t>What is a common ethical concern related to surveillance?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A) Enhancing app interfaces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B) Protecting individual privacy and freedom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C) Increasing data storage capacity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D22B08-BAB9-A6E7-5B17-AF8A94FA19A8}"/>
              </a:ext>
            </a:extLst>
          </p:cNvPr>
          <p:cNvSpPr/>
          <p:nvPr/>
        </p:nvSpPr>
        <p:spPr>
          <a:xfrm>
            <a:off x="1032387" y="4350772"/>
            <a:ext cx="7654413" cy="5456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-2875" y="1111370"/>
            <a:ext cx="9063486" cy="475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200" b="1" dirty="0"/>
              <a:t>1. What is a primary benefit of widespread surveillance in modern societies?</a:t>
            </a:r>
          </a:p>
          <a:p>
            <a:pPr marL="114300" indent="0">
              <a:buNone/>
            </a:pPr>
            <a:r>
              <a:rPr lang="en-US" sz="2200" dirty="0"/>
              <a:t>a) Increased marketing opportunities</a:t>
            </a:r>
          </a:p>
          <a:p>
            <a:pPr marL="114300" indent="0">
              <a:buNone/>
            </a:pPr>
            <a:r>
              <a:rPr lang="en-US" sz="2200" dirty="0"/>
              <a:t>b) Enhanced public safety</a:t>
            </a:r>
          </a:p>
          <a:p>
            <a:pPr marL="114300" indent="0">
              <a:buNone/>
            </a:pPr>
            <a:r>
              <a:rPr lang="en-US" sz="2200" dirty="0"/>
              <a:t>c) Higher internet speeds</a:t>
            </a:r>
          </a:p>
          <a:p>
            <a:pPr marL="114300" indent="0">
              <a:buNone/>
            </a:pPr>
            <a:r>
              <a:rPr lang="en-US" sz="2200" dirty="0"/>
              <a:t>d) Reduced public spending</a:t>
            </a:r>
            <a:br>
              <a:rPr lang="en-US" sz="2200" dirty="0"/>
            </a:b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2. Which technology is commonly used for modern criminal identification?</a:t>
            </a:r>
          </a:p>
          <a:p>
            <a:pPr marL="114300" indent="0">
              <a:buNone/>
            </a:pPr>
            <a:r>
              <a:rPr lang="en-US" sz="2200" dirty="0"/>
              <a:t>a) Typewriters</a:t>
            </a:r>
          </a:p>
          <a:p>
            <a:pPr marL="114300" indent="0">
              <a:buNone/>
            </a:pPr>
            <a:r>
              <a:rPr lang="en-US" sz="2200" dirty="0"/>
              <a:t>b) Telegraph</a:t>
            </a:r>
          </a:p>
          <a:p>
            <a:pPr marL="114300" indent="0">
              <a:buNone/>
            </a:pPr>
            <a:r>
              <a:rPr lang="en-US" sz="2200" dirty="0"/>
              <a:t>c) Facial recognition</a:t>
            </a:r>
          </a:p>
          <a:p>
            <a:pPr marL="114300" indent="0">
              <a:buNone/>
            </a:pPr>
            <a:r>
              <a:rPr lang="en-US" sz="2200" dirty="0"/>
              <a:t>d) Morse 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45A8F0-6750-E78C-EF47-C3DA609D8F11}"/>
              </a:ext>
            </a:extLst>
          </p:cNvPr>
          <p:cNvSpPr/>
          <p:nvPr/>
        </p:nvSpPr>
        <p:spPr>
          <a:xfrm>
            <a:off x="94593" y="2312276"/>
            <a:ext cx="5097517" cy="3993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C4C527-8913-923F-9E50-D74F08B20DC8}"/>
              </a:ext>
            </a:extLst>
          </p:cNvPr>
          <p:cNvSpPr/>
          <p:nvPr/>
        </p:nvSpPr>
        <p:spPr>
          <a:xfrm>
            <a:off x="94593" y="4920704"/>
            <a:ext cx="5097517" cy="3993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A6975A-84FF-3F0D-3DAE-CD6387CE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Multiple-Choice Question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1347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2" descr="Why Digital Archives Matter to Librarians and Researchers - De Gruyter  Convers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46" y="-1708"/>
            <a:ext cx="9146693" cy="68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Reading Materials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Vision of surveillance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History of crime control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Ideological transformation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Risk Society 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Ethical issues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Trust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Social sorting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Articles</a:t>
            </a:r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198407" y="1168878"/>
            <a:ext cx="843088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Gary T. Marx, ‘Surveillance Studies’, in International Encyclopedia of the Social and Behavioural Sciences, 2nd ed., 2015, 734.2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David Lyon, Surveillance Society: Monitoring everyday life (Buckingham, England; Philadelphia: Open University Press, 2001), 2.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Tony Doyle, ‘Privacy and Perfect Voyeurism’, Ethics and Information Technology 11 (2009), 181–89.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Surveillance Studies Network, ‘A Report on the Surveillance Society’ (Information Commissioner’s Office, 2006), sec. 3.1.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Surveillance Studies Network, ‘A Report on the Surveillance Society’.</a:t>
            </a:r>
            <a:endParaRPr sz="24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Videos</a:t>
            </a:r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https://www.youtube.com/watch?v=4byz6uiw1yE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https://www.youtube.com/watch?v=1dDhqX3txf4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https://www.youtube.com/watch?v=1L80HDdS7Wg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7F83-F517-00A2-5009-651B2C09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459"/>
          </a:xfrm>
        </p:spPr>
        <p:txBody>
          <a:bodyPr/>
          <a:lstStyle/>
          <a:p>
            <a:r>
              <a:rPr lang="en-AU" dirty="0"/>
              <a:t>Tutorial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0742B-B8B6-40C1-E1DB-C32644C19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3" t="26194" r="63678" b="8825"/>
          <a:stretch/>
        </p:blipFill>
        <p:spPr>
          <a:xfrm>
            <a:off x="924909" y="989055"/>
            <a:ext cx="7294182" cy="59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6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7F83-F517-00A2-5009-651B2C09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459"/>
          </a:xfrm>
        </p:spPr>
        <p:txBody>
          <a:bodyPr/>
          <a:lstStyle/>
          <a:p>
            <a:r>
              <a:rPr lang="en-AU" dirty="0"/>
              <a:t>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83F86-2238-2F07-2012-92EF0801E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0" t="31916" r="58506" b="10459"/>
          <a:stretch/>
        </p:blipFill>
        <p:spPr>
          <a:xfrm>
            <a:off x="-1" y="1129861"/>
            <a:ext cx="9144001" cy="45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598CA-E35F-75B6-A38E-BD3457CAD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D905-AA56-A638-25A4-C87BD61A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16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Class Presentation Activity: Exploring Surveillance and Privacy Across Contexts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6C679-5B82-7B86-3B5A-99DD2B22539B}"/>
              </a:ext>
            </a:extLst>
          </p:cNvPr>
          <p:cNvSpPr txBox="1"/>
          <p:nvPr/>
        </p:nvSpPr>
        <p:spPr>
          <a:xfrm>
            <a:off x="665018" y="1959430"/>
            <a:ext cx="781396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Research and Present on Surveillance and Privacy in Diverse Contexts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Gain a deeper understanding of surveillance practices and privacy concerns in various sectors and evaluate the ethical, legal, and societal impacts.</a:t>
            </a:r>
          </a:p>
        </p:txBody>
      </p:sp>
    </p:spTree>
    <p:extLst>
      <p:ext uri="{BB962C8B-B14F-4D97-AF65-F5344CB8AC3E}">
        <p14:creationId xmlns:p14="http://schemas.microsoft.com/office/powerpoint/2010/main" val="116283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9B27-F7A2-C2DA-CCBC-A6429185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6CDF-B3B2-FCC1-D83E-D2C1980C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16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Class Presentation Activity: Exploring Surveillance and Privacy Across Contexts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308F6-892B-B523-D1CC-59A12133F24E}"/>
              </a:ext>
            </a:extLst>
          </p:cNvPr>
          <p:cNvSpPr txBox="1"/>
          <p:nvPr/>
        </p:nvSpPr>
        <p:spPr>
          <a:xfrm>
            <a:off x="665018" y="1791668"/>
            <a:ext cx="7813964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Form Groups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Each group will select or be assigned one of the following sectors: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Retail and E-commerce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Government and Public Services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1990635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C2F5-D9D4-AAEB-23BE-9C5B3E66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ACA9-7F64-C26F-3C57-DD3C29C1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16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Class Presentation Activity: Exploring Surveillance and Privacy Across Contexts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E6265-C8AE-E4D7-ABBB-4A98A986AEE5}"/>
              </a:ext>
            </a:extLst>
          </p:cNvPr>
          <p:cNvSpPr txBox="1"/>
          <p:nvPr/>
        </p:nvSpPr>
        <p:spPr>
          <a:xfrm>
            <a:off x="665018" y="1791668"/>
            <a:ext cx="78139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Research Focus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 real-world example of surveillance or data collection within your assigned sector.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technology or practice used. Examples include patient tracking in healthcare, exam monitoring software in education, or CCTV in government buildings.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ethical and legal implications, considering factors like privacy, trust, consent, and potential bias.</a:t>
            </a:r>
          </a:p>
        </p:txBody>
      </p:sp>
    </p:spTree>
    <p:extLst>
      <p:ext uri="{BB962C8B-B14F-4D97-AF65-F5344CB8AC3E}">
        <p14:creationId xmlns:p14="http://schemas.microsoft.com/office/powerpoint/2010/main" val="3377466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9C171-B5C9-FC14-0281-0052F8738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F562-AAF5-5565-BF9D-16648C7E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16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Class Presentation Activity: Exploring Surveillance and Privacy Across Contexts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ECA57-2E29-E85F-4B36-87C72AF5B0A9}"/>
              </a:ext>
            </a:extLst>
          </p:cNvPr>
          <p:cNvSpPr txBox="1"/>
          <p:nvPr/>
        </p:nvSpPr>
        <p:spPr>
          <a:xfrm>
            <a:off x="665018" y="1791668"/>
            <a:ext cx="781396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3. Presentation Requirements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Briefly introduce the sector and the example of surveillance or data collection you researched.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 Overview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Explain how the surveillance technology is used in the context of the chosen sector.</a:t>
            </a:r>
          </a:p>
        </p:txBody>
      </p:sp>
    </p:spTree>
    <p:extLst>
      <p:ext uri="{BB962C8B-B14F-4D97-AF65-F5344CB8AC3E}">
        <p14:creationId xmlns:p14="http://schemas.microsoft.com/office/powerpoint/2010/main" val="1757806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85DF1-3C07-58D8-54D7-EE2BC7B1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9A51-DEF7-0E24-F297-231794AC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16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Class Presentation Activity: Exploring Surveillance and Privacy Across Contexts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1B157-2F50-A2C0-CD33-3A8FF33B83AA}"/>
              </a:ext>
            </a:extLst>
          </p:cNvPr>
          <p:cNvSpPr txBox="1"/>
          <p:nvPr/>
        </p:nvSpPr>
        <p:spPr>
          <a:xfrm>
            <a:off x="665018" y="1791668"/>
            <a:ext cx="781396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Ethical and Legal Analysis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Discuss the ethical concerns (e.g., privacy, consent) and any applicable laws or regulations that govern this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Suggest ways to improve transparency, protect privacy, or ensure ethical use of surveillance.</a:t>
            </a:r>
          </a:p>
        </p:txBody>
      </p:sp>
    </p:spTree>
    <p:extLst>
      <p:ext uri="{BB962C8B-B14F-4D97-AF65-F5344CB8AC3E}">
        <p14:creationId xmlns:p14="http://schemas.microsoft.com/office/powerpoint/2010/main" val="3632040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22280-79F6-E803-A3AC-8B6EDB14B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12B4-45BC-1AAF-EE99-1975D8C2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16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Class Presentation Activity: Exploring Surveillance and Privacy Across Contexts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FF83E-D19F-B9F8-C64D-02F86B5299AC}"/>
              </a:ext>
            </a:extLst>
          </p:cNvPr>
          <p:cNvSpPr txBox="1"/>
          <p:nvPr/>
        </p:nvSpPr>
        <p:spPr>
          <a:xfrm>
            <a:off x="665018" y="1791668"/>
            <a:ext cx="7813964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4. Class Discussion Questions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group should prepare one question to engage classmates, such 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"Would you feel comfortable with this type of surveillance in this sector? Why or why not?"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"What measures would you propose to ensure ethical surveillance practices in this context?"</a:t>
            </a:r>
          </a:p>
        </p:txBody>
      </p:sp>
    </p:spTree>
    <p:extLst>
      <p:ext uri="{BB962C8B-B14F-4D97-AF65-F5344CB8AC3E}">
        <p14:creationId xmlns:p14="http://schemas.microsoft.com/office/powerpoint/2010/main" val="47686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C6D6-96AF-85EB-9A24-F0DB9C8F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Vision of Surveillance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BE01B4-7B43-4C47-93BF-B6B7D449C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120676"/>
            <a:ext cx="797887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Surveillance involves monitoring public spaces, often for safety, but it raises questions about privacy and control.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 Sydney, the local government expands CCTV coverage to reduce crime rates in high-traffic areas. Some residents worry about their privacy.</a:t>
            </a:r>
          </a:p>
        </p:txBody>
      </p:sp>
    </p:spTree>
    <p:extLst>
      <p:ext uri="{BB962C8B-B14F-4D97-AF65-F5344CB8AC3E}">
        <p14:creationId xmlns:p14="http://schemas.microsoft.com/office/powerpoint/2010/main" val="1271760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D2199-691D-8164-5D9C-CE6FCBF2C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7022-B767-EF62-C579-62E56691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16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Class Presentation Activity: Exploring Surveillance and Privacy Across Contexts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33FD5-2846-755E-DF75-05B987D271DF}"/>
              </a:ext>
            </a:extLst>
          </p:cNvPr>
          <p:cNvSpPr txBox="1"/>
          <p:nvPr/>
        </p:nvSpPr>
        <p:spPr>
          <a:xfrm>
            <a:off x="665018" y="1791668"/>
            <a:ext cx="781396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5. Presentation Format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Duration: Each group has 5-7 minutes to present.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Include visual aids or slides to support your points.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Conclude with your prepared discussion question to involve the class.</a:t>
            </a:r>
          </a:p>
        </p:txBody>
      </p:sp>
    </p:spTree>
    <p:extLst>
      <p:ext uri="{BB962C8B-B14F-4D97-AF65-F5344CB8AC3E}">
        <p14:creationId xmlns:p14="http://schemas.microsoft.com/office/powerpoint/2010/main" val="933602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53845-E6E6-735B-9287-A5FB782CB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830A-B1C6-C90B-EEEC-35D2C6D6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16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Class Presentation Activity: Exploring Surveillance and Privacy Across Contexts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3AF02-34CA-9232-5199-AFD37CEFD5A2}"/>
              </a:ext>
            </a:extLst>
          </p:cNvPr>
          <p:cNvSpPr txBox="1"/>
          <p:nvPr/>
        </p:nvSpPr>
        <p:spPr>
          <a:xfrm>
            <a:off x="748145" y="1791668"/>
            <a:ext cx="7813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Depth of Research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Understanding of the example and its relevance to surveillance and privacy.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Clarity and Organization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Well-structured presentation with clear explanations.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Ethical and Legal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Insightful discussion of the ethical and legal dimensions.</a:t>
            </a: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Ability to engage the class in discussion and respond to questions. </a:t>
            </a:r>
          </a:p>
        </p:txBody>
      </p:sp>
    </p:spTree>
    <p:extLst>
      <p:ext uri="{BB962C8B-B14F-4D97-AF65-F5344CB8AC3E}">
        <p14:creationId xmlns:p14="http://schemas.microsoft.com/office/powerpoint/2010/main" val="48390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011-97F9-007C-14E3-ABE20715A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69E0-D8C7-D240-8DB4-4BB9BB55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916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Group Class Presentation Activity: Exploring Surveillance and Privacy Across Contexts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D5CFE-AA5A-F62C-15EB-B129722903CE}"/>
              </a:ext>
            </a:extLst>
          </p:cNvPr>
          <p:cNvSpPr txBox="1"/>
          <p:nvPr/>
        </p:nvSpPr>
        <p:spPr>
          <a:xfrm>
            <a:off x="866899" y="1791668"/>
            <a:ext cx="7410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activity allows you to apply critical thinking to real-world surveillance examples, promoting collaborative learning and analysis of privacy issues in today’s digital environment.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02CE-E57E-5DB4-2589-8C1B23271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39EF-A1D6-8594-1501-4ADB01A8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Vision of Surveillance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0396AA-5C2B-CA8A-E3AC-A5A83C415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277711"/>
            <a:ext cx="79788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 Discussion Question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How might expanded surveillance improve safety, and what privacy concerns could arise?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5C7D8-8EF8-FB2A-DD2E-EED224FDAC4B}"/>
              </a:ext>
            </a:extLst>
          </p:cNvPr>
          <p:cNvSpPr txBox="1"/>
          <p:nvPr/>
        </p:nvSpPr>
        <p:spPr>
          <a:xfrm>
            <a:off x="582560" y="3548965"/>
            <a:ext cx="8229598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can help deter crime and catch offenders.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People might feel they’re losing their privacy and freedom.</a:t>
            </a:r>
          </a:p>
        </p:txBody>
      </p:sp>
    </p:spTree>
    <p:extLst>
      <p:ext uri="{BB962C8B-B14F-4D97-AF65-F5344CB8AC3E}">
        <p14:creationId xmlns:p14="http://schemas.microsoft.com/office/powerpoint/2010/main" val="25451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F7CA-2443-D243-EBC1-8FD0A0E96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1789-D08E-9B74-3C56-5D67AEB2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of Crime Control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4D8ECD-BD50-A80A-0C83-4495C0959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238663"/>
            <a:ext cx="797887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Crime control methods have evolved from simple policing to advanced technologies like surveillance cameras and AI.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Brisbane company develops software that helps police predict crime hotspots. This approach is new, and some wonder if it could affect certain communities unfairly. </a:t>
            </a:r>
          </a:p>
        </p:txBody>
      </p:sp>
    </p:spTree>
    <p:extLst>
      <p:ext uri="{BB962C8B-B14F-4D97-AF65-F5344CB8AC3E}">
        <p14:creationId xmlns:p14="http://schemas.microsoft.com/office/powerpoint/2010/main" val="381701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DD0CF-5355-A396-7961-369A16EC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9E86-EF11-E482-A72E-6CDC9FDC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 of Crime Control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9EAF1B-2007-9DCA-C351-0DB23F553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166494"/>
            <a:ext cx="8104239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How has crime control evolved, and what are the potential benefits and risks of predictive technologies?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Responses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could help prevent crime by identifying risky areas.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There’s a risk of profiling or bias against certain neighborhoods.</a:t>
            </a:r>
          </a:p>
        </p:txBody>
      </p:sp>
    </p:spTree>
    <p:extLst>
      <p:ext uri="{BB962C8B-B14F-4D97-AF65-F5344CB8AC3E}">
        <p14:creationId xmlns:p14="http://schemas.microsoft.com/office/powerpoint/2010/main" val="35430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80537-E70F-2359-4F1A-54951CAEB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378-77F6-835B-EFB7-3921DBD3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Ideological Transformation in Surveillance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6EFD9C-596C-5B70-BCFC-16E5B9B10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566604"/>
            <a:ext cx="810423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ideology behind surveillance has shifted from simple observation to comprehensive data tracking and control.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tech firm in Melbourne creates an app that tracks user locations for health and safety alerts. However, the public questions if this app might be used for other purposes. </a:t>
            </a:r>
          </a:p>
        </p:txBody>
      </p:sp>
    </p:spTree>
    <p:extLst>
      <p:ext uri="{BB962C8B-B14F-4D97-AF65-F5344CB8AC3E}">
        <p14:creationId xmlns:p14="http://schemas.microsoft.com/office/powerpoint/2010/main" val="374509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A5D95-43A6-6839-1D13-7F4C60D08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4505-D2B2-C8EA-D59A-945DEF9E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Ideological Transformation in Surveillance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E5A71F-8D5E-1C82-7E0D-A0CB0DB73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489660"/>
            <a:ext cx="810423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Discussion Question</a:t>
            </a:r>
            <a:r>
              <a:rPr lang="en-US" sz="2800" dirty="0"/>
              <a:t>: Why do you think there is public concern about apps that collect location data for safety?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People worry about data being used beyond the original purpose.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could feel like an invasion of privacy if not used transparently.</a:t>
            </a:r>
          </a:p>
        </p:txBody>
      </p:sp>
    </p:spTree>
    <p:extLst>
      <p:ext uri="{BB962C8B-B14F-4D97-AF65-F5344CB8AC3E}">
        <p14:creationId xmlns:p14="http://schemas.microsoft.com/office/powerpoint/2010/main" val="209825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85B0-5382-5D90-4FFE-9FB12737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6ED9-7093-8224-DCE9-74C4D15D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Risk Society</a:t>
            </a:r>
            <a:endParaRPr lang="en-AU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53735C-E5A4-09AF-D687-A2A212F2F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2561" y="1566606"/>
            <a:ext cx="810423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Introductory Explanation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 a "Risk Society," the focus shifts to managing risks through technology, including surveillance for safety.</a:t>
            </a:r>
          </a:p>
          <a:p>
            <a:pPr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Scenario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Canberra implements facial recognition at public events to reduce security risks, but people are concerned about the implications for their personal freedom. </a:t>
            </a:r>
          </a:p>
        </p:txBody>
      </p:sp>
    </p:spTree>
    <p:extLst>
      <p:ext uri="{BB962C8B-B14F-4D97-AF65-F5344CB8AC3E}">
        <p14:creationId xmlns:p14="http://schemas.microsoft.com/office/powerpoint/2010/main" val="1933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1462</Words>
  <Application>Microsoft Office PowerPoint</Application>
  <PresentationFormat>On-screen Show (4:3)</PresentationFormat>
  <Paragraphs>138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 ICT406 IT Professional Environment: Law, Ethics and  Privacy  Surveillance </vt:lpstr>
      <vt:lpstr>Lecture Outline</vt:lpstr>
      <vt:lpstr>Vision of Surveillance</vt:lpstr>
      <vt:lpstr>Vision of Surveillance</vt:lpstr>
      <vt:lpstr>History of Crime Control</vt:lpstr>
      <vt:lpstr>History of Crime Control</vt:lpstr>
      <vt:lpstr>Ideological Transformation in Surveillance</vt:lpstr>
      <vt:lpstr>Ideological Transformation in Surveillance</vt:lpstr>
      <vt:lpstr>Risk Society</vt:lpstr>
      <vt:lpstr>Risk Society</vt:lpstr>
      <vt:lpstr>Ethical Issues in Surveillance</vt:lpstr>
      <vt:lpstr>Ethical Issues in Surveillance</vt:lpstr>
      <vt:lpstr>Trust in Surveillance</vt:lpstr>
      <vt:lpstr>Trust in Surveillance</vt:lpstr>
      <vt:lpstr>Social Sorting</vt:lpstr>
      <vt:lpstr>Social Sorting</vt:lpstr>
      <vt:lpstr>Summary Multiple-Choice Question</vt:lpstr>
      <vt:lpstr>Summary Multiple-Choice Question</vt:lpstr>
      <vt:lpstr>PowerPoint Presentation</vt:lpstr>
      <vt:lpstr>Articles</vt:lpstr>
      <vt:lpstr>Videos</vt:lpstr>
      <vt:lpstr>Tutorial</vt:lpstr>
      <vt:lpstr>Tutorial</vt:lpstr>
      <vt:lpstr>Group Class Presentation Activity: Exploring Surveillance and Privacy Across Contexts</vt:lpstr>
      <vt:lpstr>Group Class Presentation Activity: Exploring Surveillance and Privacy Across Contexts</vt:lpstr>
      <vt:lpstr>Group Class Presentation Activity: Exploring Surveillance and Privacy Across Contexts</vt:lpstr>
      <vt:lpstr>Group Class Presentation Activity: Exploring Surveillance and Privacy Across Contexts</vt:lpstr>
      <vt:lpstr>Group Class Presentation Activity: Exploring Surveillance and Privacy Across Contexts</vt:lpstr>
      <vt:lpstr>Group Class Presentation Activity: Exploring Surveillance and Privacy Across Contexts</vt:lpstr>
      <vt:lpstr>Group Class Presentation Activity: Exploring Surveillance and Privacy Across Contexts</vt:lpstr>
      <vt:lpstr>Group Class Presentation Activity: Exploring Surveillance and Privacy Across Contexts</vt:lpstr>
      <vt:lpstr>Group Class Presentation Activity: Exploring Surveillance and Privacy Across Contexts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Dania Abed Rabbou</dc:creator>
  <cp:lastModifiedBy>Farshid Keivanian</cp:lastModifiedBy>
  <cp:revision>40</cp:revision>
  <dcterms:created xsi:type="dcterms:W3CDTF">2013-11-24T06:45:02Z</dcterms:created>
  <dcterms:modified xsi:type="dcterms:W3CDTF">2024-11-12T11:34:56Z</dcterms:modified>
</cp:coreProperties>
</file>