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301354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32253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199133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243682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284962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25476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66855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415276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89209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25994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272473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196367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160637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19366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358758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25</a:t>
            </a:fld>
            <a:endParaRPr lang="en-AU"/>
          </a:p>
        </p:txBody>
      </p:sp>
    </p:spTree>
    <p:extLst>
      <p:ext uri="{BB962C8B-B14F-4D97-AF65-F5344CB8AC3E}">
        <p14:creationId xmlns:p14="http://schemas.microsoft.com/office/powerpoint/2010/main" val="68168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26</a:t>
            </a:fld>
            <a:endParaRPr lang="en-AU"/>
          </a:p>
        </p:txBody>
      </p:sp>
    </p:spTree>
    <p:extLst>
      <p:ext uri="{BB962C8B-B14F-4D97-AF65-F5344CB8AC3E}">
        <p14:creationId xmlns:p14="http://schemas.microsoft.com/office/powerpoint/2010/main" val="1099696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27</a:t>
            </a:fld>
            <a:endParaRPr lang="en-AU"/>
          </a:p>
        </p:txBody>
      </p:sp>
    </p:spTree>
    <p:extLst>
      <p:ext uri="{BB962C8B-B14F-4D97-AF65-F5344CB8AC3E}">
        <p14:creationId xmlns:p14="http://schemas.microsoft.com/office/powerpoint/2010/main" val="184355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28</a:t>
            </a:fld>
            <a:endParaRPr lang="en-AU"/>
          </a:p>
        </p:txBody>
      </p:sp>
    </p:spTree>
    <p:extLst>
      <p:ext uri="{BB962C8B-B14F-4D97-AF65-F5344CB8AC3E}">
        <p14:creationId xmlns:p14="http://schemas.microsoft.com/office/powerpoint/2010/main" val="391409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29</a:t>
            </a:fld>
            <a:endParaRPr lang="en-AU"/>
          </a:p>
        </p:txBody>
      </p:sp>
    </p:spTree>
    <p:extLst>
      <p:ext uri="{BB962C8B-B14F-4D97-AF65-F5344CB8AC3E}">
        <p14:creationId xmlns:p14="http://schemas.microsoft.com/office/powerpoint/2010/main" val="1866025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30</a:t>
            </a:fld>
            <a:endParaRPr lang="en-AU"/>
          </a:p>
        </p:txBody>
      </p:sp>
    </p:spTree>
    <p:extLst>
      <p:ext uri="{BB962C8B-B14F-4D97-AF65-F5344CB8AC3E}">
        <p14:creationId xmlns:p14="http://schemas.microsoft.com/office/powerpoint/2010/main" val="170127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400465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31</a:t>
            </a:fld>
            <a:endParaRPr lang="en-AU"/>
          </a:p>
        </p:txBody>
      </p:sp>
    </p:spTree>
    <p:extLst>
      <p:ext uri="{BB962C8B-B14F-4D97-AF65-F5344CB8AC3E}">
        <p14:creationId xmlns:p14="http://schemas.microsoft.com/office/powerpoint/2010/main" val="3558482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32</a:t>
            </a:fld>
            <a:endParaRPr lang="en-AU"/>
          </a:p>
        </p:txBody>
      </p:sp>
    </p:spTree>
    <p:extLst>
      <p:ext uri="{BB962C8B-B14F-4D97-AF65-F5344CB8AC3E}">
        <p14:creationId xmlns:p14="http://schemas.microsoft.com/office/powerpoint/2010/main" val="223639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33</a:t>
            </a:fld>
            <a:endParaRPr lang="en-AU"/>
          </a:p>
        </p:txBody>
      </p:sp>
    </p:spTree>
    <p:extLst>
      <p:ext uri="{BB962C8B-B14F-4D97-AF65-F5344CB8AC3E}">
        <p14:creationId xmlns:p14="http://schemas.microsoft.com/office/powerpoint/2010/main" val="92062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34</a:t>
            </a:fld>
            <a:endParaRPr lang="en-AU"/>
          </a:p>
        </p:txBody>
      </p:sp>
    </p:spTree>
    <p:extLst>
      <p:ext uri="{BB962C8B-B14F-4D97-AF65-F5344CB8AC3E}">
        <p14:creationId xmlns:p14="http://schemas.microsoft.com/office/powerpoint/2010/main" val="3976457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35</a:t>
            </a:fld>
            <a:endParaRPr lang="en-AU"/>
          </a:p>
        </p:txBody>
      </p:sp>
    </p:spTree>
    <p:extLst>
      <p:ext uri="{BB962C8B-B14F-4D97-AF65-F5344CB8AC3E}">
        <p14:creationId xmlns:p14="http://schemas.microsoft.com/office/powerpoint/2010/main" val="1881042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36</a:t>
            </a:fld>
            <a:endParaRPr lang="en-AU"/>
          </a:p>
        </p:txBody>
      </p:sp>
    </p:spTree>
    <p:extLst>
      <p:ext uri="{BB962C8B-B14F-4D97-AF65-F5344CB8AC3E}">
        <p14:creationId xmlns:p14="http://schemas.microsoft.com/office/powerpoint/2010/main" val="849875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37</a:t>
            </a:fld>
            <a:endParaRPr lang="en-AU"/>
          </a:p>
        </p:txBody>
      </p:sp>
    </p:spTree>
    <p:extLst>
      <p:ext uri="{BB962C8B-B14F-4D97-AF65-F5344CB8AC3E}">
        <p14:creationId xmlns:p14="http://schemas.microsoft.com/office/powerpoint/2010/main" val="2958813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38</a:t>
            </a:fld>
            <a:endParaRPr lang="en-AU"/>
          </a:p>
        </p:txBody>
      </p:sp>
    </p:spTree>
    <p:extLst>
      <p:ext uri="{BB962C8B-B14F-4D97-AF65-F5344CB8AC3E}">
        <p14:creationId xmlns:p14="http://schemas.microsoft.com/office/powerpoint/2010/main" val="2191698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39</a:t>
            </a:fld>
            <a:endParaRPr lang="en-AU"/>
          </a:p>
        </p:txBody>
      </p:sp>
    </p:spTree>
    <p:extLst>
      <p:ext uri="{BB962C8B-B14F-4D97-AF65-F5344CB8AC3E}">
        <p14:creationId xmlns:p14="http://schemas.microsoft.com/office/powerpoint/2010/main" val="1687806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40</a:t>
            </a:fld>
            <a:endParaRPr lang="en-AU"/>
          </a:p>
        </p:txBody>
      </p:sp>
    </p:spTree>
    <p:extLst>
      <p:ext uri="{BB962C8B-B14F-4D97-AF65-F5344CB8AC3E}">
        <p14:creationId xmlns:p14="http://schemas.microsoft.com/office/powerpoint/2010/main" val="272360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2244769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41</a:t>
            </a:fld>
            <a:endParaRPr lang="en-AU"/>
          </a:p>
        </p:txBody>
      </p:sp>
    </p:spTree>
    <p:extLst>
      <p:ext uri="{BB962C8B-B14F-4D97-AF65-F5344CB8AC3E}">
        <p14:creationId xmlns:p14="http://schemas.microsoft.com/office/powerpoint/2010/main" val="9078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42</a:t>
            </a:fld>
            <a:endParaRPr lang="en-AU"/>
          </a:p>
        </p:txBody>
      </p:sp>
    </p:spTree>
    <p:extLst>
      <p:ext uri="{BB962C8B-B14F-4D97-AF65-F5344CB8AC3E}">
        <p14:creationId xmlns:p14="http://schemas.microsoft.com/office/powerpoint/2010/main" val="3422468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43</a:t>
            </a:fld>
            <a:endParaRPr lang="en-AU"/>
          </a:p>
        </p:txBody>
      </p:sp>
    </p:spTree>
    <p:extLst>
      <p:ext uri="{BB962C8B-B14F-4D97-AF65-F5344CB8AC3E}">
        <p14:creationId xmlns:p14="http://schemas.microsoft.com/office/powerpoint/2010/main" val="696967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44</a:t>
            </a:fld>
            <a:endParaRPr lang="en-AU"/>
          </a:p>
        </p:txBody>
      </p:sp>
    </p:spTree>
    <p:extLst>
      <p:ext uri="{BB962C8B-B14F-4D97-AF65-F5344CB8AC3E}">
        <p14:creationId xmlns:p14="http://schemas.microsoft.com/office/powerpoint/2010/main" val="1262668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45</a:t>
            </a:fld>
            <a:endParaRPr lang="en-AU"/>
          </a:p>
        </p:txBody>
      </p:sp>
    </p:spTree>
    <p:extLst>
      <p:ext uri="{BB962C8B-B14F-4D97-AF65-F5344CB8AC3E}">
        <p14:creationId xmlns:p14="http://schemas.microsoft.com/office/powerpoint/2010/main" val="646183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46</a:t>
            </a:fld>
            <a:endParaRPr lang="en-AU"/>
          </a:p>
        </p:txBody>
      </p:sp>
    </p:spTree>
    <p:extLst>
      <p:ext uri="{BB962C8B-B14F-4D97-AF65-F5344CB8AC3E}">
        <p14:creationId xmlns:p14="http://schemas.microsoft.com/office/powerpoint/2010/main" val="3814677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47</a:t>
            </a:fld>
            <a:endParaRPr lang="en-AU"/>
          </a:p>
        </p:txBody>
      </p:sp>
    </p:spTree>
    <p:extLst>
      <p:ext uri="{BB962C8B-B14F-4D97-AF65-F5344CB8AC3E}">
        <p14:creationId xmlns:p14="http://schemas.microsoft.com/office/powerpoint/2010/main" val="3205624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48</a:t>
            </a:fld>
            <a:endParaRPr lang="en-AU"/>
          </a:p>
        </p:txBody>
      </p:sp>
    </p:spTree>
    <p:extLst>
      <p:ext uri="{BB962C8B-B14F-4D97-AF65-F5344CB8AC3E}">
        <p14:creationId xmlns:p14="http://schemas.microsoft.com/office/powerpoint/2010/main" val="819848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49</a:t>
            </a:fld>
            <a:endParaRPr lang="en-AU"/>
          </a:p>
        </p:txBody>
      </p:sp>
    </p:spTree>
    <p:extLst>
      <p:ext uri="{BB962C8B-B14F-4D97-AF65-F5344CB8AC3E}">
        <p14:creationId xmlns:p14="http://schemas.microsoft.com/office/powerpoint/2010/main" val="2649571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50</a:t>
            </a:fld>
            <a:endParaRPr lang="en-AU"/>
          </a:p>
        </p:txBody>
      </p:sp>
    </p:spTree>
    <p:extLst>
      <p:ext uri="{BB962C8B-B14F-4D97-AF65-F5344CB8AC3E}">
        <p14:creationId xmlns:p14="http://schemas.microsoft.com/office/powerpoint/2010/main" val="66171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16749785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51</a:t>
            </a:fld>
            <a:endParaRPr lang="en-AU"/>
          </a:p>
        </p:txBody>
      </p:sp>
    </p:spTree>
    <p:extLst>
      <p:ext uri="{BB962C8B-B14F-4D97-AF65-F5344CB8AC3E}">
        <p14:creationId xmlns:p14="http://schemas.microsoft.com/office/powerpoint/2010/main" val="251012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404419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24766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73261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19635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astyle.apa.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8:</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Companies should conduct IP audits, ensure proper licensing, and educate employees on IP laws to avoid infringement and associated penalties.</a:t>
            </a:r>
          </a:p>
        </p:txBody>
      </p:sp>
    </p:spTree>
    <p:extLst>
      <p:ext uri="{BB962C8B-B14F-4D97-AF65-F5344CB8AC3E}">
        <p14:creationId xmlns:p14="http://schemas.microsoft.com/office/powerpoint/2010/main" val="1850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Protecting IP is not just about registering patents or copyrights; it’s about creating barriers that competitors cannot easily cross. This protection can be costly, but recognizing its value is essential.</a:t>
            </a:r>
          </a:p>
        </p:txBody>
      </p:sp>
    </p:spTree>
    <p:extLst>
      <p:ext uri="{BB962C8B-B14F-4D97-AF65-F5344CB8AC3E}">
        <p14:creationId xmlns:p14="http://schemas.microsoft.com/office/powerpoint/2010/main" val="198814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Canberra-based tech firm that develops a new encryption algorithm. How should the company protect its IP to ensure it remains competitive?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Why might a company hesitate to invest in IP protection, and what could be the consequences?</a:t>
            </a:r>
          </a:p>
        </p:txBody>
      </p:sp>
    </p:spTree>
    <p:extLst>
      <p:ext uri="{BB962C8B-B14F-4D97-AF65-F5344CB8AC3E}">
        <p14:creationId xmlns:p14="http://schemas.microsoft.com/office/powerpoint/2010/main" val="28706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High costs may deter investment, but the lack of protection can lead to loss of competitive advantage and potential legal battles.</a:t>
            </a:r>
          </a:p>
        </p:txBody>
      </p:sp>
    </p:spTree>
    <p:extLst>
      <p:ext uri="{BB962C8B-B14F-4D97-AF65-F5344CB8AC3E}">
        <p14:creationId xmlns:p14="http://schemas.microsoft.com/office/powerpoint/2010/main" val="2736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the tech industry, IP has increasingly gained value over physical assets. IP rights apply to data, intangible assets, and innovative systems, making it crucial for tech companies to safeguard their creations.</a:t>
            </a:r>
          </a:p>
        </p:txBody>
      </p:sp>
    </p:spTree>
    <p:extLst>
      <p:ext uri="{BB962C8B-B14F-4D97-AF65-F5344CB8AC3E}">
        <p14:creationId xmlns:p14="http://schemas.microsoft.com/office/powerpoint/2010/main" val="36998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software development company in Sydney creates a new data management system. How should they protect this system from software piracy?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What steps can tech companies take to protect their IP from piracy?</a:t>
            </a:r>
          </a:p>
        </p:txBody>
      </p:sp>
    </p:spTree>
    <p:extLst>
      <p:ext uri="{BB962C8B-B14F-4D97-AF65-F5344CB8AC3E}">
        <p14:creationId xmlns:p14="http://schemas.microsoft.com/office/powerpoint/2010/main" val="305875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IP audits, clear IP strategies, robust cybersecurity measures, and strict confidentiality agreements can help protect IP from piracy and unauthorized access.</a:t>
            </a:r>
          </a:p>
        </p:txBody>
      </p:sp>
    </p:spTree>
    <p:extLst>
      <p:ext uri="{BB962C8B-B14F-4D97-AF65-F5344CB8AC3E}">
        <p14:creationId xmlns:p14="http://schemas.microsoft.com/office/powerpoint/2010/main" val="39071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Managing IP in the tech industry involves more than just filing for IP rights. It includes creating a comprehensive IP strategy, conducting regular audits, and safeguarding innovation through cybersecurity.</a:t>
            </a:r>
          </a:p>
        </p:txBody>
      </p:sp>
    </p:spTree>
    <p:extLst>
      <p:ext uri="{BB962C8B-B14F-4D97-AF65-F5344CB8AC3E}">
        <p14:creationId xmlns:p14="http://schemas.microsoft.com/office/powerpoint/2010/main" val="12197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Brisbane-based company experiences a cyberattack that compromises its proprietary software code. What steps should the company have taken to protect its IP?</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regular IP audits and strong cybersecurity measures prevent IP theft in technology?</a:t>
            </a:r>
          </a:p>
        </p:txBody>
      </p:sp>
    </p:spTree>
    <p:extLst>
      <p:ext uri="{BB962C8B-B14F-4D97-AF65-F5344CB8AC3E}">
        <p14:creationId xmlns:p14="http://schemas.microsoft.com/office/powerpoint/2010/main" val="260917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audits help identify potential vulnerabilities, while strong cybersecurity measures protect against unauthorized access and theft of intellectual property.</a:t>
            </a:r>
          </a:p>
        </p:txBody>
      </p:sp>
    </p:spTree>
    <p:extLst>
      <p:ext uri="{BB962C8B-B14F-4D97-AF65-F5344CB8AC3E}">
        <p14:creationId xmlns:p14="http://schemas.microsoft.com/office/powerpoint/2010/main" val="3232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Intellectual Property (IP) is a crucial concept in today’s technology-driven world. It refers to creations of the mind, such as inventions, literary and artistic works, designs, and symbols used in commerce. Understanding IP is essential for protecting innovation and securing financial benefits.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Group Class Activity – Presentation Calibri Size 28 (f.keivanian@aapoly.edu.au)</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03283"/>
            <a:ext cx="12192000" cy="429873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Group Activity:</a:t>
            </a:r>
          </a:p>
          <a:p>
            <a:pPr>
              <a:lnSpc>
                <a:spcPct val="150000"/>
              </a:lnSpc>
            </a:pPr>
            <a:r>
              <a:rPr lang="en-US" b="1" dirty="0">
                <a:latin typeface="Calibri" panose="020F0502020204030204" pitchFamily="34" charset="0"/>
                <a:cs typeface="Calibri" panose="020F0502020204030204" pitchFamily="34" charset="0"/>
              </a:rPr>
              <a:t>Task:</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group, create a detailed IP strategy for a hypothetical tech startup based in Melbourne. Each group member will focus on one aspect of the strategy (e.g., patent filing, IP audits, cybersecurity measures). Afterward, present your strategy to the class and discuss the potential challenges and solutions.</a:t>
            </a:r>
          </a:p>
        </p:txBody>
      </p:sp>
    </p:spTree>
    <p:extLst>
      <p:ext uri="{BB962C8B-B14F-4D97-AF65-F5344CB8AC3E}">
        <p14:creationId xmlns:p14="http://schemas.microsoft.com/office/powerpoint/2010/main" val="121724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750A568-D997-D104-4C5B-626039459D72}"/>
              </a:ext>
            </a:extLst>
          </p:cNvPr>
          <p:cNvPicPr>
            <a:picLocks noChangeAspect="1"/>
          </p:cNvPicPr>
          <p:nvPr/>
        </p:nvPicPr>
        <p:blipFill>
          <a:blip r:embed="rId3"/>
          <a:srcRect l="14482" t="29272" r="17242" b="18774"/>
          <a:stretch/>
        </p:blipFill>
        <p:spPr>
          <a:xfrm>
            <a:off x="199696" y="1303283"/>
            <a:ext cx="11792608" cy="5047594"/>
          </a:xfrm>
          <a:prstGeom prst="rect">
            <a:avLst/>
          </a:prstGeom>
        </p:spPr>
      </p:pic>
    </p:spTree>
    <p:extLst>
      <p:ext uri="{BB962C8B-B14F-4D97-AF65-F5344CB8AC3E}">
        <p14:creationId xmlns:p14="http://schemas.microsoft.com/office/powerpoint/2010/main" val="221331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Work: Intellectual Property in Australia</a:t>
            </a:r>
          </a:p>
          <a:p>
            <a:pPr>
              <a:lnSpc>
                <a:spcPct val="150000"/>
              </a:lnSpc>
            </a:pPr>
            <a:r>
              <a:rPr lang="en-US" sz="2800" b="1" dirty="0">
                <a:latin typeface="Calibri" panose="020F0502020204030204" pitchFamily="34" charset="0"/>
                <a:cs typeface="Calibri" panose="020F0502020204030204" pitchFamily="34" charset="0"/>
              </a:rPr>
              <a:t>1. How You Can Patent a New Idea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patent a new idea in Australia, you need to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Ensure Your Idea is Patentable:</a:t>
            </a:r>
            <a:r>
              <a:rPr lang="en-US" sz="2800" dirty="0">
                <a:latin typeface="Calibri" panose="020F0502020204030204" pitchFamily="34" charset="0"/>
                <a:cs typeface="Calibri" panose="020F0502020204030204" pitchFamily="34" charset="0"/>
              </a:rPr>
              <a:t> Not all ideas can be patented. Your idea must be new, involve an inventive step, and be useful. It should not have been publicly disclosed before applying for the patent.</a:t>
            </a:r>
          </a:p>
        </p:txBody>
      </p:sp>
    </p:spTree>
    <p:extLst>
      <p:ext uri="{BB962C8B-B14F-4D97-AF65-F5344CB8AC3E}">
        <p14:creationId xmlns:p14="http://schemas.microsoft.com/office/powerpoint/2010/main" val="306863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Conduct a Patent Search:</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Check existing patents to ensure your idea has not already been patented. This can be done through IP Australia’s online database or by hiring a patent attorney.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Prepare a Patent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need to file either a provisional application (which gives you 12 months to file a complete application) or a complete application directly. A patent attorney can help draft the application to ensure it covers all aspects of your invention. </a:t>
            </a:r>
          </a:p>
        </p:txBody>
      </p:sp>
    </p:spTree>
    <p:extLst>
      <p:ext uri="{BB962C8B-B14F-4D97-AF65-F5344CB8AC3E}">
        <p14:creationId xmlns:p14="http://schemas.microsoft.com/office/powerpoint/2010/main" val="39010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 with IP Australia:</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your application online via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paying the required fees.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meets all the requirements. This process may take several years, during which you may need to respond to any objections raised by the examiner.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6:</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Patent Grant: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is successful, your patent will be granted, giving you exclusive rights to your invention for up to 20 years. </a:t>
            </a:r>
          </a:p>
        </p:txBody>
      </p:sp>
    </p:spTree>
    <p:extLst>
      <p:ext uri="{BB962C8B-B14F-4D97-AF65-F5344CB8AC3E}">
        <p14:creationId xmlns:p14="http://schemas.microsoft.com/office/powerpoint/2010/main" val="9568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What is Copyright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Copyright law in Australia protects the expression of ideas rather than the ideas themselves. It covers a wide range of works, including literary, artistic, musical, and dramatic works, as well as films, broadcasts, and software. Key points about copyright law in Australia include:</a:t>
            </a:r>
          </a:p>
        </p:txBody>
      </p:sp>
    </p:spTree>
    <p:extLst>
      <p:ext uri="{BB962C8B-B14F-4D97-AF65-F5344CB8AC3E}">
        <p14:creationId xmlns:p14="http://schemas.microsoft.com/office/powerpoint/2010/main" val="191744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Automatic Protection: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protection is automatic as soon as the work is created and does not require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generally lasts for 70 years after the death of the creator.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Exclusive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copyright owner has the exclusive right to reproduce, publish, perform, communicate, and adapt the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Infringement: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Unauthorized use of copyrighted material is considered infringement, which can result in legal action. </a:t>
            </a:r>
          </a:p>
        </p:txBody>
      </p:sp>
    </p:spTree>
    <p:extLst>
      <p:ext uri="{BB962C8B-B14F-4D97-AF65-F5344CB8AC3E}">
        <p14:creationId xmlns:p14="http://schemas.microsoft.com/office/powerpoint/2010/main" val="25723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How to Register a Trademark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register a trademark in Australia,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Search Existing Trademarks:</a:t>
            </a:r>
            <a:r>
              <a:rPr lang="en-US" sz="2800" dirty="0">
                <a:latin typeface="Calibri" panose="020F0502020204030204" pitchFamily="34" charset="0"/>
                <a:cs typeface="Calibri" panose="020F0502020204030204" pitchFamily="34" charset="0"/>
              </a:rPr>
              <a:t> Use IP Australia’s ATMOSS database to search for existing trademarks to ensure your proposed trademark is unique.</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2:</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Decide on the Trademark:</a:t>
            </a:r>
            <a:r>
              <a:rPr lang="en-US" sz="2800" dirty="0">
                <a:latin typeface="Calibri" panose="020F0502020204030204" pitchFamily="34" charset="0"/>
                <a:cs typeface="Calibri" panose="020F0502020204030204" pitchFamily="34" charset="0"/>
              </a:rPr>
              <a:t> Your trademark can be a word, phrase, logo, or a combination. Ensure it is distinctive and not descriptive of the goods or services.</a:t>
            </a:r>
          </a:p>
        </p:txBody>
      </p:sp>
    </p:spTree>
    <p:extLst>
      <p:ext uri="{BB962C8B-B14F-4D97-AF65-F5344CB8AC3E}">
        <p14:creationId xmlns:p14="http://schemas.microsoft.com/office/powerpoint/2010/main" val="9908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a trademark application online through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specifying the classes of goods or services your trademark will cover.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complies with the law and does not conflict with existing trademarks.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Publication and Opposition: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passes the examination, it will be published in the Australian Official Journal of Trade Marks. Third parties have two months to oppose the registration. </a:t>
            </a:r>
          </a:p>
        </p:txBody>
      </p:sp>
    </p:spTree>
    <p:extLst>
      <p:ext uri="{BB962C8B-B14F-4D97-AF65-F5344CB8AC3E}">
        <p14:creationId xmlns:p14="http://schemas.microsoft.com/office/powerpoint/2010/main" val="26473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196810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b="1" dirty="0">
                <a:latin typeface="Calibri" panose="020F0502020204030204" pitchFamily="34" charset="0"/>
                <a:cs typeface="Calibri" panose="020F0502020204030204" pitchFamily="34" charset="0"/>
              </a:rPr>
              <a:t> Step 6:</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Registration:</a:t>
            </a:r>
            <a:r>
              <a:rPr lang="en-US" sz="2800" dirty="0">
                <a:latin typeface="Calibri" panose="020F0502020204030204" pitchFamily="34" charset="0"/>
                <a:cs typeface="Calibri" panose="020F0502020204030204" pitchFamily="34" charset="0"/>
              </a:rPr>
              <a:t> If no opposition is filed, or if any opposition is resolved, your trademark will be registered, giving you exclusive rights for 10 years, with the option to renew.</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4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Sydney-based startup that develops a unique software tool for managing small business finances. This tool represents a creation of the mind and is protected under IP law. The startup needs to protect this software through copyright to prevent unauthorized use.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do you think IP protection can influence a company’s success, especially in the tech industry?</a:t>
            </a:r>
          </a:p>
        </p:txBody>
      </p:sp>
    </p:spTree>
    <p:extLst>
      <p:ext uri="{BB962C8B-B14F-4D97-AF65-F5344CB8AC3E}">
        <p14:creationId xmlns:p14="http://schemas.microsoft.com/office/powerpoint/2010/main" val="379927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What is Industrial Design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Industrial design law in Australia protects the visual design of objects that are not purely utilitarian. This can include the shape, configuration, pattern, or ornamentation of a product. Key aspects of industrial design law include:</a:t>
            </a:r>
          </a:p>
        </p:txBody>
      </p:sp>
    </p:spTree>
    <p:extLst>
      <p:ext uri="{BB962C8B-B14F-4D97-AF65-F5344CB8AC3E}">
        <p14:creationId xmlns:p14="http://schemas.microsoft.com/office/powerpoint/2010/main" val="203357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Registration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Unlike copyright, industrial design protection requires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Novelty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design must be new and distinctive, meaning it should not have been disclosed to the public before filing.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Registered designs are protected for an initial period of five years, with the possibility of renewal for a further five years, providing up to 10 years of protection.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registered owner has the exclusive right to use, license, or sell the design. </a:t>
            </a:r>
          </a:p>
        </p:txBody>
      </p:sp>
    </p:spTree>
    <p:extLst>
      <p:ext uri="{BB962C8B-B14F-4D97-AF65-F5344CB8AC3E}">
        <p14:creationId xmlns:p14="http://schemas.microsoft.com/office/powerpoint/2010/main" val="30433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What are Trade Secrets, and How are They Protected by Australian Law?</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Trade secrets are confidential business information that provides a company with a competitive edge. This can include formulas, practices, processes, designs, instruments, or a compilation of information. Trade secrets are not registered but are protected through legal means, such as:</a:t>
            </a:r>
          </a:p>
        </p:txBody>
      </p:sp>
    </p:spTree>
    <p:extLst>
      <p:ext uri="{BB962C8B-B14F-4D97-AF65-F5344CB8AC3E}">
        <p14:creationId xmlns:p14="http://schemas.microsoft.com/office/powerpoint/2010/main" val="92841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Non-Disclosure Agreements (NDAs):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Companies often require employees, partners, and vendors to sign NDAs to legally bind them to confidentiality.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Employment Contracts: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Clauses in employment contracts can prevent employees from disclosing or using trade secrets after they leave the company.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Common Law: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Under common law, companies can sue for breach of confidence if a trade secret is disclosed without permission.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Injunctions: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Courts can issue injunctions to prevent the misuse or disclosure of trade secrets. </a:t>
            </a:r>
          </a:p>
        </p:txBody>
      </p:sp>
    </p:spTree>
    <p:extLst>
      <p:ext uri="{BB962C8B-B14F-4D97-AF65-F5344CB8AC3E}">
        <p14:creationId xmlns:p14="http://schemas.microsoft.com/office/powerpoint/2010/main" val="31701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13217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Trade secrets remain protected as long as they remain confidential, unlike patents, which have a fixed term of protection.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250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Overview</a:t>
            </a:r>
          </a:p>
          <a:p>
            <a:pPr>
              <a:lnSpc>
                <a:spcPct val="150000"/>
              </a:lnSpc>
            </a:pPr>
            <a:r>
              <a:rPr lang="en-US" sz="2800" dirty="0">
                <a:latin typeface="Calibri" panose="020F0502020204030204" pitchFamily="34" charset="0"/>
                <a:cs typeface="Calibri" panose="020F0502020204030204" pitchFamily="34" charset="0"/>
              </a:rPr>
              <a:t>This guide will help you achieve a high distinction in your Assessment 3 for ICT407, focusing on evaluating business risks for a law firm that has recently suffered a data breach. The assessment requires a thorough analysis of sensitive data, legal responsibilities, privacy laws, and the advantages and disadvantages of technology in a law firm.</a:t>
            </a:r>
          </a:p>
        </p:txBody>
      </p:sp>
    </p:spTree>
    <p:extLst>
      <p:ext uri="{BB962C8B-B14F-4D97-AF65-F5344CB8AC3E}">
        <p14:creationId xmlns:p14="http://schemas.microsoft.com/office/powerpoint/2010/main" val="334392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1: Understand the Task and Requirements</a:t>
            </a:r>
          </a:p>
          <a:p>
            <a:pPr>
              <a:buFont typeface="+mj-lt"/>
              <a:buAutoNum type="arabicPeriod"/>
            </a:pPr>
            <a:r>
              <a:rPr lang="en-US" sz="2800" b="1" dirty="0">
                <a:latin typeface="Calibri" panose="020F0502020204030204" pitchFamily="34" charset="0"/>
                <a:cs typeface="Calibri" panose="020F0502020204030204" pitchFamily="34" charset="0"/>
              </a:rPr>
              <a:t> Case Study Overview</a:t>
            </a:r>
            <a:r>
              <a:rPr lang="en-US" sz="2800" dirty="0">
                <a:latin typeface="Calibri" panose="020F0502020204030204" pitchFamily="34" charset="0"/>
                <a:cs typeface="Calibri" panose="020F0502020204030204" pitchFamily="34" charset="0"/>
              </a:rPr>
              <a:t>: Begin by carefully reading the case study provided in your assessment document. Understand the context of the law firm, the nature of the data breach, and the areas of law involved.</a:t>
            </a:r>
          </a:p>
          <a:p>
            <a:pPr>
              <a:buFont typeface="+mj-lt"/>
              <a:buAutoNum type="arabicPeriod"/>
            </a:pPr>
            <a:r>
              <a:rPr lang="en-US" sz="2800" b="1" dirty="0">
                <a:latin typeface="Calibri" panose="020F0502020204030204" pitchFamily="34" charset="0"/>
                <a:cs typeface="Calibri" panose="020F0502020204030204" pitchFamily="34" charset="0"/>
              </a:rPr>
              <a:t> Assignment Requirements</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sensitive data in the context of a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Outline the major responsibilities of the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Review the firm's privacy and security policies and discuss its responsibilities in the event of a data breach.</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Analyze the advantages and disadvantages of technology in a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Apply Australian breach of privacy laws to this scenario.</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the ethical implications linked to privacy breaches.</a:t>
            </a:r>
          </a:p>
        </p:txBody>
      </p:sp>
    </p:spTree>
    <p:extLst>
      <p:ext uri="{BB962C8B-B14F-4D97-AF65-F5344CB8AC3E}">
        <p14:creationId xmlns:p14="http://schemas.microsoft.com/office/powerpoint/2010/main" val="3984383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429408"/>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2: Research and Gather Information</a:t>
            </a:r>
          </a:p>
          <a:p>
            <a:pPr>
              <a:buFont typeface="+mj-lt"/>
              <a:buAutoNum type="arabicPeriod"/>
            </a:pPr>
            <a:r>
              <a:rPr lang="en-US" sz="2800" b="1" dirty="0">
                <a:latin typeface="Calibri" panose="020F0502020204030204" pitchFamily="34" charset="0"/>
                <a:cs typeface="Calibri" panose="020F0502020204030204" pitchFamily="34" charset="0"/>
              </a:rPr>
              <a:t> Legal Framework</a:t>
            </a:r>
            <a:r>
              <a:rPr lang="en-US" sz="2800" dirty="0">
                <a:latin typeface="Calibri" panose="020F0502020204030204" pitchFamily="34" charset="0"/>
                <a:cs typeface="Calibri" panose="020F0502020204030204" pitchFamily="34" charset="0"/>
              </a:rPr>
              <a:t>: Research Australian privacy laws, particularly the Privacy Act 1988 and any relevant amendments. Focus on how these laws apply to data breaches.</a:t>
            </a:r>
          </a:p>
          <a:p>
            <a:pPr>
              <a:buFont typeface="+mj-lt"/>
              <a:buAutoNum type="arabicPeriod"/>
            </a:pPr>
            <a:r>
              <a:rPr lang="en-US" sz="2800" b="1" dirty="0">
                <a:latin typeface="Calibri" panose="020F0502020204030204" pitchFamily="34" charset="0"/>
                <a:cs typeface="Calibri" panose="020F0502020204030204" pitchFamily="34" charset="0"/>
              </a:rPr>
              <a:t> Technology in Law Firms</a:t>
            </a:r>
            <a:r>
              <a:rPr lang="en-US" sz="2800" dirty="0">
                <a:latin typeface="Calibri" panose="020F0502020204030204" pitchFamily="34" charset="0"/>
                <a:cs typeface="Calibri" panose="020F0502020204030204" pitchFamily="34" charset="0"/>
              </a:rPr>
              <a:t>: Investigate the role of technology in law firms, including the benefits it brings and the risks it poses. Look into examples of data breaches in similar firms to provide context.</a:t>
            </a:r>
          </a:p>
          <a:p>
            <a:pPr>
              <a:buFont typeface="+mj-lt"/>
              <a:buAutoNum type="arabicPeriod"/>
            </a:pPr>
            <a:r>
              <a:rPr lang="en-US" sz="2800" b="1" dirty="0">
                <a:latin typeface="Calibri" panose="020F0502020204030204" pitchFamily="34" charset="0"/>
                <a:cs typeface="Calibri" panose="020F0502020204030204" pitchFamily="34" charset="0"/>
              </a:rPr>
              <a:t> Ethics and Privacy</a:t>
            </a:r>
            <a:r>
              <a:rPr lang="en-US" sz="2800" dirty="0">
                <a:latin typeface="Calibri" panose="020F0502020204030204" pitchFamily="34" charset="0"/>
                <a:cs typeface="Calibri" panose="020F0502020204030204" pitchFamily="34" charset="0"/>
              </a:rPr>
              <a:t>: Explore the ethical considerations surrounding client privacy in law firms, including how ethical frameworks guide the protection of sensitive information.</a:t>
            </a:r>
          </a:p>
        </p:txBody>
      </p:sp>
    </p:spTree>
    <p:extLst>
      <p:ext uri="{BB962C8B-B14F-4D97-AF65-F5344CB8AC3E}">
        <p14:creationId xmlns:p14="http://schemas.microsoft.com/office/powerpoint/2010/main" val="3169624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429408"/>
            <a:ext cx="12192000" cy="5262979"/>
          </a:xfrm>
          <a:prstGeom prst="rect">
            <a:avLst/>
          </a:prstGeom>
          <a:noFill/>
        </p:spPr>
        <p:txBody>
          <a:bodyPr wrap="square">
            <a:spAutoFit/>
          </a:bodyPr>
          <a:lstStyle/>
          <a:p>
            <a:r>
              <a:rPr lang="en-US" sz="2100" b="1" dirty="0">
                <a:latin typeface="Calibri" panose="020F0502020204030204" pitchFamily="34" charset="0"/>
                <a:cs typeface="Calibri" panose="020F0502020204030204" pitchFamily="34" charset="0"/>
              </a:rPr>
              <a:t>Step 3: Structure Your Report</a:t>
            </a:r>
          </a:p>
          <a:p>
            <a:r>
              <a:rPr lang="en-US" sz="2100" dirty="0">
                <a:latin typeface="Calibri" panose="020F0502020204030204" pitchFamily="34" charset="0"/>
                <a:cs typeface="Calibri" panose="020F0502020204030204" pitchFamily="34" charset="0"/>
              </a:rPr>
              <a:t>Your report should include the following sections:</a:t>
            </a:r>
          </a:p>
          <a:p>
            <a:pPr>
              <a:buFont typeface="+mj-lt"/>
              <a:buAutoNum type="arabicPeriod"/>
            </a:pPr>
            <a:r>
              <a:rPr lang="en-US" sz="2100" b="1" dirty="0">
                <a:latin typeface="Calibri" panose="020F0502020204030204" pitchFamily="34" charset="0"/>
                <a:cs typeface="Calibri" panose="020F0502020204030204" pitchFamily="34" charset="0"/>
              </a:rPr>
              <a:t> Cover Page</a:t>
            </a:r>
            <a:r>
              <a:rPr lang="en-US" sz="2100" dirty="0">
                <a:latin typeface="Calibri" panose="020F0502020204030204" pitchFamily="34" charset="0"/>
                <a:cs typeface="Calibri" panose="020F0502020204030204" pitchFamily="34" charset="0"/>
              </a:rPr>
              <a:t>: Include your subject name and number, assignment number, your name, and student ID.</a:t>
            </a:r>
          </a:p>
          <a:p>
            <a:pPr>
              <a:buFont typeface="+mj-lt"/>
              <a:buAutoNum type="arabicPeriod"/>
            </a:pPr>
            <a:r>
              <a:rPr lang="en-US" sz="2100" b="1" dirty="0">
                <a:latin typeface="Calibri" panose="020F0502020204030204" pitchFamily="34" charset="0"/>
                <a:cs typeface="Calibri" panose="020F0502020204030204" pitchFamily="34" charset="0"/>
              </a:rPr>
              <a:t> Table of Contents</a:t>
            </a:r>
            <a:r>
              <a:rPr lang="en-US" sz="2100" dirty="0">
                <a:latin typeface="Calibri" panose="020F0502020204030204" pitchFamily="34" charset="0"/>
                <a:cs typeface="Calibri" panose="020F0502020204030204" pitchFamily="34" charset="0"/>
              </a:rPr>
              <a:t>: Use the Word tool to generate a table of contents.</a:t>
            </a:r>
          </a:p>
          <a:p>
            <a:pPr>
              <a:buFont typeface="+mj-lt"/>
              <a:buAutoNum type="arabicPeriod"/>
            </a:pPr>
            <a:r>
              <a:rPr lang="en-US" sz="2100" b="1" dirty="0">
                <a:latin typeface="Calibri" panose="020F0502020204030204" pitchFamily="34" charset="0"/>
                <a:cs typeface="Calibri" panose="020F0502020204030204" pitchFamily="34" charset="0"/>
              </a:rPr>
              <a:t> Introduction</a:t>
            </a:r>
            <a:r>
              <a:rPr lang="en-US" sz="2100" dirty="0">
                <a:latin typeface="Calibri" panose="020F0502020204030204" pitchFamily="34" charset="0"/>
                <a:cs typeface="Calibri" panose="020F0502020204030204" pitchFamily="34" charset="0"/>
              </a:rPr>
              <a:t>: Provide a brief overview of the case study, your goals, and the objectives of your analysis.</a:t>
            </a:r>
          </a:p>
          <a:p>
            <a:pPr>
              <a:buFont typeface="+mj-lt"/>
              <a:buAutoNum type="arabicPeriod"/>
            </a:pPr>
            <a:r>
              <a:rPr lang="en-US" sz="2100" b="1" dirty="0">
                <a:latin typeface="Calibri" panose="020F0502020204030204" pitchFamily="34" charset="0"/>
                <a:cs typeface="Calibri" panose="020F0502020204030204" pitchFamily="34" charset="0"/>
              </a:rPr>
              <a:t> Tasks</a:t>
            </a:r>
            <a:r>
              <a:rPr lang="en-US" sz="21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Sensitive Data</a:t>
            </a:r>
            <a:r>
              <a:rPr lang="en-US" sz="2100" dirty="0">
                <a:latin typeface="Calibri" panose="020F0502020204030204" pitchFamily="34" charset="0"/>
                <a:cs typeface="Calibri" panose="020F0502020204030204" pitchFamily="34" charset="0"/>
              </a:rPr>
              <a:t>: List and explain the types of sensitive data a law firm handles.</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Responsibilities</a:t>
            </a:r>
            <a:r>
              <a:rPr lang="en-US" sz="2100" dirty="0">
                <a:latin typeface="Calibri" panose="020F0502020204030204" pitchFamily="34" charset="0"/>
                <a:cs typeface="Calibri" panose="020F0502020204030204" pitchFamily="34" charset="0"/>
              </a:rPr>
              <a:t>: Discuss the law firm's responsibilities concerning data protection and client privacy.</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Privacy and Security Policy</a:t>
            </a:r>
            <a:r>
              <a:rPr lang="en-US" sz="2100" dirty="0">
                <a:latin typeface="Calibri" panose="020F0502020204030204" pitchFamily="34" charset="0"/>
                <a:cs typeface="Calibri" panose="020F0502020204030204" pitchFamily="34" charset="0"/>
              </a:rPr>
              <a:t>: Evaluate the privacy and security policy of the law firm and outline its responsibilities after a data breach.</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Technology Analysis</a:t>
            </a:r>
            <a:r>
              <a:rPr lang="en-US" sz="2100" dirty="0">
                <a:latin typeface="Calibri" panose="020F0502020204030204" pitchFamily="34" charset="0"/>
                <a:cs typeface="Calibri" panose="020F0502020204030204" pitchFamily="34" charset="0"/>
              </a:rPr>
              <a:t>: Discuss the pros and cons of technology use in law firms.</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Australian Privacy Law</a:t>
            </a:r>
            <a:r>
              <a:rPr lang="en-US" sz="2100" dirty="0">
                <a:latin typeface="Calibri" panose="020F0502020204030204" pitchFamily="34" charset="0"/>
                <a:cs typeface="Calibri" panose="020F0502020204030204" pitchFamily="34" charset="0"/>
              </a:rPr>
              <a:t>: Explain how Australian privacy laws apply to the data breach scenario.</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Ethical Implications</a:t>
            </a:r>
            <a:r>
              <a:rPr lang="en-US" sz="2100" dirty="0">
                <a:latin typeface="Calibri" panose="020F0502020204030204" pitchFamily="34" charset="0"/>
                <a:cs typeface="Calibri" panose="020F0502020204030204" pitchFamily="34" charset="0"/>
              </a:rPr>
              <a:t>: Analyze the ethical issues related to privacy breaches and how they affect client trust.</a:t>
            </a:r>
          </a:p>
          <a:p>
            <a:pPr>
              <a:buFont typeface="+mj-lt"/>
              <a:buAutoNum type="arabicPeriod"/>
            </a:pPr>
            <a:r>
              <a:rPr lang="en-US" sz="2100" b="1" dirty="0">
                <a:latin typeface="Calibri" panose="020F0502020204030204" pitchFamily="34" charset="0"/>
                <a:cs typeface="Calibri" panose="020F0502020204030204" pitchFamily="34" charset="0"/>
              </a:rPr>
              <a:t> Conclusion</a:t>
            </a:r>
            <a:r>
              <a:rPr lang="en-US" sz="2100" dirty="0">
                <a:latin typeface="Calibri" panose="020F0502020204030204" pitchFamily="34" charset="0"/>
                <a:cs typeface="Calibri" panose="020F0502020204030204" pitchFamily="34" charset="0"/>
              </a:rPr>
              <a:t>: Summarize your findings, emphasizing the importance of robust privacy practices in law firms.</a:t>
            </a:r>
          </a:p>
          <a:p>
            <a:pPr>
              <a:buFont typeface="+mj-lt"/>
              <a:buAutoNum type="arabicPeriod"/>
            </a:pPr>
            <a:r>
              <a:rPr lang="en-US" sz="2100" b="1" dirty="0">
                <a:latin typeface="Calibri" panose="020F0502020204030204" pitchFamily="34" charset="0"/>
                <a:cs typeface="Calibri" panose="020F0502020204030204" pitchFamily="34" charset="0"/>
              </a:rPr>
              <a:t> References</a:t>
            </a:r>
            <a:r>
              <a:rPr lang="en-US" sz="2100" dirty="0">
                <a:latin typeface="Calibri" panose="020F0502020204030204" pitchFamily="34" charset="0"/>
                <a:cs typeface="Calibri" panose="020F0502020204030204" pitchFamily="34" charset="0"/>
              </a:rPr>
              <a:t>: Include all sources you referenced in APA style.</a:t>
            </a:r>
          </a:p>
        </p:txBody>
      </p:sp>
    </p:spTree>
    <p:extLst>
      <p:ext uri="{BB962C8B-B14F-4D97-AF65-F5344CB8AC3E}">
        <p14:creationId xmlns:p14="http://schemas.microsoft.com/office/powerpoint/2010/main" val="1284754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575052"/>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Step 4: Focus on the Rubric</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Executive Summary</a:t>
            </a:r>
            <a:r>
              <a:rPr lang="en-US" sz="2400" dirty="0">
                <a:latin typeface="Calibri" panose="020F0502020204030204" pitchFamily="34" charset="0"/>
                <a:cs typeface="Calibri" panose="020F0502020204030204" pitchFamily="34" charset="0"/>
              </a:rPr>
              <a:t>: Ensure it concisely summarizes the key findings and recommendations.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Risk Identification</a:t>
            </a:r>
            <a:r>
              <a:rPr lang="en-US" sz="2400" dirty="0">
                <a:latin typeface="Calibri" panose="020F0502020204030204" pitchFamily="34" charset="0"/>
                <a:cs typeface="Calibri" panose="020F0502020204030204" pitchFamily="34" charset="0"/>
              </a:rPr>
              <a:t>: Identify all relevant risks associated with the data breach.</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Risk Analysis</a:t>
            </a:r>
            <a:r>
              <a:rPr lang="en-US" sz="2400" dirty="0">
                <a:latin typeface="Calibri" panose="020F0502020204030204" pitchFamily="34" charset="0"/>
                <a:cs typeface="Calibri" panose="020F0502020204030204" pitchFamily="34" charset="0"/>
              </a:rPr>
              <a:t>: Provide a detailed analysis of each identified risk, using appropriate risk scoring.</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Control Assessment</a:t>
            </a:r>
            <a:r>
              <a:rPr lang="en-US" sz="2400" dirty="0">
                <a:latin typeface="Calibri" panose="020F0502020204030204" pitchFamily="34" charset="0"/>
                <a:cs typeface="Calibri" panose="020F0502020204030204" pitchFamily="34" charset="0"/>
              </a:rPr>
              <a:t>: Evaluate the effectiveness of current controls and identify gaps.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Recommendations</a:t>
            </a:r>
            <a:r>
              <a:rPr lang="en-US" sz="2400" dirty="0">
                <a:latin typeface="Calibri" panose="020F0502020204030204" pitchFamily="34" charset="0"/>
                <a:cs typeface="Calibri" panose="020F0502020204030204" pitchFamily="34" charset="0"/>
              </a:rPr>
              <a:t>: Propose actionable and prioritized recommendations to mitigate the identified risks.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Presentation &amp; Formatting</a:t>
            </a:r>
            <a:r>
              <a:rPr lang="en-US" sz="2400" dirty="0">
                <a:latin typeface="Calibri" panose="020F0502020204030204" pitchFamily="34" charset="0"/>
                <a:cs typeface="Calibri" panose="020F0502020204030204" pitchFamily="34" charset="0"/>
              </a:rPr>
              <a:t>: Ensure your report is well-organized, professional, and free of errors.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Citations &amp; References</a:t>
            </a:r>
            <a:r>
              <a:rPr lang="en-US" sz="2400" dirty="0">
                <a:latin typeface="Calibri" panose="020F0502020204030204" pitchFamily="34" charset="0"/>
                <a:cs typeface="Calibri" panose="020F0502020204030204" pitchFamily="34" charset="0"/>
              </a:rPr>
              <a:t>: Properly cite all sources in APA format.</a:t>
            </a:r>
          </a:p>
        </p:txBody>
      </p:sp>
    </p:spTree>
    <p:extLst>
      <p:ext uri="{BB962C8B-B14F-4D97-AF65-F5344CB8AC3E}">
        <p14:creationId xmlns:p14="http://schemas.microsoft.com/office/powerpoint/2010/main" val="75943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protection can safeguard innovations, allowing companies to maintain a competitive edge, generate revenue through licensing, and prevent unauthorized use.</a:t>
            </a:r>
          </a:p>
        </p:txBody>
      </p:sp>
    </p:spTree>
    <p:extLst>
      <p:ext uri="{BB962C8B-B14F-4D97-AF65-F5344CB8AC3E}">
        <p14:creationId xmlns:p14="http://schemas.microsoft.com/office/powerpoint/2010/main" val="414001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Writing the Report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Clarity and Conciseness</a:t>
            </a:r>
            <a:r>
              <a:rPr lang="en-US" sz="2800" dirty="0">
                <a:latin typeface="Calibri" panose="020F0502020204030204" pitchFamily="34" charset="0"/>
                <a:cs typeface="Calibri" panose="020F0502020204030204" pitchFamily="34" charset="0"/>
              </a:rPr>
              <a:t>: Write in a clear and concise manner, avoiding jargon where possible. Ensure that each section of your report logically follows from the previous one.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Use Examples</a:t>
            </a:r>
            <a:r>
              <a:rPr lang="en-US" sz="2800" dirty="0">
                <a:latin typeface="Calibri" panose="020F0502020204030204" pitchFamily="34" charset="0"/>
                <a:cs typeface="Calibri" panose="020F0502020204030204" pitchFamily="34" charset="0"/>
              </a:rPr>
              <a:t>: Where applicable, use real-world examples or case studies to support your analysis.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Logical Flow</a:t>
            </a:r>
            <a:r>
              <a:rPr lang="en-US" sz="2800" dirty="0">
                <a:latin typeface="Calibri" panose="020F0502020204030204" pitchFamily="34" charset="0"/>
                <a:cs typeface="Calibri" panose="020F0502020204030204" pitchFamily="34" charset="0"/>
              </a:rPr>
              <a:t>: Make sure your report has a logical structure, with each section building on the previous one.</a:t>
            </a:r>
          </a:p>
        </p:txBody>
      </p:sp>
    </p:spTree>
    <p:extLst>
      <p:ext uri="{BB962C8B-B14F-4D97-AF65-F5344CB8AC3E}">
        <p14:creationId xmlns:p14="http://schemas.microsoft.com/office/powerpoint/2010/main" val="448640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6: Review and Revise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Proofreading</a:t>
            </a:r>
            <a:r>
              <a:rPr lang="en-US" sz="2800" dirty="0">
                <a:latin typeface="Calibri" panose="020F0502020204030204" pitchFamily="34" charset="0"/>
                <a:cs typeface="Calibri" panose="020F0502020204030204" pitchFamily="34" charset="0"/>
              </a:rPr>
              <a:t>: Carefully proofread your report for any grammatical errors, typos, or inconsistencies.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Rubric Cross-Check</a:t>
            </a:r>
            <a:r>
              <a:rPr lang="en-US" sz="2800" dirty="0">
                <a:latin typeface="Calibri" panose="020F0502020204030204" pitchFamily="34" charset="0"/>
                <a:cs typeface="Calibri" panose="020F0502020204030204" pitchFamily="34" charset="0"/>
              </a:rPr>
              <a:t>: Compare your report against the rubric criteria to ensure you have covered all aspects required for a high distinction.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Seek Feedback</a:t>
            </a:r>
            <a:r>
              <a:rPr lang="en-US" sz="2800" dirty="0">
                <a:latin typeface="Calibri" panose="020F0502020204030204" pitchFamily="34" charset="0"/>
                <a:cs typeface="Calibri" panose="020F0502020204030204" pitchFamily="34" charset="0"/>
              </a:rPr>
              <a:t>: Use tools like </a:t>
            </a:r>
            <a:r>
              <a:rPr lang="en-US" sz="2800" dirty="0" err="1">
                <a:latin typeface="Calibri" panose="020F0502020204030204" pitchFamily="34" charset="0"/>
                <a:cs typeface="Calibri" panose="020F0502020204030204" pitchFamily="34" charset="0"/>
              </a:rPr>
              <a:t>Studiosity</a:t>
            </a:r>
            <a:r>
              <a:rPr lang="en-US" sz="2800" dirty="0">
                <a:latin typeface="Calibri" panose="020F0502020204030204" pitchFamily="34" charset="0"/>
                <a:cs typeface="Calibri" panose="020F0502020204030204" pitchFamily="34" charset="0"/>
              </a:rPr>
              <a:t> to get feedback on your assignment.</a:t>
            </a:r>
          </a:p>
        </p:txBody>
      </p:sp>
    </p:spTree>
    <p:extLst>
      <p:ext uri="{BB962C8B-B14F-4D97-AF65-F5344CB8AC3E}">
        <p14:creationId xmlns:p14="http://schemas.microsoft.com/office/powerpoint/2010/main" val="2485018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7: Seek Assistance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Study Help Resources</a:t>
            </a:r>
            <a:r>
              <a:rPr lang="en-US" sz="2800" dirty="0">
                <a:latin typeface="Calibri" panose="020F0502020204030204" pitchFamily="34" charset="0"/>
                <a:cs typeface="Calibri" panose="020F0502020204030204" pitchFamily="34" charset="0"/>
              </a:rPr>
              <a:t>: Utilize the Study Help materials available to refine your research, writing, and referencing skills.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Ask Questions</a:t>
            </a:r>
            <a:r>
              <a:rPr lang="en-US" sz="2800" dirty="0">
                <a:latin typeface="Calibri" panose="020F0502020204030204" pitchFamily="34" charset="0"/>
                <a:cs typeface="Calibri" panose="020F0502020204030204" pitchFamily="34" charset="0"/>
              </a:rPr>
              <a:t>: Don’t hesitate to reach out to your lecturer or peers if you have questions or need clarification on any part of the assessment.</a:t>
            </a:r>
          </a:p>
        </p:txBody>
      </p:sp>
    </p:spTree>
    <p:extLst>
      <p:ext uri="{BB962C8B-B14F-4D97-AF65-F5344CB8AC3E}">
        <p14:creationId xmlns:p14="http://schemas.microsoft.com/office/powerpoint/2010/main" val="549018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8: Submit on Time</a:t>
            </a:r>
          </a:p>
          <a:p>
            <a:pPr>
              <a:buFont typeface="+mj-lt"/>
              <a:buAutoNum type="arabicPeriod"/>
            </a:pPr>
            <a:r>
              <a:rPr lang="en-US" sz="2800" b="1" dirty="0">
                <a:latin typeface="Calibri" panose="020F0502020204030204" pitchFamily="34" charset="0"/>
                <a:cs typeface="Calibri" panose="020F0502020204030204" pitchFamily="34" charset="0"/>
              </a:rPr>
              <a:t> Turnitin Submission</a:t>
            </a:r>
            <a:r>
              <a:rPr lang="en-US" sz="2800" dirty="0">
                <a:latin typeface="Calibri" panose="020F0502020204030204" pitchFamily="34" charset="0"/>
                <a:cs typeface="Calibri" panose="020F0502020204030204" pitchFamily="34" charset="0"/>
              </a:rPr>
              <a:t>: Ensure your assignment is submitted through Turnitin by the deadline. Early submission is recommended to avoid last-minute issues.</a:t>
            </a:r>
          </a:p>
          <a:p>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Practical Example for Practice:</a:t>
            </a:r>
          </a:p>
          <a:p>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A financial institution is implementing a new customer relationship management (CRM) system. Identify and evaluate the risks associated with the data migration process from the old system to the new one. Propose recommendations using the COBIT framework to mitigate these risks.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By following these steps and utilizing the provided resources, you will be well-prepared to excel in your Assessment 3 and aim for a high distinction mark. Good luck!</a:t>
            </a:r>
          </a:p>
        </p:txBody>
      </p:sp>
    </p:spTree>
    <p:extLst>
      <p:ext uri="{BB962C8B-B14F-4D97-AF65-F5344CB8AC3E}">
        <p14:creationId xmlns:p14="http://schemas.microsoft.com/office/powerpoint/2010/main" val="3402744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2430723495"/>
              </p:ext>
            </p:extLst>
          </p:nvPr>
        </p:nvGraphicFramePr>
        <p:xfrm>
          <a:off x="0" y="233075"/>
          <a:ext cx="12191999" cy="6391849"/>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302538">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Cover Page </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(1 Mark)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subject name, number, assignment number, team number, team members name &amp;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assignment number, team members name and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team members name &amp;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Cover page not included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1468220793"/>
                  </a:ext>
                </a:extLst>
              </a:tr>
              <a:tr h="302538">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Table of Contents </a:t>
                      </a:r>
                    </a:p>
                    <a:p>
                      <a:pPr algn="r">
                        <a:lnSpc>
                          <a:spcPct val="107000"/>
                        </a:lnSpc>
                        <a:spcAft>
                          <a:spcPts val="800"/>
                        </a:spcAft>
                      </a:pPr>
                      <a:r>
                        <a:rPr lang="en-US" sz="1800">
                          <a:effectLst/>
                          <a:latin typeface="Calibri" panose="020F0502020204030204" pitchFamily="34" charset="0"/>
                          <a:cs typeface="Calibri" panose="020F0502020204030204" pitchFamily="34" charset="0"/>
                        </a:rPr>
                        <a:t>(1 Mark)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Insert by word including title, content name, page number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Manually created by student including title, content name and page number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contents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No table of contents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871797379"/>
                  </a:ext>
                </a:extLst>
              </a:tr>
              <a:tr h="302538">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Introduction</a:t>
                      </a:r>
                    </a:p>
                    <a:p>
                      <a:pPr>
                        <a:lnSpc>
                          <a:spcPct val="107000"/>
                        </a:lnSpc>
                        <a:spcAft>
                          <a:spcPts val="800"/>
                        </a:spcAft>
                      </a:pPr>
                      <a:r>
                        <a:rPr lang="en-US" sz="1800">
                          <a:effectLst/>
                          <a:latin typeface="Calibri" panose="020F0502020204030204" pitchFamily="34" charset="0"/>
                          <a:cs typeface="Calibri" panose="020F0502020204030204" pitchFamily="34" charset="0"/>
                        </a:rPr>
                        <a:t> </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Comprehensive explanation of background and objective and goals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presentation of the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Justified presentation of the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No introduction or poorly presented materials of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921922825"/>
                  </a:ext>
                </a:extLst>
              </a:tr>
              <a:tr h="433142">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Question 1 </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(2 Marks)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997468330"/>
                  </a:ext>
                </a:extLst>
              </a:tr>
            </a:tbl>
          </a:graphicData>
        </a:graphic>
      </p:graphicFrame>
    </p:spTree>
    <p:extLst>
      <p:ext uri="{BB962C8B-B14F-4D97-AF65-F5344CB8AC3E}">
        <p14:creationId xmlns:p14="http://schemas.microsoft.com/office/powerpoint/2010/main" val="3136072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3923821584"/>
              </p:ext>
            </p:extLst>
          </p:nvPr>
        </p:nvGraphicFramePr>
        <p:xfrm>
          <a:off x="0" y="0"/>
          <a:ext cx="12191999" cy="5625975"/>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433142">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Question 2</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(2 Marks)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p>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408225193"/>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3</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061957838"/>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4</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462650238"/>
                  </a:ext>
                </a:extLst>
              </a:tr>
            </a:tbl>
          </a:graphicData>
        </a:graphic>
      </p:graphicFrame>
    </p:spTree>
    <p:extLst>
      <p:ext uri="{BB962C8B-B14F-4D97-AF65-F5344CB8AC3E}">
        <p14:creationId xmlns:p14="http://schemas.microsoft.com/office/powerpoint/2010/main" val="1484795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1555526664"/>
              </p:ext>
            </p:extLst>
          </p:nvPr>
        </p:nvGraphicFramePr>
        <p:xfrm>
          <a:off x="1" y="11151"/>
          <a:ext cx="12191999" cy="6021072"/>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5</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a:t>
                      </a:r>
                    </a:p>
                    <a:p>
                      <a:pPr>
                        <a:lnSpc>
                          <a:spcPct val="107000"/>
                        </a:lnSpc>
                        <a:spcAft>
                          <a:spcPts val="800"/>
                        </a:spcAft>
                      </a:pPr>
                      <a:r>
                        <a:rPr lang="en-US" sz="1800">
                          <a:effectLst/>
                          <a:latin typeface="Calibri" panose="020F0502020204030204" pitchFamily="34" charset="0"/>
                          <a:cs typeface="Calibri" panose="020F0502020204030204" pitchFamily="34" charset="0"/>
                        </a:rPr>
                        <a:t> </a:t>
                      </a:r>
                    </a:p>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70827646"/>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6</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144216398"/>
                  </a:ext>
                </a:extLst>
              </a:tr>
              <a:tr h="476676">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Conclusion</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Exceptional critical thinking to conclude the work. Providing a deep evaluation analysis and thought demonstrated in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critical thinking to conclude the overall requirements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Reasonably critical thinking to conclude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Very basic conclusion with minimum definition of overall work to finalise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70210544"/>
                  </a:ext>
                </a:extLst>
              </a:tr>
            </a:tbl>
          </a:graphicData>
        </a:graphic>
      </p:graphicFrame>
    </p:spTree>
    <p:extLst>
      <p:ext uri="{BB962C8B-B14F-4D97-AF65-F5344CB8AC3E}">
        <p14:creationId xmlns:p14="http://schemas.microsoft.com/office/powerpoint/2010/main" val="384104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3068715710"/>
              </p:ext>
            </p:extLst>
          </p:nvPr>
        </p:nvGraphicFramePr>
        <p:xfrm>
          <a:off x="1" y="33454"/>
          <a:ext cx="12191999" cy="1721931"/>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215469">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Reference </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gridSpan="4">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This is a very important part of any work presented at AAPOLY. The report must be clearly referenced in APA style (</a:t>
                      </a:r>
                      <a:r>
                        <a:rPr lang="en-US" sz="1800" u="sng" dirty="0">
                          <a:effectLst/>
                          <a:latin typeface="Calibri" panose="020F0502020204030204" pitchFamily="34" charset="0"/>
                          <a:cs typeface="Calibri" panose="020F0502020204030204" pitchFamily="34" charset="0"/>
                          <a:hlinkClick r:id="rId3"/>
                        </a:rPr>
                        <a:t>https://apastyle.apa.org/</a:t>
                      </a:r>
                      <a:r>
                        <a:rPr lang="en-US" sz="1800" dirty="0">
                          <a:effectLst/>
                          <a:latin typeface="Calibri" panose="020F0502020204030204" pitchFamily="34" charset="0"/>
                          <a:cs typeface="Calibri" panose="020F0502020204030204" pitchFamily="34" charset="0"/>
                        </a:rPr>
                        <a:t>). The reports automatically will be reviewed by Turnitin after submission for using of AI technology and similarity of the work across the World Wide Web.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478071612"/>
                  </a:ext>
                </a:extLst>
              </a:tr>
              <a:tr h="50858">
                <a:tc gridSpan="5">
                  <a:txBody>
                    <a:bodyPr/>
                    <a:lstStyle/>
                    <a:p>
                      <a:pPr algn="r">
                        <a:lnSpc>
                          <a:spcPct val="107000"/>
                        </a:lnSpc>
                        <a:spcAft>
                          <a:spcPts val="800"/>
                        </a:spcAft>
                      </a:pPr>
                      <a:r>
                        <a:rPr lang="en-US" sz="1800">
                          <a:effectLst/>
                          <a:latin typeface="Calibri" panose="020F0502020204030204" pitchFamily="34" charset="0"/>
                          <a:cs typeface="Calibri" panose="020F0502020204030204" pitchFamily="34" charset="0"/>
                        </a:rPr>
                        <a:t>Total 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1575656690"/>
                  </a:ext>
                </a:extLst>
              </a:tr>
            </a:tbl>
          </a:graphicData>
        </a:graphic>
      </p:graphicFrame>
      <p:pic>
        <p:nvPicPr>
          <p:cNvPr id="4" name="Picture 3">
            <a:extLst>
              <a:ext uri="{FF2B5EF4-FFF2-40B4-BE49-F238E27FC236}">
                <a16:creationId xmlns:a16="http://schemas.microsoft.com/office/drawing/2014/main" id="{C4C6ADBE-BEB8-F3DD-3C1C-5E68D1E83995}"/>
              </a:ext>
            </a:extLst>
          </p:cNvPr>
          <p:cNvPicPr>
            <a:picLocks noChangeAspect="1"/>
          </p:cNvPicPr>
          <p:nvPr/>
        </p:nvPicPr>
        <p:blipFill>
          <a:blip r:embed="rId4"/>
          <a:srcRect l="6494" t="19458" r="46403" b="21453"/>
          <a:stretch/>
        </p:blipFill>
        <p:spPr>
          <a:xfrm>
            <a:off x="715536" y="1755385"/>
            <a:ext cx="10760927" cy="4952118"/>
          </a:xfrm>
          <a:prstGeom prst="rect">
            <a:avLst/>
          </a:prstGeom>
        </p:spPr>
      </p:pic>
    </p:spTree>
    <p:extLst>
      <p:ext uri="{BB962C8B-B14F-4D97-AF65-F5344CB8AC3E}">
        <p14:creationId xmlns:p14="http://schemas.microsoft.com/office/powerpoint/2010/main" val="2942602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09E313-70E3-97D6-896A-D2DFE6FDB33D}"/>
              </a:ext>
            </a:extLst>
          </p:cNvPr>
          <p:cNvPicPr>
            <a:picLocks noChangeAspect="1"/>
          </p:cNvPicPr>
          <p:nvPr/>
        </p:nvPicPr>
        <p:blipFill>
          <a:blip r:embed="rId3"/>
          <a:srcRect l="7591" t="12581" r="45306" b="8487"/>
          <a:stretch/>
        </p:blipFill>
        <p:spPr>
          <a:xfrm>
            <a:off x="695093" y="108924"/>
            <a:ext cx="10801814" cy="6640152"/>
          </a:xfrm>
          <a:prstGeom prst="rect">
            <a:avLst/>
          </a:prstGeom>
        </p:spPr>
      </p:pic>
    </p:spTree>
    <p:extLst>
      <p:ext uri="{BB962C8B-B14F-4D97-AF65-F5344CB8AC3E}">
        <p14:creationId xmlns:p14="http://schemas.microsoft.com/office/powerpoint/2010/main" val="1111299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30C2F-D504-1BF5-ECD1-2922BA2CB0F2}"/>
              </a:ext>
            </a:extLst>
          </p:cNvPr>
          <p:cNvPicPr>
            <a:picLocks noChangeAspect="1"/>
          </p:cNvPicPr>
          <p:nvPr/>
        </p:nvPicPr>
        <p:blipFill>
          <a:blip r:embed="rId3"/>
          <a:srcRect l="8323" t="18710" r="45945" b="43642"/>
          <a:stretch/>
        </p:blipFill>
        <p:spPr>
          <a:xfrm>
            <a:off x="0" y="1588008"/>
            <a:ext cx="12192000" cy="3681984"/>
          </a:xfrm>
          <a:prstGeom prst="rect">
            <a:avLst/>
          </a:prstGeom>
        </p:spPr>
      </p:pic>
    </p:spTree>
    <p:extLst>
      <p:ext uri="{BB962C8B-B14F-4D97-AF65-F5344CB8AC3E}">
        <p14:creationId xmlns:p14="http://schemas.microsoft.com/office/powerpoint/2010/main" val="50632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IP ownership can be complex, especially in technology where multiple parties may contribute to a single product. Understanding the relationship between creators, businesses, and external agencies is critical in determining IP ownership.</a:t>
            </a:r>
          </a:p>
        </p:txBody>
      </p:sp>
    </p:spTree>
    <p:extLst>
      <p:ext uri="{BB962C8B-B14F-4D97-AF65-F5344CB8AC3E}">
        <p14:creationId xmlns:p14="http://schemas.microsoft.com/office/powerpoint/2010/main" val="2772271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5DB93F-8E86-C577-B428-81F9CB01AE35}"/>
              </a:ext>
            </a:extLst>
          </p:cNvPr>
          <p:cNvPicPr>
            <a:picLocks noChangeAspect="1"/>
          </p:cNvPicPr>
          <p:nvPr/>
        </p:nvPicPr>
        <p:blipFill>
          <a:blip r:embed="rId3"/>
          <a:srcRect l="7683" t="14970" r="46951" b="16964"/>
          <a:stretch/>
        </p:blipFill>
        <p:spPr>
          <a:xfrm>
            <a:off x="-1" y="73741"/>
            <a:ext cx="12192002" cy="6710518"/>
          </a:xfrm>
          <a:prstGeom prst="rect">
            <a:avLst/>
          </a:prstGeom>
        </p:spPr>
      </p:pic>
    </p:spTree>
    <p:extLst>
      <p:ext uri="{BB962C8B-B14F-4D97-AF65-F5344CB8AC3E}">
        <p14:creationId xmlns:p14="http://schemas.microsoft.com/office/powerpoint/2010/main" val="1270309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D44772-BBF3-AE3D-B7A9-318B9EC88FA4}"/>
              </a:ext>
            </a:extLst>
          </p:cNvPr>
          <p:cNvPicPr>
            <a:picLocks noChangeAspect="1"/>
          </p:cNvPicPr>
          <p:nvPr/>
        </p:nvPicPr>
        <p:blipFill>
          <a:blip r:embed="rId3"/>
          <a:srcRect l="9421" t="16466" r="46950" b="12726"/>
          <a:stretch/>
        </p:blipFill>
        <p:spPr>
          <a:xfrm>
            <a:off x="706243" y="220005"/>
            <a:ext cx="10779514" cy="6417990"/>
          </a:xfrm>
          <a:prstGeom prst="rect">
            <a:avLst/>
          </a:prstGeom>
        </p:spPr>
      </p:pic>
    </p:spTree>
    <p:extLst>
      <p:ext uri="{BB962C8B-B14F-4D97-AF65-F5344CB8AC3E}">
        <p14:creationId xmlns:p14="http://schemas.microsoft.com/office/powerpoint/2010/main" val="325484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Imagine an app developed by a team of freelancers for a Brisbane-based tech company. Who owns the IP: the freelancers or the company?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such a scenario, how should the IP rights be managed to avoid future disputes?</a:t>
            </a:r>
          </a:p>
        </p:txBody>
      </p:sp>
    </p:spTree>
    <p:extLst>
      <p:ext uri="{BB962C8B-B14F-4D97-AF65-F5344CB8AC3E}">
        <p14:creationId xmlns:p14="http://schemas.microsoft.com/office/powerpoint/2010/main" val="26463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ownership should be clearly defined in contracts, with freelancers typically transferring IP rights to the company upon completion of the project.</a:t>
            </a:r>
          </a:p>
        </p:txBody>
      </p:sp>
    </p:spTree>
    <p:extLst>
      <p:ext uri="{BB962C8B-B14F-4D97-AF65-F5344CB8AC3E}">
        <p14:creationId xmlns:p14="http://schemas.microsoft.com/office/powerpoint/2010/main" val="332555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Misunderstanding IP can lead to significant risks, including legal disputes and financial losses. Recognizing, recording, and mitigating these risks are essential steps in managing IP effectively.</a:t>
            </a:r>
          </a:p>
        </p:txBody>
      </p:sp>
    </p:spTree>
    <p:extLst>
      <p:ext uri="{BB962C8B-B14F-4D97-AF65-F5344CB8AC3E}">
        <p14:creationId xmlns:p14="http://schemas.microsoft.com/office/powerpoint/2010/main" val="318540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Melbourne-based company unknowingly uses copyrighted images in its marketing materials. What risks does this company face?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companies mitigate risks associated with IP?</a:t>
            </a:r>
          </a:p>
        </p:txBody>
      </p:sp>
    </p:spTree>
    <p:extLst>
      <p:ext uri="{BB962C8B-B14F-4D97-AF65-F5344CB8AC3E}">
        <p14:creationId xmlns:p14="http://schemas.microsoft.com/office/powerpoint/2010/main" val="42260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785</TotalTime>
  <Words>3673</Words>
  <Application>Microsoft Office PowerPoint</Application>
  <PresentationFormat>Widescreen</PresentationFormat>
  <Paragraphs>335</Paragraphs>
  <Slides>51</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Calibri</vt:lpstr>
      <vt:lpstr>Office Theme</vt:lpstr>
      <vt:lpstr>IT Professional Environment: Law, Ethics and Privacy</vt:lpstr>
      <vt:lpstr>Introduction to Intellectual Property (IP)</vt:lpstr>
      <vt:lpstr>Introduction to Intellectual Property (IP)</vt:lpstr>
      <vt:lpstr>Introduction to Intellectual Property (IP)</vt:lpstr>
      <vt:lpstr>IP Ownership</vt:lpstr>
      <vt:lpstr>IP Ownership</vt:lpstr>
      <vt:lpstr>IP Ownership</vt:lpstr>
      <vt:lpstr>IP Risks</vt:lpstr>
      <vt:lpstr>IP Risks</vt:lpstr>
      <vt:lpstr>IP Risks</vt:lpstr>
      <vt:lpstr>IP Protection</vt:lpstr>
      <vt:lpstr>IP Protection</vt:lpstr>
      <vt:lpstr>IP Protection</vt:lpstr>
      <vt:lpstr>IP for Technology</vt:lpstr>
      <vt:lpstr>IP for Technology</vt:lpstr>
      <vt:lpstr>IP for Technology</vt:lpstr>
      <vt:lpstr>Managing IP in Technology</vt:lpstr>
      <vt:lpstr>Managing IP in Technology</vt:lpstr>
      <vt:lpstr>Managing IP in Technology</vt:lpstr>
      <vt:lpstr>Group Class Activity – Presentation Calibri Size 28 (f.keivanian@aapoly.edu.au)</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231</cp:revision>
  <dcterms:created xsi:type="dcterms:W3CDTF">2024-08-07T00:37:24Z</dcterms:created>
  <dcterms:modified xsi:type="dcterms:W3CDTF">2024-09-12T02:43:48Z</dcterms:modified>
</cp:coreProperties>
</file>