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96" r:id="rId5"/>
    <p:sldId id="297" r:id="rId6"/>
    <p:sldId id="298" r:id="rId7"/>
    <p:sldId id="299" r:id="rId8"/>
    <p:sldId id="300" r:id="rId9"/>
    <p:sldId id="260" r:id="rId10"/>
    <p:sldId id="301" r:id="rId11"/>
    <p:sldId id="261" r:id="rId12"/>
    <p:sldId id="302" r:id="rId13"/>
    <p:sldId id="262" r:id="rId14"/>
    <p:sldId id="303" r:id="rId15"/>
    <p:sldId id="304"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926" y="6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00" b="0"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6/5/2024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6911340" y="816863"/>
            <a:ext cx="5277611" cy="531876"/>
          </a:xfrm>
          <a:prstGeom prst="rect">
            <a:avLst/>
          </a:prstGeom>
        </p:spPr>
      </p:pic>
      <p:pic>
        <p:nvPicPr>
          <p:cNvPr id="17" name="bg object 17"/>
          <p:cNvPicPr/>
          <p:nvPr/>
        </p:nvPicPr>
        <p:blipFill>
          <a:blip r:embed="rId8" cstate="print"/>
          <a:stretch>
            <a:fillRect/>
          </a:stretch>
        </p:blipFill>
        <p:spPr>
          <a:xfrm>
            <a:off x="0" y="6062471"/>
            <a:ext cx="12188952" cy="795527"/>
          </a:xfrm>
          <a:prstGeom prst="rect">
            <a:avLst/>
          </a:prstGeom>
        </p:spPr>
      </p:pic>
      <p:pic>
        <p:nvPicPr>
          <p:cNvPr id="18" name="bg object 18"/>
          <p:cNvPicPr/>
          <p:nvPr/>
        </p:nvPicPr>
        <p:blipFill>
          <a:blip r:embed="rId9" cstate="print"/>
          <a:stretch>
            <a:fillRect/>
          </a:stretch>
        </p:blipFill>
        <p:spPr>
          <a:xfrm>
            <a:off x="0" y="0"/>
            <a:ext cx="12188952" cy="826008"/>
          </a:xfrm>
          <a:prstGeom prst="rect">
            <a:avLst/>
          </a:prstGeom>
        </p:spPr>
      </p:pic>
      <p:pic>
        <p:nvPicPr>
          <p:cNvPr id="19" name="bg object 19"/>
          <p:cNvPicPr/>
          <p:nvPr/>
        </p:nvPicPr>
        <p:blipFill>
          <a:blip r:embed="rId10" cstate="print"/>
          <a:stretch>
            <a:fillRect/>
          </a:stretch>
        </p:blipFill>
        <p:spPr>
          <a:xfrm>
            <a:off x="91439" y="42671"/>
            <a:ext cx="1914144" cy="563879"/>
          </a:xfrm>
          <a:prstGeom prst="rect">
            <a:avLst/>
          </a:prstGeom>
        </p:spPr>
      </p:pic>
      <p:sp>
        <p:nvSpPr>
          <p:cNvPr id="2" name="Holder 2"/>
          <p:cNvSpPr>
            <a:spLocks noGrp="1"/>
          </p:cNvSpPr>
          <p:nvPr>
            <p:ph type="title"/>
          </p:nvPr>
        </p:nvSpPr>
        <p:spPr>
          <a:xfrm>
            <a:off x="2363470" y="193929"/>
            <a:ext cx="9345295" cy="505205"/>
          </a:xfrm>
          <a:prstGeom prst="rect">
            <a:avLst/>
          </a:prstGeom>
        </p:spPr>
        <p:txBody>
          <a:bodyPr wrap="square" lIns="0" tIns="0" rIns="0" bIns="0">
            <a:spAutoFit/>
          </a:bodyPr>
          <a:lstStyle>
            <a:lvl1pPr>
              <a:defRPr sz="2800" b="0" i="0">
                <a:solidFill>
                  <a:schemeClr val="bg1"/>
                </a:solidFill>
                <a:latin typeface="Arial"/>
                <a:cs typeface="Arial"/>
              </a:defRPr>
            </a:lvl1pPr>
          </a:lstStyle>
          <a:p>
            <a:endParaRPr/>
          </a:p>
        </p:txBody>
      </p:sp>
      <p:sp>
        <p:nvSpPr>
          <p:cNvPr id="3" name="Holder 3"/>
          <p:cNvSpPr>
            <a:spLocks noGrp="1"/>
          </p:cNvSpPr>
          <p:nvPr>
            <p:ph type="body" idx="1"/>
          </p:nvPr>
        </p:nvSpPr>
        <p:spPr>
          <a:xfrm>
            <a:off x="763016" y="1033729"/>
            <a:ext cx="8119745" cy="4465955"/>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6/5/2024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6858000"/>
            <a:chOff x="0" y="0"/>
            <a:chExt cx="12189460" cy="6858000"/>
          </a:xfrm>
        </p:grpSpPr>
        <p:pic>
          <p:nvPicPr>
            <p:cNvPr id="3" name="object 3"/>
            <p:cNvPicPr/>
            <p:nvPr/>
          </p:nvPicPr>
          <p:blipFill>
            <a:blip r:embed="rId2" cstate="print"/>
            <a:stretch>
              <a:fillRect/>
            </a:stretch>
          </p:blipFill>
          <p:spPr>
            <a:xfrm>
              <a:off x="0" y="0"/>
              <a:ext cx="12188952" cy="6857999"/>
            </a:xfrm>
            <a:prstGeom prst="rect">
              <a:avLst/>
            </a:prstGeom>
          </p:spPr>
        </p:pic>
        <p:pic>
          <p:nvPicPr>
            <p:cNvPr id="4" name="object 4"/>
            <p:cNvPicPr/>
            <p:nvPr/>
          </p:nvPicPr>
          <p:blipFill>
            <a:blip r:embed="rId3" cstate="print"/>
            <a:stretch>
              <a:fillRect/>
            </a:stretch>
          </p:blipFill>
          <p:spPr>
            <a:xfrm>
              <a:off x="912875" y="304800"/>
              <a:ext cx="3558540" cy="1152144"/>
            </a:xfrm>
            <a:prstGeom prst="rect">
              <a:avLst/>
            </a:prstGeom>
          </p:spPr>
        </p:pic>
      </p:grpSp>
      <p:sp>
        <p:nvSpPr>
          <p:cNvPr id="5" name="object 5"/>
          <p:cNvSpPr txBox="1"/>
          <p:nvPr/>
        </p:nvSpPr>
        <p:spPr>
          <a:xfrm>
            <a:off x="894080" y="3263642"/>
            <a:ext cx="9572625" cy="1122680"/>
          </a:xfrm>
          <a:prstGeom prst="rect">
            <a:avLst/>
          </a:prstGeom>
        </p:spPr>
        <p:txBody>
          <a:bodyPr vert="horz" wrap="square" lIns="0" tIns="103505" rIns="0" bIns="0" rtlCol="0">
            <a:spAutoFit/>
          </a:bodyPr>
          <a:lstStyle/>
          <a:p>
            <a:pPr marL="12700">
              <a:lnSpc>
                <a:spcPct val="100000"/>
              </a:lnSpc>
              <a:spcBef>
                <a:spcPts val="815"/>
              </a:spcBef>
            </a:pPr>
            <a:r>
              <a:rPr sz="3000" dirty="0">
                <a:latin typeface="Arial"/>
                <a:cs typeface="Arial"/>
              </a:rPr>
              <a:t>Lecture</a:t>
            </a:r>
            <a:r>
              <a:rPr sz="3000" spc="-10" dirty="0">
                <a:latin typeface="Arial"/>
                <a:cs typeface="Arial"/>
              </a:rPr>
              <a:t> </a:t>
            </a:r>
            <a:r>
              <a:rPr sz="3000" spc="-25" dirty="0">
                <a:latin typeface="Arial"/>
                <a:cs typeface="Arial"/>
              </a:rPr>
              <a:t>11</a:t>
            </a:r>
            <a:endParaRPr sz="3000">
              <a:latin typeface="Arial"/>
              <a:cs typeface="Arial"/>
            </a:endParaRPr>
          </a:p>
          <a:p>
            <a:pPr marL="12700">
              <a:lnSpc>
                <a:spcPct val="100000"/>
              </a:lnSpc>
              <a:spcBef>
                <a:spcPts val="720"/>
              </a:spcBef>
            </a:pPr>
            <a:r>
              <a:rPr sz="3000" dirty="0">
                <a:latin typeface="Arial"/>
                <a:cs typeface="Arial"/>
              </a:rPr>
              <a:t>Title:</a:t>
            </a:r>
            <a:r>
              <a:rPr sz="3000" spc="-65" dirty="0">
                <a:latin typeface="Arial"/>
                <a:cs typeface="Arial"/>
              </a:rPr>
              <a:t> </a:t>
            </a:r>
            <a:r>
              <a:rPr sz="3000" dirty="0">
                <a:latin typeface="Arial"/>
                <a:cs typeface="Arial"/>
              </a:rPr>
              <a:t>Business</a:t>
            </a:r>
            <a:r>
              <a:rPr sz="3000" spc="-70" dirty="0">
                <a:latin typeface="Arial"/>
                <a:cs typeface="Arial"/>
              </a:rPr>
              <a:t> </a:t>
            </a:r>
            <a:r>
              <a:rPr sz="3000" dirty="0">
                <a:latin typeface="Arial"/>
                <a:cs typeface="Arial"/>
              </a:rPr>
              <a:t>Intelligence</a:t>
            </a:r>
            <a:r>
              <a:rPr sz="3000" spc="-80" dirty="0">
                <a:latin typeface="Arial"/>
                <a:cs typeface="Arial"/>
              </a:rPr>
              <a:t> </a:t>
            </a:r>
            <a:r>
              <a:rPr sz="3000" dirty="0">
                <a:latin typeface="Arial"/>
                <a:cs typeface="Arial"/>
              </a:rPr>
              <a:t>and</a:t>
            </a:r>
            <a:r>
              <a:rPr sz="3000" spc="-70" dirty="0">
                <a:latin typeface="Arial"/>
                <a:cs typeface="Arial"/>
              </a:rPr>
              <a:t> </a:t>
            </a:r>
            <a:r>
              <a:rPr sz="3000" dirty="0">
                <a:latin typeface="Arial"/>
                <a:cs typeface="Arial"/>
              </a:rPr>
              <a:t>Knowledge</a:t>
            </a:r>
            <a:r>
              <a:rPr sz="3000" spc="-70" dirty="0">
                <a:latin typeface="Arial"/>
                <a:cs typeface="Arial"/>
              </a:rPr>
              <a:t> </a:t>
            </a:r>
            <a:r>
              <a:rPr sz="3000" spc="-10" dirty="0">
                <a:latin typeface="Arial"/>
                <a:cs typeface="Arial"/>
              </a:rPr>
              <a:t>Management</a:t>
            </a:r>
            <a:endParaRPr sz="3000">
              <a:latin typeface="Arial"/>
              <a:cs typeface="Arial"/>
            </a:endParaRPr>
          </a:p>
        </p:txBody>
      </p:sp>
      <p:sp>
        <p:nvSpPr>
          <p:cNvPr id="6" name="object 6"/>
          <p:cNvSpPr txBox="1">
            <a:spLocks noGrp="1"/>
          </p:cNvSpPr>
          <p:nvPr>
            <p:ph type="title"/>
          </p:nvPr>
        </p:nvSpPr>
        <p:spPr>
          <a:xfrm>
            <a:off x="894080" y="2273554"/>
            <a:ext cx="10210165" cy="635000"/>
          </a:xfrm>
          <a:prstGeom prst="rect">
            <a:avLst/>
          </a:prstGeom>
        </p:spPr>
        <p:txBody>
          <a:bodyPr vert="horz" wrap="square" lIns="0" tIns="12065" rIns="0" bIns="0" rtlCol="0">
            <a:spAutoFit/>
          </a:bodyPr>
          <a:lstStyle/>
          <a:p>
            <a:pPr marL="12700">
              <a:lnSpc>
                <a:spcPct val="100000"/>
              </a:lnSpc>
              <a:spcBef>
                <a:spcPts val="95"/>
              </a:spcBef>
            </a:pPr>
            <a:r>
              <a:rPr sz="4000" spc="-10" dirty="0">
                <a:solidFill>
                  <a:srgbClr val="AE230D"/>
                </a:solidFill>
              </a:rPr>
              <a:t>HC1041:Information</a:t>
            </a:r>
            <a:r>
              <a:rPr sz="4000" spc="-190" dirty="0">
                <a:solidFill>
                  <a:srgbClr val="AE230D"/>
                </a:solidFill>
              </a:rPr>
              <a:t> </a:t>
            </a:r>
            <a:r>
              <a:rPr sz="4000" spc="-40" dirty="0">
                <a:solidFill>
                  <a:srgbClr val="AE230D"/>
                </a:solidFill>
              </a:rPr>
              <a:t>Technology</a:t>
            </a:r>
            <a:r>
              <a:rPr sz="4000" spc="-160" dirty="0">
                <a:solidFill>
                  <a:srgbClr val="AE230D"/>
                </a:solidFill>
              </a:rPr>
              <a:t> </a:t>
            </a:r>
            <a:r>
              <a:rPr sz="4000" dirty="0">
                <a:solidFill>
                  <a:srgbClr val="AE230D"/>
                </a:solidFill>
              </a:rPr>
              <a:t>for</a:t>
            </a:r>
            <a:r>
              <a:rPr sz="4000" spc="-185" dirty="0">
                <a:solidFill>
                  <a:srgbClr val="AE230D"/>
                </a:solidFill>
              </a:rPr>
              <a:t> </a:t>
            </a:r>
            <a:r>
              <a:rPr sz="4000" spc="-10" dirty="0">
                <a:solidFill>
                  <a:srgbClr val="AE230D"/>
                </a:solidFill>
              </a:rPr>
              <a:t>Business</a:t>
            </a:r>
            <a:endParaRPr sz="4000"/>
          </a:p>
        </p:txBody>
      </p:sp>
      <p:pic>
        <p:nvPicPr>
          <p:cNvPr id="7" name="object 7"/>
          <p:cNvPicPr/>
          <p:nvPr/>
        </p:nvPicPr>
        <p:blipFill>
          <a:blip r:embed="rId4" cstate="print"/>
          <a:stretch>
            <a:fillRect/>
          </a:stretch>
        </p:blipFill>
        <p:spPr>
          <a:xfrm>
            <a:off x="9902952" y="5143499"/>
            <a:ext cx="2286000" cy="17144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65100">
              <a:lnSpc>
                <a:spcPct val="100000"/>
              </a:lnSpc>
              <a:spcBef>
                <a:spcPts val="95"/>
              </a:spcBef>
            </a:pPr>
            <a:r>
              <a:rPr dirty="0"/>
              <a:t>Data</a:t>
            </a:r>
            <a:r>
              <a:rPr spc="-85" dirty="0"/>
              <a:t> </a:t>
            </a:r>
            <a:r>
              <a:rPr dirty="0"/>
              <a:t>Mining</a:t>
            </a:r>
            <a:r>
              <a:rPr spc="-40" dirty="0"/>
              <a:t> </a:t>
            </a:r>
            <a:r>
              <a:rPr dirty="0"/>
              <a:t>and</a:t>
            </a:r>
            <a:r>
              <a:rPr spc="-65" dirty="0"/>
              <a:t> </a:t>
            </a:r>
            <a:r>
              <a:rPr spc="-10" dirty="0"/>
              <a:t>Online</a:t>
            </a:r>
            <a:r>
              <a:rPr spc="-180" dirty="0"/>
              <a:t> </a:t>
            </a:r>
            <a:r>
              <a:rPr spc="-10" dirty="0"/>
              <a:t>Analysis</a:t>
            </a:r>
          </a:p>
        </p:txBody>
      </p:sp>
      <p:sp>
        <p:nvSpPr>
          <p:cNvPr id="3" name="object 3"/>
          <p:cNvSpPr txBox="1"/>
          <p:nvPr/>
        </p:nvSpPr>
        <p:spPr>
          <a:xfrm>
            <a:off x="381000" y="1143000"/>
            <a:ext cx="5486400" cy="5408532"/>
          </a:xfrm>
          <a:prstGeom prst="rect">
            <a:avLst/>
          </a:prstGeom>
        </p:spPr>
        <p:txBody>
          <a:bodyPr vert="horz" wrap="square" lIns="0" tIns="12065" rIns="0" bIns="0" rtlCol="0">
            <a:spAutoFit/>
          </a:bodyPr>
          <a:lstStyle/>
          <a:p>
            <a:pPr marL="355600" marR="1050290" indent="-342900">
              <a:lnSpc>
                <a:spcPct val="100000"/>
              </a:lnSpc>
              <a:spcBef>
                <a:spcPts val="95"/>
              </a:spcBef>
              <a:buChar char="•"/>
              <a:tabLst>
                <a:tab pos="355600" algn="l"/>
              </a:tabLst>
            </a:pPr>
            <a:r>
              <a:rPr sz="2800" dirty="0">
                <a:latin typeface="Arial"/>
                <a:cs typeface="Arial"/>
              </a:rPr>
              <a:t>Data</a:t>
            </a:r>
            <a:r>
              <a:rPr sz="2800" spc="-75" dirty="0">
                <a:latin typeface="Arial"/>
                <a:cs typeface="Arial"/>
              </a:rPr>
              <a:t> </a:t>
            </a:r>
            <a:r>
              <a:rPr sz="2800" dirty="0">
                <a:latin typeface="Arial"/>
                <a:cs typeface="Arial"/>
              </a:rPr>
              <a:t>warehouse:</a:t>
            </a:r>
            <a:r>
              <a:rPr sz="2800" spc="-70" dirty="0">
                <a:latin typeface="Arial"/>
                <a:cs typeface="Arial"/>
              </a:rPr>
              <a:t> </a:t>
            </a:r>
            <a:r>
              <a:rPr sz="2800" dirty="0">
                <a:latin typeface="Arial"/>
                <a:cs typeface="Arial"/>
              </a:rPr>
              <a:t>a</a:t>
            </a:r>
            <a:r>
              <a:rPr sz="2800" spc="-80" dirty="0">
                <a:latin typeface="Arial"/>
                <a:cs typeface="Arial"/>
              </a:rPr>
              <a:t> </a:t>
            </a:r>
            <a:r>
              <a:rPr sz="2800" dirty="0">
                <a:latin typeface="Arial"/>
                <a:cs typeface="Arial"/>
              </a:rPr>
              <a:t>large</a:t>
            </a:r>
            <a:r>
              <a:rPr sz="2800" spc="-65" dirty="0">
                <a:latin typeface="Arial"/>
                <a:cs typeface="Arial"/>
              </a:rPr>
              <a:t> </a:t>
            </a:r>
            <a:r>
              <a:rPr sz="2800" dirty="0">
                <a:latin typeface="Arial"/>
                <a:cs typeface="Arial"/>
              </a:rPr>
              <a:t>database</a:t>
            </a:r>
            <a:r>
              <a:rPr sz="2800" spc="-85" dirty="0">
                <a:latin typeface="Arial"/>
                <a:cs typeface="Arial"/>
              </a:rPr>
              <a:t> </a:t>
            </a:r>
            <a:r>
              <a:rPr sz="2800" spc="-10" dirty="0">
                <a:latin typeface="Arial"/>
                <a:cs typeface="Arial"/>
              </a:rPr>
              <a:t>containing </a:t>
            </a:r>
            <a:r>
              <a:rPr sz="2800" dirty="0">
                <a:latin typeface="Arial"/>
                <a:cs typeface="Arial"/>
              </a:rPr>
              <a:t>historical</a:t>
            </a:r>
            <a:r>
              <a:rPr sz="2800" spc="-95" dirty="0">
                <a:latin typeface="Arial"/>
                <a:cs typeface="Arial"/>
              </a:rPr>
              <a:t> </a:t>
            </a:r>
            <a:r>
              <a:rPr sz="2800" dirty="0">
                <a:latin typeface="Arial"/>
                <a:cs typeface="Arial"/>
              </a:rPr>
              <a:t>transactions</a:t>
            </a:r>
            <a:r>
              <a:rPr sz="2800" spc="-80" dirty="0">
                <a:latin typeface="Arial"/>
                <a:cs typeface="Arial"/>
              </a:rPr>
              <a:t> </a:t>
            </a:r>
            <a:r>
              <a:rPr sz="2800" dirty="0">
                <a:latin typeface="Arial"/>
                <a:cs typeface="Arial"/>
              </a:rPr>
              <a:t>and</a:t>
            </a:r>
            <a:r>
              <a:rPr sz="2800" spc="-90" dirty="0">
                <a:latin typeface="Arial"/>
                <a:cs typeface="Arial"/>
              </a:rPr>
              <a:t> </a:t>
            </a:r>
            <a:r>
              <a:rPr sz="2800" dirty="0">
                <a:latin typeface="Arial"/>
                <a:cs typeface="Arial"/>
              </a:rPr>
              <a:t>other</a:t>
            </a:r>
            <a:r>
              <a:rPr sz="2800" spc="-90" dirty="0">
                <a:latin typeface="Arial"/>
                <a:cs typeface="Arial"/>
              </a:rPr>
              <a:t> </a:t>
            </a:r>
            <a:r>
              <a:rPr sz="2800" spc="-20" dirty="0">
                <a:latin typeface="Arial"/>
                <a:cs typeface="Arial"/>
              </a:rPr>
              <a:t>data</a:t>
            </a:r>
            <a:endParaRPr sz="2800" dirty="0">
              <a:latin typeface="Arial"/>
              <a:cs typeface="Arial"/>
            </a:endParaRPr>
          </a:p>
          <a:p>
            <a:pPr marL="355600" marR="5080" indent="-342900">
              <a:lnSpc>
                <a:spcPct val="100000"/>
              </a:lnSpc>
              <a:spcBef>
                <a:spcPts val="670"/>
              </a:spcBef>
              <a:buChar char="•"/>
              <a:tabLst>
                <a:tab pos="355600" algn="l"/>
              </a:tabLst>
            </a:pPr>
            <a:r>
              <a:rPr sz="2800" dirty="0">
                <a:latin typeface="Arial"/>
                <a:cs typeface="Arial"/>
              </a:rPr>
              <a:t>Data</a:t>
            </a:r>
            <a:r>
              <a:rPr sz="2800" spc="-100" dirty="0">
                <a:latin typeface="Arial"/>
                <a:cs typeface="Arial"/>
              </a:rPr>
              <a:t> </a:t>
            </a:r>
            <a:r>
              <a:rPr sz="2800" dirty="0">
                <a:latin typeface="Arial"/>
                <a:cs typeface="Arial"/>
              </a:rPr>
              <a:t>warehouses</a:t>
            </a:r>
            <a:r>
              <a:rPr sz="2800" spc="-80" dirty="0">
                <a:latin typeface="Arial"/>
                <a:cs typeface="Arial"/>
              </a:rPr>
              <a:t> </a:t>
            </a:r>
            <a:r>
              <a:rPr sz="2800" dirty="0">
                <a:latin typeface="Arial"/>
                <a:cs typeface="Arial"/>
              </a:rPr>
              <a:t>are</a:t>
            </a:r>
            <a:r>
              <a:rPr sz="2800" spc="-80" dirty="0">
                <a:latin typeface="Arial"/>
                <a:cs typeface="Arial"/>
              </a:rPr>
              <a:t> </a:t>
            </a:r>
            <a:r>
              <a:rPr sz="2800" dirty="0">
                <a:latin typeface="Arial"/>
                <a:cs typeface="Arial"/>
              </a:rPr>
              <a:t>useless</a:t>
            </a:r>
            <a:r>
              <a:rPr sz="2800" spc="-105" dirty="0">
                <a:latin typeface="Arial"/>
                <a:cs typeface="Arial"/>
              </a:rPr>
              <a:t> </a:t>
            </a:r>
            <a:r>
              <a:rPr sz="2800" dirty="0">
                <a:latin typeface="Arial"/>
                <a:cs typeface="Arial"/>
              </a:rPr>
              <a:t>without</a:t>
            </a:r>
            <a:r>
              <a:rPr sz="2800" spc="-90" dirty="0">
                <a:latin typeface="Arial"/>
                <a:cs typeface="Arial"/>
              </a:rPr>
              <a:t> </a:t>
            </a:r>
            <a:r>
              <a:rPr sz="2800" dirty="0">
                <a:latin typeface="Arial"/>
                <a:cs typeface="Arial"/>
              </a:rPr>
              <a:t>software</a:t>
            </a:r>
            <a:r>
              <a:rPr sz="2800" spc="-100" dirty="0">
                <a:latin typeface="Arial"/>
                <a:cs typeface="Arial"/>
              </a:rPr>
              <a:t> </a:t>
            </a:r>
            <a:r>
              <a:rPr sz="2800" spc="-10" dirty="0">
                <a:latin typeface="Arial"/>
                <a:cs typeface="Arial"/>
              </a:rPr>
              <a:t>tools </a:t>
            </a:r>
            <a:r>
              <a:rPr sz="2800" dirty="0">
                <a:latin typeface="Arial"/>
                <a:cs typeface="Arial"/>
              </a:rPr>
              <a:t>to</a:t>
            </a:r>
            <a:r>
              <a:rPr sz="2800" spc="-75" dirty="0">
                <a:latin typeface="Arial"/>
                <a:cs typeface="Arial"/>
              </a:rPr>
              <a:t> </a:t>
            </a:r>
            <a:r>
              <a:rPr sz="2800" dirty="0">
                <a:latin typeface="Arial"/>
                <a:cs typeface="Arial"/>
              </a:rPr>
              <a:t>process</a:t>
            </a:r>
            <a:r>
              <a:rPr sz="2800" spc="-70" dirty="0">
                <a:latin typeface="Arial"/>
                <a:cs typeface="Arial"/>
              </a:rPr>
              <a:t> </a:t>
            </a:r>
            <a:r>
              <a:rPr sz="2800" dirty="0">
                <a:latin typeface="Arial"/>
                <a:cs typeface="Arial"/>
              </a:rPr>
              <a:t>the</a:t>
            </a:r>
            <a:r>
              <a:rPr sz="2800" spc="-70" dirty="0">
                <a:latin typeface="Arial"/>
                <a:cs typeface="Arial"/>
              </a:rPr>
              <a:t> </a:t>
            </a:r>
            <a:r>
              <a:rPr sz="2800" dirty="0">
                <a:latin typeface="Arial"/>
                <a:cs typeface="Arial"/>
              </a:rPr>
              <a:t>data</a:t>
            </a:r>
            <a:r>
              <a:rPr sz="2800" spc="-65" dirty="0">
                <a:latin typeface="Arial"/>
                <a:cs typeface="Arial"/>
              </a:rPr>
              <a:t> </a:t>
            </a:r>
            <a:r>
              <a:rPr sz="2800" dirty="0">
                <a:latin typeface="Arial"/>
                <a:cs typeface="Arial"/>
              </a:rPr>
              <a:t>into</a:t>
            </a:r>
            <a:r>
              <a:rPr sz="2800" spc="-65" dirty="0">
                <a:latin typeface="Arial"/>
                <a:cs typeface="Arial"/>
              </a:rPr>
              <a:t> </a:t>
            </a:r>
            <a:r>
              <a:rPr sz="2800" dirty="0">
                <a:latin typeface="Arial"/>
                <a:cs typeface="Arial"/>
              </a:rPr>
              <a:t>meaningful</a:t>
            </a:r>
            <a:r>
              <a:rPr sz="2800" spc="-55" dirty="0">
                <a:latin typeface="Arial"/>
                <a:cs typeface="Arial"/>
              </a:rPr>
              <a:t> </a:t>
            </a:r>
            <a:r>
              <a:rPr sz="2800" spc="-10" dirty="0">
                <a:latin typeface="Arial"/>
                <a:cs typeface="Arial"/>
              </a:rPr>
              <a:t>information</a:t>
            </a:r>
            <a:endParaRPr sz="2800" dirty="0">
              <a:latin typeface="Arial"/>
              <a:cs typeface="Arial"/>
            </a:endParaRPr>
          </a:p>
          <a:p>
            <a:pPr marL="355600" marR="555625" indent="-342900">
              <a:lnSpc>
                <a:spcPct val="100000"/>
              </a:lnSpc>
              <a:spcBef>
                <a:spcPts val="675"/>
              </a:spcBef>
              <a:buFont typeface="Arial"/>
              <a:buChar char="•"/>
              <a:tabLst>
                <a:tab pos="355600" algn="l"/>
              </a:tabLst>
            </a:pPr>
            <a:r>
              <a:rPr sz="2800" b="1" dirty="0">
                <a:latin typeface="Arial"/>
                <a:cs typeface="Arial"/>
              </a:rPr>
              <a:t>Business</a:t>
            </a:r>
            <a:r>
              <a:rPr sz="2800" b="1" spc="-105" dirty="0">
                <a:latin typeface="Arial"/>
                <a:cs typeface="Arial"/>
              </a:rPr>
              <a:t> </a:t>
            </a:r>
            <a:r>
              <a:rPr sz="2800" b="1" dirty="0">
                <a:latin typeface="Arial"/>
                <a:cs typeface="Arial"/>
              </a:rPr>
              <a:t>intelligence</a:t>
            </a:r>
            <a:r>
              <a:rPr sz="2800" b="1" spc="-114" dirty="0">
                <a:latin typeface="Arial"/>
                <a:cs typeface="Arial"/>
              </a:rPr>
              <a:t> </a:t>
            </a:r>
            <a:r>
              <a:rPr sz="2800" b="1" dirty="0">
                <a:latin typeface="Arial"/>
                <a:cs typeface="Arial"/>
              </a:rPr>
              <a:t>(BI)</a:t>
            </a:r>
            <a:r>
              <a:rPr sz="2800" dirty="0">
                <a:latin typeface="Arial"/>
                <a:cs typeface="Arial"/>
              </a:rPr>
              <a:t>:</a:t>
            </a:r>
            <a:r>
              <a:rPr sz="2800" spc="-120" dirty="0">
                <a:latin typeface="Arial"/>
                <a:cs typeface="Arial"/>
              </a:rPr>
              <a:t> </a:t>
            </a:r>
            <a:r>
              <a:rPr sz="2800" dirty="0">
                <a:latin typeface="Arial"/>
                <a:cs typeface="Arial"/>
              </a:rPr>
              <a:t>information</a:t>
            </a:r>
            <a:r>
              <a:rPr sz="2800" spc="-114" dirty="0">
                <a:latin typeface="Arial"/>
                <a:cs typeface="Arial"/>
              </a:rPr>
              <a:t> </a:t>
            </a:r>
            <a:r>
              <a:rPr sz="2800" spc="-10" dirty="0">
                <a:latin typeface="Arial"/>
                <a:cs typeface="Arial"/>
              </a:rPr>
              <a:t>gleaned </a:t>
            </a:r>
            <a:r>
              <a:rPr sz="2800" dirty="0">
                <a:latin typeface="Arial"/>
                <a:cs typeface="Arial"/>
              </a:rPr>
              <a:t>with</a:t>
            </a:r>
            <a:r>
              <a:rPr sz="2800" spc="-105" dirty="0">
                <a:latin typeface="Arial"/>
                <a:cs typeface="Arial"/>
              </a:rPr>
              <a:t> </a:t>
            </a:r>
            <a:r>
              <a:rPr sz="2800" dirty="0">
                <a:latin typeface="Arial"/>
                <a:cs typeface="Arial"/>
              </a:rPr>
              <a:t>information</a:t>
            </a:r>
            <a:r>
              <a:rPr sz="2800" spc="-85" dirty="0">
                <a:latin typeface="Arial"/>
                <a:cs typeface="Arial"/>
              </a:rPr>
              <a:t> </a:t>
            </a:r>
            <a:r>
              <a:rPr sz="2800" dirty="0">
                <a:latin typeface="Arial"/>
                <a:cs typeface="Arial"/>
              </a:rPr>
              <a:t>analysis</a:t>
            </a:r>
            <a:r>
              <a:rPr sz="2800" spc="-110" dirty="0">
                <a:latin typeface="Arial"/>
                <a:cs typeface="Arial"/>
              </a:rPr>
              <a:t> </a:t>
            </a:r>
            <a:r>
              <a:rPr sz="2800" spc="-10" dirty="0">
                <a:latin typeface="Arial"/>
                <a:cs typeface="Arial"/>
              </a:rPr>
              <a:t>tools</a:t>
            </a:r>
            <a:endParaRPr sz="2800" dirty="0">
              <a:latin typeface="Arial"/>
              <a:cs typeface="Arial"/>
            </a:endParaRPr>
          </a:p>
          <a:p>
            <a:pPr marL="469900">
              <a:lnSpc>
                <a:spcPct val="100000"/>
              </a:lnSpc>
              <a:spcBef>
                <a:spcPts val="635"/>
              </a:spcBef>
            </a:pPr>
            <a:r>
              <a:rPr sz="2600" dirty="0">
                <a:latin typeface="Arial"/>
                <a:cs typeface="Arial"/>
              </a:rPr>
              <a:t>–</a:t>
            </a:r>
            <a:r>
              <a:rPr sz="2600" spc="45" dirty="0">
                <a:latin typeface="Arial"/>
                <a:cs typeface="Arial"/>
              </a:rPr>
              <a:t> </a:t>
            </a:r>
            <a:r>
              <a:rPr sz="2600" dirty="0">
                <a:latin typeface="Arial"/>
                <a:cs typeface="Arial"/>
              </a:rPr>
              <a:t>Also</a:t>
            </a:r>
            <a:r>
              <a:rPr sz="2600" spc="-45" dirty="0">
                <a:latin typeface="Arial"/>
                <a:cs typeface="Arial"/>
              </a:rPr>
              <a:t> </a:t>
            </a:r>
            <a:r>
              <a:rPr sz="2600" dirty="0">
                <a:latin typeface="Arial"/>
                <a:cs typeface="Arial"/>
              </a:rPr>
              <a:t>called</a:t>
            </a:r>
            <a:r>
              <a:rPr sz="2600" spc="-35" dirty="0">
                <a:latin typeface="Arial"/>
                <a:cs typeface="Arial"/>
              </a:rPr>
              <a:t> </a:t>
            </a:r>
            <a:r>
              <a:rPr sz="2600" b="1" dirty="0">
                <a:latin typeface="Arial"/>
                <a:cs typeface="Arial"/>
              </a:rPr>
              <a:t>business</a:t>
            </a:r>
            <a:r>
              <a:rPr sz="2600" b="1" spc="-60" dirty="0">
                <a:latin typeface="Arial"/>
                <a:cs typeface="Arial"/>
              </a:rPr>
              <a:t> </a:t>
            </a:r>
            <a:r>
              <a:rPr sz="2600" b="1" spc="-10" dirty="0">
                <a:latin typeface="Arial"/>
                <a:cs typeface="Arial"/>
              </a:rPr>
              <a:t>analytics</a:t>
            </a:r>
            <a:endParaRPr sz="2600" dirty="0">
              <a:latin typeface="Arial"/>
              <a:cs typeface="Arial"/>
            </a:endParaRPr>
          </a:p>
        </p:txBody>
      </p:sp>
      <p:sp>
        <p:nvSpPr>
          <p:cNvPr id="7" name="TextBox 6">
            <a:extLst>
              <a:ext uri="{FF2B5EF4-FFF2-40B4-BE49-F238E27FC236}">
                <a16:creationId xmlns:a16="http://schemas.microsoft.com/office/drawing/2014/main" id="{16655847-DB04-35ED-5DB5-99740ABBE480}"/>
              </a:ext>
            </a:extLst>
          </p:cNvPr>
          <p:cNvSpPr txBox="1"/>
          <p:nvPr/>
        </p:nvSpPr>
        <p:spPr>
          <a:xfrm>
            <a:off x="6069724" y="1336738"/>
            <a:ext cx="6096000" cy="5021055"/>
          </a:xfrm>
          <a:prstGeom prst="rect">
            <a:avLst/>
          </a:prstGeom>
          <a:noFill/>
          <a:ln>
            <a:solidFill>
              <a:srgbClr val="FF0000"/>
            </a:solidFill>
          </a:ln>
        </p:spPr>
        <p:txBody>
          <a:bodyPr wrap="square">
            <a:spAutoFit/>
          </a:bodyPr>
          <a:lstStyle/>
          <a:p>
            <a:pPr>
              <a:lnSpc>
                <a:spcPct val="150000"/>
              </a:lnSpc>
            </a:pPr>
            <a:r>
              <a:rPr lang="en-US" sz="2400" b="1" dirty="0">
                <a:latin typeface="+mj-lt"/>
              </a:rPr>
              <a:t>Practical Example:</a:t>
            </a:r>
            <a:endParaRPr lang="en-US" sz="2400" dirty="0">
              <a:latin typeface="+mj-lt"/>
            </a:endParaRPr>
          </a:p>
          <a:p>
            <a:pPr marL="342900" indent="-342900">
              <a:lnSpc>
                <a:spcPct val="150000"/>
              </a:lnSpc>
              <a:buFont typeface="Arial" panose="020B0604020202020204" pitchFamily="34" charset="0"/>
              <a:buChar char="•"/>
            </a:pPr>
            <a:r>
              <a:rPr lang="en-US" sz="2400" b="1" dirty="0">
                <a:latin typeface="+mj-lt"/>
              </a:rPr>
              <a:t>Retail Industry:</a:t>
            </a:r>
            <a:r>
              <a:rPr lang="en-US" sz="2400" dirty="0">
                <a:latin typeface="+mj-lt"/>
              </a:rPr>
              <a:t> Companies like Walmart use data warehouses to store vast amounts of sales data. BI tools then analyze this data to identify trends, optimize inventory, and improve customer service. For example, BI can highlight which products are bestsellers during certain seasons, allowing Walmart to stock accordingly.</a:t>
            </a:r>
          </a:p>
        </p:txBody>
      </p:sp>
    </p:spTree>
    <p:extLst>
      <p:ext uri="{BB962C8B-B14F-4D97-AF65-F5344CB8AC3E}">
        <p14:creationId xmlns:p14="http://schemas.microsoft.com/office/powerpoint/2010/main" val="53945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65100">
              <a:lnSpc>
                <a:spcPct val="100000"/>
              </a:lnSpc>
              <a:spcBef>
                <a:spcPts val="95"/>
              </a:spcBef>
            </a:pPr>
            <a:r>
              <a:rPr dirty="0"/>
              <a:t>Data</a:t>
            </a:r>
            <a:r>
              <a:rPr spc="-85" dirty="0"/>
              <a:t> </a:t>
            </a:r>
            <a:r>
              <a:rPr dirty="0"/>
              <a:t>Mining</a:t>
            </a:r>
            <a:r>
              <a:rPr spc="-40" dirty="0"/>
              <a:t> </a:t>
            </a:r>
            <a:r>
              <a:rPr dirty="0"/>
              <a:t>and</a:t>
            </a:r>
            <a:r>
              <a:rPr spc="-65" dirty="0"/>
              <a:t> </a:t>
            </a:r>
            <a:r>
              <a:rPr spc="-10" dirty="0"/>
              <a:t>Online</a:t>
            </a:r>
            <a:r>
              <a:rPr spc="-180" dirty="0"/>
              <a:t> </a:t>
            </a:r>
            <a:r>
              <a:rPr spc="-10" dirty="0"/>
              <a:t>Analysis</a:t>
            </a:r>
          </a:p>
        </p:txBody>
      </p:sp>
      <p:sp>
        <p:nvSpPr>
          <p:cNvPr id="3" name="object 3"/>
          <p:cNvSpPr txBox="1"/>
          <p:nvPr/>
        </p:nvSpPr>
        <p:spPr>
          <a:xfrm>
            <a:off x="991616" y="1110487"/>
            <a:ext cx="5887720" cy="452120"/>
          </a:xfrm>
          <a:prstGeom prst="rect">
            <a:avLst/>
          </a:prstGeom>
        </p:spPr>
        <p:txBody>
          <a:bodyPr vert="horz" wrap="square" lIns="0" tIns="12065" rIns="0" bIns="0" rtlCol="0">
            <a:spAutoFit/>
          </a:bodyPr>
          <a:lstStyle/>
          <a:p>
            <a:pPr marL="354965" indent="-342265">
              <a:lnSpc>
                <a:spcPct val="100000"/>
              </a:lnSpc>
              <a:spcBef>
                <a:spcPts val="95"/>
              </a:spcBef>
              <a:buChar char="•"/>
              <a:tabLst>
                <a:tab pos="354965" algn="l"/>
              </a:tabLst>
            </a:pPr>
            <a:r>
              <a:rPr sz="2800" dirty="0">
                <a:latin typeface="Arial"/>
                <a:cs typeface="Arial"/>
              </a:rPr>
              <a:t>Data</a:t>
            </a:r>
            <a:r>
              <a:rPr sz="2800" spc="-85" dirty="0">
                <a:latin typeface="Arial"/>
                <a:cs typeface="Arial"/>
              </a:rPr>
              <a:t> </a:t>
            </a:r>
            <a:r>
              <a:rPr sz="2800" dirty="0">
                <a:latin typeface="Arial"/>
                <a:cs typeface="Arial"/>
              </a:rPr>
              <a:t>warehouse:</a:t>
            </a:r>
            <a:r>
              <a:rPr sz="2800" spc="-114" dirty="0">
                <a:latin typeface="Arial"/>
                <a:cs typeface="Arial"/>
              </a:rPr>
              <a:t> </a:t>
            </a:r>
            <a:r>
              <a:rPr sz="2800" dirty="0">
                <a:latin typeface="Arial"/>
                <a:cs typeface="Arial"/>
              </a:rPr>
              <a:t>The</a:t>
            </a:r>
            <a:r>
              <a:rPr sz="2800" spc="-70" dirty="0">
                <a:latin typeface="Arial"/>
                <a:cs typeface="Arial"/>
              </a:rPr>
              <a:t> </a:t>
            </a:r>
            <a:r>
              <a:rPr sz="2800" dirty="0">
                <a:latin typeface="Arial"/>
                <a:cs typeface="Arial"/>
              </a:rPr>
              <a:t>ETL</a:t>
            </a:r>
            <a:r>
              <a:rPr sz="2800" spc="-170" dirty="0">
                <a:latin typeface="Arial"/>
                <a:cs typeface="Arial"/>
              </a:rPr>
              <a:t> </a:t>
            </a:r>
            <a:r>
              <a:rPr sz="2800" spc="-10" dirty="0">
                <a:latin typeface="Arial"/>
                <a:cs typeface="Arial"/>
              </a:rPr>
              <a:t>Process</a:t>
            </a:r>
            <a:endParaRPr sz="2800">
              <a:latin typeface="Arial"/>
              <a:cs typeface="Arial"/>
            </a:endParaRPr>
          </a:p>
        </p:txBody>
      </p:sp>
      <p:pic>
        <p:nvPicPr>
          <p:cNvPr id="4" name="object 4"/>
          <p:cNvPicPr/>
          <p:nvPr/>
        </p:nvPicPr>
        <p:blipFill>
          <a:blip r:embed="rId2" cstate="print"/>
          <a:stretch>
            <a:fillRect/>
          </a:stretch>
        </p:blipFill>
        <p:spPr>
          <a:xfrm>
            <a:off x="152401" y="1947684"/>
            <a:ext cx="6781800" cy="1862316"/>
          </a:xfrm>
          <a:prstGeom prst="rect">
            <a:avLst/>
          </a:prstGeom>
        </p:spPr>
      </p:pic>
      <p:sp>
        <p:nvSpPr>
          <p:cNvPr id="7" name="TextBox 6">
            <a:extLst>
              <a:ext uri="{FF2B5EF4-FFF2-40B4-BE49-F238E27FC236}">
                <a16:creationId xmlns:a16="http://schemas.microsoft.com/office/drawing/2014/main" id="{2AE67EF6-6A85-AF3D-FB22-2E97F6245A01}"/>
              </a:ext>
            </a:extLst>
          </p:cNvPr>
          <p:cNvSpPr txBox="1"/>
          <p:nvPr/>
        </p:nvSpPr>
        <p:spPr>
          <a:xfrm>
            <a:off x="7010400" y="990600"/>
            <a:ext cx="5181599" cy="5575052"/>
          </a:xfrm>
          <a:prstGeom prst="rect">
            <a:avLst/>
          </a:prstGeom>
          <a:noFill/>
          <a:ln>
            <a:solidFill>
              <a:srgbClr val="FF0000"/>
            </a:solidFill>
          </a:ln>
        </p:spPr>
        <p:txBody>
          <a:bodyPr wrap="square">
            <a:spAutoFit/>
          </a:bodyPr>
          <a:lstStyle/>
          <a:p>
            <a:pPr marL="342900" indent="-342900">
              <a:lnSpc>
                <a:spcPct val="150000"/>
              </a:lnSpc>
              <a:buFont typeface="Arial" panose="020B0604020202020204" pitchFamily="34" charset="0"/>
              <a:buChar char="•"/>
            </a:pPr>
            <a:r>
              <a:rPr lang="en-US" sz="2400" dirty="0">
                <a:latin typeface="+mj-lt"/>
              </a:rPr>
              <a:t>The ETL (Extract, Transform, Load) process involves:</a:t>
            </a:r>
          </a:p>
          <a:p>
            <a:pPr marL="742950" lvl="1" indent="-285750">
              <a:lnSpc>
                <a:spcPct val="150000"/>
              </a:lnSpc>
              <a:buFont typeface="Arial" panose="020B0604020202020204" pitchFamily="34" charset="0"/>
              <a:buChar char="•"/>
            </a:pPr>
            <a:r>
              <a:rPr lang="en-US" sz="2400" b="1" dirty="0">
                <a:latin typeface="+mj-lt"/>
              </a:rPr>
              <a:t>Extracting</a:t>
            </a:r>
            <a:r>
              <a:rPr lang="en-US" sz="2400" dirty="0">
                <a:latin typeface="+mj-lt"/>
              </a:rPr>
              <a:t> data from various sources (event data and transactional data).</a:t>
            </a:r>
          </a:p>
          <a:p>
            <a:pPr marL="742950" lvl="1" indent="-285750">
              <a:lnSpc>
                <a:spcPct val="150000"/>
              </a:lnSpc>
              <a:buFont typeface="Arial" panose="020B0604020202020204" pitchFamily="34" charset="0"/>
              <a:buChar char="•"/>
            </a:pPr>
            <a:r>
              <a:rPr lang="en-US" sz="2400" b="1" dirty="0">
                <a:latin typeface="+mj-lt"/>
              </a:rPr>
              <a:t>Transforming</a:t>
            </a:r>
            <a:r>
              <a:rPr lang="en-US" sz="2400" dirty="0">
                <a:latin typeface="+mj-lt"/>
              </a:rPr>
              <a:t> it into a suitable format.</a:t>
            </a:r>
          </a:p>
          <a:p>
            <a:pPr marL="742950" lvl="1" indent="-285750">
              <a:lnSpc>
                <a:spcPct val="150000"/>
              </a:lnSpc>
              <a:buFont typeface="Arial" panose="020B0604020202020204" pitchFamily="34" charset="0"/>
              <a:buChar char="•"/>
            </a:pPr>
            <a:r>
              <a:rPr lang="en-US" sz="2400" b="1" dirty="0">
                <a:latin typeface="+mj-lt"/>
              </a:rPr>
              <a:t>Loading</a:t>
            </a:r>
            <a:r>
              <a:rPr lang="en-US" sz="2400" dirty="0">
                <a:latin typeface="+mj-lt"/>
              </a:rPr>
              <a:t> it into the data warehouse.</a:t>
            </a:r>
          </a:p>
          <a:p>
            <a:pPr marL="742950" lvl="1" indent="-285750">
              <a:lnSpc>
                <a:spcPct val="150000"/>
              </a:lnSpc>
              <a:buFont typeface="Arial" panose="020B0604020202020204" pitchFamily="34" charset="0"/>
              <a:buChar char="•"/>
            </a:pPr>
            <a:r>
              <a:rPr lang="en-US" sz="2400" b="1" dirty="0">
                <a:latin typeface="+mj-lt"/>
              </a:rPr>
              <a:t>Analyzing</a:t>
            </a:r>
            <a:r>
              <a:rPr lang="en-US" sz="2400" dirty="0">
                <a:latin typeface="+mj-lt"/>
              </a:rPr>
              <a:t> it using BI tools.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65100">
              <a:lnSpc>
                <a:spcPct val="100000"/>
              </a:lnSpc>
              <a:spcBef>
                <a:spcPts val="95"/>
              </a:spcBef>
            </a:pPr>
            <a:r>
              <a:rPr dirty="0"/>
              <a:t>Data</a:t>
            </a:r>
            <a:r>
              <a:rPr spc="-85" dirty="0"/>
              <a:t> </a:t>
            </a:r>
            <a:r>
              <a:rPr dirty="0"/>
              <a:t>Mining</a:t>
            </a:r>
            <a:r>
              <a:rPr spc="-40" dirty="0"/>
              <a:t> </a:t>
            </a:r>
            <a:r>
              <a:rPr dirty="0"/>
              <a:t>and</a:t>
            </a:r>
            <a:r>
              <a:rPr spc="-65" dirty="0"/>
              <a:t> </a:t>
            </a:r>
            <a:r>
              <a:rPr spc="-10" dirty="0"/>
              <a:t>Online</a:t>
            </a:r>
            <a:r>
              <a:rPr spc="-180" dirty="0"/>
              <a:t> </a:t>
            </a:r>
            <a:r>
              <a:rPr spc="-10" dirty="0"/>
              <a:t>Analysis</a:t>
            </a:r>
          </a:p>
        </p:txBody>
      </p:sp>
      <p:sp>
        <p:nvSpPr>
          <p:cNvPr id="3" name="object 3"/>
          <p:cNvSpPr txBox="1"/>
          <p:nvPr/>
        </p:nvSpPr>
        <p:spPr>
          <a:xfrm>
            <a:off x="991616" y="1110487"/>
            <a:ext cx="5887720" cy="452120"/>
          </a:xfrm>
          <a:prstGeom prst="rect">
            <a:avLst/>
          </a:prstGeom>
        </p:spPr>
        <p:txBody>
          <a:bodyPr vert="horz" wrap="square" lIns="0" tIns="12065" rIns="0" bIns="0" rtlCol="0">
            <a:spAutoFit/>
          </a:bodyPr>
          <a:lstStyle/>
          <a:p>
            <a:pPr marL="354965" indent="-342265">
              <a:lnSpc>
                <a:spcPct val="100000"/>
              </a:lnSpc>
              <a:spcBef>
                <a:spcPts val="95"/>
              </a:spcBef>
              <a:buChar char="•"/>
              <a:tabLst>
                <a:tab pos="354965" algn="l"/>
              </a:tabLst>
            </a:pPr>
            <a:r>
              <a:rPr sz="2800" dirty="0">
                <a:latin typeface="Arial"/>
                <a:cs typeface="Arial"/>
              </a:rPr>
              <a:t>Data</a:t>
            </a:r>
            <a:r>
              <a:rPr sz="2800" spc="-85" dirty="0">
                <a:latin typeface="Arial"/>
                <a:cs typeface="Arial"/>
              </a:rPr>
              <a:t> </a:t>
            </a:r>
            <a:r>
              <a:rPr sz="2800" dirty="0">
                <a:latin typeface="Arial"/>
                <a:cs typeface="Arial"/>
              </a:rPr>
              <a:t>warehouse:</a:t>
            </a:r>
            <a:r>
              <a:rPr sz="2800" spc="-114" dirty="0">
                <a:latin typeface="Arial"/>
                <a:cs typeface="Arial"/>
              </a:rPr>
              <a:t> </a:t>
            </a:r>
            <a:r>
              <a:rPr sz="2800" dirty="0">
                <a:latin typeface="Arial"/>
                <a:cs typeface="Arial"/>
              </a:rPr>
              <a:t>The</a:t>
            </a:r>
            <a:r>
              <a:rPr sz="2800" spc="-70" dirty="0">
                <a:latin typeface="Arial"/>
                <a:cs typeface="Arial"/>
              </a:rPr>
              <a:t> </a:t>
            </a:r>
            <a:r>
              <a:rPr sz="2800" dirty="0">
                <a:latin typeface="Arial"/>
                <a:cs typeface="Arial"/>
              </a:rPr>
              <a:t>ETL</a:t>
            </a:r>
            <a:r>
              <a:rPr sz="2800" spc="-170" dirty="0">
                <a:latin typeface="Arial"/>
                <a:cs typeface="Arial"/>
              </a:rPr>
              <a:t> </a:t>
            </a:r>
            <a:r>
              <a:rPr sz="2800" spc="-10" dirty="0">
                <a:latin typeface="Arial"/>
                <a:cs typeface="Arial"/>
              </a:rPr>
              <a:t>Process</a:t>
            </a:r>
            <a:endParaRPr sz="2800">
              <a:latin typeface="Arial"/>
              <a:cs typeface="Arial"/>
            </a:endParaRPr>
          </a:p>
        </p:txBody>
      </p:sp>
      <p:pic>
        <p:nvPicPr>
          <p:cNvPr id="4" name="object 4"/>
          <p:cNvPicPr/>
          <p:nvPr/>
        </p:nvPicPr>
        <p:blipFill>
          <a:blip r:embed="rId2" cstate="print"/>
          <a:stretch>
            <a:fillRect/>
          </a:stretch>
        </p:blipFill>
        <p:spPr>
          <a:xfrm>
            <a:off x="152401" y="1947684"/>
            <a:ext cx="6781800" cy="1862316"/>
          </a:xfrm>
          <a:prstGeom prst="rect">
            <a:avLst/>
          </a:prstGeom>
        </p:spPr>
      </p:pic>
      <p:sp>
        <p:nvSpPr>
          <p:cNvPr id="7" name="TextBox 6">
            <a:extLst>
              <a:ext uri="{FF2B5EF4-FFF2-40B4-BE49-F238E27FC236}">
                <a16:creationId xmlns:a16="http://schemas.microsoft.com/office/drawing/2014/main" id="{2AE67EF6-6A85-AF3D-FB22-2E97F6245A01}"/>
              </a:ext>
            </a:extLst>
          </p:cNvPr>
          <p:cNvSpPr txBox="1"/>
          <p:nvPr/>
        </p:nvSpPr>
        <p:spPr>
          <a:xfrm>
            <a:off x="7010400" y="990600"/>
            <a:ext cx="5181599" cy="5575052"/>
          </a:xfrm>
          <a:prstGeom prst="rect">
            <a:avLst/>
          </a:prstGeom>
          <a:noFill/>
          <a:ln>
            <a:solidFill>
              <a:srgbClr val="FF0000"/>
            </a:solidFill>
          </a:ln>
        </p:spPr>
        <p:txBody>
          <a:bodyPr wrap="square">
            <a:spAutoFit/>
          </a:bodyPr>
          <a:lstStyle/>
          <a:p>
            <a:pPr>
              <a:lnSpc>
                <a:spcPct val="150000"/>
              </a:lnSpc>
            </a:pPr>
            <a:r>
              <a:rPr lang="en-US" sz="2400" b="1" dirty="0">
                <a:latin typeface="+mj-lt"/>
              </a:rPr>
              <a:t>Practical Example:</a:t>
            </a:r>
            <a:endParaRPr lang="en-US" sz="2400" dirty="0">
              <a:latin typeface="+mj-lt"/>
            </a:endParaRPr>
          </a:p>
          <a:p>
            <a:pPr marL="342900" indent="-342900">
              <a:lnSpc>
                <a:spcPct val="150000"/>
              </a:lnSpc>
              <a:buFont typeface="Arial" panose="020B0604020202020204" pitchFamily="34" charset="0"/>
              <a:buChar char="•"/>
            </a:pPr>
            <a:r>
              <a:rPr lang="en-US" sz="2400" b="1" dirty="0">
                <a:latin typeface="+mj-lt"/>
              </a:rPr>
              <a:t>Healthcare Industry:</a:t>
            </a:r>
            <a:r>
              <a:rPr lang="en-US" sz="2400" dirty="0">
                <a:latin typeface="+mj-lt"/>
              </a:rPr>
              <a:t> Hospitals extract patient data from various departments (e.g., emergency, outpatient, inpatient). This data is transformed to ensure consistency and loaded into a data warehouse. BI tools then analyze this data to track patient outcomes and improve healthcare services.</a:t>
            </a:r>
          </a:p>
        </p:txBody>
      </p:sp>
    </p:spTree>
    <p:extLst>
      <p:ext uri="{BB962C8B-B14F-4D97-AF65-F5344CB8AC3E}">
        <p14:creationId xmlns:p14="http://schemas.microsoft.com/office/powerpoint/2010/main" val="3593381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420370">
              <a:lnSpc>
                <a:spcPct val="100000"/>
              </a:lnSpc>
              <a:spcBef>
                <a:spcPts val="95"/>
              </a:spcBef>
            </a:pPr>
            <a:r>
              <a:rPr dirty="0"/>
              <a:t>Data</a:t>
            </a:r>
            <a:r>
              <a:rPr spc="-40" dirty="0"/>
              <a:t> </a:t>
            </a:r>
            <a:r>
              <a:rPr spc="-10" dirty="0"/>
              <a:t>Mining</a:t>
            </a:r>
          </a:p>
        </p:txBody>
      </p:sp>
      <p:sp>
        <p:nvSpPr>
          <p:cNvPr id="3" name="object 3"/>
          <p:cNvSpPr txBox="1"/>
          <p:nvPr/>
        </p:nvSpPr>
        <p:spPr>
          <a:xfrm>
            <a:off x="76200" y="990600"/>
            <a:ext cx="6477000" cy="5467522"/>
          </a:xfrm>
          <a:prstGeom prst="rect">
            <a:avLst/>
          </a:prstGeom>
        </p:spPr>
        <p:txBody>
          <a:bodyPr vert="horz" wrap="square" lIns="0" tIns="12065" rIns="0" bIns="0" rtlCol="0">
            <a:spAutoFit/>
          </a:bodyPr>
          <a:lstStyle/>
          <a:p>
            <a:pPr marL="355600" marR="118110" indent="-342900">
              <a:lnSpc>
                <a:spcPct val="100000"/>
              </a:lnSpc>
              <a:spcBef>
                <a:spcPts val="95"/>
              </a:spcBef>
              <a:buFont typeface="Arial"/>
              <a:buChar char="•"/>
              <a:tabLst>
                <a:tab pos="355600" algn="l"/>
              </a:tabLst>
            </a:pPr>
            <a:r>
              <a:rPr sz="2800" b="1" dirty="0">
                <a:latin typeface="Arial"/>
                <a:cs typeface="Arial"/>
              </a:rPr>
              <a:t>Data</a:t>
            </a:r>
            <a:r>
              <a:rPr sz="2800" b="1" spc="-50" dirty="0">
                <a:latin typeface="Arial"/>
                <a:cs typeface="Arial"/>
              </a:rPr>
              <a:t> </a:t>
            </a:r>
            <a:r>
              <a:rPr sz="2800" b="1" dirty="0">
                <a:latin typeface="Arial"/>
                <a:cs typeface="Arial"/>
              </a:rPr>
              <a:t>mining</a:t>
            </a:r>
            <a:r>
              <a:rPr sz="2800" dirty="0">
                <a:latin typeface="Arial"/>
                <a:cs typeface="Arial"/>
              </a:rPr>
              <a:t>:</a:t>
            </a:r>
            <a:r>
              <a:rPr sz="2800" spc="-55" dirty="0">
                <a:latin typeface="Arial"/>
                <a:cs typeface="Arial"/>
              </a:rPr>
              <a:t> </a:t>
            </a:r>
            <a:r>
              <a:rPr sz="2800" dirty="0">
                <a:latin typeface="Arial"/>
                <a:cs typeface="Arial"/>
              </a:rPr>
              <a:t>the</a:t>
            </a:r>
            <a:r>
              <a:rPr sz="2800" spc="-65" dirty="0">
                <a:latin typeface="Arial"/>
                <a:cs typeface="Arial"/>
              </a:rPr>
              <a:t> </a:t>
            </a:r>
            <a:r>
              <a:rPr sz="2800" dirty="0">
                <a:latin typeface="Arial"/>
                <a:cs typeface="Arial"/>
              </a:rPr>
              <a:t>process</a:t>
            </a:r>
            <a:r>
              <a:rPr sz="2800" spc="-60" dirty="0">
                <a:latin typeface="Arial"/>
                <a:cs typeface="Arial"/>
              </a:rPr>
              <a:t> </a:t>
            </a:r>
            <a:r>
              <a:rPr sz="2800" dirty="0">
                <a:latin typeface="Arial"/>
                <a:cs typeface="Arial"/>
              </a:rPr>
              <a:t>of</a:t>
            </a:r>
            <a:r>
              <a:rPr sz="2800" spc="-70" dirty="0">
                <a:latin typeface="Arial"/>
                <a:cs typeface="Arial"/>
              </a:rPr>
              <a:t> </a:t>
            </a:r>
            <a:r>
              <a:rPr sz="2800" spc="-10" dirty="0">
                <a:latin typeface="Arial"/>
                <a:cs typeface="Arial"/>
              </a:rPr>
              <a:t>selecting, </a:t>
            </a:r>
            <a:r>
              <a:rPr sz="2800" dirty="0">
                <a:latin typeface="Arial"/>
                <a:cs typeface="Arial"/>
              </a:rPr>
              <a:t>exploring,</a:t>
            </a:r>
            <a:r>
              <a:rPr sz="2800" spc="-75" dirty="0">
                <a:latin typeface="Arial"/>
                <a:cs typeface="Arial"/>
              </a:rPr>
              <a:t> </a:t>
            </a:r>
            <a:r>
              <a:rPr sz="2800" dirty="0">
                <a:latin typeface="Arial"/>
                <a:cs typeface="Arial"/>
              </a:rPr>
              <a:t>and</a:t>
            </a:r>
            <a:r>
              <a:rPr sz="2800" spc="-80" dirty="0">
                <a:latin typeface="Arial"/>
                <a:cs typeface="Arial"/>
              </a:rPr>
              <a:t> </a:t>
            </a:r>
            <a:r>
              <a:rPr sz="2800" dirty="0">
                <a:latin typeface="Arial"/>
                <a:cs typeface="Arial"/>
              </a:rPr>
              <a:t>modeling</a:t>
            </a:r>
            <a:r>
              <a:rPr sz="2800" spc="-55" dirty="0">
                <a:latin typeface="Arial"/>
                <a:cs typeface="Arial"/>
              </a:rPr>
              <a:t> </a:t>
            </a:r>
            <a:r>
              <a:rPr sz="2800" dirty="0">
                <a:latin typeface="Arial"/>
                <a:cs typeface="Arial"/>
              </a:rPr>
              <a:t>large</a:t>
            </a:r>
            <a:r>
              <a:rPr sz="2800" spc="-85" dirty="0">
                <a:latin typeface="Arial"/>
                <a:cs typeface="Arial"/>
              </a:rPr>
              <a:t> </a:t>
            </a:r>
            <a:r>
              <a:rPr sz="2800" dirty="0">
                <a:latin typeface="Arial"/>
                <a:cs typeface="Arial"/>
              </a:rPr>
              <a:t>amounts</a:t>
            </a:r>
            <a:r>
              <a:rPr sz="2800" spc="-55" dirty="0">
                <a:latin typeface="Arial"/>
                <a:cs typeface="Arial"/>
              </a:rPr>
              <a:t> </a:t>
            </a:r>
            <a:r>
              <a:rPr sz="2800" dirty="0">
                <a:latin typeface="Arial"/>
                <a:cs typeface="Arial"/>
              </a:rPr>
              <a:t>of</a:t>
            </a:r>
            <a:r>
              <a:rPr sz="2800" spc="-85" dirty="0">
                <a:latin typeface="Arial"/>
                <a:cs typeface="Arial"/>
              </a:rPr>
              <a:t> </a:t>
            </a:r>
            <a:r>
              <a:rPr sz="2800" spc="-20" dirty="0">
                <a:latin typeface="Arial"/>
                <a:cs typeface="Arial"/>
              </a:rPr>
              <a:t>data</a:t>
            </a:r>
            <a:endParaRPr sz="2800" dirty="0">
              <a:latin typeface="Arial"/>
              <a:cs typeface="Arial"/>
            </a:endParaRPr>
          </a:p>
          <a:p>
            <a:pPr marL="756285" marR="163195" indent="-287020">
              <a:lnSpc>
                <a:spcPct val="100000"/>
              </a:lnSpc>
              <a:spcBef>
                <a:spcPts val="630"/>
              </a:spcBef>
            </a:pPr>
            <a:r>
              <a:rPr sz="2600" dirty="0">
                <a:latin typeface="Arial"/>
                <a:cs typeface="Arial"/>
              </a:rPr>
              <a:t>–</a:t>
            </a:r>
            <a:r>
              <a:rPr sz="2600" spc="55" dirty="0">
                <a:latin typeface="Arial"/>
                <a:cs typeface="Arial"/>
              </a:rPr>
              <a:t> </a:t>
            </a:r>
            <a:r>
              <a:rPr sz="2600" dirty="0">
                <a:latin typeface="Arial"/>
                <a:cs typeface="Arial"/>
              </a:rPr>
              <a:t>Used</a:t>
            </a:r>
            <a:r>
              <a:rPr sz="2600" spc="-35" dirty="0">
                <a:latin typeface="Arial"/>
                <a:cs typeface="Arial"/>
              </a:rPr>
              <a:t> </a:t>
            </a:r>
            <a:r>
              <a:rPr sz="2600" dirty="0">
                <a:latin typeface="Arial"/>
                <a:cs typeface="Arial"/>
              </a:rPr>
              <a:t>to</a:t>
            </a:r>
            <a:r>
              <a:rPr sz="2600" spc="-20" dirty="0">
                <a:latin typeface="Arial"/>
                <a:cs typeface="Arial"/>
              </a:rPr>
              <a:t> </a:t>
            </a:r>
            <a:r>
              <a:rPr sz="2600" dirty="0">
                <a:latin typeface="Arial"/>
                <a:cs typeface="Arial"/>
              </a:rPr>
              <a:t>discover</a:t>
            </a:r>
            <a:r>
              <a:rPr sz="2600" spc="-55" dirty="0">
                <a:latin typeface="Arial"/>
                <a:cs typeface="Arial"/>
              </a:rPr>
              <a:t> </a:t>
            </a:r>
            <a:r>
              <a:rPr sz="2600" dirty="0">
                <a:latin typeface="Arial"/>
                <a:cs typeface="Arial"/>
              </a:rPr>
              <a:t>relationships</a:t>
            </a:r>
            <a:r>
              <a:rPr sz="2600" spc="-45" dirty="0">
                <a:latin typeface="Arial"/>
                <a:cs typeface="Arial"/>
              </a:rPr>
              <a:t> </a:t>
            </a:r>
            <a:r>
              <a:rPr sz="2600" dirty="0">
                <a:latin typeface="Arial"/>
                <a:cs typeface="Arial"/>
              </a:rPr>
              <a:t>that</a:t>
            </a:r>
            <a:r>
              <a:rPr sz="2600" spc="-25" dirty="0">
                <a:latin typeface="Arial"/>
                <a:cs typeface="Arial"/>
              </a:rPr>
              <a:t> </a:t>
            </a:r>
            <a:r>
              <a:rPr sz="2600" dirty="0">
                <a:latin typeface="Arial"/>
                <a:cs typeface="Arial"/>
              </a:rPr>
              <a:t>can</a:t>
            </a:r>
            <a:r>
              <a:rPr sz="2600" spc="-20" dirty="0">
                <a:latin typeface="Arial"/>
                <a:cs typeface="Arial"/>
              </a:rPr>
              <a:t> </a:t>
            </a:r>
            <a:r>
              <a:rPr sz="2600" spc="-10" dirty="0">
                <a:latin typeface="Arial"/>
                <a:cs typeface="Arial"/>
              </a:rPr>
              <a:t>support </a:t>
            </a:r>
            <a:r>
              <a:rPr sz="2600" dirty="0">
                <a:latin typeface="Arial"/>
                <a:cs typeface="Arial"/>
              </a:rPr>
              <a:t>decision</a:t>
            </a:r>
            <a:r>
              <a:rPr sz="2600" spc="-105" dirty="0">
                <a:latin typeface="Arial"/>
                <a:cs typeface="Arial"/>
              </a:rPr>
              <a:t> </a:t>
            </a:r>
            <a:r>
              <a:rPr sz="2600" spc="-10" dirty="0">
                <a:latin typeface="Arial"/>
                <a:cs typeface="Arial"/>
              </a:rPr>
              <a:t>making</a:t>
            </a:r>
            <a:endParaRPr sz="2600" dirty="0">
              <a:latin typeface="Arial"/>
              <a:cs typeface="Arial"/>
            </a:endParaRPr>
          </a:p>
          <a:p>
            <a:pPr marL="355600" marR="236854" indent="-342900">
              <a:lnSpc>
                <a:spcPct val="100000"/>
              </a:lnSpc>
              <a:spcBef>
                <a:spcPts val="670"/>
              </a:spcBef>
              <a:buChar char="•"/>
              <a:tabLst>
                <a:tab pos="355600" algn="l"/>
              </a:tabLst>
            </a:pPr>
            <a:r>
              <a:rPr sz="2800" spc="-25" dirty="0">
                <a:latin typeface="Arial"/>
                <a:cs typeface="Arial"/>
              </a:rPr>
              <a:t>Data-</a:t>
            </a:r>
            <a:r>
              <a:rPr sz="2800" dirty="0">
                <a:latin typeface="Arial"/>
                <a:cs typeface="Arial"/>
              </a:rPr>
              <a:t>mining</a:t>
            </a:r>
            <a:r>
              <a:rPr sz="2800" spc="-45" dirty="0">
                <a:latin typeface="Arial"/>
                <a:cs typeface="Arial"/>
              </a:rPr>
              <a:t> </a:t>
            </a:r>
            <a:r>
              <a:rPr sz="2800" dirty="0">
                <a:latin typeface="Arial"/>
                <a:cs typeface="Arial"/>
              </a:rPr>
              <a:t>tools</a:t>
            </a:r>
            <a:r>
              <a:rPr sz="2800" spc="-65" dirty="0">
                <a:latin typeface="Arial"/>
                <a:cs typeface="Arial"/>
              </a:rPr>
              <a:t> </a:t>
            </a:r>
            <a:r>
              <a:rPr sz="2800" dirty="0">
                <a:latin typeface="Arial"/>
                <a:cs typeface="Arial"/>
              </a:rPr>
              <a:t>may</a:t>
            </a:r>
            <a:r>
              <a:rPr sz="2800" spc="-60" dirty="0">
                <a:latin typeface="Arial"/>
                <a:cs typeface="Arial"/>
              </a:rPr>
              <a:t> </a:t>
            </a:r>
            <a:r>
              <a:rPr sz="2800" dirty="0">
                <a:latin typeface="Arial"/>
                <a:cs typeface="Arial"/>
              </a:rPr>
              <a:t>use</a:t>
            </a:r>
            <a:r>
              <a:rPr sz="2800" spc="-70" dirty="0">
                <a:latin typeface="Arial"/>
                <a:cs typeface="Arial"/>
              </a:rPr>
              <a:t> </a:t>
            </a:r>
            <a:r>
              <a:rPr sz="2800" dirty="0">
                <a:latin typeface="Arial"/>
                <a:cs typeface="Arial"/>
              </a:rPr>
              <a:t>complex</a:t>
            </a:r>
            <a:r>
              <a:rPr sz="2800" spc="-50" dirty="0">
                <a:latin typeface="Arial"/>
                <a:cs typeface="Arial"/>
              </a:rPr>
              <a:t> </a:t>
            </a:r>
            <a:r>
              <a:rPr sz="2800" spc="-10" dirty="0">
                <a:latin typeface="Arial"/>
                <a:cs typeface="Arial"/>
              </a:rPr>
              <a:t>statistical </a:t>
            </a:r>
            <a:r>
              <a:rPr sz="2800" dirty="0">
                <a:latin typeface="Arial"/>
                <a:cs typeface="Arial"/>
              </a:rPr>
              <a:t>analysis</a:t>
            </a:r>
            <a:r>
              <a:rPr sz="2800" spc="-105" dirty="0">
                <a:latin typeface="Arial"/>
                <a:cs typeface="Arial"/>
              </a:rPr>
              <a:t> </a:t>
            </a:r>
            <a:r>
              <a:rPr sz="2800" spc="-10" dirty="0">
                <a:latin typeface="Arial"/>
                <a:cs typeface="Arial"/>
              </a:rPr>
              <a:t>applications</a:t>
            </a:r>
            <a:endParaRPr sz="2800" dirty="0">
              <a:latin typeface="Arial"/>
              <a:cs typeface="Arial"/>
            </a:endParaRPr>
          </a:p>
          <a:p>
            <a:pPr marL="355600" marR="512445" indent="-342900">
              <a:lnSpc>
                <a:spcPct val="100000"/>
              </a:lnSpc>
              <a:spcBef>
                <a:spcPts val="670"/>
              </a:spcBef>
              <a:buChar char="•"/>
              <a:tabLst>
                <a:tab pos="355600" algn="l"/>
              </a:tabLst>
            </a:pPr>
            <a:r>
              <a:rPr sz="2800" spc="-20" dirty="0">
                <a:latin typeface="Arial"/>
                <a:cs typeface="Arial"/>
              </a:rPr>
              <a:t>Data-</a:t>
            </a:r>
            <a:r>
              <a:rPr sz="2800" dirty="0">
                <a:latin typeface="Arial"/>
                <a:cs typeface="Arial"/>
              </a:rPr>
              <a:t>mining</a:t>
            </a:r>
            <a:r>
              <a:rPr sz="2800" spc="-50" dirty="0">
                <a:latin typeface="Arial"/>
                <a:cs typeface="Arial"/>
              </a:rPr>
              <a:t> </a:t>
            </a:r>
            <a:r>
              <a:rPr sz="2800" dirty="0">
                <a:latin typeface="Arial"/>
                <a:cs typeface="Arial"/>
              </a:rPr>
              <a:t>queries</a:t>
            </a:r>
            <a:r>
              <a:rPr sz="2800" spc="-70" dirty="0">
                <a:latin typeface="Arial"/>
                <a:cs typeface="Arial"/>
              </a:rPr>
              <a:t> </a:t>
            </a:r>
            <a:r>
              <a:rPr sz="2800" dirty="0">
                <a:latin typeface="Arial"/>
                <a:cs typeface="Arial"/>
              </a:rPr>
              <a:t>are</a:t>
            </a:r>
            <a:r>
              <a:rPr sz="2800" spc="-75" dirty="0">
                <a:latin typeface="Arial"/>
                <a:cs typeface="Arial"/>
              </a:rPr>
              <a:t> </a:t>
            </a:r>
            <a:r>
              <a:rPr sz="2800" dirty="0">
                <a:latin typeface="Arial"/>
                <a:cs typeface="Arial"/>
              </a:rPr>
              <a:t>more</a:t>
            </a:r>
            <a:r>
              <a:rPr sz="2800" spc="-60" dirty="0">
                <a:latin typeface="Arial"/>
                <a:cs typeface="Arial"/>
              </a:rPr>
              <a:t> </a:t>
            </a:r>
            <a:r>
              <a:rPr sz="2800" dirty="0">
                <a:latin typeface="Arial"/>
                <a:cs typeface="Arial"/>
              </a:rPr>
              <a:t>complex</a:t>
            </a:r>
            <a:r>
              <a:rPr sz="2800" spc="-60" dirty="0">
                <a:latin typeface="Arial"/>
                <a:cs typeface="Arial"/>
              </a:rPr>
              <a:t> </a:t>
            </a:r>
            <a:r>
              <a:rPr sz="2800" spc="-20" dirty="0">
                <a:latin typeface="Arial"/>
                <a:cs typeface="Arial"/>
              </a:rPr>
              <a:t>than </a:t>
            </a:r>
            <a:r>
              <a:rPr sz="2800" dirty="0">
                <a:latin typeface="Arial"/>
                <a:cs typeface="Arial"/>
              </a:rPr>
              <a:t>traditional</a:t>
            </a:r>
            <a:r>
              <a:rPr sz="2800" spc="-130" dirty="0">
                <a:latin typeface="Arial"/>
                <a:cs typeface="Arial"/>
              </a:rPr>
              <a:t> </a:t>
            </a:r>
            <a:r>
              <a:rPr sz="2800" spc="-10" dirty="0">
                <a:latin typeface="Arial"/>
                <a:cs typeface="Arial"/>
              </a:rPr>
              <a:t>queries</a:t>
            </a:r>
            <a:endParaRPr sz="2800" dirty="0">
              <a:latin typeface="Arial"/>
              <a:cs typeface="Arial"/>
            </a:endParaRPr>
          </a:p>
          <a:p>
            <a:pPr marL="355600" marR="5080" indent="-342900">
              <a:lnSpc>
                <a:spcPct val="100000"/>
              </a:lnSpc>
              <a:spcBef>
                <a:spcPts val="675"/>
              </a:spcBef>
              <a:buChar char="•"/>
              <a:tabLst>
                <a:tab pos="355600" algn="l"/>
              </a:tabLst>
            </a:pPr>
            <a:r>
              <a:rPr sz="2800" spc="-20" dirty="0">
                <a:latin typeface="Arial"/>
                <a:cs typeface="Arial"/>
              </a:rPr>
              <a:t>Data-</a:t>
            </a:r>
            <a:r>
              <a:rPr sz="2800" dirty="0">
                <a:latin typeface="Arial"/>
                <a:cs typeface="Arial"/>
              </a:rPr>
              <a:t>warehousing</a:t>
            </a:r>
            <a:r>
              <a:rPr sz="2800" spc="-60" dirty="0">
                <a:latin typeface="Arial"/>
                <a:cs typeface="Arial"/>
              </a:rPr>
              <a:t> </a:t>
            </a:r>
            <a:r>
              <a:rPr sz="2800" dirty="0">
                <a:latin typeface="Arial"/>
                <a:cs typeface="Arial"/>
              </a:rPr>
              <a:t>techniques</a:t>
            </a:r>
            <a:r>
              <a:rPr sz="2800" spc="-100" dirty="0">
                <a:latin typeface="Arial"/>
                <a:cs typeface="Arial"/>
              </a:rPr>
              <a:t> </a:t>
            </a:r>
            <a:r>
              <a:rPr sz="2800" dirty="0">
                <a:latin typeface="Arial"/>
                <a:cs typeface="Arial"/>
              </a:rPr>
              <a:t>and</a:t>
            </a:r>
            <a:r>
              <a:rPr sz="2800" spc="-75" dirty="0">
                <a:latin typeface="Arial"/>
                <a:cs typeface="Arial"/>
              </a:rPr>
              <a:t> </a:t>
            </a:r>
            <a:r>
              <a:rPr sz="2800" spc="-10" dirty="0">
                <a:latin typeface="Arial"/>
                <a:cs typeface="Arial"/>
              </a:rPr>
              <a:t>data-mining </a:t>
            </a:r>
            <a:r>
              <a:rPr sz="2800" dirty="0">
                <a:latin typeface="Arial"/>
                <a:cs typeface="Arial"/>
              </a:rPr>
              <a:t>tools</a:t>
            </a:r>
            <a:r>
              <a:rPr sz="2800" spc="-75" dirty="0">
                <a:latin typeface="Arial"/>
                <a:cs typeface="Arial"/>
              </a:rPr>
              <a:t> </a:t>
            </a:r>
            <a:r>
              <a:rPr sz="2800" dirty="0">
                <a:latin typeface="Arial"/>
                <a:cs typeface="Arial"/>
              </a:rPr>
              <a:t>facilitate</a:t>
            </a:r>
            <a:r>
              <a:rPr sz="2800" spc="-70" dirty="0">
                <a:latin typeface="Arial"/>
                <a:cs typeface="Arial"/>
              </a:rPr>
              <a:t> </a:t>
            </a:r>
            <a:r>
              <a:rPr sz="2800" dirty="0">
                <a:latin typeface="Arial"/>
                <a:cs typeface="Arial"/>
              </a:rPr>
              <a:t>the</a:t>
            </a:r>
            <a:r>
              <a:rPr sz="2800" spc="-70" dirty="0">
                <a:latin typeface="Arial"/>
                <a:cs typeface="Arial"/>
              </a:rPr>
              <a:t> </a:t>
            </a:r>
            <a:r>
              <a:rPr sz="2800" dirty="0">
                <a:latin typeface="Arial"/>
                <a:cs typeface="Arial"/>
              </a:rPr>
              <a:t>prediction</a:t>
            </a:r>
            <a:r>
              <a:rPr sz="2800" spc="-70" dirty="0">
                <a:latin typeface="Arial"/>
                <a:cs typeface="Arial"/>
              </a:rPr>
              <a:t> </a:t>
            </a:r>
            <a:r>
              <a:rPr sz="2800" dirty="0">
                <a:latin typeface="Arial"/>
                <a:cs typeface="Arial"/>
              </a:rPr>
              <a:t>of</a:t>
            </a:r>
            <a:r>
              <a:rPr sz="2800" spc="-75" dirty="0">
                <a:latin typeface="Arial"/>
                <a:cs typeface="Arial"/>
              </a:rPr>
              <a:t> </a:t>
            </a:r>
            <a:r>
              <a:rPr sz="2800" dirty="0">
                <a:latin typeface="Arial"/>
                <a:cs typeface="Arial"/>
              </a:rPr>
              <a:t>future</a:t>
            </a:r>
            <a:r>
              <a:rPr sz="2800" spc="-65" dirty="0">
                <a:latin typeface="Arial"/>
                <a:cs typeface="Arial"/>
              </a:rPr>
              <a:t> </a:t>
            </a:r>
            <a:r>
              <a:rPr sz="2800" spc="-10" dirty="0">
                <a:latin typeface="Arial"/>
                <a:cs typeface="Arial"/>
              </a:rPr>
              <a:t>outcomes</a:t>
            </a:r>
            <a:endParaRPr sz="2800" dirty="0">
              <a:latin typeface="Arial"/>
              <a:cs typeface="Arial"/>
            </a:endParaRPr>
          </a:p>
        </p:txBody>
      </p:sp>
      <p:sp>
        <p:nvSpPr>
          <p:cNvPr id="6" name="TextBox 5">
            <a:extLst>
              <a:ext uri="{FF2B5EF4-FFF2-40B4-BE49-F238E27FC236}">
                <a16:creationId xmlns:a16="http://schemas.microsoft.com/office/drawing/2014/main" id="{DBFF8705-0553-DB91-D2CD-130F0E87BB89}"/>
              </a:ext>
            </a:extLst>
          </p:cNvPr>
          <p:cNvSpPr txBox="1"/>
          <p:nvPr/>
        </p:nvSpPr>
        <p:spPr>
          <a:xfrm>
            <a:off x="6096000" y="974834"/>
            <a:ext cx="6153806" cy="5575052"/>
          </a:xfrm>
          <a:prstGeom prst="rect">
            <a:avLst/>
          </a:prstGeom>
          <a:noFill/>
          <a:ln>
            <a:solidFill>
              <a:srgbClr val="FF0000"/>
            </a:solidFill>
          </a:ln>
        </p:spPr>
        <p:txBody>
          <a:bodyPr wrap="square">
            <a:spAutoFit/>
          </a:bodyPr>
          <a:lstStyle/>
          <a:p>
            <a:pPr marL="342900" indent="-342900">
              <a:lnSpc>
                <a:spcPct val="150000"/>
              </a:lnSpc>
              <a:buFont typeface="Arial" panose="020B0604020202020204" pitchFamily="34" charset="0"/>
              <a:buChar char="•"/>
            </a:pPr>
            <a:r>
              <a:rPr lang="en-US" sz="2400" dirty="0">
                <a:latin typeface="+mj-lt"/>
              </a:rPr>
              <a:t>Data mining is the process of selecting, exploring, and modeling large amounts of data to discover relationships that support decision-making.</a:t>
            </a:r>
          </a:p>
          <a:p>
            <a:pPr marL="342900" indent="-342900">
              <a:lnSpc>
                <a:spcPct val="150000"/>
              </a:lnSpc>
              <a:buFont typeface="Arial" panose="020B0604020202020204" pitchFamily="34" charset="0"/>
              <a:buChar char="•"/>
            </a:pPr>
            <a:r>
              <a:rPr lang="en-US" sz="2400" dirty="0">
                <a:latin typeface="+mj-lt"/>
              </a:rPr>
              <a:t>It often uses complex statistical analysis applications and queries that are more intricate than traditional queries.</a:t>
            </a:r>
          </a:p>
          <a:p>
            <a:pPr marL="342900" indent="-342900">
              <a:lnSpc>
                <a:spcPct val="150000"/>
              </a:lnSpc>
              <a:buFont typeface="Arial" panose="020B0604020202020204" pitchFamily="34" charset="0"/>
              <a:buChar char="•"/>
            </a:pPr>
            <a:r>
              <a:rPr lang="en-US" sz="2400" dirty="0">
                <a:latin typeface="+mj-lt"/>
              </a:rPr>
              <a:t>Data warehousing techniques and data mining tools facilitate the prediction of future outcomes.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420370">
              <a:lnSpc>
                <a:spcPct val="100000"/>
              </a:lnSpc>
              <a:spcBef>
                <a:spcPts val="95"/>
              </a:spcBef>
            </a:pPr>
            <a:r>
              <a:rPr dirty="0"/>
              <a:t>Data</a:t>
            </a:r>
            <a:r>
              <a:rPr spc="-40" dirty="0"/>
              <a:t> </a:t>
            </a:r>
            <a:r>
              <a:rPr spc="-10" dirty="0"/>
              <a:t>Mining</a:t>
            </a:r>
          </a:p>
        </p:txBody>
      </p:sp>
      <p:sp>
        <p:nvSpPr>
          <p:cNvPr id="3" name="object 3"/>
          <p:cNvSpPr txBox="1"/>
          <p:nvPr/>
        </p:nvSpPr>
        <p:spPr>
          <a:xfrm>
            <a:off x="76200" y="990600"/>
            <a:ext cx="6477000" cy="5467522"/>
          </a:xfrm>
          <a:prstGeom prst="rect">
            <a:avLst/>
          </a:prstGeom>
        </p:spPr>
        <p:txBody>
          <a:bodyPr vert="horz" wrap="square" lIns="0" tIns="12065" rIns="0" bIns="0" rtlCol="0">
            <a:spAutoFit/>
          </a:bodyPr>
          <a:lstStyle/>
          <a:p>
            <a:pPr marL="355600" marR="118110" indent="-342900">
              <a:lnSpc>
                <a:spcPct val="100000"/>
              </a:lnSpc>
              <a:spcBef>
                <a:spcPts val="95"/>
              </a:spcBef>
              <a:buFont typeface="Arial"/>
              <a:buChar char="•"/>
              <a:tabLst>
                <a:tab pos="355600" algn="l"/>
              </a:tabLst>
            </a:pPr>
            <a:r>
              <a:rPr sz="2800" b="1" dirty="0">
                <a:latin typeface="Arial"/>
                <a:cs typeface="Arial"/>
              </a:rPr>
              <a:t>Data</a:t>
            </a:r>
            <a:r>
              <a:rPr sz="2800" b="1" spc="-50" dirty="0">
                <a:latin typeface="Arial"/>
                <a:cs typeface="Arial"/>
              </a:rPr>
              <a:t> </a:t>
            </a:r>
            <a:r>
              <a:rPr sz="2800" b="1" dirty="0">
                <a:latin typeface="Arial"/>
                <a:cs typeface="Arial"/>
              </a:rPr>
              <a:t>mining</a:t>
            </a:r>
            <a:r>
              <a:rPr sz="2800" dirty="0">
                <a:latin typeface="Arial"/>
                <a:cs typeface="Arial"/>
              </a:rPr>
              <a:t>:</a:t>
            </a:r>
            <a:r>
              <a:rPr sz="2800" spc="-55" dirty="0">
                <a:latin typeface="Arial"/>
                <a:cs typeface="Arial"/>
              </a:rPr>
              <a:t> </a:t>
            </a:r>
            <a:r>
              <a:rPr sz="2800" dirty="0">
                <a:latin typeface="Arial"/>
                <a:cs typeface="Arial"/>
              </a:rPr>
              <a:t>the</a:t>
            </a:r>
            <a:r>
              <a:rPr sz="2800" spc="-65" dirty="0">
                <a:latin typeface="Arial"/>
                <a:cs typeface="Arial"/>
              </a:rPr>
              <a:t> </a:t>
            </a:r>
            <a:r>
              <a:rPr sz="2800" dirty="0">
                <a:latin typeface="Arial"/>
                <a:cs typeface="Arial"/>
              </a:rPr>
              <a:t>process</a:t>
            </a:r>
            <a:r>
              <a:rPr sz="2800" spc="-60" dirty="0">
                <a:latin typeface="Arial"/>
                <a:cs typeface="Arial"/>
              </a:rPr>
              <a:t> </a:t>
            </a:r>
            <a:r>
              <a:rPr sz="2800" dirty="0">
                <a:latin typeface="Arial"/>
                <a:cs typeface="Arial"/>
              </a:rPr>
              <a:t>of</a:t>
            </a:r>
            <a:r>
              <a:rPr sz="2800" spc="-70" dirty="0">
                <a:latin typeface="Arial"/>
                <a:cs typeface="Arial"/>
              </a:rPr>
              <a:t> </a:t>
            </a:r>
            <a:r>
              <a:rPr sz="2800" spc="-10" dirty="0">
                <a:latin typeface="Arial"/>
                <a:cs typeface="Arial"/>
              </a:rPr>
              <a:t>selecting, </a:t>
            </a:r>
            <a:r>
              <a:rPr sz="2800" dirty="0">
                <a:latin typeface="Arial"/>
                <a:cs typeface="Arial"/>
              </a:rPr>
              <a:t>exploring,</a:t>
            </a:r>
            <a:r>
              <a:rPr sz="2800" spc="-75" dirty="0">
                <a:latin typeface="Arial"/>
                <a:cs typeface="Arial"/>
              </a:rPr>
              <a:t> </a:t>
            </a:r>
            <a:r>
              <a:rPr sz="2800" dirty="0">
                <a:latin typeface="Arial"/>
                <a:cs typeface="Arial"/>
              </a:rPr>
              <a:t>and</a:t>
            </a:r>
            <a:r>
              <a:rPr sz="2800" spc="-80" dirty="0">
                <a:latin typeface="Arial"/>
                <a:cs typeface="Arial"/>
              </a:rPr>
              <a:t> </a:t>
            </a:r>
            <a:r>
              <a:rPr sz="2800" dirty="0">
                <a:latin typeface="Arial"/>
                <a:cs typeface="Arial"/>
              </a:rPr>
              <a:t>modeling</a:t>
            </a:r>
            <a:r>
              <a:rPr sz="2800" spc="-55" dirty="0">
                <a:latin typeface="Arial"/>
                <a:cs typeface="Arial"/>
              </a:rPr>
              <a:t> </a:t>
            </a:r>
            <a:r>
              <a:rPr sz="2800" dirty="0">
                <a:latin typeface="Arial"/>
                <a:cs typeface="Arial"/>
              </a:rPr>
              <a:t>large</a:t>
            </a:r>
            <a:r>
              <a:rPr sz="2800" spc="-85" dirty="0">
                <a:latin typeface="Arial"/>
                <a:cs typeface="Arial"/>
              </a:rPr>
              <a:t> </a:t>
            </a:r>
            <a:r>
              <a:rPr sz="2800" dirty="0">
                <a:latin typeface="Arial"/>
                <a:cs typeface="Arial"/>
              </a:rPr>
              <a:t>amounts</a:t>
            </a:r>
            <a:r>
              <a:rPr sz="2800" spc="-55" dirty="0">
                <a:latin typeface="Arial"/>
                <a:cs typeface="Arial"/>
              </a:rPr>
              <a:t> </a:t>
            </a:r>
            <a:r>
              <a:rPr sz="2800" dirty="0">
                <a:latin typeface="Arial"/>
                <a:cs typeface="Arial"/>
              </a:rPr>
              <a:t>of</a:t>
            </a:r>
            <a:r>
              <a:rPr sz="2800" spc="-85" dirty="0">
                <a:latin typeface="Arial"/>
                <a:cs typeface="Arial"/>
              </a:rPr>
              <a:t> </a:t>
            </a:r>
            <a:r>
              <a:rPr sz="2800" spc="-20" dirty="0">
                <a:latin typeface="Arial"/>
                <a:cs typeface="Arial"/>
              </a:rPr>
              <a:t>data</a:t>
            </a:r>
            <a:endParaRPr sz="2800" dirty="0">
              <a:latin typeface="Arial"/>
              <a:cs typeface="Arial"/>
            </a:endParaRPr>
          </a:p>
          <a:p>
            <a:pPr marL="756285" marR="163195" indent="-287020">
              <a:lnSpc>
                <a:spcPct val="100000"/>
              </a:lnSpc>
              <a:spcBef>
                <a:spcPts val="630"/>
              </a:spcBef>
            </a:pPr>
            <a:r>
              <a:rPr sz="2600" dirty="0">
                <a:latin typeface="Arial"/>
                <a:cs typeface="Arial"/>
              </a:rPr>
              <a:t>–</a:t>
            </a:r>
            <a:r>
              <a:rPr sz="2600" spc="55" dirty="0">
                <a:latin typeface="Arial"/>
                <a:cs typeface="Arial"/>
              </a:rPr>
              <a:t> </a:t>
            </a:r>
            <a:r>
              <a:rPr sz="2600" dirty="0">
                <a:latin typeface="Arial"/>
                <a:cs typeface="Arial"/>
              </a:rPr>
              <a:t>Used</a:t>
            </a:r>
            <a:r>
              <a:rPr sz="2600" spc="-35" dirty="0">
                <a:latin typeface="Arial"/>
                <a:cs typeface="Arial"/>
              </a:rPr>
              <a:t> </a:t>
            </a:r>
            <a:r>
              <a:rPr sz="2600" dirty="0">
                <a:latin typeface="Arial"/>
                <a:cs typeface="Arial"/>
              </a:rPr>
              <a:t>to</a:t>
            </a:r>
            <a:r>
              <a:rPr sz="2600" spc="-20" dirty="0">
                <a:latin typeface="Arial"/>
                <a:cs typeface="Arial"/>
              </a:rPr>
              <a:t> </a:t>
            </a:r>
            <a:r>
              <a:rPr sz="2600" dirty="0">
                <a:latin typeface="Arial"/>
                <a:cs typeface="Arial"/>
              </a:rPr>
              <a:t>discover</a:t>
            </a:r>
            <a:r>
              <a:rPr sz="2600" spc="-55" dirty="0">
                <a:latin typeface="Arial"/>
                <a:cs typeface="Arial"/>
              </a:rPr>
              <a:t> </a:t>
            </a:r>
            <a:r>
              <a:rPr sz="2600" dirty="0">
                <a:latin typeface="Arial"/>
                <a:cs typeface="Arial"/>
              </a:rPr>
              <a:t>relationships</a:t>
            </a:r>
            <a:r>
              <a:rPr sz="2600" spc="-45" dirty="0">
                <a:latin typeface="Arial"/>
                <a:cs typeface="Arial"/>
              </a:rPr>
              <a:t> </a:t>
            </a:r>
            <a:r>
              <a:rPr sz="2600" dirty="0">
                <a:latin typeface="Arial"/>
                <a:cs typeface="Arial"/>
              </a:rPr>
              <a:t>that</a:t>
            </a:r>
            <a:r>
              <a:rPr sz="2600" spc="-25" dirty="0">
                <a:latin typeface="Arial"/>
                <a:cs typeface="Arial"/>
              </a:rPr>
              <a:t> </a:t>
            </a:r>
            <a:r>
              <a:rPr sz="2600" dirty="0">
                <a:latin typeface="Arial"/>
                <a:cs typeface="Arial"/>
              </a:rPr>
              <a:t>can</a:t>
            </a:r>
            <a:r>
              <a:rPr sz="2600" spc="-20" dirty="0">
                <a:latin typeface="Arial"/>
                <a:cs typeface="Arial"/>
              </a:rPr>
              <a:t> </a:t>
            </a:r>
            <a:r>
              <a:rPr sz="2600" spc="-10" dirty="0">
                <a:latin typeface="Arial"/>
                <a:cs typeface="Arial"/>
              </a:rPr>
              <a:t>support </a:t>
            </a:r>
            <a:r>
              <a:rPr sz="2600" dirty="0">
                <a:latin typeface="Arial"/>
                <a:cs typeface="Arial"/>
              </a:rPr>
              <a:t>decision</a:t>
            </a:r>
            <a:r>
              <a:rPr sz="2600" spc="-105" dirty="0">
                <a:latin typeface="Arial"/>
                <a:cs typeface="Arial"/>
              </a:rPr>
              <a:t> </a:t>
            </a:r>
            <a:r>
              <a:rPr sz="2600" spc="-10" dirty="0">
                <a:latin typeface="Arial"/>
                <a:cs typeface="Arial"/>
              </a:rPr>
              <a:t>making</a:t>
            </a:r>
            <a:endParaRPr sz="2600" dirty="0">
              <a:latin typeface="Arial"/>
              <a:cs typeface="Arial"/>
            </a:endParaRPr>
          </a:p>
          <a:p>
            <a:pPr marL="355600" marR="236854" indent="-342900">
              <a:lnSpc>
                <a:spcPct val="100000"/>
              </a:lnSpc>
              <a:spcBef>
                <a:spcPts val="670"/>
              </a:spcBef>
              <a:buChar char="•"/>
              <a:tabLst>
                <a:tab pos="355600" algn="l"/>
              </a:tabLst>
            </a:pPr>
            <a:r>
              <a:rPr sz="2800" spc="-25" dirty="0">
                <a:latin typeface="Arial"/>
                <a:cs typeface="Arial"/>
              </a:rPr>
              <a:t>Data-</a:t>
            </a:r>
            <a:r>
              <a:rPr sz="2800" dirty="0">
                <a:latin typeface="Arial"/>
                <a:cs typeface="Arial"/>
              </a:rPr>
              <a:t>mining</a:t>
            </a:r>
            <a:r>
              <a:rPr sz="2800" spc="-45" dirty="0">
                <a:latin typeface="Arial"/>
                <a:cs typeface="Arial"/>
              </a:rPr>
              <a:t> </a:t>
            </a:r>
            <a:r>
              <a:rPr sz="2800" dirty="0">
                <a:latin typeface="Arial"/>
                <a:cs typeface="Arial"/>
              </a:rPr>
              <a:t>tools</a:t>
            </a:r>
            <a:r>
              <a:rPr sz="2800" spc="-65" dirty="0">
                <a:latin typeface="Arial"/>
                <a:cs typeface="Arial"/>
              </a:rPr>
              <a:t> </a:t>
            </a:r>
            <a:r>
              <a:rPr sz="2800" dirty="0">
                <a:latin typeface="Arial"/>
                <a:cs typeface="Arial"/>
              </a:rPr>
              <a:t>may</a:t>
            </a:r>
            <a:r>
              <a:rPr sz="2800" spc="-60" dirty="0">
                <a:latin typeface="Arial"/>
                <a:cs typeface="Arial"/>
              </a:rPr>
              <a:t> </a:t>
            </a:r>
            <a:r>
              <a:rPr sz="2800" dirty="0">
                <a:latin typeface="Arial"/>
                <a:cs typeface="Arial"/>
              </a:rPr>
              <a:t>use</a:t>
            </a:r>
            <a:r>
              <a:rPr sz="2800" spc="-70" dirty="0">
                <a:latin typeface="Arial"/>
                <a:cs typeface="Arial"/>
              </a:rPr>
              <a:t> </a:t>
            </a:r>
            <a:r>
              <a:rPr sz="2800" dirty="0">
                <a:latin typeface="Arial"/>
                <a:cs typeface="Arial"/>
              </a:rPr>
              <a:t>complex</a:t>
            </a:r>
            <a:r>
              <a:rPr sz="2800" spc="-50" dirty="0">
                <a:latin typeface="Arial"/>
                <a:cs typeface="Arial"/>
              </a:rPr>
              <a:t> </a:t>
            </a:r>
            <a:r>
              <a:rPr sz="2800" spc="-10" dirty="0">
                <a:latin typeface="Arial"/>
                <a:cs typeface="Arial"/>
              </a:rPr>
              <a:t>statistical </a:t>
            </a:r>
            <a:r>
              <a:rPr sz="2800" dirty="0">
                <a:latin typeface="Arial"/>
                <a:cs typeface="Arial"/>
              </a:rPr>
              <a:t>analysis</a:t>
            </a:r>
            <a:r>
              <a:rPr sz="2800" spc="-105" dirty="0">
                <a:latin typeface="Arial"/>
                <a:cs typeface="Arial"/>
              </a:rPr>
              <a:t> </a:t>
            </a:r>
            <a:r>
              <a:rPr sz="2800" spc="-10" dirty="0">
                <a:latin typeface="Arial"/>
                <a:cs typeface="Arial"/>
              </a:rPr>
              <a:t>applications</a:t>
            </a:r>
            <a:endParaRPr sz="2800" dirty="0">
              <a:latin typeface="Arial"/>
              <a:cs typeface="Arial"/>
            </a:endParaRPr>
          </a:p>
          <a:p>
            <a:pPr marL="355600" marR="512445" indent="-342900">
              <a:lnSpc>
                <a:spcPct val="100000"/>
              </a:lnSpc>
              <a:spcBef>
                <a:spcPts val="670"/>
              </a:spcBef>
              <a:buChar char="•"/>
              <a:tabLst>
                <a:tab pos="355600" algn="l"/>
              </a:tabLst>
            </a:pPr>
            <a:r>
              <a:rPr sz="2800" spc="-20" dirty="0">
                <a:latin typeface="Arial"/>
                <a:cs typeface="Arial"/>
              </a:rPr>
              <a:t>Data-</a:t>
            </a:r>
            <a:r>
              <a:rPr sz="2800" dirty="0">
                <a:latin typeface="Arial"/>
                <a:cs typeface="Arial"/>
              </a:rPr>
              <a:t>mining</a:t>
            </a:r>
            <a:r>
              <a:rPr sz="2800" spc="-50" dirty="0">
                <a:latin typeface="Arial"/>
                <a:cs typeface="Arial"/>
              </a:rPr>
              <a:t> </a:t>
            </a:r>
            <a:r>
              <a:rPr sz="2800" dirty="0">
                <a:latin typeface="Arial"/>
                <a:cs typeface="Arial"/>
              </a:rPr>
              <a:t>queries</a:t>
            </a:r>
            <a:r>
              <a:rPr sz="2800" spc="-70" dirty="0">
                <a:latin typeface="Arial"/>
                <a:cs typeface="Arial"/>
              </a:rPr>
              <a:t> </a:t>
            </a:r>
            <a:r>
              <a:rPr sz="2800" dirty="0">
                <a:latin typeface="Arial"/>
                <a:cs typeface="Arial"/>
              </a:rPr>
              <a:t>are</a:t>
            </a:r>
            <a:r>
              <a:rPr sz="2800" spc="-75" dirty="0">
                <a:latin typeface="Arial"/>
                <a:cs typeface="Arial"/>
              </a:rPr>
              <a:t> </a:t>
            </a:r>
            <a:r>
              <a:rPr sz="2800" dirty="0">
                <a:latin typeface="Arial"/>
                <a:cs typeface="Arial"/>
              </a:rPr>
              <a:t>more</a:t>
            </a:r>
            <a:r>
              <a:rPr sz="2800" spc="-60" dirty="0">
                <a:latin typeface="Arial"/>
                <a:cs typeface="Arial"/>
              </a:rPr>
              <a:t> </a:t>
            </a:r>
            <a:r>
              <a:rPr sz="2800" dirty="0">
                <a:latin typeface="Arial"/>
                <a:cs typeface="Arial"/>
              </a:rPr>
              <a:t>complex</a:t>
            </a:r>
            <a:r>
              <a:rPr sz="2800" spc="-60" dirty="0">
                <a:latin typeface="Arial"/>
                <a:cs typeface="Arial"/>
              </a:rPr>
              <a:t> </a:t>
            </a:r>
            <a:r>
              <a:rPr sz="2800" spc="-20" dirty="0">
                <a:latin typeface="Arial"/>
                <a:cs typeface="Arial"/>
              </a:rPr>
              <a:t>than </a:t>
            </a:r>
            <a:r>
              <a:rPr sz="2800" dirty="0">
                <a:latin typeface="Arial"/>
                <a:cs typeface="Arial"/>
              </a:rPr>
              <a:t>traditional</a:t>
            </a:r>
            <a:r>
              <a:rPr sz="2800" spc="-130" dirty="0">
                <a:latin typeface="Arial"/>
                <a:cs typeface="Arial"/>
              </a:rPr>
              <a:t> </a:t>
            </a:r>
            <a:r>
              <a:rPr sz="2800" spc="-10" dirty="0">
                <a:latin typeface="Arial"/>
                <a:cs typeface="Arial"/>
              </a:rPr>
              <a:t>queries</a:t>
            </a:r>
            <a:endParaRPr sz="2800" dirty="0">
              <a:latin typeface="Arial"/>
              <a:cs typeface="Arial"/>
            </a:endParaRPr>
          </a:p>
          <a:p>
            <a:pPr marL="355600" marR="5080" indent="-342900">
              <a:lnSpc>
                <a:spcPct val="100000"/>
              </a:lnSpc>
              <a:spcBef>
                <a:spcPts val="675"/>
              </a:spcBef>
              <a:buChar char="•"/>
              <a:tabLst>
                <a:tab pos="355600" algn="l"/>
              </a:tabLst>
            </a:pPr>
            <a:r>
              <a:rPr sz="2800" spc="-20" dirty="0">
                <a:latin typeface="Arial"/>
                <a:cs typeface="Arial"/>
              </a:rPr>
              <a:t>Data-</a:t>
            </a:r>
            <a:r>
              <a:rPr sz="2800" dirty="0">
                <a:latin typeface="Arial"/>
                <a:cs typeface="Arial"/>
              </a:rPr>
              <a:t>warehousing</a:t>
            </a:r>
            <a:r>
              <a:rPr sz="2800" spc="-60" dirty="0">
                <a:latin typeface="Arial"/>
                <a:cs typeface="Arial"/>
              </a:rPr>
              <a:t> </a:t>
            </a:r>
            <a:r>
              <a:rPr sz="2800" dirty="0">
                <a:latin typeface="Arial"/>
                <a:cs typeface="Arial"/>
              </a:rPr>
              <a:t>techniques</a:t>
            </a:r>
            <a:r>
              <a:rPr sz="2800" spc="-100" dirty="0">
                <a:latin typeface="Arial"/>
                <a:cs typeface="Arial"/>
              </a:rPr>
              <a:t> </a:t>
            </a:r>
            <a:r>
              <a:rPr sz="2800" dirty="0">
                <a:latin typeface="Arial"/>
                <a:cs typeface="Arial"/>
              </a:rPr>
              <a:t>and</a:t>
            </a:r>
            <a:r>
              <a:rPr sz="2800" spc="-75" dirty="0">
                <a:latin typeface="Arial"/>
                <a:cs typeface="Arial"/>
              </a:rPr>
              <a:t> </a:t>
            </a:r>
            <a:r>
              <a:rPr sz="2800" spc="-10" dirty="0">
                <a:latin typeface="Arial"/>
                <a:cs typeface="Arial"/>
              </a:rPr>
              <a:t>data-mining </a:t>
            </a:r>
            <a:r>
              <a:rPr sz="2800" dirty="0">
                <a:latin typeface="Arial"/>
                <a:cs typeface="Arial"/>
              </a:rPr>
              <a:t>tools</a:t>
            </a:r>
            <a:r>
              <a:rPr sz="2800" spc="-75" dirty="0">
                <a:latin typeface="Arial"/>
                <a:cs typeface="Arial"/>
              </a:rPr>
              <a:t> </a:t>
            </a:r>
            <a:r>
              <a:rPr sz="2800" dirty="0">
                <a:latin typeface="Arial"/>
                <a:cs typeface="Arial"/>
              </a:rPr>
              <a:t>facilitate</a:t>
            </a:r>
            <a:r>
              <a:rPr sz="2800" spc="-70" dirty="0">
                <a:latin typeface="Arial"/>
                <a:cs typeface="Arial"/>
              </a:rPr>
              <a:t> </a:t>
            </a:r>
            <a:r>
              <a:rPr sz="2800" dirty="0">
                <a:latin typeface="Arial"/>
                <a:cs typeface="Arial"/>
              </a:rPr>
              <a:t>the</a:t>
            </a:r>
            <a:r>
              <a:rPr sz="2800" spc="-70" dirty="0">
                <a:latin typeface="Arial"/>
                <a:cs typeface="Arial"/>
              </a:rPr>
              <a:t> </a:t>
            </a:r>
            <a:r>
              <a:rPr sz="2800" dirty="0">
                <a:latin typeface="Arial"/>
                <a:cs typeface="Arial"/>
              </a:rPr>
              <a:t>prediction</a:t>
            </a:r>
            <a:r>
              <a:rPr sz="2800" spc="-70" dirty="0">
                <a:latin typeface="Arial"/>
                <a:cs typeface="Arial"/>
              </a:rPr>
              <a:t> </a:t>
            </a:r>
            <a:r>
              <a:rPr sz="2800" dirty="0">
                <a:latin typeface="Arial"/>
                <a:cs typeface="Arial"/>
              </a:rPr>
              <a:t>of</a:t>
            </a:r>
            <a:r>
              <a:rPr sz="2800" spc="-75" dirty="0">
                <a:latin typeface="Arial"/>
                <a:cs typeface="Arial"/>
              </a:rPr>
              <a:t> </a:t>
            </a:r>
            <a:r>
              <a:rPr sz="2800" dirty="0">
                <a:latin typeface="Arial"/>
                <a:cs typeface="Arial"/>
              </a:rPr>
              <a:t>future</a:t>
            </a:r>
            <a:r>
              <a:rPr sz="2800" spc="-65" dirty="0">
                <a:latin typeface="Arial"/>
                <a:cs typeface="Arial"/>
              </a:rPr>
              <a:t> </a:t>
            </a:r>
            <a:r>
              <a:rPr sz="2800" spc="-10" dirty="0">
                <a:latin typeface="Arial"/>
                <a:cs typeface="Arial"/>
              </a:rPr>
              <a:t>outcomes</a:t>
            </a:r>
            <a:endParaRPr sz="2800" dirty="0">
              <a:latin typeface="Arial"/>
              <a:cs typeface="Arial"/>
            </a:endParaRPr>
          </a:p>
        </p:txBody>
      </p:sp>
      <p:sp>
        <p:nvSpPr>
          <p:cNvPr id="6" name="TextBox 5">
            <a:extLst>
              <a:ext uri="{FF2B5EF4-FFF2-40B4-BE49-F238E27FC236}">
                <a16:creationId xmlns:a16="http://schemas.microsoft.com/office/drawing/2014/main" id="{DBFF8705-0553-DB91-D2CD-130F0E87BB89}"/>
              </a:ext>
            </a:extLst>
          </p:cNvPr>
          <p:cNvSpPr txBox="1"/>
          <p:nvPr/>
        </p:nvSpPr>
        <p:spPr>
          <a:xfrm>
            <a:off x="6096000" y="974834"/>
            <a:ext cx="6153806" cy="3359061"/>
          </a:xfrm>
          <a:prstGeom prst="rect">
            <a:avLst/>
          </a:prstGeom>
          <a:noFill/>
          <a:ln>
            <a:solidFill>
              <a:srgbClr val="FF0000"/>
            </a:solidFill>
          </a:ln>
        </p:spPr>
        <p:txBody>
          <a:bodyPr wrap="square">
            <a:spAutoFit/>
          </a:bodyPr>
          <a:lstStyle/>
          <a:p>
            <a:pPr>
              <a:lnSpc>
                <a:spcPct val="150000"/>
              </a:lnSpc>
            </a:pPr>
            <a:r>
              <a:rPr lang="en-US" sz="2400" b="1" dirty="0">
                <a:latin typeface="+mj-lt"/>
              </a:rPr>
              <a:t>Practical Example:</a:t>
            </a:r>
            <a:endParaRPr lang="en-US" sz="2400" dirty="0">
              <a:latin typeface="+mj-lt"/>
            </a:endParaRPr>
          </a:p>
          <a:p>
            <a:pPr marL="342900" indent="-342900">
              <a:lnSpc>
                <a:spcPct val="150000"/>
              </a:lnSpc>
              <a:buFont typeface="Arial" panose="020B0604020202020204" pitchFamily="34" charset="0"/>
              <a:buChar char="•"/>
            </a:pPr>
            <a:r>
              <a:rPr lang="en-US" sz="2400" b="1" dirty="0">
                <a:latin typeface="+mj-lt"/>
              </a:rPr>
              <a:t>Banking Industry:</a:t>
            </a:r>
            <a:r>
              <a:rPr lang="en-US" sz="2400" dirty="0">
                <a:latin typeface="+mj-lt"/>
              </a:rPr>
              <a:t> Banks use data mining to detect fraudulent activities. By analyzing transaction patterns, they can identify unusual activities that may indicate fraud, allowing them to take preventive measures.</a:t>
            </a:r>
          </a:p>
        </p:txBody>
      </p:sp>
    </p:spTree>
    <p:extLst>
      <p:ext uri="{BB962C8B-B14F-4D97-AF65-F5344CB8AC3E}">
        <p14:creationId xmlns:p14="http://schemas.microsoft.com/office/powerpoint/2010/main" val="1334370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CA5E1-E907-F761-7DE7-52A1AD111D13}"/>
              </a:ext>
            </a:extLst>
          </p:cNvPr>
          <p:cNvSpPr>
            <a:spLocks noGrp="1"/>
          </p:cNvSpPr>
          <p:nvPr>
            <p:ph type="title"/>
          </p:nvPr>
        </p:nvSpPr>
        <p:spPr>
          <a:xfrm>
            <a:off x="2363470" y="193929"/>
            <a:ext cx="9345295" cy="430887"/>
          </a:xfrm>
        </p:spPr>
        <p:txBody>
          <a:bodyPr/>
          <a:lstStyle/>
          <a:p>
            <a:r>
              <a:rPr lang="en-AU" dirty="0"/>
              <a:t>Open-Ended Question</a:t>
            </a:r>
          </a:p>
        </p:txBody>
      </p:sp>
      <p:sp>
        <p:nvSpPr>
          <p:cNvPr id="3" name="Text Placeholder 2">
            <a:extLst>
              <a:ext uri="{FF2B5EF4-FFF2-40B4-BE49-F238E27FC236}">
                <a16:creationId xmlns:a16="http://schemas.microsoft.com/office/drawing/2014/main" id="{5FB9DC58-A923-6766-14BC-113E9CA2231A}"/>
              </a:ext>
            </a:extLst>
          </p:cNvPr>
          <p:cNvSpPr>
            <a:spLocks noGrp="1"/>
          </p:cNvSpPr>
          <p:nvPr>
            <p:ph type="body" idx="1"/>
          </p:nvPr>
        </p:nvSpPr>
        <p:spPr>
          <a:xfrm>
            <a:off x="381000" y="1033729"/>
            <a:ext cx="11811000" cy="4062651"/>
          </a:xfrm>
        </p:spPr>
        <p:txBody>
          <a:bodyPr/>
          <a:lstStyle/>
          <a:p>
            <a:r>
              <a:rPr lang="en-US" sz="2400" b="1" dirty="0">
                <a:latin typeface="+mj-lt"/>
              </a:rPr>
              <a:t>Considering the role of data mining and online analytical processing (OLAP) in business intelligence, how do you think these technologies can transform decision-making processes in organizations? Can you provide an example of an industry where data mining has significantly impacted business outcomes?</a:t>
            </a:r>
          </a:p>
          <a:p>
            <a:endParaRPr lang="en-US" sz="2400" b="1" dirty="0">
              <a:latin typeface="+mj-lt"/>
            </a:endParaRPr>
          </a:p>
          <a:p>
            <a:r>
              <a:rPr lang="en-US" sz="2400" b="1" dirty="0">
                <a:latin typeface="+mj-lt"/>
              </a:rPr>
              <a:t>Model Answer:</a:t>
            </a:r>
            <a:r>
              <a:rPr lang="en-US" sz="2400" dirty="0">
                <a:latin typeface="+mj-lt"/>
              </a:rPr>
              <a:t> Data mining and OLAP technologies transform decision-making by providing deep insights into large datasets, enabling organizations to identify patterns, predict trends, and make informed decisions. For example, in the retail industry, data mining helps companies understand customer preferences and buying behaviors, leading to personalized marketing strategies and inventory management. Walmart, for instance, uses data mining to optimize its supply chain and ensure products are available when and where customers need them.</a:t>
            </a:r>
            <a:endParaRPr lang="en-AU" sz="2400" dirty="0">
              <a:latin typeface="+mj-lt"/>
            </a:endParaRPr>
          </a:p>
        </p:txBody>
      </p:sp>
    </p:spTree>
    <p:extLst>
      <p:ext uri="{BB962C8B-B14F-4D97-AF65-F5344CB8AC3E}">
        <p14:creationId xmlns:p14="http://schemas.microsoft.com/office/powerpoint/2010/main" val="304096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Data</a:t>
            </a:r>
            <a:r>
              <a:rPr spc="-75" dirty="0"/>
              <a:t> </a:t>
            </a:r>
            <a:r>
              <a:rPr dirty="0"/>
              <a:t>Mining</a:t>
            </a:r>
            <a:r>
              <a:rPr spc="-60" dirty="0"/>
              <a:t> </a:t>
            </a:r>
            <a:r>
              <a:rPr spc="-10" dirty="0"/>
              <a:t>(cont'd.)</a:t>
            </a:r>
          </a:p>
        </p:txBody>
      </p:sp>
      <p:sp>
        <p:nvSpPr>
          <p:cNvPr id="3" name="object 3"/>
          <p:cNvSpPr txBox="1"/>
          <p:nvPr/>
        </p:nvSpPr>
        <p:spPr>
          <a:xfrm>
            <a:off x="991616" y="1024742"/>
            <a:ext cx="8916035" cy="4026535"/>
          </a:xfrm>
          <a:prstGeom prst="rect">
            <a:avLst/>
          </a:prstGeom>
        </p:spPr>
        <p:txBody>
          <a:bodyPr vert="horz" wrap="square" lIns="0" tIns="97790" rIns="0" bIns="0" rtlCol="0">
            <a:spAutoFit/>
          </a:bodyPr>
          <a:lstStyle/>
          <a:p>
            <a:pPr marL="354965" indent="-342265">
              <a:lnSpc>
                <a:spcPct val="100000"/>
              </a:lnSpc>
              <a:spcBef>
                <a:spcPts val="770"/>
              </a:spcBef>
              <a:buChar char="•"/>
              <a:tabLst>
                <a:tab pos="354965" algn="l"/>
              </a:tabLst>
            </a:pPr>
            <a:r>
              <a:rPr sz="2800" dirty="0">
                <a:latin typeface="Arial"/>
                <a:cs typeface="Arial"/>
              </a:rPr>
              <a:t>Objectives</a:t>
            </a:r>
            <a:r>
              <a:rPr sz="2800" spc="-80" dirty="0">
                <a:latin typeface="Arial"/>
                <a:cs typeface="Arial"/>
              </a:rPr>
              <a:t> </a:t>
            </a:r>
            <a:r>
              <a:rPr sz="2800" dirty="0">
                <a:latin typeface="Arial"/>
                <a:cs typeface="Arial"/>
              </a:rPr>
              <a:t>of</a:t>
            </a:r>
            <a:r>
              <a:rPr sz="2800" spc="-65" dirty="0">
                <a:latin typeface="Arial"/>
                <a:cs typeface="Arial"/>
              </a:rPr>
              <a:t> </a:t>
            </a:r>
            <a:r>
              <a:rPr sz="2800" dirty="0">
                <a:latin typeface="Arial"/>
                <a:cs typeface="Arial"/>
              </a:rPr>
              <a:t>data</a:t>
            </a:r>
            <a:r>
              <a:rPr sz="2800" spc="-75" dirty="0">
                <a:latin typeface="Arial"/>
                <a:cs typeface="Arial"/>
              </a:rPr>
              <a:t> </a:t>
            </a:r>
            <a:r>
              <a:rPr sz="2800" spc="-10" dirty="0">
                <a:latin typeface="Arial"/>
                <a:cs typeface="Arial"/>
              </a:rPr>
              <a:t>mining</a:t>
            </a:r>
            <a:endParaRPr sz="2800">
              <a:latin typeface="Arial"/>
              <a:cs typeface="Arial"/>
            </a:endParaRPr>
          </a:p>
          <a:p>
            <a:pPr marL="756285" marR="172720" lvl="1" indent="-287020">
              <a:lnSpc>
                <a:spcPct val="100000"/>
              </a:lnSpc>
              <a:spcBef>
                <a:spcPts val="630"/>
              </a:spcBef>
              <a:buChar char="–"/>
              <a:tabLst>
                <a:tab pos="756285" algn="l"/>
              </a:tabLst>
            </a:pPr>
            <a:r>
              <a:rPr sz="2600" dirty="0">
                <a:latin typeface="Arial"/>
                <a:cs typeface="Arial"/>
              </a:rPr>
              <a:t>Sequence</a:t>
            </a:r>
            <a:r>
              <a:rPr sz="2600" spc="-75" dirty="0">
                <a:latin typeface="Arial"/>
                <a:cs typeface="Arial"/>
              </a:rPr>
              <a:t> </a:t>
            </a:r>
            <a:r>
              <a:rPr sz="2600" dirty="0">
                <a:latin typeface="Arial"/>
                <a:cs typeface="Arial"/>
              </a:rPr>
              <a:t>or</a:t>
            </a:r>
            <a:r>
              <a:rPr sz="2600" spc="-55" dirty="0">
                <a:latin typeface="Arial"/>
                <a:cs typeface="Arial"/>
              </a:rPr>
              <a:t> </a:t>
            </a:r>
            <a:r>
              <a:rPr sz="2600" dirty="0">
                <a:latin typeface="Arial"/>
                <a:cs typeface="Arial"/>
              </a:rPr>
              <a:t>path</a:t>
            </a:r>
            <a:r>
              <a:rPr sz="2600" spc="-60" dirty="0">
                <a:latin typeface="Arial"/>
                <a:cs typeface="Arial"/>
              </a:rPr>
              <a:t> </a:t>
            </a:r>
            <a:r>
              <a:rPr sz="2600" dirty="0">
                <a:latin typeface="Arial"/>
                <a:cs typeface="Arial"/>
              </a:rPr>
              <a:t>analysis:</a:t>
            </a:r>
            <a:r>
              <a:rPr sz="2600" spc="-85" dirty="0">
                <a:latin typeface="Arial"/>
                <a:cs typeface="Arial"/>
              </a:rPr>
              <a:t> </a:t>
            </a:r>
            <a:r>
              <a:rPr sz="2600" dirty="0">
                <a:latin typeface="Arial"/>
                <a:cs typeface="Arial"/>
              </a:rPr>
              <a:t>finding</a:t>
            </a:r>
            <a:r>
              <a:rPr sz="2600" spc="-55" dirty="0">
                <a:latin typeface="Arial"/>
                <a:cs typeface="Arial"/>
              </a:rPr>
              <a:t> </a:t>
            </a:r>
            <a:r>
              <a:rPr sz="2600" dirty="0">
                <a:latin typeface="Arial"/>
                <a:cs typeface="Arial"/>
              </a:rPr>
              <a:t>patterns</a:t>
            </a:r>
            <a:r>
              <a:rPr sz="2600" spc="-55" dirty="0">
                <a:latin typeface="Arial"/>
                <a:cs typeface="Arial"/>
              </a:rPr>
              <a:t> </a:t>
            </a:r>
            <a:r>
              <a:rPr sz="2600" dirty="0">
                <a:latin typeface="Arial"/>
                <a:cs typeface="Arial"/>
              </a:rPr>
              <a:t>where</a:t>
            </a:r>
            <a:r>
              <a:rPr sz="2600" spc="-70" dirty="0">
                <a:latin typeface="Arial"/>
                <a:cs typeface="Arial"/>
              </a:rPr>
              <a:t> </a:t>
            </a:r>
            <a:r>
              <a:rPr sz="2600" spc="-25" dirty="0">
                <a:latin typeface="Arial"/>
                <a:cs typeface="Arial"/>
              </a:rPr>
              <a:t>one </a:t>
            </a:r>
            <a:r>
              <a:rPr sz="2600" dirty="0">
                <a:latin typeface="Arial"/>
                <a:cs typeface="Arial"/>
              </a:rPr>
              <a:t>event</a:t>
            </a:r>
            <a:r>
              <a:rPr sz="2600" spc="-40" dirty="0">
                <a:latin typeface="Arial"/>
                <a:cs typeface="Arial"/>
              </a:rPr>
              <a:t> </a:t>
            </a:r>
            <a:r>
              <a:rPr sz="2600" dirty="0">
                <a:latin typeface="Arial"/>
                <a:cs typeface="Arial"/>
              </a:rPr>
              <a:t>leads</a:t>
            </a:r>
            <a:r>
              <a:rPr sz="2600" spc="-55" dirty="0">
                <a:latin typeface="Arial"/>
                <a:cs typeface="Arial"/>
              </a:rPr>
              <a:t> </a:t>
            </a:r>
            <a:r>
              <a:rPr sz="2600" dirty="0">
                <a:latin typeface="Arial"/>
                <a:cs typeface="Arial"/>
              </a:rPr>
              <a:t>to</a:t>
            </a:r>
            <a:r>
              <a:rPr sz="2600" spc="-40" dirty="0">
                <a:latin typeface="Arial"/>
                <a:cs typeface="Arial"/>
              </a:rPr>
              <a:t> </a:t>
            </a:r>
            <a:r>
              <a:rPr sz="2600" spc="-10" dirty="0">
                <a:latin typeface="Arial"/>
                <a:cs typeface="Arial"/>
              </a:rPr>
              <a:t>another</a:t>
            </a:r>
            <a:endParaRPr sz="2600">
              <a:latin typeface="Arial"/>
              <a:cs typeface="Arial"/>
            </a:endParaRPr>
          </a:p>
          <a:p>
            <a:pPr marL="756285" marR="765810" lvl="1" indent="-287020">
              <a:lnSpc>
                <a:spcPct val="100000"/>
              </a:lnSpc>
              <a:spcBef>
                <a:spcPts val="630"/>
              </a:spcBef>
              <a:buChar char="–"/>
              <a:tabLst>
                <a:tab pos="756285" algn="l"/>
              </a:tabLst>
            </a:pPr>
            <a:r>
              <a:rPr sz="2600" dirty="0">
                <a:latin typeface="Arial"/>
                <a:cs typeface="Arial"/>
              </a:rPr>
              <a:t>Classification:</a:t>
            </a:r>
            <a:r>
              <a:rPr sz="2600" spc="-75" dirty="0">
                <a:latin typeface="Arial"/>
                <a:cs typeface="Arial"/>
              </a:rPr>
              <a:t> </a:t>
            </a:r>
            <a:r>
              <a:rPr sz="2600" dirty="0">
                <a:latin typeface="Arial"/>
                <a:cs typeface="Arial"/>
              </a:rPr>
              <a:t>finding</a:t>
            </a:r>
            <a:r>
              <a:rPr sz="2600" spc="-45" dirty="0">
                <a:latin typeface="Arial"/>
                <a:cs typeface="Arial"/>
              </a:rPr>
              <a:t> </a:t>
            </a:r>
            <a:r>
              <a:rPr sz="2600" dirty="0">
                <a:latin typeface="Arial"/>
                <a:cs typeface="Arial"/>
              </a:rPr>
              <a:t>whether</a:t>
            </a:r>
            <a:r>
              <a:rPr sz="2600" spc="-60" dirty="0">
                <a:latin typeface="Arial"/>
                <a:cs typeface="Arial"/>
              </a:rPr>
              <a:t> </a:t>
            </a:r>
            <a:r>
              <a:rPr sz="2600" dirty="0">
                <a:latin typeface="Arial"/>
                <a:cs typeface="Arial"/>
              </a:rPr>
              <a:t>certain</a:t>
            </a:r>
            <a:r>
              <a:rPr sz="2600" spc="-45" dirty="0">
                <a:latin typeface="Arial"/>
                <a:cs typeface="Arial"/>
              </a:rPr>
              <a:t> </a:t>
            </a:r>
            <a:r>
              <a:rPr sz="2600" dirty="0">
                <a:latin typeface="Arial"/>
                <a:cs typeface="Arial"/>
              </a:rPr>
              <a:t>facts</a:t>
            </a:r>
            <a:r>
              <a:rPr sz="2600" spc="-60" dirty="0">
                <a:latin typeface="Arial"/>
                <a:cs typeface="Arial"/>
              </a:rPr>
              <a:t> </a:t>
            </a:r>
            <a:r>
              <a:rPr sz="2600" dirty="0">
                <a:latin typeface="Arial"/>
                <a:cs typeface="Arial"/>
              </a:rPr>
              <a:t>fall</a:t>
            </a:r>
            <a:r>
              <a:rPr sz="2600" spc="-45" dirty="0">
                <a:latin typeface="Arial"/>
                <a:cs typeface="Arial"/>
              </a:rPr>
              <a:t> </a:t>
            </a:r>
            <a:r>
              <a:rPr sz="2600" spc="-20" dirty="0">
                <a:latin typeface="Arial"/>
                <a:cs typeface="Arial"/>
              </a:rPr>
              <a:t>into </a:t>
            </a:r>
            <a:r>
              <a:rPr sz="2600" dirty="0">
                <a:latin typeface="Arial"/>
                <a:cs typeface="Arial"/>
              </a:rPr>
              <a:t>predefined</a:t>
            </a:r>
            <a:r>
              <a:rPr sz="2600" spc="-170" dirty="0">
                <a:latin typeface="Arial"/>
                <a:cs typeface="Arial"/>
              </a:rPr>
              <a:t> </a:t>
            </a:r>
            <a:r>
              <a:rPr sz="2600" spc="-10" dirty="0">
                <a:latin typeface="Arial"/>
                <a:cs typeface="Arial"/>
              </a:rPr>
              <a:t>groups</a:t>
            </a:r>
            <a:endParaRPr sz="2600">
              <a:latin typeface="Arial"/>
              <a:cs typeface="Arial"/>
            </a:endParaRPr>
          </a:p>
          <a:p>
            <a:pPr marL="756285" marR="5080" lvl="1" indent="-287020">
              <a:lnSpc>
                <a:spcPct val="100000"/>
              </a:lnSpc>
              <a:spcBef>
                <a:spcPts val="625"/>
              </a:spcBef>
              <a:buChar char="–"/>
              <a:tabLst>
                <a:tab pos="756285" algn="l"/>
              </a:tabLst>
            </a:pPr>
            <a:r>
              <a:rPr sz="2600" dirty="0">
                <a:latin typeface="Arial"/>
                <a:cs typeface="Arial"/>
              </a:rPr>
              <a:t>Clustering:</a:t>
            </a:r>
            <a:r>
              <a:rPr sz="2600" spc="-65" dirty="0">
                <a:latin typeface="Arial"/>
                <a:cs typeface="Arial"/>
              </a:rPr>
              <a:t> </a:t>
            </a:r>
            <a:r>
              <a:rPr sz="2600" dirty="0">
                <a:latin typeface="Arial"/>
                <a:cs typeface="Arial"/>
              </a:rPr>
              <a:t>finding</a:t>
            </a:r>
            <a:r>
              <a:rPr sz="2600" spc="-40" dirty="0">
                <a:latin typeface="Arial"/>
                <a:cs typeface="Arial"/>
              </a:rPr>
              <a:t> </a:t>
            </a:r>
            <a:r>
              <a:rPr sz="2600" dirty="0">
                <a:latin typeface="Arial"/>
                <a:cs typeface="Arial"/>
              </a:rPr>
              <a:t>groups</a:t>
            </a:r>
            <a:r>
              <a:rPr sz="2600" spc="-55" dirty="0">
                <a:latin typeface="Arial"/>
                <a:cs typeface="Arial"/>
              </a:rPr>
              <a:t> </a:t>
            </a:r>
            <a:r>
              <a:rPr sz="2600" dirty="0">
                <a:latin typeface="Arial"/>
                <a:cs typeface="Arial"/>
              </a:rPr>
              <a:t>of</a:t>
            </a:r>
            <a:r>
              <a:rPr sz="2600" spc="-40" dirty="0">
                <a:latin typeface="Arial"/>
                <a:cs typeface="Arial"/>
              </a:rPr>
              <a:t> </a:t>
            </a:r>
            <a:r>
              <a:rPr sz="2600" dirty="0">
                <a:latin typeface="Arial"/>
                <a:cs typeface="Arial"/>
              </a:rPr>
              <a:t>related</a:t>
            </a:r>
            <a:r>
              <a:rPr sz="2600" spc="-55" dirty="0">
                <a:latin typeface="Arial"/>
                <a:cs typeface="Arial"/>
              </a:rPr>
              <a:t> </a:t>
            </a:r>
            <a:r>
              <a:rPr sz="2600" dirty="0">
                <a:latin typeface="Arial"/>
                <a:cs typeface="Arial"/>
              </a:rPr>
              <a:t>facts</a:t>
            </a:r>
            <a:r>
              <a:rPr sz="2600" spc="-40" dirty="0">
                <a:latin typeface="Arial"/>
                <a:cs typeface="Arial"/>
              </a:rPr>
              <a:t> </a:t>
            </a:r>
            <a:r>
              <a:rPr sz="2600" dirty="0">
                <a:latin typeface="Arial"/>
                <a:cs typeface="Arial"/>
              </a:rPr>
              <a:t>not</a:t>
            </a:r>
            <a:r>
              <a:rPr sz="2600" spc="-45" dirty="0">
                <a:latin typeface="Arial"/>
                <a:cs typeface="Arial"/>
              </a:rPr>
              <a:t> </a:t>
            </a:r>
            <a:r>
              <a:rPr sz="2600" spc="-10" dirty="0">
                <a:latin typeface="Arial"/>
                <a:cs typeface="Arial"/>
              </a:rPr>
              <a:t>previously known</a:t>
            </a:r>
            <a:endParaRPr sz="2600">
              <a:latin typeface="Arial"/>
              <a:cs typeface="Arial"/>
            </a:endParaRPr>
          </a:p>
          <a:p>
            <a:pPr marL="756285" marR="930275" lvl="1" indent="-287020">
              <a:lnSpc>
                <a:spcPct val="100000"/>
              </a:lnSpc>
              <a:spcBef>
                <a:spcPts val="625"/>
              </a:spcBef>
              <a:buChar char="–"/>
              <a:tabLst>
                <a:tab pos="756285" algn="l"/>
              </a:tabLst>
            </a:pPr>
            <a:r>
              <a:rPr sz="2600" dirty="0">
                <a:latin typeface="Arial"/>
                <a:cs typeface="Arial"/>
              </a:rPr>
              <a:t>Forecasting:</a:t>
            </a:r>
            <a:r>
              <a:rPr sz="2600" spc="-75" dirty="0">
                <a:latin typeface="Arial"/>
                <a:cs typeface="Arial"/>
              </a:rPr>
              <a:t> </a:t>
            </a:r>
            <a:r>
              <a:rPr sz="2600" dirty="0">
                <a:latin typeface="Arial"/>
                <a:cs typeface="Arial"/>
              </a:rPr>
              <a:t>discovering</a:t>
            </a:r>
            <a:r>
              <a:rPr sz="2600" spc="-80" dirty="0">
                <a:latin typeface="Arial"/>
                <a:cs typeface="Arial"/>
              </a:rPr>
              <a:t> </a:t>
            </a:r>
            <a:r>
              <a:rPr sz="2600" dirty="0">
                <a:latin typeface="Arial"/>
                <a:cs typeface="Arial"/>
              </a:rPr>
              <a:t>patterns</a:t>
            </a:r>
            <a:r>
              <a:rPr sz="2600" spc="-40" dirty="0">
                <a:latin typeface="Arial"/>
                <a:cs typeface="Arial"/>
              </a:rPr>
              <a:t> </a:t>
            </a:r>
            <a:r>
              <a:rPr sz="2600" dirty="0">
                <a:latin typeface="Arial"/>
                <a:cs typeface="Arial"/>
              </a:rPr>
              <a:t>that</a:t>
            </a:r>
            <a:r>
              <a:rPr sz="2600" spc="-45" dirty="0">
                <a:latin typeface="Arial"/>
                <a:cs typeface="Arial"/>
              </a:rPr>
              <a:t> </a:t>
            </a:r>
            <a:r>
              <a:rPr sz="2600" dirty="0">
                <a:latin typeface="Arial"/>
                <a:cs typeface="Arial"/>
              </a:rPr>
              <a:t>can</a:t>
            </a:r>
            <a:r>
              <a:rPr sz="2600" spc="-35" dirty="0">
                <a:latin typeface="Arial"/>
                <a:cs typeface="Arial"/>
              </a:rPr>
              <a:t> </a:t>
            </a:r>
            <a:r>
              <a:rPr sz="2600" dirty="0">
                <a:latin typeface="Arial"/>
                <a:cs typeface="Arial"/>
              </a:rPr>
              <a:t>lead</a:t>
            </a:r>
            <a:r>
              <a:rPr sz="2600" spc="-55" dirty="0">
                <a:latin typeface="Arial"/>
                <a:cs typeface="Arial"/>
              </a:rPr>
              <a:t> </a:t>
            </a:r>
            <a:r>
              <a:rPr sz="2600" spc="-25" dirty="0">
                <a:latin typeface="Arial"/>
                <a:cs typeface="Arial"/>
              </a:rPr>
              <a:t>to </a:t>
            </a:r>
            <a:r>
              <a:rPr sz="2600" dirty="0">
                <a:latin typeface="Arial"/>
                <a:cs typeface="Arial"/>
              </a:rPr>
              <a:t>reasonable</a:t>
            </a:r>
            <a:r>
              <a:rPr sz="2600" spc="-95" dirty="0">
                <a:latin typeface="Arial"/>
                <a:cs typeface="Arial"/>
              </a:rPr>
              <a:t> </a:t>
            </a:r>
            <a:r>
              <a:rPr sz="2600" spc="-10" dirty="0">
                <a:latin typeface="Arial"/>
                <a:cs typeface="Arial"/>
              </a:rPr>
              <a:t>predictions</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Data</a:t>
            </a:r>
            <a:r>
              <a:rPr spc="-75" dirty="0"/>
              <a:t> </a:t>
            </a:r>
            <a:r>
              <a:rPr dirty="0"/>
              <a:t>Mining</a:t>
            </a:r>
            <a:r>
              <a:rPr spc="-60" dirty="0"/>
              <a:t> </a:t>
            </a:r>
            <a:r>
              <a:rPr spc="-10" dirty="0"/>
              <a:t>(cont'd.)</a:t>
            </a:r>
          </a:p>
        </p:txBody>
      </p:sp>
      <p:sp>
        <p:nvSpPr>
          <p:cNvPr id="3" name="object 3"/>
          <p:cNvSpPr txBox="1"/>
          <p:nvPr/>
        </p:nvSpPr>
        <p:spPr>
          <a:xfrm>
            <a:off x="1067816" y="1255903"/>
            <a:ext cx="7984490" cy="4500245"/>
          </a:xfrm>
          <a:prstGeom prst="rect">
            <a:avLst/>
          </a:prstGeom>
        </p:spPr>
        <p:txBody>
          <a:bodyPr vert="horz" wrap="square" lIns="0" tIns="12065" rIns="0" bIns="0" rtlCol="0">
            <a:spAutoFit/>
          </a:bodyPr>
          <a:lstStyle/>
          <a:p>
            <a:pPr marL="355600" marR="181610" indent="-342900">
              <a:lnSpc>
                <a:spcPct val="100000"/>
              </a:lnSpc>
              <a:spcBef>
                <a:spcPts val="95"/>
              </a:spcBef>
              <a:buChar char="•"/>
              <a:tabLst>
                <a:tab pos="355600" algn="l"/>
              </a:tabLst>
            </a:pPr>
            <a:r>
              <a:rPr sz="2800" dirty="0">
                <a:latin typeface="Arial"/>
                <a:cs typeface="Arial"/>
              </a:rPr>
              <a:t>Data</a:t>
            </a:r>
            <a:r>
              <a:rPr sz="2800" spc="-65" dirty="0">
                <a:latin typeface="Arial"/>
                <a:cs typeface="Arial"/>
              </a:rPr>
              <a:t> </a:t>
            </a:r>
            <a:r>
              <a:rPr sz="2800" dirty="0">
                <a:latin typeface="Arial"/>
                <a:cs typeface="Arial"/>
              </a:rPr>
              <a:t>mining</a:t>
            </a:r>
            <a:r>
              <a:rPr sz="2800" spc="-55" dirty="0">
                <a:latin typeface="Arial"/>
                <a:cs typeface="Arial"/>
              </a:rPr>
              <a:t> </a:t>
            </a:r>
            <a:r>
              <a:rPr sz="2800" dirty="0">
                <a:latin typeface="Arial"/>
                <a:cs typeface="Arial"/>
              </a:rPr>
              <a:t>techniques</a:t>
            </a:r>
            <a:r>
              <a:rPr sz="2800" spc="-75" dirty="0">
                <a:latin typeface="Arial"/>
                <a:cs typeface="Arial"/>
              </a:rPr>
              <a:t> </a:t>
            </a:r>
            <a:r>
              <a:rPr sz="2800" dirty="0">
                <a:latin typeface="Arial"/>
                <a:cs typeface="Arial"/>
              </a:rPr>
              <a:t>are</a:t>
            </a:r>
            <a:r>
              <a:rPr sz="2800" spc="-70" dirty="0">
                <a:latin typeface="Arial"/>
                <a:cs typeface="Arial"/>
              </a:rPr>
              <a:t> </a:t>
            </a:r>
            <a:r>
              <a:rPr sz="2800" dirty="0">
                <a:latin typeface="Arial"/>
                <a:cs typeface="Arial"/>
              </a:rPr>
              <a:t>applied</a:t>
            </a:r>
            <a:r>
              <a:rPr sz="2800" spc="-60" dirty="0">
                <a:latin typeface="Arial"/>
                <a:cs typeface="Arial"/>
              </a:rPr>
              <a:t> </a:t>
            </a:r>
            <a:r>
              <a:rPr sz="2800" dirty="0">
                <a:latin typeface="Arial"/>
                <a:cs typeface="Arial"/>
              </a:rPr>
              <a:t>to</a:t>
            </a:r>
            <a:r>
              <a:rPr sz="2800" spc="-70" dirty="0">
                <a:latin typeface="Arial"/>
                <a:cs typeface="Arial"/>
              </a:rPr>
              <a:t> </a:t>
            </a:r>
            <a:r>
              <a:rPr sz="2800" spc="-10" dirty="0">
                <a:latin typeface="Arial"/>
                <a:cs typeface="Arial"/>
              </a:rPr>
              <a:t>various </a:t>
            </a:r>
            <a:r>
              <a:rPr sz="2800" dirty="0">
                <a:latin typeface="Arial"/>
                <a:cs typeface="Arial"/>
              </a:rPr>
              <a:t>fields,</a:t>
            </a:r>
            <a:r>
              <a:rPr sz="2800" spc="-100" dirty="0">
                <a:latin typeface="Arial"/>
                <a:cs typeface="Arial"/>
              </a:rPr>
              <a:t> </a:t>
            </a:r>
            <a:r>
              <a:rPr sz="2800" dirty="0">
                <a:latin typeface="Arial"/>
                <a:cs typeface="Arial"/>
              </a:rPr>
              <a:t>including</a:t>
            </a:r>
            <a:r>
              <a:rPr sz="2800" spc="-85" dirty="0">
                <a:latin typeface="Arial"/>
                <a:cs typeface="Arial"/>
              </a:rPr>
              <a:t> </a:t>
            </a:r>
            <a:r>
              <a:rPr sz="2800" dirty="0">
                <a:latin typeface="Arial"/>
                <a:cs typeface="Arial"/>
              </a:rPr>
              <a:t>marketing,</a:t>
            </a:r>
            <a:r>
              <a:rPr sz="2800" spc="-90" dirty="0">
                <a:latin typeface="Arial"/>
                <a:cs typeface="Arial"/>
              </a:rPr>
              <a:t> </a:t>
            </a:r>
            <a:r>
              <a:rPr sz="2800" dirty="0">
                <a:latin typeface="Arial"/>
                <a:cs typeface="Arial"/>
              </a:rPr>
              <a:t>fraud</a:t>
            </a:r>
            <a:r>
              <a:rPr sz="2800" spc="-90" dirty="0">
                <a:latin typeface="Arial"/>
                <a:cs typeface="Arial"/>
              </a:rPr>
              <a:t> </a:t>
            </a:r>
            <a:r>
              <a:rPr sz="2800" dirty="0">
                <a:latin typeface="Arial"/>
                <a:cs typeface="Arial"/>
              </a:rPr>
              <a:t>detection,</a:t>
            </a:r>
            <a:r>
              <a:rPr sz="2800" spc="-100" dirty="0">
                <a:latin typeface="Arial"/>
                <a:cs typeface="Arial"/>
              </a:rPr>
              <a:t> </a:t>
            </a:r>
            <a:r>
              <a:rPr sz="2800" spc="-25" dirty="0">
                <a:latin typeface="Arial"/>
                <a:cs typeface="Arial"/>
              </a:rPr>
              <a:t>and </a:t>
            </a:r>
            <a:r>
              <a:rPr sz="2800" dirty="0">
                <a:latin typeface="Arial"/>
                <a:cs typeface="Arial"/>
              </a:rPr>
              <a:t>targeted</a:t>
            </a:r>
            <a:r>
              <a:rPr sz="2800" spc="-80" dirty="0">
                <a:latin typeface="Arial"/>
                <a:cs typeface="Arial"/>
              </a:rPr>
              <a:t> </a:t>
            </a:r>
            <a:r>
              <a:rPr sz="2800" dirty="0">
                <a:latin typeface="Arial"/>
                <a:cs typeface="Arial"/>
              </a:rPr>
              <a:t>marketing</a:t>
            </a:r>
            <a:r>
              <a:rPr sz="2800" spc="-75" dirty="0">
                <a:latin typeface="Arial"/>
                <a:cs typeface="Arial"/>
              </a:rPr>
              <a:t> </a:t>
            </a:r>
            <a:r>
              <a:rPr sz="2800" dirty="0">
                <a:latin typeface="Arial"/>
                <a:cs typeface="Arial"/>
              </a:rPr>
              <a:t>to</a:t>
            </a:r>
            <a:r>
              <a:rPr sz="2800" spc="-85" dirty="0">
                <a:latin typeface="Arial"/>
                <a:cs typeface="Arial"/>
              </a:rPr>
              <a:t> </a:t>
            </a:r>
            <a:r>
              <a:rPr sz="2800" spc="-10" dirty="0">
                <a:latin typeface="Arial"/>
                <a:cs typeface="Arial"/>
              </a:rPr>
              <a:t>individuals</a:t>
            </a:r>
            <a:endParaRPr sz="2800">
              <a:latin typeface="Arial"/>
              <a:cs typeface="Arial"/>
            </a:endParaRPr>
          </a:p>
          <a:p>
            <a:pPr marL="354965" indent="-342265">
              <a:lnSpc>
                <a:spcPct val="100000"/>
              </a:lnSpc>
              <a:spcBef>
                <a:spcPts val="675"/>
              </a:spcBef>
              <a:buChar char="•"/>
              <a:tabLst>
                <a:tab pos="354965" algn="l"/>
              </a:tabLst>
            </a:pPr>
            <a:r>
              <a:rPr sz="2800" dirty="0">
                <a:latin typeface="Arial"/>
                <a:cs typeface="Arial"/>
              </a:rPr>
              <a:t>Predicting</a:t>
            </a:r>
            <a:r>
              <a:rPr sz="2800" spc="-120" dirty="0">
                <a:latin typeface="Arial"/>
                <a:cs typeface="Arial"/>
              </a:rPr>
              <a:t> </a:t>
            </a:r>
            <a:r>
              <a:rPr sz="2800" dirty="0">
                <a:latin typeface="Arial"/>
                <a:cs typeface="Arial"/>
              </a:rPr>
              <a:t>customer</a:t>
            </a:r>
            <a:r>
              <a:rPr sz="2800" spc="-114" dirty="0">
                <a:latin typeface="Arial"/>
                <a:cs typeface="Arial"/>
              </a:rPr>
              <a:t> </a:t>
            </a:r>
            <a:r>
              <a:rPr sz="2800" spc="-10" dirty="0">
                <a:latin typeface="Arial"/>
                <a:cs typeface="Arial"/>
              </a:rPr>
              <a:t>behavior</a:t>
            </a:r>
            <a:endParaRPr sz="2800">
              <a:latin typeface="Arial"/>
              <a:cs typeface="Arial"/>
            </a:endParaRPr>
          </a:p>
          <a:p>
            <a:pPr marL="756285" marR="437515" lvl="1" indent="-287020">
              <a:lnSpc>
                <a:spcPct val="100000"/>
              </a:lnSpc>
              <a:spcBef>
                <a:spcPts val="630"/>
              </a:spcBef>
              <a:buChar char="–"/>
              <a:tabLst>
                <a:tab pos="756285" algn="l"/>
              </a:tabLst>
            </a:pPr>
            <a:r>
              <a:rPr sz="2600" dirty="0">
                <a:latin typeface="Arial"/>
                <a:cs typeface="Arial"/>
              </a:rPr>
              <a:t>Banking:</a:t>
            </a:r>
            <a:r>
              <a:rPr sz="2600" spc="-60" dirty="0">
                <a:latin typeface="Arial"/>
                <a:cs typeface="Arial"/>
              </a:rPr>
              <a:t> </a:t>
            </a:r>
            <a:r>
              <a:rPr sz="2600" dirty="0">
                <a:latin typeface="Arial"/>
                <a:cs typeface="Arial"/>
              </a:rPr>
              <a:t>help</a:t>
            </a:r>
            <a:r>
              <a:rPr sz="2600" spc="-45" dirty="0">
                <a:latin typeface="Arial"/>
                <a:cs typeface="Arial"/>
              </a:rPr>
              <a:t> </a:t>
            </a:r>
            <a:r>
              <a:rPr sz="2600" dirty="0">
                <a:latin typeface="Arial"/>
                <a:cs typeface="Arial"/>
              </a:rPr>
              <a:t>find</a:t>
            </a:r>
            <a:r>
              <a:rPr sz="2600" spc="-35" dirty="0">
                <a:latin typeface="Arial"/>
                <a:cs typeface="Arial"/>
              </a:rPr>
              <a:t> </a:t>
            </a:r>
            <a:r>
              <a:rPr sz="2600" dirty="0">
                <a:latin typeface="Arial"/>
                <a:cs typeface="Arial"/>
              </a:rPr>
              <a:t>profitable</a:t>
            </a:r>
            <a:r>
              <a:rPr sz="2600" spc="-40" dirty="0">
                <a:latin typeface="Arial"/>
                <a:cs typeface="Arial"/>
              </a:rPr>
              <a:t> </a:t>
            </a:r>
            <a:r>
              <a:rPr sz="2600" dirty="0">
                <a:latin typeface="Arial"/>
                <a:cs typeface="Arial"/>
              </a:rPr>
              <a:t>customers,</a:t>
            </a:r>
            <a:r>
              <a:rPr sz="2600" spc="-80" dirty="0">
                <a:latin typeface="Arial"/>
                <a:cs typeface="Arial"/>
              </a:rPr>
              <a:t> </a:t>
            </a:r>
            <a:r>
              <a:rPr sz="2600" spc="-10" dirty="0">
                <a:latin typeface="Arial"/>
                <a:cs typeface="Arial"/>
              </a:rPr>
              <a:t>detect </a:t>
            </a:r>
            <a:r>
              <a:rPr sz="2600" dirty="0">
                <a:latin typeface="Arial"/>
                <a:cs typeface="Arial"/>
              </a:rPr>
              <a:t>patterns</a:t>
            </a:r>
            <a:r>
              <a:rPr sz="2600" spc="-20" dirty="0">
                <a:latin typeface="Arial"/>
                <a:cs typeface="Arial"/>
              </a:rPr>
              <a:t> </a:t>
            </a:r>
            <a:r>
              <a:rPr sz="2600" dirty="0">
                <a:latin typeface="Arial"/>
                <a:cs typeface="Arial"/>
              </a:rPr>
              <a:t>of</a:t>
            </a:r>
            <a:r>
              <a:rPr sz="2600" spc="-20" dirty="0">
                <a:latin typeface="Arial"/>
                <a:cs typeface="Arial"/>
              </a:rPr>
              <a:t> </a:t>
            </a:r>
            <a:r>
              <a:rPr sz="2600" dirty="0">
                <a:latin typeface="Arial"/>
                <a:cs typeface="Arial"/>
              </a:rPr>
              <a:t>fraud,</a:t>
            </a:r>
            <a:r>
              <a:rPr sz="2600" spc="-15" dirty="0">
                <a:latin typeface="Arial"/>
                <a:cs typeface="Arial"/>
              </a:rPr>
              <a:t> </a:t>
            </a:r>
            <a:r>
              <a:rPr sz="2600" dirty="0">
                <a:latin typeface="Arial"/>
                <a:cs typeface="Arial"/>
              </a:rPr>
              <a:t>and</a:t>
            </a:r>
            <a:r>
              <a:rPr sz="2600" spc="-20" dirty="0">
                <a:latin typeface="Arial"/>
                <a:cs typeface="Arial"/>
              </a:rPr>
              <a:t> </a:t>
            </a:r>
            <a:r>
              <a:rPr sz="2600" dirty="0">
                <a:latin typeface="Arial"/>
                <a:cs typeface="Arial"/>
              </a:rPr>
              <a:t>predict</a:t>
            </a:r>
            <a:r>
              <a:rPr sz="2600" spc="-35" dirty="0">
                <a:latin typeface="Arial"/>
                <a:cs typeface="Arial"/>
              </a:rPr>
              <a:t> </a:t>
            </a:r>
            <a:r>
              <a:rPr sz="2600" spc="-10" dirty="0">
                <a:latin typeface="Arial"/>
                <a:cs typeface="Arial"/>
              </a:rPr>
              <a:t>bankruptcies</a:t>
            </a:r>
            <a:endParaRPr sz="2600">
              <a:latin typeface="Arial"/>
              <a:cs typeface="Arial"/>
            </a:endParaRPr>
          </a:p>
          <a:p>
            <a:pPr marL="756285" marR="292735" lvl="1" indent="-287020">
              <a:lnSpc>
                <a:spcPct val="100000"/>
              </a:lnSpc>
              <a:spcBef>
                <a:spcPts val="625"/>
              </a:spcBef>
              <a:buChar char="–"/>
              <a:tabLst>
                <a:tab pos="756285" algn="l"/>
              </a:tabLst>
            </a:pPr>
            <a:r>
              <a:rPr sz="2600" dirty="0">
                <a:latin typeface="Arial"/>
                <a:cs typeface="Arial"/>
              </a:rPr>
              <a:t>Mobile</a:t>
            </a:r>
            <a:r>
              <a:rPr sz="2600" spc="-60" dirty="0">
                <a:latin typeface="Arial"/>
                <a:cs typeface="Arial"/>
              </a:rPr>
              <a:t> </a:t>
            </a:r>
            <a:r>
              <a:rPr sz="2600" dirty="0">
                <a:latin typeface="Arial"/>
                <a:cs typeface="Arial"/>
              </a:rPr>
              <a:t>phone</a:t>
            </a:r>
            <a:r>
              <a:rPr sz="2600" spc="-40" dirty="0">
                <a:latin typeface="Arial"/>
                <a:cs typeface="Arial"/>
              </a:rPr>
              <a:t> </a:t>
            </a:r>
            <a:r>
              <a:rPr sz="2600" dirty="0">
                <a:latin typeface="Arial"/>
                <a:cs typeface="Arial"/>
              </a:rPr>
              <a:t>services</a:t>
            </a:r>
            <a:r>
              <a:rPr sz="2600" spc="-55" dirty="0">
                <a:latin typeface="Arial"/>
                <a:cs typeface="Arial"/>
              </a:rPr>
              <a:t> </a:t>
            </a:r>
            <a:r>
              <a:rPr sz="2600" dirty="0">
                <a:latin typeface="Arial"/>
                <a:cs typeface="Arial"/>
              </a:rPr>
              <a:t>vendors:</a:t>
            </a:r>
            <a:r>
              <a:rPr sz="2600" spc="-85" dirty="0">
                <a:latin typeface="Arial"/>
                <a:cs typeface="Arial"/>
              </a:rPr>
              <a:t> </a:t>
            </a:r>
            <a:r>
              <a:rPr sz="2600" dirty="0">
                <a:latin typeface="Arial"/>
                <a:cs typeface="Arial"/>
              </a:rPr>
              <a:t>help</a:t>
            </a:r>
            <a:r>
              <a:rPr sz="2600" spc="-40" dirty="0">
                <a:latin typeface="Arial"/>
                <a:cs typeface="Arial"/>
              </a:rPr>
              <a:t> </a:t>
            </a:r>
            <a:r>
              <a:rPr sz="2600" spc="-10" dirty="0">
                <a:latin typeface="Arial"/>
                <a:cs typeface="Arial"/>
              </a:rPr>
              <a:t>determine </a:t>
            </a:r>
            <a:r>
              <a:rPr sz="2600" dirty="0">
                <a:latin typeface="Arial"/>
                <a:cs typeface="Arial"/>
              </a:rPr>
              <a:t>factors</a:t>
            </a:r>
            <a:r>
              <a:rPr sz="2600" spc="-50" dirty="0">
                <a:latin typeface="Arial"/>
                <a:cs typeface="Arial"/>
              </a:rPr>
              <a:t> </a:t>
            </a:r>
            <a:r>
              <a:rPr sz="2600" dirty="0">
                <a:latin typeface="Arial"/>
                <a:cs typeface="Arial"/>
              </a:rPr>
              <a:t>that</a:t>
            </a:r>
            <a:r>
              <a:rPr sz="2600" spc="-35" dirty="0">
                <a:latin typeface="Arial"/>
                <a:cs typeface="Arial"/>
              </a:rPr>
              <a:t> </a:t>
            </a:r>
            <a:r>
              <a:rPr sz="2600" dirty="0">
                <a:latin typeface="Arial"/>
                <a:cs typeface="Arial"/>
              </a:rPr>
              <a:t>affect</a:t>
            </a:r>
            <a:r>
              <a:rPr sz="2600" spc="-35" dirty="0">
                <a:latin typeface="Arial"/>
                <a:cs typeface="Arial"/>
              </a:rPr>
              <a:t> </a:t>
            </a:r>
            <a:r>
              <a:rPr sz="2600" dirty="0">
                <a:latin typeface="Arial"/>
                <a:cs typeface="Arial"/>
              </a:rPr>
              <a:t>customer</a:t>
            </a:r>
            <a:r>
              <a:rPr sz="2600" spc="-60" dirty="0">
                <a:latin typeface="Arial"/>
                <a:cs typeface="Arial"/>
              </a:rPr>
              <a:t> </a:t>
            </a:r>
            <a:r>
              <a:rPr sz="2600" spc="-10" dirty="0">
                <a:latin typeface="Arial"/>
                <a:cs typeface="Arial"/>
              </a:rPr>
              <a:t>loyalty</a:t>
            </a:r>
            <a:endParaRPr sz="2600">
              <a:latin typeface="Arial"/>
              <a:cs typeface="Arial"/>
            </a:endParaRPr>
          </a:p>
          <a:p>
            <a:pPr marL="355600" marR="5080" indent="-342900">
              <a:lnSpc>
                <a:spcPct val="100000"/>
              </a:lnSpc>
              <a:spcBef>
                <a:spcPts val="670"/>
              </a:spcBef>
              <a:buChar char="•"/>
              <a:tabLst>
                <a:tab pos="355600" algn="l"/>
              </a:tabLst>
            </a:pPr>
            <a:r>
              <a:rPr sz="2800" dirty="0">
                <a:latin typeface="Arial"/>
                <a:cs typeface="Arial"/>
              </a:rPr>
              <a:t>Customer</a:t>
            </a:r>
            <a:r>
              <a:rPr sz="2800" spc="-70" dirty="0">
                <a:latin typeface="Arial"/>
                <a:cs typeface="Arial"/>
              </a:rPr>
              <a:t> </a:t>
            </a:r>
            <a:r>
              <a:rPr sz="2800" dirty="0">
                <a:latin typeface="Arial"/>
                <a:cs typeface="Arial"/>
              </a:rPr>
              <a:t>loyalty</a:t>
            </a:r>
            <a:r>
              <a:rPr sz="2800" spc="-90" dirty="0">
                <a:latin typeface="Arial"/>
                <a:cs typeface="Arial"/>
              </a:rPr>
              <a:t> </a:t>
            </a:r>
            <a:r>
              <a:rPr sz="2800" dirty="0">
                <a:latin typeface="Arial"/>
                <a:cs typeface="Arial"/>
              </a:rPr>
              <a:t>programs</a:t>
            </a:r>
            <a:r>
              <a:rPr sz="2800" spc="-70" dirty="0">
                <a:latin typeface="Arial"/>
                <a:cs typeface="Arial"/>
              </a:rPr>
              <a:t> </a:t>
            </a:r>
            <a:r>
              <a:rPr sz="2800" dirty="0">
                <a:latin typeface="Arial"/>
                <a:cs typeface="Arial"/>
              </a:rPr>
              <a:t>ensure</a:t>
            </a:r>
            <a:r>
              <a:rPr sz="2800" spc="-65" dirty="0">
                <a:latin typeface="Arial"/>
                <a:cs typeface="Arial"/>
              </a:rPr>
              <a:t> </a:t>
            </a:r>
            <a:r>
              <a:rPr sz="2800" dirty="0">
                <a:latin typeface="Arial"/>
                <a:cs typeface="Arial"/>
              </a:rPr>
              <a:t>a</a:t>
            </a:r>
            <a:r>
              <a:rPr sz="2800" spc="-90" dirty="0">
                <a:latin typeface="Arial"/>
                <a:cs typeface="Arial"/>
              </a:rPr>
              <a:t> </a:t>
            </a:r>
            <a:r>
              <a:rPr sz="2800" dirty="0">
                <a:latin typeface="Arial"/>
                <a:cs typeface="Arial"/>
              </a:rPr>
              <a:t>steady</a:t>
            </a:r>
            <a:r>
              <a:rPr sz="2800" spc="-85" dirty="0">
                <a:latin typeface="Arial"/>
                <a:cs typeface="Arial"/>
              </a:rPr>
              <a:t> </a:t>
            </a:r>
            <a:r>
              <a:rPr sz="2800" spc="-20" dirty="0">
                <a:latin typeface="Arial"/>
                <a:cs typeface="Arial"/>
              </a:rPr>
              <a:t>flow </a:t>
            </a:r>
            <a:r>
              <a:rPr sz="2800" dirty="0">
                <a:latin typeface="Arial"/>
                <a:cs typeface="Arial"/>
              </a:rPr>
              <a:t>of</a:t>
            </a:r>
            <a:r>
              <a:rPr sz="2800" spc="-70" dirty="0">
                <a:latin typeface="Arial"/>
                <a:cs typeface="Arial"/>
              </a:rPr>
              <a:t> </a:t>
            </a:r>
            <a:r>
              <a:rPr sz="2800" dirty="0">
                <a:latin typeface="Arial"/>
                <a:cs typeface="Arial"/>
              </a:rPr>
              <a:t>customer</a:t>
            </a:r>
            <a:r>
              <a:rPr sz="2800" spc="-65" dirty="0">
                <a:latin typeface="Arial"/>
                <a:cs typeface="Arial"/>
              </a:rPr>
              <a:t> </a:t>
            </a:r>
            <a:r>
              <a:rPr sz="2800" dirty="0">
                <a:latin typeface="Arial"/>
                <a:cs typeface="Arial"/>
              </a:rPr>
              <a:t>data</a:t>
            </a:r>
            <a:r>
              <a:rPr sz="2800" spc="-50" dirty="0">
                <a:latin typeface="Arial"/>
                <a:cs typeface="Arial"/>
              </a:rPr>
              <a:t> </a:t>
            </a:r>
            <a:r>
              <a:rPr sz="2800" dirty="0">
                <a:latin typeface="Arial"/>
                <a:cs typeface="Arial"/>
              </a:rPr>
              <a:t>into</a:t>
            </a:r>
            <a:r>
              <a:rPr sz="2800" spc="-55" dirty="0">
                <a:latin typeface="Arial"/>
                <a:cs typeface="Arial"/>
              </a:rPr>
              <a:t> </a:t>
            </a:r>
            <a:r>
              <a:rPr sz="2800" dirty="0">
                <a:latin typeface="Arial"/>
                <a:cs typeface="Arial"/>
              </a:rPr>
              <a:t>data</a:t>
            </a:r>
            <a:r>
              <a:rPr sz="2800" spc="-55" dirty="0">
                <a:latin typeface="Arial"/>
                <a:cs typeface="Arial"/>
              </a:rPr>
              <a:t> </a:t>
            </a:r>
            <a:r>
              <a:rPr sz="2800" spc="-10" dirty="0">
                <a:latin typeface="Arial"/>
                <a:cs typeface="Arial"/>
              </a:rPr>
              <a:t>warehouses</a:t>
            </a:r>
            <a:endParaRPr sz="28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86080">
              <a:lnSpc>
                <a:spcPct val="100000"/>
              </a:lnSpc>
              <a:spcBef>
                <a:spcPts val="95"/>
              </a:spcBef>
            </a:pPr>
            <a:r>
              <a:rPr dirty="0"/>
              <a:t>Data</a:t>
            </a:r>
            <a:r>
              <a:rPr spc="-75" dirty="0"/>
              <a:t> </a:t>
            </a:r>
            <a:r>
              <a:rPr dirty="0"/>
              <a:t>Mining</a:t>
            </a:r>
            <a:r>
              <a:rPr spc="-60" dirty="0"/>
              <a:t> </a:t>
            </a:r>
            <a:r>
              <a:rPr spc="-10" dirty="0"/>
              <a:t>(cont'd.)</a:t>
            </a:r>
          </a:p>
        </p:txBody>
      </p:sp>
      <p:sp>
        <p:nvSpPr>
          <p:cNvPr id="3" name="object 3"/>
          <p:cNvSpPr txBox="1"/>
          <p:nvPr/>
        </p:nvSpPr>
        <p:spPr>
          <a:xfrm>
            <a:off x="534416" y="1244853"/>
            <a:ext cx="4434840" cy="330835"/>
          </a:xfrm>
          <a:prstGeom prst="rect">
            <a:avLst/>
          </a:prstGeom>
        </p:spPr>
        <p:txBody>
          <a:bodyPr vert="horz" wrap="square" lIns="0" tIns="13335" rIns="0" bIns="0" rtlCol="0">
            <a:spAutoFit/>
          </a:bodyPr>
          <a:lstStyle/>
          <a:p>
            <a:pPr marL="354965" indent="-342265">
              <a:lnSpc>
                <a:spcPct val="100000"/>
              </a:lnSpc>
              <a:spcBef>
                <a:spcPts val="105"/>
              </a:spcBef>
              <a:buChar char="•"/>
              <a:tabLst>
                <a:tab pos="354965" algn="l"/>
              </a:tabLst>
            </a:pPr>
            <a:r>
              <a:rPr sz="2000" dirty="0">
                <a:latin typeface="Arial"/>
                <a:cs typeface="Arial"/>
              </a:rPr>
              <a:t>Potential</a:t>
            </a:r>
            <a:r>
              <a:rPr sz="2000" spc="-30" dirty="0">
                <a:latin typeface="Arial"/>
                <a:cs typeface="Arial"/>
              </a:rPr>
              <a:t> </a:t>
            </a:r>
            <a:r>
              <a:rPr sz="2000" dirty="0">
                <a:latin typeface="Arial"/>
                <a:cs typeface="Arial"/>
              </a:rPr>
              <a:t>applications</a:t>
            </a:r>
            <a:r>
              <a:rPr sz="2000" spc="-50" dirty="0">
                <a:latin typeface="Arial"/>
                <a:cs typeface="Arial"/>
              </a:rPr>
              <a:t> </a:t>
            </a:r>
            <a:r>
              <a:rPr sz="2000" dirty="0">
                <a:latin typeface="Arial"/>
                <a:cs typeface="Arial"/>
              </a:rPr>
              <a:t>of</a:t>
            </a:r>
            <a:r>
              <a:rPr sz="2000" spc="-45" dirty="0">
                <a:latin typeface="Arial"/>
                <a:cs typeface="Arial"/>
              </a:rPr>
              <a:t> </a:t>
            </a:r>
            <a:r>
              <a:rPr sz="2000" dirty="0">
                <a:latin typeface="Arial"/>
                <a:cs typeface="Arial"/>
              </a:rPr>
              <a:t>data</a:t>
            </a:r>
            <a:r>
              <a:rPr sz="2000" spc="-40" dirty="0">
                <a:latin typeface="Arial"/>
                <a:cs typeface="Arial"/>
              </a:rPr>
              <a:t> </a:t>
            </a:r>
            <a:r>
              <a:rPr sz="2000" spc="-10" dirty="0">
                <a:latin typeface="Arial"/>
                <a:cs typeface="Arial"/>
              </a:rPr>
              <a:t>mining</a:t>
            </a:r>
            <a:endParaRPr sz="2000">
              <a:latin typeface="Arial"/>
              <a:cs typeface="Arial"/>
            </a:endParaRPr>
          </a:p>
        </p:txBody>
      </p:sp>
      <p:pic>
        <p:nvPicPr>
          <p:cNvPr id="4" name="object 4"/>
          <p:cNvPicPr/>
          <p:nvPr/>
        </p:nvPicPr>
        <p:blipFill>
          <a:blip r:embed="rId2" cstate="print"/>
          <a:stretch>
            <a:fillRect/>
          </a:stretch>
        </p:blipFill>
        <p:spPr>
          <a:xfrm>
            <a:off x="836675" y="1772113"/>
            <a:ext cx="8196071" cy="3844125"/>
          </a:xfrm>
          <a:prstGeom prst="rect">
            <a:avLst/>
          </a:prstGeom>
        </p:spPr>
      </p:pic>
      <p:pic>
        <p:nvPicPr>
          <p:cNvPr id="5" name="object 5"/>
          <p:cNvPicPr/>
          <p:nvPr/>
        </p:nvPicPr>
        <p:blipFill>
          <a:blip r:embed="rId3" cstate="print"/>
          <a:stretch>
            <a:fillRect/>
          </a:stretch>
        </p:blipFill>
        <p:spPr>
          <a:xfrm>
            <a:off x="9902952" y="5143499"/>
            <a:ext cx="2286000" cy="171449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Data</a:t>
            </a:r>
            <a:r>
              <a:rPr spc="-75" dirty="0"/>
              <a:t> </a:t>
            </a:r>
            <a:r>
              <a:rPr dirty="0"/>
              <a:t>Mining</a:t>
            </a:r>
            <a:r>
              <a:rPr spc="-60" dirty="0"/>
              <a:t> </a:t>
            </a:r>
            <a:r>
              <a:rPr spc="-10" dirty="0"/>
              <a:t>(cont'd.)</a:t>
            </a:r>
          </a:p>
        </p:txBody>
      </p:sp>
      <p:sp>
        <p:nvSpPr>
          <p:cNvPr id="3" name="object 3"/>
          <p:cNvSpPr txBox="1"/>
          <p:nvPr/>
        </p:nvSpPr>
        <p:spPr>
          <a:xfrm>
            <a:off x="1448816" y="1019936"/>
            <a:ext cx="7606030" cy="3611245"/>
          </a:xfrm>
          <a:prstGeom prst="rect">
            <a:avLst/>
          </a:prstGeom>
        </p:spPr>
        <p:txBody>
          <a:bodyPr vert="horz" wrap="square" lIns="0" tIns="12065" rIns="0" bIns="0" rtlCol="0">
            <a:spAutoFit/>
          </a:bodyPr>
          <a:lstStyle/>
          <a:p>
            <a:pPr marL="355600" marR="141605" indent="-343535">
              <a:lnSpc>
                <a:spcPct val="100000"/>
              </a:lnSpc>
              <a:spcBef>
                <a:spcPts val="95"/>
              </a:spcBef>
              <a:buChar char="•"/>
              <a:tabLst>
                <a:tab pos="355600" algn="l"/>
              </a:tabLst>
            </a:pPr>
            <a:r>
              <a:rPr sz="2800" dirty="0">
                <a:latin typeface="Arial"/>
                <a:cs typeface="Arial"/>
              </a:rPr>
              <a:t>Many</a:t>
            </a:r>
            <a:r>
              <a:rPr sz="2800" spc="-90" dirty="0">
                <a:latin typeface="Arial"/>
                <a:cs typeface="Arial"/>
              </a:rPr>
              <a:t> </a:t>
            </a:r>
            <a:r>
              <a:rPr sz="2800" dirty="0">
                <a:latin typeface="Arial"/>
                <a:cs typeface="Arial"/>
              </a:rPr>
              <a:t>industries</a:t>
            </a:r>
            <a:r>
              <a:rPr sz="2800" spc="-85" dirty="0">
                <a:latin typeface="Arial"/>
                <a:cs typeface="Arial"/>
              </a:rPr>
              <a:t> </a:t>
            </a:r>
            <a:r>
              <a:rPr sz="2800" dirty="0">
                <a:latin typeface="Arial"/>
                <a:cs typeface="Arial"/>
              </a:rPr>
              <a:t>utilize</a:t>
            </a:r>
            <a:r>
              <a:rPr sz="2800" spc="-95" dirty="0">
                <a:latin typeface="Arial"/>
                <a:cs typeface="Arial"/>
              </a:rPr>
              <a:t> </a:t>
            </a:r>
            <a:r>
              <a:rPr sz="2800" dirty="0">
                <a:latin typeface="Arial"/>
                <a:cs typeface="Arial"/>
              </a:rPr>
              <a:t>loyalty</a:t>
            </a:r>
            <a:r>
              <a:rPr sz="2800" spc="-100" dirty="0">
                <a:latin typeface="Arial"/>
                <a:cs typeface="Arial"/>
              </a:rPr>
              <a:t> </a:t>
            </a:r>
            <a:r>
              <a:rPr sz="2800" dirty="0">
                <a:latin typeface="Arial"/>
                <a:cs typeface="Arial"/>
              </a:rPr>
              <a:t>programs,</a:t>
            </a:r>
            <a:r>
              <a:rPr sz="2800" spc="-85" dirty="0">
                <a:latin typeface="Arial"/>
                <a:cs typeface="Arial"/>
              </a:rPr>
              <a:t> </a:t>
            </a:r>
            <a:r>
              <a:rPr sz="2800" spc="-10" dirty="0">
                <a:latin typeface="Arial"/>
                <a:cs typeface="Arial"/>
              </a:rPr>
              <a:t>e.g., </a:t>
            </a:r>
            <a:r>
              <a:rPr sz="2800" spc="-20" dirty="0">
                <a:latin typeface="Arial"/>
                <a:cs typeface="Arial"/>
              </a:rPr>
              <a:t>frequent-</a:t>
            </a:r>
            <a:r>
              <a:rPr sz="2800" dirty="0">
                <a:latin typeface="Arial"/>
                <a:cs typeface="Arial"/>
              </a:rPr>
              <a:t>flier</a:t>
            </a:r>
            <a:r>
              <a:rPr sz="2800" spc="-55" dirty="0">
                <a:latin typeface="Arial"/>
                <a:cs typeface="Arial"/>
              </a:rPr>
              <a:t> </a:t>
            </a:r>
            <a:r>
              <a:rPr sz="2800" dirty="0">
                <a:latin typeface="Arial"/>
                <a:cs typeface="Arial"/>
              </a:rPr>
              <a:t>programs</a:t>
            </a:r>
            <a:r>
              <a:rPr sz="2800" spc="-45" dirty="0">
                <a:latin typeface="Arial"/>
                <a:cs typeface="Arial"/>
              </a:rPr>
              <a:t> </a:t>
            </a:r>
            <a:r>
              <a:rPr sz="2800" dirty="0">
                <a:latin typeface="Arial"/>
                <a:cs typeface="Arial"/>
              </a:rPr>
              <a:t>and</a:t>
            </a:r>
            <a:r>
              <a:rPr sz="2800" spc="-60" dirty="0">
                <a:latin typeface="Arial"/>
                <a:cs typeface="Arial"/>
              </a:rPr>
              <a:t> </a:t>
            </a:r>
            <a:r>
              <a:rPr sz="2800" dirty="0">
                <a:latin typeface="Arial"/>
                <a:cs typeface="Arial"/>
              </a:rPr>
              <a:t>consumer</a:t>
            </a:r>
            <a:r>
              <a:rPr sz="2800" spc="-45" dirty="0">
                <a:latin typeface="Arial"/>
                <a:cs typeface="Arial"/>
              </a:rPr>
              <a:t> </a:t>
            </a:r>
            <a:r>
              <a:rPr sz="2800" spc="-10" dirty="0">
                <a:latin typeface="Arial"/>
                <a:cs typeface="Arial"/>
              </a:rPr>
              <a:t>clubs</a:t>
            </a:r>
            <a:endParaRPr sz="2800">
              <a:latin typeface="Arial"/>
              <a:cs typeface="Arial"/>
            </a:endParaRPr>
          </a:p>
          <a:p>
            <a:pPr marL="755015" marR="1045844" lvl="1" indent="-285750">
              <a:lnSpc>
                <a:spcPct val="100000"/>
              </a:lnSpc>
              <a:spcBef>
                <a:spcPts val="630"/>
              </a:spcBef>
              <a:buChar char="–"/>
              <a:tabLst>
                <a:tab pos="756285" algn="l"/>
              </a:tabLst>
            </a:pPr>
            <a:r>
              <a:rPr sz="2600" dirty="0">
                <a:latin typeface="Arial"/>
                <a:cs typeface="Arial"/>
              </a:rPr>
              <a:t>Huge</a:t>
            </a:r>
            <a:r>
              <a:rPr sz="2600" spc="-55" dirty="0">
                <a:latin typeface="Arial"/>
                <a:cs typeface="Arial"/>
              </a:rPr>
              <a:t> </a:t>
            </a:r>
            <a:r>
              <a:rPr sz="2600" dirty="0">
                <a:latin typeface="Arial"/>
                <a:cs typeface="Arial"/>
              </a:rPr>
              <a:t>amounts</a:t>
            </a:r>
            <a:r>
              <a:rPr sz="2600" spc="-55" dirty="0">
                <a:latin typeface="Arial"/>
                <a:cs typeface="Arial"/>
              </a:rPr>
              <a:t> </a:t>
            </a:r>
            <a:r>
              <a:rPr sz="2600" dirty="0">
                <a:latin typeface="Arial"/>
                <a:cs typeface="Arial"/>
              </a:rPr>
              <a:t>of</a:t>
            </a:r>
            <a:r>
              <a:rPr sz="2600" spc="-40" dirty="0">
                <a:latin typeface="Arial"/>
                <a:cs typeface="Arial"/>
              </a:rPr>
              <a:t> </a:t>
            </a:r>
            <a:r>
              <a:rPr sz="2600" dirty="0">
                <a:latin typeface="Arial"/>
                <a:cs typeface="Arial"/>
              </a:rPr>
              <a:t>data</a:t>
            </a:r>
            <a:r>
              <a:rPr sz="2600" spc="-40" dirty="0">
                <a:latin typeface="Arial"/>
                <a:cs typeface="Arial"/>
              </a:rPr>
              <a:t> </a:t>
            </a:r>
            <a:r>
              <a:rPr sz="2600" dirty="0">
                <a:latin typeface="Arial"/>
                <a:cs typeface="Arial"/>
              </a:rPr>
              <a:t>about</a:t>
            </a:r>
            <a:r>
              <a:rPr sz="2600" spc="-50" dirty="0">
                <a:latin typeface="Arial"/>
                <a:cs typeface="Arial"/>
              </a:rPr>
              <a:t> </a:t>
            </a:r>
            <a:r>
              <a:rPr sz="2600" spc="-10" dirty="0">
                <a:latin typeface="Arial"/>
                <a:cs typeface="Arial"/>
              </a:rPr>
              <a:t>customers 	amassed</a:t>
            </a:r>
            <a:endParaRPr sz="2600">
              <a:latin typeface="Arial"/>
              <a:cs typeface="Arial"/>
            </a:endParaRPr>
          </a:p>
          <a:p>
            <a:pPr marL="355600" indent="-342900">
              <a:lnSpc>
                <a:spcPct val="100000"/>
              </a:lnSpc>
              <a:spcBef>
                <a:spcPts val="670"/>
              </a:spcBef>
              <a:buChar char="•"/>
              <a:tabLst>
                <a:tab pos="355600" algn="l"/>
              </a:tabLst>
            </a:pPr>
            <a:r>
              <a:rPr sz="2800" dirty="0">
                <a:latin typeface="Arial"/>
                <a:cs typeface="Arial"/>
              </a:rPr>
              <a:t>UPS’</a:t>
            </a:r>
            <a:r>
              <a:rPr sz="2800" spc="-195" dirty="0">
                <a:latin typeface="Arial"/>
                <a:cs typeface="Arial"/>
              </a:rPr>
              <a:t> </a:t>
            </a:r>
            <a:r>
              <a:rPr sz="2800" dirty="0">
                <a:latin typeface="Arial"/>
                <a:cs typeface="Arial"/>
              </a:rPr>
              <a:t>Customer</a:t>
            </a:r>
            <a:r>
              <a:rPr sz="2800" spc="-120" dirty="0">
                <a:latin typeface="Arial"/>
                <a:cs typeface="Arial"/>
              </a:rPr>
              <a:t> </a:t>
            </a:r>
            <a:r>
              <a:rPr sz="2800" dirty="0">
                <a:latin typeface="Arial"/>
                <a:cs typeface="Arial"/>
              </a:rPr>
              <a:t>Intelligence</a:t>
            </a:r>
            <a:r>
              <a:rPr sz="2800" spc="-114" dirty="0">
                <a:latin typeface="Arial"/>
                <a:cs typeface="Arial"/>
              </a:rPr>
              <a:t> </a:t>
            </a:r>
            <a:r>
              <a:rPr sz="2800" spc="-10" dirty="0">
                <a:latin typeface="Arial"/>
                <a:cs typeface="Arial"/>
              </a:rPr>
              <a:t>Group</a:t>
            </a:r>
            <a:endParaRPr sz="2800">
              <a:latin typeface="Arial"/>
              <a:cs typeface="Arial"/>
            </a:endParaRPr>
          </a:p>
          <a:p>
            <a:pPr marL="756285" lvl="1" indent="-286385">
              <a:lnSpc>
                <a:spcPct val="100000"/>
              </a:lnSpc>
              <a:spcBef>
                <a:spcPts val="635"/>
              </a:spcBef>
              <a:buChar char="–"/>
              <a:tabLst>
                <a:tab pos="756285" algn="l"/>
              </a:tabLst>
            </a:pPr>
            <a:r>
              <a:rPr sz="2600" dirty="0">
                <a:latin typeface="Arial"/>
                <a:cs typeface="Arial"/>
              </a:rPr>
              <a:t>Analyzes</a:t>
            </a:r>
            <a:r>
              <a:rPr sz="2600" spc="-45" dirty="0">
                <a:latin typeface="Arial"/>
                <a:cs typeface="Arial"/>
              </a:rPr>
              <a:t> </a:t>
            </a:r>
            <a:r>
              <a:rPr sz="2600" dirty="0">
                <a:latin typeface="Arial"/>
                <a:cs typeface="Arial"/>
              </a:rPr>
              <a:t>customer</a:t>
            </a:r>
            <a:r>
              <a:rPr sz="2600" spc="-45" dirty="0">
                <a:latin typeface="Arial"/>
                <a:cs typeface="Arial"/>
              </a:rPr>
              <a:t> </a:t>
            </a:r>
            <a:r>
              <a:rPr sz="2600" spc="-10" dirty="0">
                <a:latin typeface="Arial"/>
                <a:cs typeface="Arial"/>
              </a:rPr>
              <a:t>behavior</a:t>
            </a:r>
            <a:endParaRPr sz="2600">
              <a:latin typeface="Arial"/>
              <a:cs typeface="Arial"/>
            </a:endParaRPr>
          </a:p>
          <a:p>
            <a:pPr marL="756285" marR="5080" lvl="1" indent="-287020">
              <a:lnSpc>
                <a:spcPct val="100000"/>
              </a:lnSpc>
              <a:spcBef>
                <a:spcPts val="620"/>
              </a:spcBef>
              <a:buChar char="–"/>
              <a:tabLst>
                <a:tab pos="756285" algn="l"/>
              </a:tabLst>
            </a:pPr>
            <a:r>
              <a:rPr sz="2600" dirty="0">
                <a:latin typeface="Arial"/>
                <a:cs typeface="Arial"/>
              </a:rPr>
              <a:t>Predicts</a:t>
            </a:r>
            <a:r>
              <a:rPr sz="2600" spc="-50" dirty="0">
                <a:latin typeface="Arial"/>
                <a:cs typeface="Arial"/>
              </a:rPr>
              <a:t> </a:t>
            </a:r>
            <a:r>
              <a:rPr sz="2600" dirty="0">
                <a:latin typeface="Arial"/>
                <a:cs typeface="Arial"/>
              </a:rPr>
              <a:t>customer</a:t>
            </a:r>
            <a:r>
              <a:rPr sz="2600" spc="-65" dirty="0">
                <a:latin typeface="Arial"/>
                <a:cs typeface="Arial"/>
              </a:rPr>
              <a:t> </a:t>
            </a:r>
            <a:r>
              <a:rPr sz="2600" dirty="0">
                <a:latin typeface="Arial"/>
                <a:cs typeface="Arial"/>
              </a:rPr>
              <a:t>defections</a:t>
            </a:r>
            <a:r>
              <a:rPr sz="2600" spc="-50" dirty="0">
                <a:latin typeface="Arial"/>
                <a:cs typeface="Arial"/>
              </a:rPr>
              <a:t> </a:t>
            </a:r>
            <a:r>
              <a:rPr sz="2600" dirty="0">
                <a:latin typeface="Arial"/>
                <a:cs typeface="Arial"/>
              </a:rPr>
              <a:t>so</a:t>
            </a:r>
            <a:r>
              <a:rPr sz="2600" spc="-50" dirty="0">
                <a:latin typeface="Arial"/>
                <a:cs typeface="Arial"/>
              </a:rPr>
              <a:t> </a:t>
            </a:r>
            <a:r>
              <a:rPr sz="2600" dirty="0">
                <a:latin typeface="Arial"/>
                <a:cs typeface="Arial"/>
              </a:rPr>
              <a:t>that</a:t>
            </a:r>
            <a:r>
              <a:rPr sz="2600" spc="-35" dirty="0">
                <a:latin typeface="Arial"/>
                <a:cs typeface="Arial"/>
              </a:rPr>
              <a:t> </a:t>
            </a:r>
            <a:r>
              <a:rPr sz="2600" spc="-50" dirty="0">
                <a:latin typeface="Arial"/>
                <a:cs typeface="Arial"/>
              </a:rPr>
              <a:t>a </a:t>
            </a:r>
            <a:r>
              <a:rPr sz="2600" dirty="0">
                <a:latin typeface="Arial"/>
                <a:cs typeface="Arial"/>
              </a:rPr>
              <a:t>salesperson</a:t>
            </a:r>
            <a:r>
              <a:rPr sz="2600" spc="-65" dirty="0">
                <a:latin typeface="Arial"/>
                <a:cs typeface="Arial"/>
              </a:rPr>
              <a:t> </a:t>
            </a:r>
            <a:r>
              <a:rPr sz="2600" dirty="0">
                <a:latin typeface="Arial"/>
                <a:cs typeface="Arial"/>
              </a:rPr>
              <a:t>can</a:t>
            </a:r>
            <a:r>
              <a:rPr sz="2600" spc="-35" dirty="0">
                <a:latin typeface="Arial"/>
                <a:cs typeface="Arial"/>
              </a:rPr>
              <a:t> </a:t>
            </a:r>
            <a:r>
              <a:rPr sz="2600" dirty="0">
                <a:latin typeface="Arial"/>
                <a:cs typeface="Arial"/>
              </a:rPr>
              <a:t>intervene</a:t>
            </a:r>
            <a:r>
              <a:rPr sz="2600" spc="-40" dirty="0">
                <a:latin typeface="Arial"/>
                <a:cs typeface="Arial"/>
              </a:rPr>
              <a:t> </a:t>
            </a:r>
            <a:r>
              <a:rPr sz="2600" dirty="0">
                <a:latin typeface="Arial"/>
                <a:cs typeface="Arial"/>
              </a:rPr>
              <a:t>to</a:t>
            </a:r>
            <a:r>
              <a:rPr sz="2600" spc="-30" dirty="0">
                <a:latin typeface="Arial"/>
                <a:cs typeface="Arial"/>
              </a:rPr>
              <a:t> </a:t>
            </a:r>
            <a:r>
              <a:rPr sz="2600" dirty="0">
                <a:latin typeface="Arial"/>
                <a:cs typeface="Arial"/>
              </a:rPr>
              <a:t>resolve</a:t>
            </a:r>
            <a:r>
              <a:rPr sz="2600" spc="-45" dirty="0">
                <a:latin typeface="Arial"/>
                <a:cs typeface="Arial"/>
              </a:rPr>
              <a:t> </a:t>
            </a:r>
            <a:r>
              <a:rPr sz="2600" spc="-10" dirty="0">
                <a:latin typeface="Arial"/>
                <a:cs typeface="Arial"/>
              </a:rPr>
              <a:t>problems</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89460" cy="826135"/>
            <a:chOff x="0" y="0"/>
            <a:chExt cx="12189460" cy="826135"/>
          </a:xfrm>
        </p:grpSpPr>
        <p:pic>
          <p:nvPicPr>
            <p:cNvPr id="3" name="object 3"/>
            <p:cNvPicPr/>
            <p:nvPr/>
          </p:nvPicPr>
          <p:blipFill>
            <a:blip r:embed="rId2" cstate="print"/>
            <a:stretch>
              <a:fillRect/>
            </a:stretch>
          </p:blipFill>
          <p:spPr>
            <a:xfrm>
              <a:off x="0" y="0"/>
              <a:ext cx="12188952" cy="826008"/>
            </a:xfrm>
            <a:prstGeom prst="rect">
              <a:avLst/>
            </a:prstGeom>
          </p:spPr>
        </p:pic>
        <p:pic>
          <p:nvPicPr>
            <p:cNvPr id="4" name="object 4"/>
            <p:cNvPicPr/>
            <p:nvPr/>
          </p:nvPicPr>
          <p:blipFill>
            <a:blip r:embed="rId3" cstate="print"/>
            <a:stretch>
              <a:fillRect/>
            </a:stretch>
          </p:blipFill>
          <p:spPr>
            <a:xfrm>
              <a:off x="91439" y="42671"/>
              <a:ext cx="1914144" cy="563879"/>
            </a:xfrm>
            <a:prstGeom prst="rect">
              <a:avLst/>
            </a:prstGeom>
          </p:spPr>
        </p:pic>
      </p:grpSp>
      <p:pic>
        <p:nvPicPr>
          <p:cNvPr id="5" name="object 5"/>
          <p:cNvPicPr/>
          <p:nvPr/>
        </p:nvPicPr>
        <p:blipFill>
          <a:blip r:embed="rId4" cstate="print"/>
          <a:stretch>
            <a:fillRect/>
          </a:stretch>
        </p:blipFill>
        <p:spPr>
          <a:xfrm>
            <a:off x="3980688" y="5393435"/>
            <a:ext cx="8208263" cy="533400"/>
          </a:xfrm>
          <a:prstGeom prst="rect">
            <a:avLst/>
          </a:prstGeom>
        </p:spPr>
      </p:pic>
      <p:pic>
        <p:nvPicPr>
          <p:cNvPr id="6" name="object 6"/>
          <p:cNvPicPr/>
          <p:nvPr/>
        </p:nvPicPr>
        <p:blipFill>
          <a:blip r:embed="rId4" cstate="print"/>
          <a:stretch>
            <a:fillRect/>
          </a:stretch>
        </p:blipFill>
        <p:spPr>
          <a:xfrm>
            <a:off x="1075944" y="2121407"/>
            <a:ext cx="11113008" cy="534924"/>
          </a:xfrm>
          <a:prstGeom prst="rect">
            <a:avLst/>
          </a:prstGeom>
        </p:spPr>
      </p:pic>
      <p:pic>
        <p:nvPicPr>
          <p:cNvPr id="7" name="object 7"/>
          <p:cNvPicPr/>
          <p:nvPr/>
        </p:nvPicPr>
        <p:blipFill>
          <a:blip r:embed="rId4" cstate="print"/>
          <a:stretch>
            <a:fillRect/>
          </a:stretch>
        </p:blipFill>
        <p:spPr>
          <a:xfrm>
            <a:off x="1781555" y="2763011"/>
            <a:ext cx="10407396" cy="533400"/>
          </a:xfrm>
          <a:prstGeom prst="rect">
            <a:avLst/>
          </a:prstGeom>
        </p:spPr>
      </p:pic>
      <p:pic>
        <p:nvPicPr>
          <p:cNvPr id="8" name="object 8"/>
          <p:cNvPicPr/>
          <p:nvPr/>
        </p:nvPicPr>
        <p:blipFill>
          <a:blip r:embed="rId4" cstate="print"/>
          <a:stretch>
            <a:fillRect/>
          </a:stretch>
        </p:blipFill>
        <p:spPr>
          <a:xfrm>
            <a:off x="2369820" y="3412235"/>
            <a:ext cx="9819132" cy="534924"/>
          </a:xfrm>
          <a:prstGeom prst="rect">
            <a:avLst/>
          </a:prstGeom>
        </p:spPr>
      </p:pic>
      <p:pic>
        <p:nvPicPr>
          <p:cNvPr id="9" name="object 9"/>
          <p:cNvPicPr/>
          <p:nvPr/>
        </p:nvPicPr>
        <p:blipFill>
          <a:blip r:embed="rId4" cstate="print"/>
          <a:stretch>
            <a:fillRect/>
          </a:stretch>
        </p:blipFill>
        <p:spPr>
          <a:xfrm>
            <a:off x="2979420" y="4058411"/>
            <a:ext cx="9209532" cy="533400"/>
          </a:xfrm>
          <a:prstGeom prst="rect">
            <a:avLst/>
          </a:prstGeom>
        </p:spPr>
      </p:pic>
      <p:pic>
        <p:nvPicPr>
          <p:cNvPr id="10" name="object 10"/>
          <p:cNvPicPr/>
          <p:nvPr/>
        </p:nvPicPr>
        <p:blipFill>
          <a:blip r:embed="rId4" cstate="print"/>
          <a:stretch>
            <a:fillRect/>
          </a:stretch>
        </p:blipFill>
        <p:spPr>
          <a:xfrm>
            <a:off x="3627120" y="4719828"/>
            <a:ext cx="8561832" cy="534923"/>
          </a:xfrm>
          <a:prstGeom prst="rect">
            <a:avLst/>
          </a:prstGeom>
        </p:spPr>
      </p:pic>
      <p:grpSp>
        <p:nvGrpSpPr>
          <p:cNvPr id="11" name="object 11"/>
          <p:cNvGrpSpPr/>
          <p:nvPr/>
        </p:nvGrpSpPr>
        <p:grpSpPr>
          <a:xfrm>
            <a:off x="961644" y="2034539"/>
            <a:ext cx="3357879" cy="3985260"/>
            <a:chOff x="961644" y="2034539"/>
            <a:chExt cx="3357879" cy="3985260"/>
          </a:xfrm>
        </p:grpSpPr>
        <p:pic>
          <p:nvPicPr>
            <p:cNvPr id="12" name="object 12"/>
            <p:cNvPicPr/>
            <p:nvPr/>
          </p:nvPicPr>
          <p:blipFill>
            <a:blip r:embed="rId5" cstate="print"/>
            <a:stretch>
              <a:fillRect/>
            </a:stretch>
          </p:blipFill>
          <p:spPr>
            <a:xfrm>
              <a:off x="961644" y="2034539"/>
              <a:ext cx="673607" cy="673608"/>
            </a:xfrm>
            <a:prstGeom prst="rect">
              <a:avLst/>
            </a:prstGeom>
          </p:spPr>
        </p:pic>
        <p:pic>
          <p:nvPicPr>
            <p:cNvPr id="13" name="object 13"/>
            <p:cNvPicPr/>
            <p:nvPr/>
          </p:nvPicPr>
          <p:blipFill>
            <a:blip r:embed="rId5" cstate="print"/>
            <a:stretch>
              <a:fillRect/>
            </a:stretch>
          </p:blipFill>
          <p:spPr>
            <a:xfrm>
              <a:off x="1624584" y="2702051"/>
              <a:ext cx="675131" cy="673608"/>
            </a:xfrm>
            <a:prstGeom prst="rect">
              <a:avLst/>
            </a:prstGeom>
          </p:spPr>
        </p:pic>
        <p:pic>
          <p:nvPicPr>
            <p:cNvPr id="14" name="object 14"/>
            <p:cNvPicPr/>
            <p:nvPr/>
          </p:nvPicPr>
          <p:blipFill>
            <a:blip r:embed="rId5" cstate="print"/>
            <a:stretch>
              <a:fillRect/>
            </a:stretch>
          </p:blipFill>
          <p:spPr>
            <a:xfrm>
              <a:off x="2238755" y="3346703"/>
              <a:ext cx="675132" cy="675132"/>
            </a:xfrm>
            <a:prstGeom prst="rect">
              <a:avLst/>
            </a:prstGeom>
          </p:spPr>
        </p:pic>
        <p:pic>
          <p:nvPicPr>
            <p:cNvPr id="15" name="object 15"/>
            <p:cNvPicPr/>
            <p:nvPr/>
          </p:nvPicPr>
          <p:blipFill>
            <a:blip r:embed="rId5" cstate="print"/>
            <a:stretch>
              <a:fillRect/>
            </a:stretch>
          </p:blipFill>
          <p:spPr>
            <a:xfrm>
              <a:off x="2753867" y="3988307"/>
              <a:ext cx="675132" cy="675132"/>
            </a:xfrm>
            <a:prstGeom prst="rect">
              <a:avLst/>
            </a:prstGeom>
          </p:spPr>
        </p:pic>
        <p:pic>
          <p:nvPicPr>
            <p:cNvPr id="16" name="object 16"/>
            <p:cNvPicPr/>
            <p:nvPr/>
          </p:nvPicPr>
          <p:blipFill>
            <a:blip r:embed="rId5" cstate="print"/>
            <a:stretch>
              <a:fillRect/>
            </a:stretch>
          </p:blipFill>
          <p:spPr>
            <a:xfrm>
              <a:off x="3290316" y="4642104"/>
              <a:ext cx="675132" cy="673607"/>
            </a:xfrm>
            <a:prstGeom prst="rect">
              <a:avLst/>
            </a:prstGeom>
          </p:spPr>
        </p:pic>
        <p:pic>
          <p:nvPicPr>
            <p:cNvPr id="17" name="object 17"/>
            <p:cNvPicPr/>
            <p:nvPr/>
          </p:nvPicPr>
          <p:blipFill>
            <a:blip r:embed="rId5" cstate="print"/>
            <a:stretch>
              <a:fillRect/>
            </a:stretch>
          </p:blipFill>
          <p:spPr>
            <a:xfrm>
              <a:off x="3643883" y="5346192"/>
              <a:ext cx="675132" cy="673607"/>
            </a:xfrm>
            <a:prstGeom prst="rect">
              <a:avLst/>
            </a:prstGeom>
          </p:spPr>
        </p:pic>
      </p:grpSp>
      <p:sp>
        <p:nvSpPr>
          <p:cNvPr id="18" name="object 18"/>
          <p:cNvSpPr txBox="1"/>
          <p:nvPr/>
        </p:nvSpPr>
        <p:spPr>
          <a:xfrm>
            <a:off x="1714245" y="2118740"/>
            <a:ext cx="6670040" cy="3686810"/>
          </a:xfrm>
          <a:prstGeom prst="rect">
            <a:avLst/>
          </a:prstGeom>
        </p:spPr>
        <p:txBody>
          <a:bodyPr vert="horz" wrap="square" lIns="0" tIns="12700" rIns="0" bIns="0" rtlCol="0">
            <a:spAutoFit/>
          </a:bodyPr>
          <a:lstStyle/>
          <a:p>
            <a:pPr marR="2254885" algn="r">
              <a:lnSpc>
                <a:spcPct val="100000"/>
              </a:lnSpc>
              <a:spcBef>
                <a:spcPts val="100"/>
              </a:spcBef>
            </a:pPr>
            <a:r>
              <a:rPr sz="2400" dirty="0">
                <a:solidFill>
                  <a:srgbClr val="FFFFFF"/>
                </a:solidFill>
                <a:latin typeface="Arial"/>
                <a:cs typeface="Arial"/>
              </a:rPr>
              <a:t>Data</a:t>
            </a:r>
            <a:r>
              <a:rPr sz="2400" spc="-80" dirty="0">
                <a:solidFill>
                  <a:srgbClr val="FFFFFF"/>
                </a:solidFill>
                <a:latin typeface="Arial"/>
                <a:cs typeface="Arial"/>
              </a:rPr>
              <a:t> </a:t>
            </a:r>
            <a:r>
              <a:rPr sz="2400" dirty="0">
                <a:solidFill>
                  <a:srgbClr val="FFFFFF"/>
                </a:solidFill>
                <a:latin typeface="Arial"/>
                <a:cs typeface="Arial"/>
              </a:rPr>
              <a:t>Mining</a:t>
            </a:r>
            <a:r>
              <a:rPr sz="2400" spc="-40" dirty="0">
                <a:solidFill>
                  <a:srgbClr val="FFFFFF"/>
                </a:solidFill>
                <a:latin typeface="Arial"/>
                <a:cs typeface="Arial"/>
              </a:rPr>
              <a:t> </a:t>
            </a:r>
            <a:r>
              <a:rPr sz="2400" dirty="0">
                <a:solidFill>
                  <a:srgbClr val="FFFFFF"/>
                </a:solidFill>
                <a:latin typeface="Arial"/>
                <a:cs typeface="Arial"/>
              </a:rPr>
              <a:t>and</a:t>
            </a:r>
            <a:r>
              <a:rPr sz="2400" spc="-50" dirty="0">
                <a:solidFill>
                  <a:srgbClr val="FFFFFF"/>
                </a:solidFill>
                <a:latin typeface="Arial"/>
                <a:cs typeface="Arial"/>
              </a:rPr>
              <a:t> </a:t>
            </a:r>
            <a:r>
              <a:rPr sz="2400" spc="-10" dirty="0">
                <a:solidFill>
                  <a:srgbClr val="FFFFFF"/>
                </a:solidFill>
                <a:latin typeface="Arial"/>
                <a:cs typeface="Arial"/>
              </a:rPr>
              <a:t>Online</a:t>
            </a:r>
            <a:r>
              <a:rPr sz="2400" spc="-155" dirty="0">
                <a:solidFill>
                  <a:srgbClr val="FFFFFF"/>
                </a:solidFill>
                <a:latin typeface="Arial"/>
                <a:cs typeface="Arial"/>
              </a:rPr>
              <a:t> </a:t>
            </a:r>
            <a:r>
              <a:rPr sz="2400" spc="-10" dirty="0">
                <a:solidFill>
                  <a:srgbClr val="FFFFFF"/>
                </a:solidFill>
                <a:latin typeface="Arial"/>
                <a:cs typeface="Arial"/>
              </a:rPr>
              <a:t>Analysis</a:t>
            </a:r>
            <a:endParaRPr sz="2400">
              <a:latin typeface="Arial"/>
              <a:cs typeface="Arial"/>
            </a:endParaRPr>
          </a:p>
          <a:p>
            <a:pPr marR="2320925" algn="r">
              <a:lnSpc>
                <a:spcPct val="100000"/>
              </a:lnSpc>
              <a:spcBef>
                <a:spcPts val="2750"/>
              </a:spcBef>
            </a:pPr>
            <a:r>
              <a:rPr sz="2400" dirty="0">
                <a:solidFill>
                  <a:srgbClr val="FFFFFF"/>
                </a:solidFill>
                <a:latin typeface="Arial"/>
                <a:cs typeface="Arial"/>
              </a:rPr>
              <a:t>More</a:t>
            </a:r>
            <a:r>
              <a:rPr sz="2400" spc="-70" dirty="0">
                <a:solidFill>
                  <a:srgbClr val="FFFFFF"/>
                </a:solidFill>
                <a:latin typeface="Arial"/>
                <a:cs typeface="Arial"/>
              </a:rPr>
              <a:t> </a:t>
            </a:r>
            <a:r>
              <a:rPr sz="2400" dirty="0">
                <a:solidFill>
                  <a:srgbClr val="FFFFFF"/>
                </a:solidFill>
                <a:latin typeface="Arial"/>
                <a:cs typeface="Arial"/>
              </a:rPr>
              <a:t>Customer</a:t>
            </a:r>
            <a:r>
              <a:rPr sz="2400" spc="-60" dirty="0">
                <a:solidFill>
                  <a:srgbClr val="FFFFFF"/>
                </a:solidFill>
                <a:latin typeface="Arial"/>
                <a:cs typeface="Arial"/>
              </a:rPr>
              <a:t> </a:t>
            </a:r>
            <a:r>
              <a:rPr sz="2400" spc="-10" dirty="0">
                <a:solidFill>
                  <a:srgbClr val="FFFFFF"/>
                </a:solidFill>
                <a:latin typeface="Arial"/>
                <a:cs typeface="Arial"/>
              </a:rPr>
              <a:t>Intelligence</a:t>
            </a:r>
            <a:endParaRPr sz="2400">
              <a:latin typeface="Arial"/>
              <a:cs typeface="Arial"/>
            </a:endParaRPr>
          </a:p>
          <a:p>
            <a:pPr marL="1235710">
              <a:lnSpc>
                <a:spcPct val="100000"/>
              </a:lnSpc>
              <a:spcBef>
                <a:spcPts val="1945"/>
              </a:spcBef>
            </a:pPr>
            <a:r>
              <a:rPr sz="2400" spc="-10" dirty="0">
                <a:solidFill>
                  <a:srgbClr val="FFFFFF"/>
                </a:solidFill>
                <a:latin typeface="Arial"/>
                <a:cs typeface="Arial"/>
              </a:rPr>
              <a:t>Dashboards</a:t>
            </a:r>
            <a:endParaRPr sz="2400">
              <a:latin typeface="Arial"/>
              <a:cs typeface="Arial"/>
            </a:endParaRPr>
          </a:p>
          <a:p>
            <a:pPr marL="1793875">
              <a:lnSpc>
                <a:spcPct val="100000"/>
              </a:lnSpc>
              <a:spcBef>
                <a:spcPts val="2100"/>
              </a:spcBef>
            </a:pPr>
            <a:r>
              <a:rPr sz="2400" dirty="0">
                <a:solidFill>
                  <a:srgbClr val="FFFFFF"/>
                </a:solidFill>
                <a:latin typeface="Arial"/>
                <a:cs typeface="Arial"/>
              </a:rPr>
              <a:t>Knowledge</a:t>
            </a:r>
            <a:r>
              <a:rPr sz="2400" spc="-135" dirty="0">
                <a:solidFill>
                  <a:srgbClr val="FFFFFF"/>
                </a:solidFill>
                <a:latin typeface="Arial"/>
                <a:cs typeface="Arial"/>
              </a:rPr>
              <a:t> </a:t>
            </a:r>
            <a:r>
              <a:rPr sz="2400" spc="-10" dirty="0">
                <a:solidFill>
                  <a:srgbClr val="FFFFFF"/>
                </a:solidFill>
                <a:latin typeface="Arial"/>
                <a:cs typeface="Arial"/>
              </a:rPr>
              <a:t>Management</a:t>
            </a:r>
            <a:endParaRPr sz="2400">
              <a:latin typeface="Arial"/>
              <a:cs typeface="Arial"/>
            </a:endParaRPr>
          </a:p>
          <a:p>
            <a:pPr marL="2769235" marR="5080" indent="-417830">
              <a:lnSpc>
                <a:spcPts val="5300"/>
              </a:lnSpc>
              <a:spcBef>
                <a:spcPts val="290"/>
              </a:spcBef>
            </a:pPr>
            <a:r>
              <a:rPr sz="2400" dirty="0">
                <a:solidFill>
                  <a:srgbClr val="FFFFFF"/>
                </a:solidFill>
                <a:latin typeface="Arial"/>
                <a:cs typeface="Arial"/>
              </a:rPr>
              <a:t>Employee</a:t>
            </a:r>
            <a:r>
              <a:rPr sz="2400" spc="-140" dirty="0">
                <a:solidFill>
                  <a:srgbClr val="FFFFFF"/>
                </a:solidFill>
                <a:latin typeface="Arial"/>
                <a:cs typeface="Arial"/>
              </a:rPr>
              <a:t> </a:t>
            </a:r>
            <a:r>
              <a:rPr sz="2400" dirty="0">
                <a:solidFill>
                  <a:srgbClr val="FFFFFF"/>
                </a:solidFill>
                <a:latin typeface="Arial"/>
                <a:cs typeface="Arial"/>
              </a:rPr>
              <a:t>Knowledge</a:t>
            </a:r>
            <a:r>
              <a:rPr sz="2400" spc="-125" dirty="0">
                <a:solidFill>
                  <a:srgbClr val="FFFFFF"/>
                </a:solidFill>
                <a:latin typeface="Arial"/>
                <a:cs typeface="Arial"/>
              </a:rPr>
              <a:t> </a:t>
            </a:r>
            <a:r>
              <a:rPr sz="2400" spc="-10" dirty="0">
                <a:solidFill>
                  <a:srgbClr val="FFFFFF"/>
                </a:solidFill>
                <a:latin typeface="Arial"/>
                <a:cs typeface="Arial"/>
              </a:rPr>
              <a:t>Networks Autocategorization</a:t>
            </a:r>
            <a:endParaRPr sz="2400">
              <a:latin typeface="Arial"/>
              <a:cs typeface="Arial"/>
            </a:endParaRPr>
          </a:p>
        </p:txBody>
      </p:sp>
      <p:sp>
        <p:nvSpPr>
          <p:cNvPr id="19" name="object 19"/>
          <p:cNvSpPr txBox="1">
            <a:spLocks noGrp="1"/>
          </p:cNvSpPr>
          <p:nvPr>
            <p:ph type="title"/>
          </p:nvPr>
        </p:nvSpPr>
        <p:spPr>
          <a:prstGeom prst="rect">
            <a:avLst/>
          </a:prstGeom>
        </p:spPr>
        <p:txBody>
          <a:bodyPr vert="horz" wrap="square" lIns="0" tIns="12065" rIns="0" bIns="0" rtlCol="0">
            <a:spAutoFit/>
          </a:bodyPr>
          <a:lstStyle/>
          <a:p>
            <a:pPr marL="165100">
              <a:lnSpc>
                <a:spcPct val="100000"/>
              </a:lnSpc>
              <a:spcBef>
                <a:spcPts val="95"/>
              </a:spcBef>
            </a:pPr>
            <a:r>
              <a:rPr spc="-40" dirty="0"/>
              <a:t>Topics</a:t>
            </a:r>
            <a:r>
              <a:rPr spc="-155" dirty="0"/>
              <a:t> </a:t>
            </a:r>
            <a:r>
              <a:rPr spc="-10" dirty="0"/>
              <a:t>Covered….</a:t>
            </a:r>
          </a:p>
        </p:txBody>
      </p:sp>
      <p:pic>
        <p:nvPicPr>
          <p:cNvPr id="20" name="object 20"/>
          <p:cNvPicPr/>
          <p:nvPr/>
        </p:nvPicPr>
        <p:blipFill>
          <a:blip r:embed="rId6" cstate="print"/>
          <a:stretch>
            <a:fillRect/>
          </a:stretch>
        </p:blipFill>
        <p:spPr>
          <a:xfrm>
            <a:off x="0" y="5143499"/>
            <a:ext cx="2285999" cy="171449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420370">
              <a:lnSpc>
                <a:spcPct val="100000"/>
              </a:lnSpc>
              <a:spcBef>
                <a:spcPts val="95"/>
              </a:spcBef>
            </a:pPr>
            <a:r>
              <a:rPr dirty="0"/>
              <a:t>Data</a:t>
            </a:r>
            <a:r>
              <a:rPr spc="-55" dirty="0"/>
              <a:t> </a:t>
            </a:r>
            <a:r>
              <a:rPr dirty="0"/>
              <a:t>Mining</a:t>
            </a:r>
            <a:r>
              <a:rPr spc="-35" dirty="0"/>
              <a:t> </a:t>
            </a:r>
            <a:r>
              <a:rPr spc="-10" dirty="0"/>
              <a:t>(cont'd.)</a:t>
            </a:r>
          </a:p>
        </p:txBody>
      </p:sp>
      <p:sp>
        <p:nvSpPr>
          <p:cNvPr id="3" name="object 3"/>
          <p:cNvSpPr txBox="1">
            <a:spLocks noGrp="1"/>
          </p:cNvSpPr>
          <p:nvPr>
            <p:ph type="body" idx="1"/>
          </p:nvPr>
        </p:nvSpPr>
        <p:spPr>
          <a:prstGeom prst="rect">
            <a:avLst/>
          </a:prstGeom>
        </p:spPr>
        <p:txBody>
          <a:bodyPr vert="horz" wrap="square" lIns="0" tIns="194008" rIns="0" bIns="0" rtlCol="0">
            <a:spAutoFit/>
          </a:bodyPr>
          <a:lstStyle/>
          <a:p>
            <a:pPr marL="583565" indent="-342265">
              <a:lnSpc>
                <a:spcPct val="100000"/>
              </a:lnSpc>
              <a:spcBef>
                <a:spcPts val="775"/>
              </a:spcBef>
              <a:buChar char="•"/>
              <a:tabLst>
                <a:tab pos="583565" algn="l"/>
              </a:tabLst>
            </a:pPr>
            <a:r>
              <a:rPr dirty="0"/>
              <a:t>Identifying</a:t>
            </a:r>
            <a:r>
              <a:rPr spc="-145" dirty="0"/>
              <a:t> </a:t>
            </a:r>
            <a:r>
              <a:rPr dirty="0"/>
              <a:t>profitable</a:t>
            </a:r>
            <a:r>
              <a:rPr spc="-130" dirty="0"/>
              <a:t> </a:t>
            </a:r>
            <a:r>
              <a:rPr dirty="0"/>
              <a:t>customer</a:t>
            </a:r>
            <a:r>
              <a:rPr spc="-135" dirty="0"/>
              <a:t> </a:t>
            </a:r>
            <a:r>
              <a:rPr spc="-10" dirty="0"/>
              <a:t>groups</a:t>
            </a:r>
          </a:p>
          <a:p>
            <a:pPr marL="984885" lvl="1" indent="-286385">
              <a:lnSpc>
                <a:spcPct val="100000"/>
              </a:lnSpc>
              <a:spcBef>
                <a:spcPts val="635"/>
              </a:spcBef>
              <a:buChar char="–"/>
              <a:tabLst>
                <a:tab pos="984885" algn="l"/>
              </a:tabLst>
            </a:pPr>
            <a:r>
              <a:rPr sz="2600" dirty="0">
                <a:latin typeface="Arial"/>
                <a:cs typeface="Arial"/>
              </a:rPr>
              <a:t>Financial</a:t>
            </a:r>
            <a:r>
              <a:rPr sz="2600" spc="-55" dirty="0">
                <a:latin typeface="Arial"/>
                <a:cs typeface="Arial"/>
              </a:rPr>
              <a:t> </a:t>
            </a:r>
            <a:r>
              <a:rPr sz="2600" dirty="0">
                <a:latin typeface="Arial"/>
                <a:cs typeface="Arial"/>
              </a:rPr>
              <a:t>institutions</a:t>
            </a:r>
            <a:r>
              <a:rPr sz="2600" spc="-10" dirty="0">
                <a:latin typeface="Arial"/>
                <a:cs typeface="Arial"/>
              </a:rPr>
              <a:t> </a:t>
            </a:r>
            <a:r>
              <a:rPr sz="2600" dirty="0">
                <a:latin typeface="Arial"/>
                <a:cs typeface="Arial"/>
              </a:rPr>
              <a:t>dismiss</a:t>
            </a:r>
            <a:r>
              <a:rPr sz="2600" spc="-30" dirty="0">
                <a:latin typeface="Arial"/>
                <a:cs typeface="Arial"/>
              </a:rPr>
              <a:t> </a:t>
            </a:r>
            <a:r>
              <a:rPr sz="2600" spc="-10" dirty="0">
                <a:latin typeface="Arial"/>
                <a:cs typeface="Arial"/>
              </a:rPr>
              <a:t>high-</a:t>
            </a:r>
            <a:r>
              <a:rPr sz="2600" dirty="0">
                <a:latin typeface="Arial"/>
                <a:cs typeface="Arial"/>
              </a:rPr>
              <a:t>risk</a:t>
            </a:r>
            <a:r>
              <a:rPr sz="2600" spc="-55" dirty="0">
                <a:latin typeface="Arial"/>
                <a:cs typeface="Arial"/>
              </a:rPr>
              <a:t> </a:t>
            </a:r>
            <a:r>
              <a:rPr sz="2600" spc="-10" dirty="0">
                <a:latin typeface="Arial"/>
                <a:cs typeface="Arial"/>
              </a:rPr>
              <a:t>customers</a:t>
            </a:r>
            <a:endParaRPr sz="2600">
              <a:latin typeface="Arial"/>
              <a:cs typeface="Arial"/>
            </a:endParaRPr>
          </a:p>
          <a:p>
            <a:pPr marL="984885" marR="335915" lvl="1" indent="-287020">
              <a:lnSpc>
                <a:spcPct val="100000"/>
              </a:lnSpc>
              <a:spcBef>
                <a:spcPts val="620"/>
              </a:spcBef>
              <a:buChar char="–"/>
              <a:tabLst>
                <a:tab pos="984885" algn="l"/>
              </a:tabLst>
            </a:pPr>
            <a:r>
              <a:rPr sz="2600" dirty="0">
                <a:latin typeface="Arial"/>
                <a:cs typeface="Arial"/>
              </a:rPr>
              <a:t>Companies</a:t>
            </a:r>
            <a:r>
              <a:rPr sz="2600" spc="-85" dirty="0">
                <a:latin typeface="Arial"/>
                <a:cs typeface="Arial"/>
              </a:rPr>
              <a:t> </a:t>
            </a:r>
            <a:r>
              <a:rPr sz="2600" dirty="0">
                <a:latin typeface="Arial"/>
                <a:cs typeface="Arial"/>
              </a:rPr>
              <a:t>attempt</a:t>
            </a:r>
            <a:r>
              <a:rPr sz="2600" spc="-45" dirty="0">
                <a:latin typeface="Arial"/>
                <a:cs typeface="Arial"/>
              </a:rPr>
              <a:t> </a:t>
            </a:r>
            <a:r>
              <a:rPr sz="2600" dirty="0">
                <a:latin typeface="Arial"/>
                <a:cs typeface="Arial"/>
              </a:rPr>
              <a:t>to</a:t>
            </a:r>
            <a:r>
              <a:rPr sz="2600" spc="-55" dirty="0">
                <a:latin typeface="Arial"/>
                <a:cs typeface="Arial"/>
              </a:rPr>
              <a:t> </a:t>
            </a:r>
            <a:r>
              <a:rPr sz="2600" dirty="0">
                <a:latin typeface="Arial"/>
                <a:cs typeface="Arial"/>
              </a:rPr>
              <a:t>define</a:t>
            </a:r>
            <a:r>
              <a:rPr sz="2600" spc="-55" dirty="0">
                <a:latin typeface="Arial"/>
                <a:cs typeface="Arial"/>
              </a:rPr>
              <a:t> </a:t>
            </a:r>
            <a:r>
              <a:rPr sz="2600" dirty="0">
                <a:latin typeface="Arial"/>
                <a:cs typeface="Arial"/>
              </a:rPr>
              <a:t>narrow</a:t>
            </a:r>
            <a:r>
              <a:rPr sz="2600" spc="-70" dirty="0">
                <a:latin typeface="Arial"/>
                <a:cs typeface="Arial"/>
              </a:rPr>
              <a:t> </a:t>
            </a:r>
            <a:r>
              <a:rPr sz="2600" dirty="0">
                <a:latin typeface="Arial"/>
                <a:cs typeface="Arial"/>
              </a:rPr>
              <a:t>groups</a:t>
            </a:r>
            <a:r>
              <a:rPr sz="2600" spc="-65" dirty="0">
                <a:latin typeface="Arial"/>
                <a:cs typeface="Arial"/>
              </a:rPr>
              <a:t> </a:t>
            </a:r>
            <a:r>
              <a:rPr sz="2600" spc="-25" dirty="0">
                <a:latin typeface="Arial"/>
                <a:cs typeface="Arial"/>
              </a:rPr>
              <a:t>of </a:t>
            </a:r>
            <a:r>
              <a:rPr sz="2600" dirty="0">
                <a:latin typeface="Arial"/>
                <a:cs typeface="Arial"/>
              </a:rPr>
              <a:t>potentially</a:t>
            </a:r>
            <a:r>
              <a:rPr sz="2600" spc="-25" dirty="0">
                <a:latin typeface="Arial"/>
                <a:cs typeface="Arial"/>
              </a:rPr>
              <a:t> </a:t>
            </a:r>
            <a:r>
              <a:rPr sz="2600" dirty="0">
                <a:latin typeface="Arial"/>
                <a:cs typeface="Arial"/>
              </a:rPr>
              <a:t>profitable</a:t>
            </a:r>
            <a:r>
              <a:rPr sz="2600" spc="-25" dirty="0">
                <a:latin typeface="Arial"/>
                <a:cs typeface="Arial"/>
              </a:rPr>
              <a:t> </a:t>
            </a:r>
            <a:r>
              <a:rPr sz="2600" spc="-10" dirty="0">
                <a:latin typeface="Arial"/>
                <a:cs typeface="Arial"/>
              </a:rPr>
              <a:t>customers</a:t>
            </a:r>
            <a:endParaRPr sz="2600">
              <a:latin typeface="Arial"/>
              <a:cs typeface="Arial"/>
            </a:endParaRPr>
          </a:p>
          <a:p>
            <a:pPr marL="583565" indent="-342265">
              <a:lnSpc>
                <a:spcPct val="100000"/>
              </a:lnSpc>
              <a:spcBef>
                <a:spcPts val="670"/>
              </a:spcBef>
              <a:buChar char="•"/>
              <a:tabLst>
                <a:tab pos="583565" algn="l"/>
              </a:tabLst>
            </a:pPr>
            <a:r>
              <a:rPr dirty="0"/>
              <a:t>Utilizing</a:t>
            </a:r>
            <a:r>
              <a:rPr spc="-95" dirty="0"/>
              <a:t> </a:t>
            </a:r>
            <a:r>
              <a:rPr dirty="0"/>
              <a:t>loyalty</a:t>
            </a:r>
            <a:r>
              <a:rPr spc="-105" dirty="0"/>
              <a:t> </a:t>
            </a:r>
            <a:r>
              <a:rPr spc="-10" dirty="0"/>
              <a:t>programs</a:t>
            </a:r>
          </a:p>
          <a:p>
            <a:pPr marL="984885" marR="702310" lvl="1" indent="-287020">
              <a:lnSpc>
                <a:spcPct val="100000"/>
              </a:lnSpc>
              <a:spcBef>
                <a:spcPts val="630"/>
              </a:spcBef>
              <a:buChar char="–"/>
              <a:tabLst>
                <a:tab pos="984885" algn="l"/>
              </a:tabLst>
            </a:pPr>
            <a:r>
              <a:rPr sz="2600" dirty="0">
                <a:latin typeface="Arial"/>
                <a:cs typeface="Arial"/>
              </a:rPr>
              <a:t>Companies</a:t>
            </a:r>
            <a:r>
              <a:rPr sz="2600" spc="-55" dirty="0">
                <a:latin typeface="Arial"/>
                <a:cs typeface="Arial"/>
              </a:rPr>
              <a:t> </a:t>
            </a:r>
            <a:r>
              <a:rPr sz="2600" dirty="0">
                <a:latin typeface="Arial"/>
                <a:cs typeface="Arial"/>
              </a:rPr>
              <a:t>develop</a:t>
            </a:r>
            <a:r>
              <a:rPr sz="2600" spc="-35" dirty="0">
                <a:latin typeface="Arial"/>
                <a:cs typeface="Arial"/>
              </a:rPr>
              <a:t> </a:t>
            </a:r>
            <a:r>
              <a:rPr sz="2600" dirty="0">
                <a:latin typeface="Arial"/>
                <a:cs typeface="Arial"/>
              </a:rPr>
              <a:t>customized</a:t>
            </a:r>
            <a:r>
              <a:rPr sz="2600" spc="-65" dirty="0">
                <a:latin typeface="Arial"/>
                <a:cs typeface="Arial"/>
              </a:rPr>
              <a:t> </a:t>
            </a:r>
            <a:r>
              <a:rPr sz="2600" spc="-10" dirty="0">
                <a:latin typeface="Arial"/>
                <a:cs typeface="Arial"/>
              </a:rPr>
              <a:t>email </a:t>
            </a:r>
            <a:r>
              <a:rPr sz="2600" dirty="0">
                <a:latin typeface="Arial"/>
                <a:cs typeface="Arial"/>
              </a:rPr>
              <a:t>newsletters</a:t>
            </a:r>
            <a:r>
              <a:rPr sz="2600" spc="-90" dirty="0">
                <a:latin typeface="Arial"/>
                <a:cs typeface="Arial"/>
              </a:rPr>
              <a:t> </a:t>
            </a:r>
            <a:r>
              <a:rPr sz="2600" dirty="0">
                <a:latin typeface="Arial"/>
                <a:cs typeface="Arial"/>
              </a:rPr>
              <a:t>targeted</a:t>
            </a:r>
            <a:r>
              <a:rPr sz="2600" spc="-55" dirty="0">
                <a:latin typeface="Arial"/>
                <a:cs typeface="Arial"/>
              </a:rPr>
              <a:t> </a:t>
            </a:r>
            <a:r>
              <a:rPr sz="2600" dirty="0">
                <a:latin typeface="Arial"/>
                <a:cs typeface="Arial"/>
              </a:rPr>
              <a:t>to</a:t>
            </a:r>
            <a:r>
              <a:rPr sz="2600" spc="-60" dirty="0">
                <a:latin typeface="Arial"/>
                <a:cs typeface="Arial"/>
              </a:rPr>
              <a:t> </a:t>
            </a:r>
            <a:r>
              <a:rPr sz="2600" dirty="0">
                <a:latin typeface="Arial"/>
                <a:cs typeface="Arial"/>
              </a:rPr>
              <a:t>individual</a:t>
            </a:r>
            <a:r>
              <a:rPr sz="2600" spc="-85" dirty="0">
                <a:latin typeface="Arial"/>
                <a:cs typeface="Arial"/>
              </a:rPr>
              <a:t> </a:t>
            </a:r>
            <a:r>
              <a:rPr sz="2600" spc="-10" dirty="0">
                <a:latin typeface="Arial"/>
                <a:cs typeface="Arial"/>
              </a:rPr>
              <a:t>customers</a:t>
            </a:r>
            <a:endParaRPr sz="2600">
              <a:latin typeface="Arial"/>
              <a:cs typeface="Arial"/>
            </a:endParaRPr>
          </a:p>
          <a:p>
            <a:pPr marL="984885" marR="741680" lvl="1" indent="-287020">
              <a:lnSpc>
                <a:spcPct val="100000"/>
              </a:lnSpc>
              <a:spcBef>
                <a:spcPts val="625"/>
              </a:spcBef>
              <a:buChar char="–"/>
              <a:tabLst>
                <a:tab pos="984885" algn="l"/>
              </a:tabLst>
            </a:pPr>
            <a:r>
              <a:rPr sz="2600" spc="-35" dirty="0">
                <a:latin typeface="Arial"/>
                <a:cs typeface="Arial"/>
              </a:rPr>
              <a:t>Targeted</a:t>
            </a:r>
            <a:r>
              <a:rPr sz="2600" spc="-60" dirty="0">
                <a:latin typeface="Arial"/>
                <a:cs typeface="Arial"/>
              </a:rPr>
              <a:t> </a:t>
            </a:r>
            <a:r>
              <a:rPr sz="2600" dirty="0">
                <a:latin typeface="Arial"/>
                <a:cs typeface="Arial"/>
              </a:rPr>
              <a:t>special</a:t>
            </a:r>
            <a:r>
              <a:rPr sz="2600" spc="-65" dirty="0">
                <a:latin typeface="Arial"/>
                <a:cs typeface="Arial"/>
              </a:rPr>
              <a:t> </a:t>
            </a:r>
            <a:r>
              <a:rPr sz="2600" dirty="0">
                <a:latin typeface="Arial"/>
                <a:cs typeface="Arial"/>
              </a:rPr>
              <a:t>offers</a:t>
            </a:r>
            <a:r>
              <a:rPr sz="2600" spc="-50" dirty="0">
                <a:latin typeface="Arial"/>
                <a:cs typeface="Arial"/>
              </a:rPr>
              <a:t> </a:t>
            </a:r>
            <a:r>
              <a:rPr sz="2600" dirty="0">
                <a:latin typeface="Arial"/>
                <a:cs typeface="Arial"/>
              </a:rPr>
              <a:t>and</a:t>
            </a:r>
            <a:r>
              <a:rPr sz="2600" spc="-35" dirty="0">
                <a:latin typeface="Arial"/>
                <a:cs typeface="Arial"/>
              </a:rPr>
              <a:t> </a:t>
            </a:r>
            <a:r>
              <a:rPr sz="2600" dirty="0">
                <a:latin typeface="Arial"/>
                <a:cs typeface="Arial"/>
              </a:rPr>
              <a:t>partner</a:t>
            </a:r>
            <a:r>
              <a:rPr sz="2600" spc="-50" dirty="0">
                <a:latin typeface="Arial"/>
                <a:cs typeface="Arial"/>
              </a:rPr>
              <a:t> </a:t>
            </a:r>
            <a:r>
              <a:rPr sz="2600" spc="-10" dirty="0">
                <a:latin typeface="Arial"/>
                <a:cs typeface="Arial"/>
              </a:rPr>
              <a:t>specials </a:t>
            </a:r>
            <a:r>
              <a:rPr sz="2600" dirty="0">
                <a:latin typeface="Arial"/>
                <a:cs typeface="Arial"/>
              </a:rPr>
              <a:t>provided</a:t>
            </a:r>
            <a:r>
              <a:rPr sz="2600" spc="-50" dirty="0">
                <a:latin typeface="Arial"/>
                <a:cs typeface="Arial"/>
              </a:rPr>
              <a:t> </a:t>
            </a:r>
            <a:r>
              <a:rPr sz="2600" dirty="0">
                <a:latin typeface="Arial"/>
                <a:cs typeface="Arial"/>
              </a:rPr>
              <a:t>are</a:t>
            </a:r>
            <a:r>
              <a:rPr sz="2600" spc="-35" dirty="0">
                <a:latin typeface="Arial"/>
                <a:cs typeface="Arial"/>
              </a:rPr>
              <a:t> </a:t>
            </a:r>
            <a:r>
              <a:rPr sz="2600" dirty="0">
                <a:latin typeface="Arial"/>
                <a:cs typeface="Arial"/>
              </a:rPr>
              <a:t>tailored</a:t>
            </a:r>
            <a:r>
              <a:rPr sz="2600" spc="-35" dirty="0">
                <a:latin typeface="Arial"/>
                <a:cs typeface="Arial"/>
              </a:rPr>
              <a:t> </a:t>
            </a:r>
            <a:r>
              <a:rPr sz="2600" dirty="0">
                <a:latin typeface="Arial"/>
                <a:cs typeface="Arial"/>
              </a:rPr>
              <a:t>to</a:t>
            </a:r>
            <a:r>
              <a:rPr sz="2600" spc="-35" dirty="0">
                <a:latin typeface="Arial"/>
                <a:cs typeface="Arial"/>
              </a:rPr>
              <a:t> </a:t>
            </a:r>
            <a:r>
              <a:rPr sz="2600" dirty="0">
                <a:latin typeface="Arial"/>
                <a:cs typeface="Arial"/>
              </a:rPr>
              <a:t>each</a:t>
            </a:r>
            <a:r>
              <a:rPr sz="2600" spc="-50" dirty="0">
                <a:latin typeface="Arial"/>
                <a:cs typeface="Arial"/>
              </a:rPr>
              <a:t> </a:t>
            </a:r>
            <a:r>
              <a:rPr sz="2600" spc="-10" dirty="0">
                <a:latin typeface="Arial"/>
                <a:cs typeface="Arial"/>
              </a:rPr>
              <a:t>customer</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420370">
              <a:lnSpc>
                <a:spcPct val="100000"/>
              </a:lnSpc>
              <a:spcBef>
                <a:spcPts val="95"/>
              </a:spcBef>
            </a:pPr>
            <a:r>
              <a:rPr dirty="0"/>
              <a:t>Data</a:t>
            </a:r>
            <a:r>
              <a:rPr spc="-55" dirty="0"/>
              <a:t> </a:t>
            </a:r>
            <a:r>
              <a:rPr dirty="0"/>
              <a:t>Mining</a:t>
            </a:r>
            <a:r>
              <a:rPr spc="-35" dirty="0"/>
              <a:t> </a:t>
            </a:r>
            <a:r>
              <a:rPr spc="-10" dirty="0"/>
              <a:t>(cont'd.)</a:t>
            </a:r>
          </a:p>
        </p:txBody>
      </p:sp>
      <p:sp>
        <p:nvSpPr>
          <p:cNvPr id="3" name="object 3"/>
          <p:cNvSpPr txBox="1"/>
          <p:nvPr/>
        </p:nvSpPr>
        <p:spPr>
          <a:xfrm>
            <a:off x="991616" y="1004461"/>
            <a:ext cx="7817484" cy="4375785"/>
          </a:xfrm>
          <a:prstGeom prst="rect">
            <a:avLst/>
          </a:prstGeom>
        </p:spPr>
        <p:txBody>
          <a:bodyPr vert="horz" wrap="square" lIns="0" tIns="98425" rIns="0" bIns="0" rtlCol="0">
            <a:spAutoFit/>
          </a:bodyPr>
          <a:lstStyle/>
          <a:p>
            <a:pPr marL="354965" indent="-342265">
              <a:lnSpc>
                <a:spcPct val="100000"/>
              </a:lnSpc>
              <a:spcBef>
                <a:spcPts val="775"/>
              </a:spcBef>
              <a:buChar char="•"/>
              <a:tabLst>
                <a:tab pos="354965" algn="l"/>
              </a:tabLst>
            </a:pPr>
            <a:r>
              <a:rPr sz="2800" dirty="0">
                <a:latin typeface="Arial"/>
                <a:cs typeface="Arial"/>
              </a:rPr>
              <a:t>Inferring</a:t>
            </a:r>
            <a:r>
              <a:rPr sz="2800" spc="-120" dirty="0">
                <a:latin typeface="Arial"/>
                <a:cs typeface="Arial"/>
              </a:rPr>
              <a:t> </a:t>
            </a:r>
            <a:r>
              <a:rPr sz="2800" spc="-10" dirty="0">
                <a:latin typeface="Arial"/>
                <a:cs typeface="Arial"/>
              </a:rPr>
              <a:t>demographics</a:t>
            </a:r>
            <a:endParaRPr sz="2800">
              <a:latin typeface="Arial"/>
              <a:cs typeface="Arial"/>
            </a:endParaRPr>
          </a:p>
          <a:p>
            <a:pPr marL="756285" marR="54610" lvl="1" indent="-287020">
              <a:lnSpc>
                <a:spcPct val="100000"/>
              </a:lnSpc>
              <a:spcBef>
                <a:spcPts val="635"/>
              </a:spcBef>
              <a:buChar char="–"/>
              <a:tabLst>
                <a:tab pos="756285" algn="l"/>
              </a:tabLst>
            </a:pPr>
            <a:r>
              <a:rPr sz="2600" dirty="0">
                <a:latin typeface="Arial"/>
                <a:cs typeface="Arial"/>
              </a:rPr>
              <a:t>Predict</a:t>
            </a:r>
            <a:r>
              <a:rPr sz="2600" spc="-35" dirty="0">
                <a:latin typeface="Arial"/>
                <a:cs typeface="Arial"/>
              </a:rPr>
              <a:t> </a:t>
            </a:r>
            <a:r>
              <a:rPr sz="2600" dirty="0">
                <a:latin typeface="Arial"/>
                <a:cs typeface="Arial"/>
              </a:rPr>
              <a:t>what</a:t>
            </a:r>
            <a:r>
              <a:rPr sz="2600" spc="-15" dirty="0">
                <a:latin typeface="Arial"/>
                <a:cs typeface="Arial"/>
              </a:rPr>
              <a:t> </a:t>
            </a:r>
            <a:r>
              <a:rPr sz="2600" dirty="0">
                <a:latin typeface="Arial"/>
                <a:cs typeface="Arial"/>
              </a:rPr>
              <a:t>customers</a:t>
            </a:r>
            <a:r>
              <a:rPr sz="2600" spc="-40" dirty="0">
                <a:latin typeface="Arial"/>
                <a:cs typeface="Arial"/>
              </a:rPr>
              <a:t> </a:t>
            </a:r>
            <a:r>
              <a:rPr sz="2600" dirty="0">
                <a:latin typeface="Arial"/>
                <a:cs typeface="Arial"/>
              </a:rPr>
              <a:t>are</a:t>
            </a:r>
            <a:r>
              <a:rPr sz="2600" spc="-15" dirty="0">
                <a:latin typeface="Arial"/>
                <a:cs typeface="Arial"/>
              </a:rPr>
              <a:t> </a:t>
            </a:r>
            <a:r>
              <a:rPr sz="2600" dirty="0">
                <a:latin typeface="Arial"/>
                <a:cs typeface="Arial"/>
              </a:rPr>
              <a:t>likely</a:t>
            </a:r>
            <a:r>
              <a:rPr sz="2600" spc="-35" dirty="0">
                <a:latin typeface="Arial"/>
                <a:cs typeface="Arial"/>
              </a:rPr>
              <a:t> </a:t>
            </a:r>
            <a:r>
              <a:rPr sz="2600" dirty="0">
                <a:latin typeface="Arial"/>
                <a:cs typeface="Arial"/>
              </a:rPr>
              <a:t>to</a:t>
            </a:r>
            <a:r>
              <a:rPr sz="2600" spc="-15" dirty="0">
                <a:latin typeface="Arial"/>
                <a:cs typeface="Arial"/>
              </a:rPr>
              <a:t> </a:t>
            </a:r>
            <a:r>
              <a:rPr sz="2600" dirty="0">
                <a:latin typeface="Arial"/>
                <a:cs typeface="Arial"/>
              </a:rPr>
              <a:t>purchase</a:t>
            </a:r>
            <a:r>
              <a:rPr sz="2600" spc="-35" dirty="0">
                <a:latin typeface="Arial"/>
                <a:cs typeface="Arial"/>
              </a:rPr>
              <a:t> </a:t>
            </a:r>
            <a:r>
              <a:rPr sz="2600" spc="-25" dirty="0">
                <a:latin typeface="Arial"/>
                <a:cs typeface="Arial"/>
              </a:rPr>
              <a:t>in </a:t>
            </a:r>
            <a:r>
              <a:rPr sz="2600" dirty="0">
                <a:latin typeface="Arial"/>
                <a:cs typeface="Arial"/>
              </a:rPr>
              <a:t>the</a:t>
            </a:r>
            <a:r>
              <a:rPr sz="2600" spc="-50" dirty="0">
                <a:latin typeface="Arial"/>
                <a:cs typeface="Arial"/>
              </a:rPr>
              <a:t> </a:t>
            </a:r>
            <a:r>
              <a:rPr sz="2600" spc="-10" dirty="0">
                <a:latin typeface="Arial"/>
                <a:cs typeface="Arial"/>
              </a:rPr>
              <a:t>future</a:t>
            </a:r>
            <a:endParaRPr sz="2600">
              <a:latin typeface="Arial"/>
              <a:cs typeface="Arial"/>
            </a:endParaRPr>
          </a:p>
          <a:p>
            <a:pPr marL="756285" lvl="1" indent="-286385">
              <a:lnSpc>
                <a:spcPct val="100000"/>
              </a:lnSpc>
              <a:spcBef>
                <a:spcPts val="625"/>
              </a:spcBef>
              <a:buChar char="–"/>
              <a:tabLst>
                <a:tab pos="756285" algn="l"/>
              </a:tabLst>
            </a:pPr>
            <a:r>
              <a:rPr sz="2600" spc="-10" dirty="0">
                <a:latin typeface="Arial"/>
                <a:cs typeface="Arial"/>
              </a:rPr>
              <a:t>Amazon.com</a:t>
            </a:r>
            <a:endParaRPr sz="2600">
              <a:latin typeface="Arial"/>
              <a:cs typeface="Arial"/>
            </a:endParaRPr>
          </a:p>
          <a:p>
            <a:pPr marL="1154430" marR="5080" lvl="2" indent="-227329">
              <a:lnSpc>
                <a:spcPct val="100000"/>
              </a:lnSpc>
              <a:spcBef>
                <a:spcPts val="585"/>
              </a:spcBef>
              <a:buChar char="•"/>
              <a:tabLst>
                <a:tab pos="1155700" algn="l"/>
              </a:tabLst>
            </a:pPr>
            <a:r>
              <a:rPr sz="2400" dirty="0">
                <a:latin typeface="Arial"/>
                <a:cs typeface="Arial"/>
              </a:rPr>
              <a:t>Determines</a:t>
            </a:r>
            <a:r>
              <a:rPr sz="2400" spc="-55" dirty="0">
                <a:latin typeface="Arial"/>
                <a:cs typeface="Arial"/>
              </a:rPr>
              <a:t> </a:t>
            </a:r>
            <a:r>
              <a:rPr sz="2400" dirty="0">
                <a:latin typeface="Arial"/>
                <a:cs typeface="Arial"/>
              </a:rPr>
              <a:t>a</a:t>
            </a:r>
            <a:r>
              <a:rPr sz="2400" spc="-65" dirty="0">
                <a:latin typeface="Arial"/>
                <a:cs typeface="Arial"/>
              </a:rPr>
              <a:t> </a:t>
            </a:r>
            <a:r>
              <a:rPr sz="2400" dirty="0">
                <a:latin typeface="Arial"/>
                <a:cs typeface="Arial"/>
              </a:rPr>
              <a:t>customer’s</a:t>
            </a:r>
            <a:r>
              <a:rPr sz="2400" spc="-55" dirty="0">
                <a:latin typeface="Arial"/>
                <a:cs typeface="Arial"/>
              </a:rPr>
              <a:t> </a:t>
            </a:r>
            <a:r>
              <a:rPr sz="2400" dirty="0">
                <a:latin typeface="Arial"/>
                <a:cs typeface="Arial"/>
              </a:rPr>
              <a:t>age</a:t>
            </a:r>
            <a:r>
              <a:rPr sz="2400" spc="-75" dirty="0">
                <a:latin typeface="Arial"/>
                <a:cs typeface="Arial"/>
              </a:rPr>
              <a:t> </a:t>
            </a:r>
            <a:r>
              <a:rPr sz="2400" dirty="0">
                <a:latin typeface="Arial"/>
                <a:cs typeface="Arial"/>
              </a:rPr>
              <a:t>range</a:t>
            </a:r>
            <a:r>
              <a:rPr sz="2400" spc="-55" dirty="0">
                <a:latin typeface="Arial"/>
                <a:cs typeface="Arial"/>
              </a:rPr>
              <a:t> </a:t>
            </a:r>
            <a:r>
              <a:rPr sz="2400" dirty="0">
                <a:latin typeface="Arial"/>
                <a:cs typeface="Arial"/>
              </a:rPr>
              <a:t>based</a:t>
            </a:r>
            <a:r>
              <a:rPr sz="2400" spc="-55" dirty="0">
                <a:latin typeface="Arial"/>
                <a:cs typeface="Arial"/>
              </a:rPr>
              <a:t> </a:t>
            </a:r>
            <a:r>
              <a:rPr sz="2400" dirty="0">
                <a:latin typeface="Arial"/>
                <a:cs typeface="Arial"/>
              </a:rPr>
              <a:t>on</a:t>
            </a:r>
            <a:r>
              <a:rPr sz="2400" spc="-65" dirty="0">
                <a:latin typeface="Arial"/>
                <a:cs typeface="Arial"/>
              </a:rPr>
              <a:t> </a:t>
            </a:r>
            <a:r>
              <a:rPr sz="2400" spc="-25" dirty="0">
                <a:latin typeface="Arial"/>
                <a:cs typeface="Arial"/>
              </a:rPr>
              <a:t>his 	</a:t>
            </a:r>
            <a:r>
              <a:rPr sz="2400" dirty="0">
                <a:latin typeface="Arial"/>
                <a:cs typeface="Arial"/>
              </a:rPr>
              <a:t>or</a:t>
            </a:r>
            <a:r>
              <a:rPr sz="2400" spc="-65" dirty="0">
                <a:latin typeface="Arial"/>
                <a:cs typeface="Arial"/>
              </a:rPr>
              <a:t> </a:t>
            </a:r>
            <a:r>
              <a:rPr sz="2400" dirty="0">
                <a:latin typeface="Arial"/>
                <a:cs typeface="Arial"/>
              </a:rPr>
              <a:t>her</a:t>
            </a:r>
            <a:r>
              <a:rPr sz="2400" spc="-60" dirty="0">
                <a:latin typeface="Arial"/>
                <a:cs typeface="Arial"/>
              </a:rPr>
              <a:t> </a:t>
            </a:r>
            <a:r>
              <a:rPr sz="2400" dirty="0">
                <a:latin typeface="Arial"/>
                <a:cs typeface="Arial"/>
              </a:rPr>
              <a:t>purchase</a:t>
            </a:r>
            <a:r>
              <a:rPr sz="2400" spc="-55" dirty="0">
                <a:latin typeface="Arial"/>
                <a:cs typeface="Arial"/>
              </a:rPr>
              <a:t> </a:t>
            </a:r>
            <a:r>
              <a:rPr sz="2400" spc="-10" dirty="0">
                <a:latin typeface="Arial"/>
                <a:cs typeface="Arial"/>
              </a:rPr>
              <a:t>history</a:t>
            </a:r>
            <a:endParaRPr sz="2400">
              <a:latin typeface="Arial"/>
              <a:cs typeface="Arial"/>
            </a:endParaRPr>
          </a:p>
          <a:p>
            <a:pPr marL="1154430" lvl="2" indent="-227329">
              <a:lnSpc>
                <a:spcPct val="100000"/>
              </a:lnSpc>
              <a:spcBef>
                <a:spcPts val="575"/>
              </a:spcBef>
              <a:buChar char="•"/>
              <a:tabLst>
                <a:tab pos="1154430" algn="l"/>
              </a:tabLst>
            </a:pPr>
            <a:r>
              <a:rPr sz="2400" dirty="0">
                <a:latin typeface="Arial"/>
                <a:cs typeface="Arial"/>
              </a:rPr>
              <a:t>Attempts</a:t>
            </a:r>
            <a:r>
              <a:rPr sz="2400" spc="-60" dirty="0">
                <a:latin typeface="Arial"/>
                <a:cs typeface="Arial"/>
              </a:rPr>
              <a:t> </a:t>
            </a:r>
            <a:r>
              <a:rPr sz="2400" dirty="0">
                <a:latin typeface="Arial"/>
                <a:cs typeface="Arial"/>
              </a:rPr>
              <a:t>to</a:t>
            </a:r>
            <a:r>
              <a:rPr sz="2400" spc="-45" dirty="0">
                <a:latin typeface="Arial"/>
                <a:cs typeface="Arial"/>
              </a:rPr>
              <a:t> </a:t>
            </a:r>
            <a:r>
              <a:rPr sz="2400" dirty="0">
                <a:latin typeface="Arial"/>
                <a:cs typeface="Arial"/>
              </a:rPr>
              <a:t>determine</a:t>
            </a:r>
            <a:r>
              <a:rPr sz="2400" spc="-35" dirty="0">
                <a:latin typeface="Arial"/>
                <a:cs typeface="Arial"/>
              </a:rPr>
              <a:t> </a:t>
            </a:r>
            <a:r>
              <a:rPr sz="2400" dirty="0">
                <a:latin typeface="Arial"/>
                <a:cs typeface="Arial"/>
              </a:rPr>
              <a:t>customer’s</a:t>
            </a:r>
            <a:r>
              <a:rPr sz="2400" spc="-30" dirty="0">
                <a:latin typeface="Arial"/>
                <a:cs typeface="Arial"/>
              </a:rPr>
              <a:t> </a:t>
            </a:r>
            <a:r>
              <a:rPr sz="2400" spc="-10" dirty="0">
                <a:latin typeface="Arial"/>
                <a:cs typeface="Arial"/>
              </a:rPr>
              <a:t>gender</a:t>
            </a:r>
            <a:endParaRPr sz="2400">
              <a:latin typeface="Arial"/>
              <a:cs typeface="Arial"/>
            </a:endParaRPr>
          </a:p>
          <a:p>
            <a:pPr marL="1154430" marR="212725" lvl="2" indent="-227329">
              <a:lnSpc>
                <a:spcPct val="100000"/>
              </a:lnSpc>
              <a:spcBef>
                <a:spcPts val="580"/>
              </a:spcBef>
              <a:buChar char="•"/>
              <a:tabLst>
                <a:tab pos="1155700" algn="l"/>
              </a:tabLst>
            </a:pPr>
            <a:r>
              <a:rPr sz="2400" dirty="0">
                <a:latin typeface="Arial"/>
                <a:cs typeface="Arial"/>
              </a:rPr>
              <a:t>Advertises</a:t>
            </a:r>
            <a:r>
              <a:rPr sz="2400" spc="-75" dirty="0">
                <a:latin typeface="Arial"/>
                <a:cs typeface="Arial"/>
              </a:rPr>
              <a:t> </a:t>
            </a:r>
            <a:r>
              <a:rPr sz="2400" dirty="0">
                <a:latin typeface="Arial"/>
                <a:cs typeface="Arial"/>
              </a:rPr>
              <a:t>for</a:t>
            </a:r>
            <a:r>
              <a:rPr sz="2400" spc="-95" dirty="0">
                <a:latin typeface="Arial"/>
                <a:cs typeface="Arial"/>
              </a:rPr>
              <a:t> </a:t>
            </a:r>
            <a:r>
              <a:rPr sz="2400" dirty="0">
                <a:latin typeface="Arial"/>
                <a:cs typeface="Arial"/>
              </a:rPr>
              <a:t>appropriate</a:t>
            </a:r>
            <a:r>
              <a:rPr sz="2400" spc="-55" dirty="0">
                <a:latin typeface="Arial"/>
                <a:cs typeface="Arial"/>
              </a:rPr>
              <a:t> </a:t>
            </a:r>
            <a:r>
              <a:rPr sz="2400" dirty="0">
                <a:latin typeface="Arial"/>
                <a:cs typeface="Arial"/>
              </a:rPr>
              <a:t>age</a:t>
            </a:r>
            <a:r>
              <a:rPr sz="2400" spc="-90" dirty="0">
                <a:latin typeface="Arial"/>
                <a:cs typeface="Arial"/>
              </a:rPr>
              <a:t> </a:t>
            </a:r>
            <a:r>
              <a:rPr sz="2400" dirty="0">
                <a:latin typeface="Arial"/>
                <a:cs typeface="Arial"/>
              </a:rPr>
              <a:t>groups</a:t>
            </a:r>
            <a:r>
              <a:rPr sz="2400" spc="-75" dirty="0">
                <a:latin typeface="Arial"/>
                <a:cs typeface="Arial"/>
              </a:rPr>
              <a:t> </a:t>
            </a:r>
            <a:r>
              <a:rPr sz="2400" dirty="0">
                <a:latin typeface="Arial"/>
                <a:cs typeface="Arial"/>
              </a:rPr>
              <a:t>based</a:t>
            </a:r>
            <a:r>
              <a:rPr sz="2400" spc="-70" dirty="0">
                <a:latin typeface="Arial"/>
                <a:cs typeface="Arial"/>
              </a:rPr>
              <a:t> </a:t>
            </a:r>
            <a:r>
              <a:rPr sz="2400" spc="-25" dirty="0">
                <a:latin typeface="Arial"/>
                <a:cs typeface="Arial"/>
              </a:rPr>
              <a:t>on 	</a:t>
            </a:r>
            <a:r>
              <a:rPr sz="2400" dirty="0">
                <a:latin typeface="Arial"/>
                <a:cs typeface="Arial"/>
              </a:rPr>
              <a:t>the</a:t>
            </a:r>
            <a:r>
              <a:rPr sz="2400" spc="-80" dirty="0">
                <a:latin typeface="Arial"/>
                <a:cs typeface="Arial"/>
              </a:rPr>
              <a:t> </a:t>
            </a:r>
            <a:r>
              <a:rPr sz="2400" dirty="0">
                <a:latin typeface="Arial"/>
                <a:cs typeface="Arial"/>
              </a:rPr>
              <a:t>inferred</a:t>
            </a:r>
            <a:r>
              <a:rPr sz="2400" spc="-75" dirty="0">
                <a:latin typeface="Arial"/>
                <a:cs typeface="Arial"/>
              </a:rPr>
              <a:t> </a:t>
            </a:r>
            <a:r>
              <a:rPr sz="2400" dirty="0">
                <a:latin typeface="Arial"/>
                <a:cs typeface="Arial"/>
              </a:rPr>
              <a:t>customer</a:t>
            </a:r>
            <a:r>
              <a:rPr sz="2400" spc="-75" dirty="0">
                <a:latin typeface="Arial"/>
                <a:cs typeface="Arial"/>
              </a:rPr>
              <a:t> </a:t>
            </a:r>
            <a:r>
              <a:rPr sz="2400" spc="-10" dirty="0">
                <a:latin typeface="Arial"/>
                <a:cs typeface="Arial"/>
              </a:rPr>
              <a:t>demographics</a:t>
            </a:r>
            <a:endParaRPr sz="2400">
              <a:latin typeface="Arial"/>
              <a:cs typeface="Arial"/>
            </a:endParaRPr>
          </a:p>
          <a:p>
            <a:pPr marL="1154430" lvl="2" indent="-227329">
              <a:lnSpc>
                <a:spcPct val="100000"/>
              </a:lnSpc>
              <a:spcBef>
                <a:spcPts val="575"/>
              </a:spcBef>
              <a:buChar char="•"/>
              <a:tabLst>
                <a:tab pos="1154430" algn="l"/>
              </a:tabLst>
            </a:pPr>
            <a:r>
              <a:rPr sz="2400" dirty="0">
                <a:latin typeface="Arial"/>
                <a:cs typeface="Arial"/>
              </a:rPr>
              <a:t>Infers</a:t>
            </a:r>
            <a:r>
              <a:rPr sz="2400" spc="-70" dirty="0">
                <a:latin typeface="Arial"/>
                <a:cs typeface="Arial"/>
              </a:rPr>
              <a:t> </a:t>
            </a:r>
            <a:r>
              <a:rPr sz="2400" dirty="0">
                <a:latin typeface="Arial"/>
                <a:cs typeface="Arial"/>
              </a:rPr>
              <a:t>holiday</a:t>
            </a:r>
            <a:r>
              <a:rPr sz="2400" spc="-15" dirty="0">
                <a:latin typeface="Arial"/>
                <a:cs typeface="Arial"/>
              </a:rPr>
              <a:t> </a:t>
            </a:r>
            <a:r>
              <a:rPr sz="2400" dirty="0">
                <a:latin typeface="Arial"/>
                <a:cs typeface="Arial"/>
              </a:rPr>
              <a:t>gift</a:t>
            </a:r>
            <a:r>
              <a:rPr sz="2400" spc="-50" dirty="0">
                <a:latin typeface="Arial"/>
                <a:cs typeface="Arial"/>
              </a:rPr>
              <a:t> </a:t>
            </a:r>
            <a:r>
              <a:rPr sz="2400" spc="-10" dirty="0">
                <a:latin typeface="Arial"/>
                <a:cs typeface="Arial"/>
              </a:rPr>
              <a:t>selections</a:t>
            </a:r>
            <a:endParaRPr sz="24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317500">
              <a:lnSpc>
                <a:spcPct val="100000"/>
              </a:lnSpc>
              <a:spcBef>
                <a:spcPts val="95"/>
              </a:spcBef>
            </a:pPr>
            <a:r>
              <a:rPr spc="-10" dirty="0"/>
              <a:t>Online</a:t>
            </a:r>
            <a:r>
              <a:rPr spc="-185" dirty="0"/>
              <a:t> </a:t>
            </a:r>
            <a:r>
              <a:rPr dirty="0"/>
              <a:t>Analytical</a:t>
            </a:r>
            <a:r>
              <a:rPr spc="-125" dirty="0"/>
              <a:t> </a:t>
            </a:r>
            <a:r>
              <a:rPr spc="-10" dirty="0"/>
              <a:t>Processing</a:t>
            </a:r>
          </a:p>
        </p:txBody>
      </p:sp>
      <p:sp>
        <p:nvSpPr>
          <p:cNvPr id="3" name="object 3"/>
          <p:cNvSpPr txBox="1"/>
          <p:nvPr/>
        </p:nvSpPr>
        <p:spPr>
          <a:xfrm>
            <a:off x="991616" y="1110487"/>
            <a:ext cx="7686675" cy="4415155"/>
          </a:xfrm>
          <a:prstGeom prst="rect">
            <a:avLst/>
          </a:prstGeom>
        </p:spPr>
        <p:txBody>
          <a:bodyPr vert="horz" wrap="square" lIns="0" tIns="12065" rIns="0" bIns="0" rtlCol="0">
            <a:spAutoFit/>
          </a:bodyPr>
          <a:lstStyle/>
          <a:p>
            <a:pPr marL="355600" marR="5080" indent="-342900">
              <a:lnSpc>
                <a:spcPct val="100000"/>
              </a:lnSpc>
              <a:spcBef>
                <a:spcPts val="95"/>
              </a:spcBef>
              <a:buFont typeface="Arial"/>
              <a:buChar char="•"/>
              <a:tabLst>
                <a:tab pos="355600" algn="l"/>
              </a:tabLst>
            </a:pPr>
            <a:r>
              <a:rPr sz="2800" b="1" dirty="0">
                <a:latin typeface="Arial"/>
                <a:cs typeface="Arial"/>
              </a:rPr>
              <a:t>Online</a:t>
            </a:r>
            <a:r>
              <a:rPr sz="2800" b="1" spc="-100" dirty="0">
                <a:latin typeface="Arial"/>
                <a:cs typeface="Arial"/>
              </a:rPr>
              <a:t> </a:t>
            </a:r>
            <a:r>
              <a:rPr sz="2800" b="1" dirty="0">
                <a:latin typeface="Arial"/>
                <a:cs typeface="Arial"/>
              </a:rPr>
              <a:t>analytical</a:t>
            </a:r>
            <a:r>
              <a:rPr sz="2800" b="1" spc="-70" dirty="0">
                <a:latin typeface="Arial"/>
                <a:cs typeface="Arial"/>
              </a:rPr>
              <a:t> </a:t>
            </a:r>
            <a:r>
              <a:rPr sz="2800" b="1" dirty="0">
                <a:latin typeface="Arial"/>
                <a:cs typeface="Arial"/>
              </a:rPr>
              <a:t>processing</a:t>
            </a:r>
            <a:r>
              <a:rPr sz="2800" b="1" spc="-85" dirty="0">
                <a:latin typeface="Arial"/>
                <a:cs typeface="Arial"/>
              </a:rPr>
              <a:t> </a:t>
            </a:r>
            <a:r>
              <a:rPr sz="2800" b="1" dirty="0">
                <a:latin typeface="Arial"/>
                <a:cs typeface="Arial"/>
              </a:rPr>
              <a:t>(OLAP)</a:t>
            </a:r>
            <a:r>
              <a:rPr sz="2800" dirty="0">
                <a:latin typeface="Arial"/>
                <a:cs typeface="Arial"/>
              </a:rPr>
              <a:t>:</a:t>
            </a:r>
            <a:r>
              <a:rPr sz="2800" spc="-85" dirty="0">
                <a:latin typeface="Arial"/>
                <a:cs typeface="Arial"/>
              </a:rPr>
              <a:t> </a:t>
            </a:r>
            <a:r>
              <a:rPr sz="2800" dirty="0">
                <a:latin typeface="Arial"/>
                <a:cs typeface="Arial"/>
              </a:rPr>
              <a:t>a</a:t>
            </a:r>
            <a:r>
              <a:rPr sz="2800" spc="-110" dirty="0">
                <a:latin typeface="Arial"/>
                <a:cs typeface="Arial"/>
              </a:rPr>
              <a:t> </a:t>
            </a:r>
            <a:r>
              <a:rPr sz="2800" spc="-20" dirty="0">
                <a:latin typeface="Arial"/>
                <a:cs typeface="Arial"/>
              </a:rPr>
              <a:t>type </a:t>
            </a:r>
            <a:r>
              <a:rPr sz="2800" dirty="0">
                <a:latin typeface="Arial"/>
                <a:cs typeface="Arial"/>
              </a:rPr>
              <a:t>of</a:t>
            </a:r>
            <a:r>
              <a:rPr sz="2800" spc="-70" dirty="0">
                <a:latin typeface="Arial"/>
                <a:cs typeface="Arial"/>
              </a:rPr>
              <a:t> </a:t>
            </a:r>
            <a:r>
              <a:rPr sz="2800" dirty="0">
                <a:latin typeface="Arial"/>
                <a:cs typeface="Arial"/>
              </a:rPr>
              <a:t>application</a:t>
            </a:r>
            <a:r>
              <a:rPr sz="2800" spc="-50" dirty="0">
                <a:latin typeface="Arial"/>
                <a:cs typeface="Arial"/>
              </a:rPr>
              <a:t> </a:t>
            </a:r>
            <a:r>
              <a:rPr sz="2800" dirty="0">
                <a:latin typeface="Arial"/>
                <a:cs typeface="Arial"/>
              </a:rPr>
              <a:t>used</a:t>
            </a:r>
            <a:r>
              <a:rPr sz="2800" spc="-60" dirty="0">
                <a:latin typeface="Arial"/>
                <a:cs typeface="Arial"/>
              </a:rPr>
              <a:t> </a:t>
            </a:r>
            <a:r>
              <a:rPr sz="2800" dirty="0">
                <a:latin typeface="Arial"/>
                <a:cs typeface="Arial"/>
              </a:rPr>
              <a:t>to</a:t>
            </a:r>
            <a:r>
              <a:rPr sz="2800" spc="-65" dirty="0">
                <a:latin typeface="Arial"/>
                <a:cs typeface="Arial"/>
              </a:rPr>
              <a:t> </a:t>
            </a:r>
            <a:r>
              <a:rPr sz="2800" dirty="0">
                <a:latin typeface="Arial"/>
                <a:cs typeface="Arial"/>
              </a:rPr>
              <a:t>exploit</a:t>
            </a:r>
            <a:r>
              <a:rPr sz="2800" spc="-70" dirty="0">
                <a:latin typeface="Arial"/>
                <a:cs typeface="Arial"/>
              </a:rPr>
              <a:t> </a:t>
            </a:r>
            <a:r>
              <a:rPr sz="2800" dirty="0">
                <a:latin typeface="Arial"/>
                <a:cs typeface="Arial"/>
              </a:rPr>
              <a:t>data</a:t>
            </a:r>
            <a:r>
              <a:rPr sz="2800" spc="-60" dirty="0">
                <a:latin typeface="Arial"/>
                <a:cs typeface="Arial"/>
              </a:rPr>
              <a:t> </a:t>
            </a:r>
            <a:r>
              <a:rPr sz="2800" spc="-10" dirty="0">
                <a:latin typeface="Arial"/>
                <a:cs typeface="Arial"/>
              </a:rPr>
              <a:t>warehouses</a:t>
            </a:r>
            <a:endParaRPr sz="2800">
              <a:latin typeface="Arial"/>
              <a:cs typeface="Arial"/>
            </a:endParaRPr>
          </a:p>
          <a:p>
            <a:pPr marL="756285" lvl="1" indent="-286385">
              <a:lnSpc>
                <a:spcPct val="100000"/>
              </a:lnSpc>
              <a:spcBef>
                <a:spcPts val="630"/>
              </a:spcBef>
              <a:buChar char="–"/>
              <a:tabLst>
                <a:tab pos="756285" algn="l"/>
              </a:tabLst>
            </a:pPr>
            <a:r>
              <a:rPr sz="2600" dirty="0">
                <a:latin typeface="Arial"/>
                <a:cs typeface="Arial"/>
              </a:rPr>
              <a:t>Provides</a:t>
            </a:r>
            <a:r>
              <a:rPr sz="2600" spc="-50" dirty="0">
                <a:latin typeface="Arial"/>
                <a:cs typeface="Arial"/>
              </a:rPr>
              <a:t> </a:t>
            </a:r>
            <a:r>
              <a:rPr sz="2600" dirty="0">
                <a:latin typeface="Arial"/>
                <a:cs typeface="Arial"/>
              </a:rPr>
              <a:t>extremely</a:t>
            </a:r>
            <a:r>
              <a:rPr sz="2600" spc="-45" dirty="0">
                <a:latin typeface="Arial"/>
                <a:cs typeface="Arial"/>
              </a:rPr>
              <a:t> </a:t>
            </a:r>
            <a:r>
              <a:rPr sz="2600" dirty="0">
                <a:latin typeface="Arial"/>
                <a:cs typeface="Arial"/>
              </a:rPr>
              <a:t>fast</a:t>
            </a:r>
            <a:r>
              <a:rPr sz="2600" spc="-20" dirty="0">
                <a:latin typeface="Arial"/>
                <a:cs typeface="Arial"/>
              </a:rPr>
              <a:t> </a:t>
            </a:r>
            <a:r>
              <a:rPr sz="2600" dirty="0">
                <a:latin typeface="Arial"/>
                <a:cs typeface="Arial"/>
              </a:rPr>
              <a:t>response</a:t>
            </a:r>
            <a:r>
              <a:rPr sz="2600" spc="-40" dirty="0">
                <a:latin typeface="Arial"/>
                <a:cs typeface="Arial"/>
              </a:rPr>
              <a:t> </a:t>
            </a:r>
            <a:r>
              <a:rPr sz="2600" spc="-10" dirty="0">
                <a:latin typeface="Arial"/>
                <a:cs typeface="Arial"/>
              </a:rPr>
              <a:t>times</a:t>
            </a:r>
            <a:endParaRPr sz="2600">
              <a:latin typeface="Arial"/>
              <a:cs typeface="Arial"/>
            </a:endParaRPr>
          </a:p>
          <a:p>
            <a:pPr marL="756285" marR="200025" lvl="1" indent="-287020">
              <a:lnSpc>
                <a:spcPct val="100000"/>
              </a:lnSpc>
              <a:spcBef>
                <a:spcPts val="630"/>
              </a:spcBef>
              <a:buChar char="–"/>
              <a:tabLst>
                <a:tab pos="756285" algn="l"/>
              </a:tabLst>
            </a:pPr>
            <a:r>
              <a:rPr sz="2600" dirty="0">
                <a:latin typeface="Arial"/>
                <a:cs typeface="Arial"/>
              </a:rPr>
              <a:t>Allows</a:t>
            </a:r>
            <a:r>
              <a:rPr sz="2600" spc="-45" dirty="0">
                <a:latin typeface="Arial"/>
                <a:cs typeface="Arial"/>
              </a:rPr>
              <a:t> </a:t>
            </a:r>
            <a:r>
              <a:rPr sz="2600" dirty="0">
                <a:latin typeface="Arial"/>
                <a:cs typeface="Arial"/>
              </a:rPr>
              <a:t>a</a:t>
            </a:r>
            <a:r>
              <a:rPr sz="2600" spc="-15" dirty="0">
                <a:latin typeface="Arial"/>
                <a:cs typeface="Arial"/>
              </a:rPr>
              <a:t> </a:t>
            </a:r>
            <a:r>
              <a:rPr sz="2600" dirty="0">
                <a:latin typeface="Arial"/>
                <a:cs typeface="Arial"/>
              </a:rPr>
              <a:t>user</a:t>
            </a:r>
            <a:r>
              <a:rPr sz="2600" spc="-35" dirty="0">
                <a:latin typeface="Arial"/>
                <a:cs typeface="Arial"/>
              </a:rPr>
              <a:t> </a:t>
            </a:r>
            <a:r>
              <a:rPr sz="2600" dirty="0">
                <a:latin typeface="Arial"/>
                <a:cs typeface="Arial"/>
              </a:rPr>
              <a:t>to</a:t>
            </a:r>
            <a:r>
              <a:rPr sz="2600" spc="-20" dirty="0">
                <a:latin typeface="Arial"/>
                <a:cs typeface="Arial"/>
              </a:rPr>
              <a:t> </a:t>
            </a:r>
            <a:r>
              <a:rPr sz="2600" dirty="0">
                <a:latin typeface="Arial"/>
                <a:cs typeface="Arial"/>
              </a:rPr>
              <a:t>view</a:t>
            </a:r>
            <a:r>
              <a:rPr sz="2600" spc="-50" dirty="0">
                <a:latin typeface="Arial"/>
                <a:cs typeface="Arial"/>
              </a:rPr>
              <a:t> </a:t>
            </a:r>
            <a:r>
              <a:rPr sz="2600" dirty="0">
                <a:latin typeface="Arial"/>
                <a:cs typeface="Arial"/>
              </a:rPr>
              <a:t>multiple</a:t>
            </a:r>
            <a:r>
              <a:rPr sz="2600" spc="-20" dirty="0">
                <a:latin typeface="Arial"/>
                <a:cs typeface="Arial"/>
              </a:rPr>
              <a:t> </a:t>
            </a:r>
            <a:r>
              <a:rPr sz="2600" dirty="0">
                <a:latin typeface="Arial"/>
                <a:cs typeface="Arial"/>
              </a:rPr>
              <a:t>combinations</a:t>
            </a:r>
            <a:r>
              <a:rPr sz="2600" spc="-55" dirty="0">
                <a:latin typeface="Arial"/>
                <a:cs typeface="Arial"/>
              </a:rPr>
              <a:t> </a:t>
            </a:r>
            <a:r>
              <a:rPr sz="2600" spc="-25" dirty="0">
                <a:latin typeface="Arial"/>
                <a:cs typeface="Arial"/>
              </a:rPr>
              <a:t>of </a:t>
            </a:r>
            <a:r>
              <a:rPr sz="2600" dirty="0">
                <a:latin typeface="Arial"/>
                <a:cs typeface="Arial"/>
              </a:rPr>
              <a:t>two</a:t>
            </a:r>
            <a:r>
              <a:rPr sz="2600" spc="-30" dirty="0">
                <a:latin typeface="Arial"/>
                <a:cs typeface="Arial"/>
              </a:rPr>
              <a:t> </a:t>
            </a:r>
            <a:r>
              <a:rPr sz="2600" dirty="0">
                <a:latin typeface="Arial"/>
                <a:cs typeface="Arial"/>
              </a:rPr>
              <a:t>dimensions</a:t>
            </a:r>
            <a:r>
              <a:rPr sz="2600" spc="-55" dirty="0">
                <a:latin typeface="Arial"/>
                <a:cs typeface="Arial"/>
              </a:rPr>
              <a:t> </a:t>
            </a:r>
            <a:r>
              <a:rPr sz="2600" dirty="0">
                <a:latin typeface="Arial"/>
                <a:cs typeface="Arial"/>
              </a:rPr>
              <a:t>by</a:t>
            </a:r>
            <a:r>
              <a:rPr sz="2600" spc="-20" dirty="0">
                <a:latin typeface="Arial"/>
                <a:cs typeface="Arial"/>
              </a:rPr>
              <a:t> </a:t>
            </a:r>
            <a:r>
              <a:rPr sz="2600" dirty="0">
                <a:latin typeface="Arial"/>
                <a:cs typeface="Arial"/>
              </a:rPr>
              <a:t>rotating</a:t>
            </a:r>
            <a:r>
              <a:rPr sz="2600" spc="-25" dirty="0">
                <a:latin typeface="Arial"/>
                <a:cs typeface="Arial"/>
              </a:rPr>
              <a:t> </a:t>
            </a:r>
            <a:r>
              <a:rPr sz="2600" dirty="0">
                <a:latin typeface="Arial"/>
                <a:cs typeface="Arial"/>
              </a:rPr>
              <a:t>virtual</a:t>
            </a:r>
            <a:r>
              <a:rPr sz="2600" spc="-25" dirty="0">
                <a:latin typeface="Arial"/>
                <a:cs typeface="Arial"/>
              </a:rPr>
              <a:t> </a:t>
            </a:r>
            <a:r>
              <a:rPr sz="2600" dirty="0">
                <a:latin typeface="Arial"/>
                <a:cs typeface="Arial"/>
              </a:rPr>
              <a:t>“cubes”</a:t>
            </a:r>
            <a:r>
              <a:rPr sz="2600" spc="-50" dirty="0">
                <a:latin typeface="Arial"/>
                <a:cs typeface="Arial"/>
              </a:rPr>
              <a:t> </a:t>
            </a:r>
            <a:r>
              <a:rPr sz="2600" spc="-25" dirty="0">
                <a:latin typeface="Arial"/>
                <a:cs typeface="Arial"/>
              </a:rPr>
              <a:t>of </a:t>
            </a:r>
            <a:r>
              <a:rPr sz="2600" spc="-10" dirty="0">
                <a:latin typeface="Arial"/>
                <a:cs typeface="Arial"/>
              </a:rPr>
              <a:t>information</a:t>
            </a:r>
            <a:endParaRPr sz="2600">
              <a:latin typeface="Arial"/>
              <a:cs typeface="Arial"/>
            </a:endParaRPr>
          </a:p>
          <a:p>
            <a:pPr marL="355600" marR="592455" indent="-342900">
              <a:lnSpc>
                <a:spcPct val="100000"/>
              </a:lnSpc>
              <a:spcBef>
                <a:spcPts val="665"/>
              </a:spcBef>
              <a:buFont typeface="Arial"/>
              <a:buChar char="•"/>
              <a:tabLst>
                <a:tab pos="355600" algn="l"/>
              </a:tabLst>
            </a:pPr>
            <a:r>
              <a:rPr sz="2800" b="1" dirty="0">
                <a:latin typeface="Arial"/>
                <a:cs typeface="Arial"/>
              </a:rPr>
              <a:t>Drilling</a:t>
            </a:r>
            <a:r>
              <a:rPr sz="2800" b="1" spc="-65" dirty="0">
                <a:latin typeface="Arial"/>
                <a:cs typeface="Arial"/>
              </a:rPr>
              <a:t> </a:t>
            </a:r>
            <a:r>
              <a:rPr sz="2800" b="1" dirty="0">
                <a:latin typeface="Arial"/>
                <a:cs typeface="Arial"/>
              </a:rPr>
              <a:t>down</a:t>
            </a:r>
            <a:r>
              <a:rPr sz="2800" dirty="0">
                <a:latin typeface="Arial"/>
                <a:cs typeface="Arial"/>
              </a:rPr>
              <a:t>:</a:t>
            </a:r>
            <a:r>
              <a:rPr sz="2800" spc="-50" dirty="0">
                <a:latin typeface="Arial"/>
                <a:cs typeface="Arial"/>
              </a:rPr>
              <a:t> </a:t>
            </a:r>
            <a:r>
              <a:rPr sz="2800" dirty="0">
                <a:latin typeface="Arial"/>
                <a:cs typeface="Arial"/>
              </a:rPr>
              <a:t>the</a:t>
            </a:r>
            <a:r>
              <a:rPr sz="2800" spc="-50" dirty="0">
                <a:latin typeface="Arial"/>
                <a:cs typeface="Arial"/>
              </a:rPr>
              <a:t> </a:t>
            </a:r>
            <a:r>
              <a:rPr sz="2800" dirty="0">
                <a:latin typeface="Arial"/>
                <a:cs typeface="Arial"/>
              </a:rPr>
              <a:t>process</a:t>
            </a:r>
            <a:r>
              <a:rPr sz="2800" spc="-65" dirty="0">
                <a:latin typeface="Arial"/>
                <a:cs typeface="Arial"/>
              </a:rPr>
              <a:t> </a:t>
            </a:r>
            <a:r>
              <a:rPr sz="2800" dirty="0">
                <a:latin typeface="Arial"/>
                <a:cs typeface="Arial"/>
              </a:rPr>
              <a:t>of</a:t>
            </a:r>
            <a:r>
              <a:rPr sz="2800" spc="-65" dirty="0">
                <a:latin typeface="Arial"/>
                <a:cs typeface="Arial"/>
              </a:rPr>
              <a:t> </a:t>
            </a:r>
            <a:r>
              <a:rPr sz="2800" dirty="0">
                <a:latin typeface="Arial"/>
                <a:cs typeface="Arial"/>
              </a:rPr>
              <a:t>starting</a:t>
            </a:r>
            <a:r>
              <a:rPr sz="2800" spc="-65" dirty="0">
                <a:latin typeface="Arial"/>
                <a:cs typeface="Arial"/>
              </a:rPr>
              <a:t> </a:t>
            </a:r>
            <a:r>
              <a:rPr sz="2800" spc="-20" dirty="0">
                <a:latin typeface="Arial"/>
                <a:cs typeface="Arial"/>
              </a:rPr>
              <a:t>with </a:t>
            </a:r>
            <a:r>
              <a:rPr sz="2800" dirty="0">
                <a:latin typeface="Arial"/>
                <a:cs typeface="Arial"/>
              </a:rPr>
              <a:t>broad</a:t>
            </a:r>
            <a:r>
              <a:rPr sz="2800" spc="-80" dirty="0">
                <a:latin typeface="Arial"/>
                <a:cs typeface="Arial"/>
              </a:rPr>
              <a:t> </a:t>
            </a:r>
            <a:r>
              <a:rPr sz="2800" dirty="0">
                <a:latin typeface="Arial"/>
                <a:cs typeface="Arial"/>
              </a:rPr>
              <a:t>information</a:t>
            </a:r>
            <a:r>
              <a:rPr sz="2800" spc="-95" dirty="0">
                <a:latin typeface="Arial"/>
                <a:cs typeface="Arial"/>
              </a:rPr>
              <a:t> </a:t>
            </a:r>
            <a:r>
              <a:rPr sz="2800" dirty="0">
                <a:latin typeface="Arial"/>
                <a:cs typeface="Arial"/>
              </a:rPr>
              <a:t>and</a:t>
            </a:r>
            <a:r>
              <a:rPr sz="2800" spc="-75" dirty="0">
                <a:latin typeface="Arial"/>
                <a:cs typeface="Arial"/>
              </a:rPr>
              <a:t> </a:t>
            </a:r>
            <a:r>
              <a:rPr sz="2800" dirty="0">
                <a:latin typeface="Arial"/>
                <a:cs typeface="Arial"/>
              </a:rPr>
              <a:t>then</a:t>
            </a:r>
            <a:r>
              <a:rPr sz="2800" spc="-95" dirty="0">
                <a:latin typeface="Arial"/>
                <a:cs typeface="Arial"/>
              </a:rPr>
              <a:t> </a:t>
            </a:r>
            <a:r>
              <a:rPr sz="2800" dirty="0">
                <a:latin typeface="Arial"/>
                <a:cs typeface="Arial"/>
              </a:rPr>
              <a:t>retrieving</a:t>
            </a:r>
            <a:r>
              <a:rPr sz="2800" spc="-75" dirty="0">
                <a:latin typeface="Arial"/>
                <a:cs typeface="Arial"/>
              </a:rPr>
              <a:t> </a:t>
            </a:r>
            <a:r>
              <a:rPr sz="2800" spc="-20" dirty="0">
                <a:latin typeface="Arial"/>
                <a:cs typeface="Arial"/>
              </a:rPr>
              <a:t>more </a:t>
            </a:r>
            <a:r>
              <a:rPr sz="2800" dirty="0">
                <a:latin typeface="Arial"/>
                <a:cs typeface="Arial"/>
              </a:rPr>
              <a:t>specific</a:t>
            </a:r>
            <a:r>
              <a:rPr sz="2800" spc="-105" dirty="0">
                <a:latin typeface="Arial"/>
                <a:cs typeface="Arial"/>
              </a:rPr>
              <a:t> </a:t>
            </a:r>
            <a:r>
              <a:rPr sz="2800" dirty="0">
                <a:latin typeface="Arial"/>
                <a:cs typeface="Arial"/>
              </a:rPr>
              <a:t>information</a:t>
            </a:r>
            <a:r>
              <a:rPr sz="2800" spc="-85" dirty="0">
                <a:latin typeface="Arial"/>
                <a:cs typeface="Arial"/>
              </a:rPr>
              <a:t> </a:t>
            </a:r>
            <a:r>
              <a:rPr sz="2800" dirty="0">
                <a:latin typeface="Arial"/>
                <a:cs typeface="Arial"/>
              </a:rPr>
              <a:t>as</a:t>
            </a:r>
            <a:r>
              <a:rPr sz="2800" spc="-100" dirty="0">
                <a:latin typeface="Arial"/>
                <a:cs typeface="Arial"/>
              </a:rPr>
              <a:t> </a:t>
            </a:r>
            <a:r>
              <a:rPr sz="2800" dirty="0">
                <a:latin typeface="Arial"/>
                <a:cs typeface="Arial"/>
              </a:rPr>
              <a:t>numbers</a:t>
            </a:r>
            <a:r>
              <a:rPr sz="2800" spc="-85" dirty="0">
                <a:latin typeface="Arial"/>
                <a:cs typeface="Arial"/>
              </a:rPr>
              <a:t> </a:t>
            </a:r>
            <a:r>
              <a:rPr sz="2800" spc="-25" dirty="0">
                <a:latin typeface="Arial"/>
                <a:cs typeface="Arial"/>
              </a:rPr>
              <a:t>or </a:t>
            </a:r>
            <a:r>
              <a:rPr sz="2800" spc="-10" dirty="0">
                <a:latin typeface="Arial"/>
                <a:cs typeface="Arial"/>
              </a:rPr>
              <a:t>percentages</a:t>
            </a:r>
            <a:endParaRPr sz="28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420370">
              <a:lnSpc>
                <a:spcPct val="100000"/>
              </a:lnSpc>
              <a:spcBef>
                <a:spcPts val="95"/>
              </a:spcBef>
            </a:pPr>
            <a:r>
              <a:rPr spc="-10" dirty="0"/>
              <a:t>Online</a:t>
            </a:r>
            <a:r>
              <a:rPr spc="-185" dirty="0"/>
              <a:t> </a:t>
            </a:r>
            <a:r>
              <a:rPr dirty="0"/>
              <a:t>Analytical</a:t>
            </a:r>
            <a:r>
              <a:rPr spc="-90" dirty="0"/>
              <a:t> </a:t>
            </a:r>
            <a:r>
              <a:rPr dirty="0"/>
              <a:t>Processing</a:t>
            </a:r>
            <a:r>
              <a:rPr spc="-70" dirty="0"/>
              <a:t> </a:t>
            </a:r>
            <a:r>
              <a:rPr spc="-10" dirty="0"/>
              <a:t>(cont'd.)</a:t>
            </a:r>
          </a:p>
        </p:txBody>
      </p:sp>
      <p:sp>
        <p:nvSpPr>
          <p:cNvPr id="3" name="object 3"/>
          <p:cNvSpPr txBox="1"/>
          <p:nvPr/>
        </p:nvSpPr>
        <p:spPr>
          <a:xfrm>
            <a:off x="1372616" y="979373"/>
            <a:ext cx="7660005" cy="4171950"/>
          </a:xfrm>
          <a:prstGeom prst="rect">
            <a:avLst/>
          </a:prstGeom>
        </p:spPr>
        <p:txBody>
          <a:bodyPr vert="horz" wrap="square" lIns="0" tIns="12065" rIns="0" bIns="0" rtlCol="0">
            <a:spAutoFit/>
          </a:bodyPr>
          <a:lstStyle/>
          <a:p>
            <a:pPr marL="355600" marR="268605" indent="-343535">
              <a:lnSpc>
                <a:spcPct val="100000"/>
              </a:lnSpc>
              <a:spcBef>
                <a:spcPts val="95"/>
              </a:spcBef>
              <a:buChar char="•"/>
              <a:tabLst>
                <a:tab pos="355600" algn="l"/>
              </a:tabLst>
            </a:pPr>
            <a:r>
              <a:rPr sz="2800" dirty="0">
                <a:latin typeface="Arial"/>
                <a:cs typeface="Arial"/>
              </a:rPr>
              <a:t>Can</a:t>
            </a:r>
            <a:r>
              <a:rPr sz="2800" spc="-80" dirty="0">
                <a:latin typeface="Arial"/>
                <a:cs typeface="Arial"/>
              </a:rPr>
              <a:t> </a:t>
            </a:r>
            <a:r>
              <a:rPr sz="2800" dirty="0">
                <a:latin typeface="Arial"/>
                <a:cs typeface="Arial"/>
              </a:rPr>
              <a:t>use</a:t>
            </a:r>
            <a:r>
              <a:rPr sz="2800" spc="-95" dirty="0">
                <a:latin typeface="Arial"/>
                <a:cs typeface="Arial"/>
              </a:rPr>
              <a:t> </a:t>
            </a:r>
            <a:r>
              <a:rPr sz="2800" dirty="0">
                <a:latin typeface="Arial"/>
                <a:cs typeface="Arial"/>
              </a:rPr>
              <a:t>relational</a:t>
            </a:r>
            <a:r>
              <a:rPr sz="2800" spc="-75" dirty="0">
                <a:latin typeface="Arial"/>
                <a:cs typeface="Arial"/>
              </a:rPr>
              <a:t> </a:t>
            </a:r>
            <a:r>
              <a:rPr sz="2800" dirty="0">
                <a:latin typeface="Arial"/>
                <a:cs typeface="Arial"/>
              </a:rPr>
              <a:t>or</a:t>
            </a:r>
            <a:r>
              <a:rPr sz="2800" spc="-85" dirty="0">
                <a:latin typeface="Arial"/>
                <a:cs typeface="Arial"/>
              </a:rPr>
              <a:t> </a:t>
            </a:r>
            <a:r>
              <a:rPr sz="2800" dirty="0">
                <a:latin typeface="Arial"/>
                <a:cs typeface="Arial"/>
              </a:rPr>
              <a:t>dimensional</a:t>
            </a:r>
            <a:r>
              <a:rPr sz="2800" spc="-75" dirty="0">
                <a:latin typeface="Arial"/>
                <a:cs typeface="Arial"/>
              </a:rPr>
              <a:t> </a:t>
            </a:r>
            <a:r>
              <a:rPr sz="2800" spc="-10" dirty="0">
                <a:latin typeface="Arial"/>
                <a:cs typeface="Arial"/>
              </a:rPr>
              <a:t>databases </a:t>
            </a:r>
            <a:r>
              <a:rPr sz="2800" dirty="0">
                <a:latin typeface="Arial"/>
                <a:cs typeface="Arial"/>
              </a:rPr>
              <a:t>designed</a:t>
            </a:r>
            <a:r>
              <a:rPr sz="2800" spc="-65" dirty="0">
                <a:latin typeface="Arial"/>
                <a:cs typeface="Arial"/>
              </a:rPr>
              <a:t> </a:t>
            </a:r>
            <a:r>
              <a:rPr sz="2800" dirty="0">
                <a:latin typeface="Arial"/>
                <a:cs typeface="Arial"/>
              </a:rPr>
              <a:t>for</a:t>
            </a:r>
            <a:r>
              <a:rPr sz="2800" spc="-80" dirty="0">
                <a:latin typeface="Arial"/>
                <a:cs typeface="Arial"/>
              </a:rPr>
              <a:t> </a:t>
            </a:r>
            <a:r>
              <a:rPr sz="2800" dirty="0">
                <a:latin typeface="Arial"/>
                <a:cs typeface="Arial"/>
              </a:rPr>
              <a:t>OLAP</a:t>
            </a:r>
            <a:r>
              <a:rPr sz="2800" spc="-130" dirty="0">
                <a:latin typeface="Arial"/>
                <a:cs typeface="Arial"/>
              </a:rPr>
              <a:t> </a:t>
            </a:r>
            <a:r>
              <a:rPr sz="2800" spc="-10" dirty="0">
                <a:latin typeface="Arial"/>
                <a:cs typeface="Arial"/>
              </a:rPr>
              <a:t>applications</a:t>
            </a:r>
            <a:endParaRPr sz="2800">
              <a:latin typeface="Arial"/>
              <a:cs typeface="Arial"/>
            </a:endParaRPr>
          </a:p>
          <a:p>
            <a:pPr marL="355600" marR="5080" indent="-343535">
              <a:lnSpc>
                <a:spcPct val="100000"/>
              </a:lnSpc>
              <a:spcBef>
                <a:spcPts val="675"/>
              </a:spcBef>
              <a:buChar char="•"/>
              <a:tabLst>
                <a:tab pos="355600" algn="l"/>
              </a:tabLst>
            </a:pPr>
            <a:r>
              <a:rPr sz="2800" dirty="0">
                <a:latin typeface="Arial"/>
                <a:cs typeface="Arial"/>
              </a:rPr>
              <a:t>OLAP</a:t>
            </a:r>
            <a:r>
              <a:rPr sz="2800" spc="-140" dirty="0">
                <a:latin typeface="Arial"/>
                <a:cs typeface="Arial"/>
              </a:rPr>
              <a:t> </a:t>
            </a:r>
            <a:r>
              <a:rPr sz="2800" dirty="0">
                <a:latin typeface="Arial"/>
                <a:cs typeface="Arial"/>
              </a:rPr>
              <a:t>application</a:t>
            </a:r>
            <a:r>
              <a:rPr sz="2800" spc="-75" dirty="0">
                <a:latin typeface="Arial"/>
                <a:cs typeface="Arial"/>
              </a:rPr>
              <a:t> </a:t>
            </a:r>
            <a:r>
              <a:rPr sz="2800" dirty="0">
                <a:latin typeface="Arial"/>
                <a:cs typeface="Arial"/>
              </a:rPr>
              <a:t>composes</a:t>
            </a:r>
            <a:r>
              <a:rPr sz="2800" spc="-80" dirty="0">
                <a:latin typeface="Arial"/>
                <a:cs typeface="Arial"/>
              </a:rPr>
              <a:t> </a:t>
            </a:r>
            <a:r>
              <a:rPr sz="2800" dirty="0">
                <a:latin typeface="Arial"/>
                <a:cs typeface="Arial"/>
              </a:rPr>
              <a:t>tables</a:t>
            </a:r>
            <a:r>
              <a:rPr sz="2800" spc="-90" dirty="0">
                <a:latin typeface="Arial"/>
                <a:cs typeface="Arial"/>
              </a:rPr>
              <a:t> </a:t>
            </a:r>
            <a:r>
              <a:rPr sz="2800" dirty="0">
                <a:latin typeface="Arial"/>
                <a:cs typeface="Arial"/>
              </a:rPr>
              <a:t>“on</a:t>
            </a:r>
            <a:r>
              <a:rPr sz="2800" spc="-80" dirty="0">
                <a:latin typeface="Arial"/>
                <a:cs typeface="Arial"/>
              </a:rPr>
              <a:t> </a:t>
            </a:r>
            <a:r>
              <a:rPr sz="2800" dirty="0">
                <a:latin typeface="Arial"/>
                <a:cs typeface="Arial"/>
              </a:rPr>
              <a:t>the</a:t>
            </a:r>
            <a:r>
              <a:rPr sz="2800" spc="-90" dirty="0">
                <a:latin typeface="Arial"/>
                <a:cs typeface="Arial"/>
              </a:rPr>
              <a:t> </a:t>
            </a:r>
            <a:r>
              <a:rPr sz="2800" spc="-20" dirty="0">
                <a:latin typeface="Arial"/>
                <a:cs typeface="Arial"/>
              </a:rPr>
              <a:t>fly” </a:t>
            </a:r>
            <a:r>
              <a:rPr sz="2800" dirty="0">
                <a:latin typeface="Arial"/>
                <a:cs typeface="Arial"/>
              </a:rPr>
              <a:t>based</a:t>
            </a:r>
            <a:r>
              <a:rPr sz="2800" spc="-60" dirty="0">
                <a:latin typeface="Arial"/>
                <a:cs typeface="Arial"/>
              </a:rPr>
              <a:t> </a:t>
            </a:r>
            <a:r>
              <a:rPr sz="2800" dirty="0">
                <a:latin typeface="Arial"/>
                <a:cs typeface="Arial"/>
              </a:rPr>
              <a:t>on</a:t>
            </a:r>
            <a:r>
              <a:rPr sz="2800" spc="-55" dirty="0">
                <a:latin typeface="Arial"/>
                <a:cs typeface="Arial"/>
              </a:rPr>
              <a:t> </a:t>
            </a:r>
            <a:r>
              <a:rPr sz="2800" dirty="0">
                <a:latin typeface="Arial"/>
                <a:cs typeface="Arial"/>
              </a:rPr>
              <a:t>the</a:t>
            </a:r>
            <a:r>
              <a:rPr sz="2800" spc="-60" dirty="0">
                <a:latin typeface="Arial"/>
                <a:cs typeface="Arial"/>
              </a:rPr>
              <a:t> </a:t>
            </a:r>
            <a:r>
              <a:rPr sz="2800" dirty="0">
                <a:latin typeface="Arial"/>
                <a:cs typeface="Arial"/>
              </a:rPr>
              <a:t>desired</a:t>
            </a:r>
            <a:r>
              <a:rPr sz="2800" spc="-55" dirty="0">
                <a:latin typeface="Arial"/>
                <a:cs typeface="Arial"/>
              </a:rPr>
              <a:t> </a:t>
            </a:r>
            <a:r>
              <a:rPr sz="2800" spc="-10" dirty="0">
                <a:latin typeface="Arial"/>
                <a:cs typeface="Arial"/>
              </a:rPr>
              <a:t>relationships</a:t>
            </a:r>
            <a:endParaRPr sz="2800">
              <a:latin typeface="Arial"/>
              <a:cs typeface="Arial"/>
            </a:endParaRPr>
          </a:p>
          <a:p>
            <a:pPr marL="353695" marR="569595" indent="-341630" algn="just">
              <a:lnSpc>
                <a:spcPct val="109400"/>
              </a:lnSpc>
              <a:spcBef>
                <a:spcPts val="360"/>
              </a:spcBef>
              <a:buFont typeface="Arial"/>
              <a:buChar char="•"/>
              <a:tabLst>
                <a:tab pos="355600" algn="l"/>
              </a:tabLst>
            </a:pPr>
            <a:r>
              <a:rPr sz="2800" b="1" dirty="0">
                <a:latin typeface="Arial"/>
                <a:cs typeface="Arial"/>
              </a:rPr>
              <a:t>Dimensional</a:t>
            </a:r>
            <a:r>
              <a:rPr sz="2800" b="1" spc="-70" dirty="0">
                <a:latin typeface="Arial"/>
                <a:cs typeface="Arial"/>
              </a:rPr>
              <a:t> </a:t>
            </a:r>
            <a:r>
              <a:rPr sz="2800" b="1" dirty="0">
                <a:latin typeface="Arial"/>
                <a:cs typeface="Arial"/>
              </a:rPr>
              <a:t>database</a:t>
            </a:r>
            <a:r>
              <a:rPr sz="2800" dirty="0">
                <a:latin typeface="Arial"/>
                <a:cs typeface="Arial"/>
              </a:rPr>
              <a:t>:</a:t>
            </a:r>
            <a:r>
              <a:rPr sz="2800" spc="-70" dirty="0">
                <a:latin typeface="Arial"/>
                <a:cs typeface="Arial"/>
              </a:rPr>
              <a:t> </a:t>
            </a:r>
            <a:r>
              <a:rPr sz="2800" dirty="0">
                <a:latin typeface="Arial"/>
                <a:cs typeface="Arial"/>
              </a:rPr>
              <a:t>data</a:t>
            </a:r>
            <a:r>
              <a:rPr sz="2800" spc="-90" dirty="0">
                <a:latin typeface="Arial"/>
                <a:cs typeface="Arial"/>
              </a:rPr>
              <a:t> </a:t>
            </a:r>
            <a:r>
              <a:rPr sz="2800" dirty="0">
                <a:latin typeface="Arial"/>
                <a:cs typeface="Arial"/>
              </a:rPr>
              <a:t>is</a:t>
            </a:r>
            <a:r>
              <a:rPr sz="2800" spc="-95" dirty="0">
                <a:latin typeface="Arial"/>
                <a:cs typeface="Arial"/>
              </a:rPr>
              <a:t> </a:t>
            </a:r>
            <a:r>
              <a:rPr sz="2800" spc="-10" dirty="0">
                <a:latin typeface="Arial"/>
                <a:cs typeface="Arial"/>
              </a:rPr>
              <a:t>organized 	</a:t>
            </a:r>
            <a:r>
              <a:rPr sz="2800" dirty="0">
                <a:latin typeface="Arial"/>
                <a:cs typeface="Arial"/>
              </a:rPr>
              <a:t>into</a:t>
            </a:r>
            <a:r>
              <a:rPr sz="2800" spc="-105" dirty="0">
                <a:latin typeface="Arial"/>
                <a:cs typeface="Arial"/>
              </a:rPr>
              <a:t> </a:t>
            </a:r>
            <a:r>
              <a:rPr sz="2800" dirty="0">
                <a:latin typeface="Arial"/>
                <a:cs typeface="Arial"/>
              </a:rPr>
              <a:t>tables</a:t>
            </a:r>
            <a:r>
              <a:rPr sz="2800" spc="-95" dirty="0">
                <a:latin typeface="Arial"/>
                <a:cs typeface="Arial"/>
              </a:rPr>
              <a:t> </a:t>
            </a:r>
            <a:r>
              <a:rPr sz="2800" dirty="0">
                <a:latin typeface="Arial"/>
                <a:cs typeface="Arial"/>
              </a:rPr>
              <a:t>showing</a:t>
            </a:r>
            <a:r>
              <a:rPr sz="2800" spc="-90" dirty="0">
                <a:latin typeface="Arial"/>
                <a:cs typeface="Arial"/>
              </a:rPr>
              <a:t> </a:t>
            </a:r>
            <a:r>
              <a:rPr sz="2800" dirty="0">
                <a:latin typeface="Arial"/>
                <a:cs typeface="Arial"/>
              </a:rPr>
              <a:t>information</a:t>
            </a:r>
            <a:r>
              <a:rPr sz="2800" spc="-90" dirty="0">
                <a:latin typeface="Arial"/>
                <a:cs typeface="Arial"/>
              </a:rPr>
              <a:t> </a:t>
            </a:r>
            <a:r>
              <a:rPr sz="2800" spc="-10" dirty="0">
                <a:latin typeface="Arial"/>
                <a:cs typeface="Arial"/>
              </a:rPr>
              <a:t>summaries 	</a:t>
            </a:r>
            <a:r>
              <a:rPr sz="2600" dirty="0">
                <a:latin typeface="Arial"/>
                <a:cs typeface="Arial"/>
              </a:rPr>
              <a:t>–</a:t>
            </a:r>
            <a:r>
              <a:rPr sz="2600" spc="55" dirty="0">
                <a:latin typeface="Arial"/>
                <a:cs typeface="Arial"/>
              </a:rPr>
              <a:t> </a:t>
            </a:r>
            <a:r>
              <a:rPr sz="2600" dirty="0">
                <a:latin typeface="Arial"/>
                <a:cs typeface="Arial"/>
              </a:rPr>
              <a:t>Also</a:t>
            </a:r>
            <a:r>
              <a:rPr sz="2600" spc="-40" dirty="0">
                <a:latin typeface="Arial"/>
                <a:cs typeface="Arial"/>
              </a:rPr>
              <a:t> </a:t>
            </a:r>
            <a:r>
              <a:rPr sz="2600" dirty="0">
                <a:latin typeface="Arial"/>
                <a:cs typeface="Arial"/>
              </a:rPr>
              <a:t>called</a:t>
            </a:r>
            <a:r>
              <a:rPr sz="2600" spc="-30" dirty="0">
                <a:latin typeface="Arial"/>
                <a:cs typeface="Arial"/>
              </a:rPr>
              <a:t> </a:t>
            </a:r>
            <a:r>
              <a:rPr sz="2600" b="1" dirty="0">
                <a:latin typeface="Arial"/>
                <a:cs typeface="Arial"/>
              </a:rPr>
              <a:t>multidimensional</a:t>
            </a:r>
            <a:r>
              <a:rPr sz="2600" b="1" spc="-55" dirty="0">
                <a:latin typeface="Arial"/>
                <a:cs typeface="Arial"/>
              </a:rPr>
              <a:t> </a:t>
            </a:r>
            <a:r>
              <a:rPr sz="2600" b="1" spc="-10" dirty="0">
                <a:latin typeface="Arial"/>
                <a:cs typeface="Arial"/>
              </a:rPr>
              <a:t>databases</a:t>
            </a:r>
            <a:endParaRPr sz="2600">
              <a:latin typeface="Arial"/>
              <a:cs typeface="Arial"/>
            </a:endParaRPr>
          </a:p>
          <a:p>
            <a:pPr marL="353695" marR="952500" indent="-341630" algn="just">
              <a:lnSpc>
                <a:spcPct val="100000"/>
              </a:lnSpc>
              <a:spcBef>
                <a:spcPts val="665"/>
              </a:spcBef>
              <a:buChar char="•"/>
              <a:tabLst>
                <a:tab pos="355600" algn="l"/>
              </a:tabLst>
            </a:pPr>
            <a:r>
              <a:rPr sz="2800" dirty="0">
                <a:latin typeface="Arial"/>
                <a:cs typeface="Arial"/>
              </a:rPr>
              <a:t>OLAP</a:t>
            </a:r>
            <a:r>
              <a:rPr sz="2800" spc="-140" dirty="0">
                <a:latin typeface="Arial"/>
                <a:cs typeface="Arial"/>
              </a:rPr>
              <a:t> </a:t>
            </a:r>
            <a:r>
              <a:rPr sz="2800" dirty="0">
                <a:latin typeface="Arial"/>
                <a:cs typeface="Arial"/>
              </a:rPr>
              <a:t>applications</a:t>
            </a:r>
            <a:r>
              <a:rPr sz="2800" spc="-75" dirty="0">
                <a:latin typeface="Arial"/>
                <a:cs typeface="Arial"/>
              </a:rPr>
              <a:t> </a:t>
            </a:r>
            <a:r>
              <a:rPr sz="2800" dirty="0">
                <a:latin typeface="Arial"/>
                <a:cs typeface="Arial"/>
              </a:rPr>
              <a:t>are</a:t>
            </a:r>
            <a:r>
              <a:rPr sz="2800" spc="-90" dirty="0">
                <a:latin typeface="Arial"/>
                <a:cs typeface="Arial"/>
              </a:rPr>
              <a:t> </a:t>
            </a:r>
            <a:r>
              <a:rPr sz="2800" dirty="0">
                <a:latin typeface="Arial"/>
                <a:cs typeface="Arial"/>
              </a:rPr>
              <a:t>powerful</a:t>
            </a:r>
            <a:r>
              <a:rPr sz="2800" spc="-70" dirty="0">
                <a:latin typeface="Arial"/>
                <a:cs typeface="Arial"/>
              </a:rPr>
              <a:t> </a:t>
            </a:r>
            <a:r>
              <a:rPr sz="2800" dirty="0">
                <a:latin typeface="Arial"/>
                <a:cs typeface="Arial"/>
              </a:rPr>
              <a:t>tools</a:t>
            </a:r>
            <a:r>
              <a:rPr sz="2800" spc="-75" dirty="0">
                <a:latin typeface="Arial"/>
                <a:cs typeface="Arial"/>
              </a:rPr>
              <a:t> </a:t>
            </a:r>
            <a:r>
              <a:rPr sz="2800" spc="-25" dirty="0">
                <a:latin typeface="Arial"/>
                <a:cs typeface="Arial"/>
              </a:rPr>
              <a:t>for 	</a:t>
            </a:r>
            <a:r>
              <a:rPr sz="2800" spc="-10" dirty="0">
                <a:latin typeface="Arial"/>
                <a:cs typeface="Arial"/>
              </a:rPr>
              <a:t>executives</a:t>
            </a:r>
            <a:endParaRPr sz="28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420370">
              <a:lnSpc>
                <a:spcPct val="100000"/>
              </a:lnSpc>
              <a:spcBef>
                <a:spcPts val="95"/>
              </a:spcBef>
            </a:pPr>
            <a:r>
              <a:rPr spc="-10" dirty="0"/>
              <a:t>Online</a:t>
            </a:r>
            <a:r>
              <a:rPr spc="-185" dirty="0"/>
              <a:t> </a:t>
            </a:r>
            <a:r>
              <a:rPr dirty="0"/>
              <a:t>Analytical</a:t>
            </a:r>
            <a:r>
              <a:rPr spc="-90" dirty="0"/>
              <a:t> </a:t>
            </a:r>
            <a:r>
              <a:rPr dirty="0"/>
              <a:t>Processing</a:t>
            </a:r>
            <a:r>
              <a:rPr spc="-70" dirty="0"/>
              <a:t> </a:t>
            </a:r>
            <a:r>
              <a:rPr spc="-10" dirty="0"/>
              <a:t>(cont'd.)</a:t>
            </a:r>
          </a:p>
        </p:txBody>
      </p:sp>
      <p:sp>
        <p:nvSpPr>
          <p:cNvPr id="3" name="object 3"/>
          <p:cNvSpPr txBox="1"/>
          <p:nvPr/>
        </p:nvSpPr>
        <p:spPr>
          <a:xfrm>
            <a:off x="991616" y="1112012"/>
            <a:ext cx="2449195" cy="1245870"/>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a:cs typeface="Arial"/>
              </a:rPr>
              <a:t>Using</a:t>
            </a:r>
            <a:r>
              <a:rPr sz="2000" spc="-35" dirty="0">
                <a:latin typeface="Arial"/>
                <a:cs typeface="Arial"/>
              </a:rPr>
              <a:t> </a:t>
            </a:r>
            <a:r>
              <a:rPr sz="2000" dirty="0">
                <a:latin typeface="Arial"/>
                <a:cs typeface="Arial"/>
              </a:rPr>
              <a:t>OLAP</a:t>
            </a:r>
            <a:r>
              <a:rPr sz="2000" spc="-65" dirty="0">
                <a:latin typeface="Arial"/>
                <a:cs typeface="Arial"/>
              </a:rPr>
              <a:t> </a:t>
            </a:r>
            <a:r>
              <a:rPr sz="2000" dirty="0">
                <a:latin typeface="Arial"/>
                <a:cs typeface="Arial"/>
              </a:rPr>
              <a:t>tables</a:t>
            </a:r>
            <a:r>
              <a:rPr sz="2000" spc="-45" dirty="0">
                <a:latin typeface="Arial"/>
                <a:cs typeface="Arial"/>
              </a:rPr>
              <a:t> </a:t>
            </a:r>
            <a:r>
              <a:rPr sz="2000" spc="-25" dirty="0">
                <a:latin typeface="Arial"/>
                <a:cs typeface="Arial"/>
              </a:rPr>
              <a:t>to </a:t>
            </a:r>
            <a:r>
              <a:rPr sz="2000" dirty="0">
                <a:latin typeface="Arial"/>
                <a:cs typeface="Arial"/>
              </a:rPr>
              <a:t>compare</a:t>
            </a:r>
            <a:r>
              <a:rPr sz="2000" spc="-45" dirty="0">
                <a:latin typeface="Arial"/>
                <a:cs typeface="Arial"/>
              </a:rPr>
              <a:t> </a:t>
            </a:r>
            <a:r>
              <a:rPr sz="2000" dirty="0">
                <a:latin typeface="Arial"/>
                <a:cs typeface="Arial"/>
              </a:rPr>
              <a:t>the</a:t>
            </a:r>
            <a:r>
              <a:rPr sz="2000" spc="-25" dirty="0">
                <a:latin typeface="Arial"/>
                <a:cs typeface="Arial"/>
              </a:rPr>
              <a:t> </a:t>
            </a:r>
            <a:r>
              <a:rPr sz="2000" spc="-10" dirty="0">
                <a:latin typeface="Arial"/>
                <a:cs typeface="Arial"/>
              </a:rPr>
              <a:t>sales</a:t>
            </a:r>
            <a:endParaRPr sz="2000">
              <a:latin typeface="Arial"/>
              <a:cs typeface="Arial"/>
            </a:endParaRPr>
          </a:p>
          <a:p>
            <a:pPr marL="12700">
              <a:lnSpc>
                <a:spcPct val="100000"/>
              </a:lnSpc>
            </a:pPr>
            <a:r>
              <a:rPr sz="2000" dirty="0">
                <a:latin typeface="Arial"/>
                <a:cs typeface="Arial"/>
              </a:rPr>
              <a:t>of</a:t>
            </a:r>
            <a:r>
              <a:rPr sz="2000" spc="-40" dirty="0">
                <a:latin typeface="Arial"/>
                <a:cs typeface="Arial"/>
              </a:rPr>
              <a:t> </a:t>
            </a:r>
            <a:r>
              <a:rPr sz="2000" dirty="0">
                <a:latin typeface="Arial"/>
                <a:cs typeface="Arial"/>
              </a:rPr>
              <a:t>three</a:t>
            </a:r>
            <a:r>
              <a:rPr sz="2000" spc="-35" dirty="0">
                <a:latin typeface="Arial"/>
                <a:cs typeface="Arial"/>
              </a:rPr>
              <a:t> </a:t>
            </a:r>
            <a:r>
              <a:rPr sz="2000" spc="-10" dirty="0">
                <a:latin typeface="Arial"/>
                <a:cs typeface="Arial"/>
              </a:rPr>
              <a:t>product</a:t>
            </a:r>
            <a:endParaRPr sz="2000">
              <a:latin typeface="Arial"/>
              <a:cs typeface="Arial"/>
            </a:endParaRPr>
          </a:p>
          <a:p>
            <a:pPr marL="12700">
              <a:lnSpc>
                <a:spcPct val="100000"/>
              </a:lnSpc>
            </a:pPr>
            <a:r>
              <a:rPr sz="2000" dirty="0">
                <a:latin typeface="Arial"/>
                <a:cs typeface="Arial"/>
              </a:rPr>
              <a:t>models</a:t>
            </a:r>
            <a:r>
              <a:rPr sz="2000" spc="-30" dirty="0">
                <a:latin typeface="Arial"/>
                <a:cs typeface="Arial"/>
              </a:rPr>
              <a:t> </a:t>
            </a:r>
            <a:r>
              <a:rPr sz="2000" dirty="0">
                <a:latin typeface="Arial"/>
                <a:cs typeface="Arial"/>
              </a:rPr>
              <a:t>by</a:t>
            </a:r>
            <a:r>
              <a:rPr sz="2000" spc="-5" dirty="0">
                <a:latin typeface="Arial"/>
                <a:cs typeface="Arial"/>
              </a:rPr>
              <a:t> </a:t>
            </a:r>
            <a:r>
              <a:rPr sz="2000" spc="-10" dirty="0">
                <a:latin typeface="Arial"/>
                <a:cs typeface="Arial"/>
              </a:rPr>
              <a:t>continent</a:t>
            </a:r>
            <a:endParaRPr sz="2000">
              <a:latin typeface="Arial"/>
              <a:cs typeface="Arial"/>
            </a:endParaRPr>
          </a:p>
        </p:txBody>
      </p:sp>
      <p:pic>
        <p:nvPicPr>
          <p:cNvPr id="4" name="object 4"/>
          <p:cNvPicPr/>
          <p:nvPr/>
        </p:nvPicPr>
        <p:blipFill>
          <a:blip r:embed="rId2" cstate="print"/>
          <a:stretch>
            <a:fillRect/>
          </a:stretch>
        </p:blipFill>
        <p:spPr>
          <a:xfrm>
            <a:off x="4646676" y="914400"/>
            <a:ext cx="3430524" cy="5474208"/>
          </a:xfrm>
          <a:prstGeom prst="rect">
            <a:avLst/>
          </a:prstGeom>
        </p:spPr>
      </p:pic>
      <p:pic>
        <p:nvPicPr>
          <p:cNvPr id="5" name="object 5"/>
          <p:cNvPicPr/>
          <p:nvPr/>
        </p:nvPicPr>
        <p:blipFill>
          <a:blip r:embed="rId3" cstate="print"/>
          <a:stretch>
            <a:fillRect/>
          </a:stretch>
        </p:blipFill>
        <p:spPr>
          <a:xfrm>
            <a:off x="9902952" y="5143499"/>
            <a:ext cx="2286000" cy="171449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420370">
              <a:lnSpc>
                <a:spcPct val="100000"/>
              </a:lnSpc>
              <a:spcBef>
                <a:spcPts val="95"/>
              </a:spcBef>
            </a:pPr>
            <a:r>
              <a:rPr spc="-10" dirty="0"/>
              <a:t>Online</a:t>
            </a:r>
            <a:r>
              <a:rPr spc="-185" dirty="0"/>
              <a:t> </a:t>
            </a:r>
            <a:r>
              <a:rPr dirty="0"/>
              <a:t>Analytical</a:t>
            </a:r>
            <a:r>
              <a:rPr spc="-90" dirty="0"/>
              <a:t> </a:t>
            </a:r>
            <a:r>
              <a:rPr dirty="0"/>
              <a:t>Processing</a:t>
            </a:r>
            <a:r>
              <a:rPr spc="-70" dirty="0"/>
              <a:t> </a:t>
            </a:r>
            <a:r>
              <a:rPr spc="-10" dirty="0"/>
              <a:t>(cont'd.)</a:t>
            </a:r>
          </a:p>
        </p:txBody>
      </p:sp>
      <p:sp>
        <p:nvSpPr>
          <p:cNvPr id="3" name="object 3"/>
          <p:cNvSpPr txBox="1"/>
          <p:nvPr/>
        </p:nvSpPr>
        <p:spPr>
          <a:xfrm>
            <a:off x="1448816" y="1344831"/>
            <a:ext cx="7306309" cy="4239260"/>
          </a:xfrm>
          <a:prstGeom prst="rect">
            <a:avLst/>
          </a:prstGeom>
        </p:spPr>
        <p:txBody>
          <a:bodyPr vert="horz" wrap="square" lIns="0" tIns="98425" rIns="0" bIns="0" rtlCol="0">
            <a:spAutoFit/>
          </a:bodyPr>
          <a:lstStyle/>
          <a:p>
            <a:pPr marL="355600" indent="-342900">
              <a:lnSpc>
                <a:spcPct val="100000"/>
              </a:lnSpc>
              <a:spcBef>
                <a:spcPts val="775"/>
              </a:spcBef>
              <a:buChar char="•"/>
              <a:tabLst>
                <a:tab pos="355600" algn="l"/>
              </a:tabLst>
            </a:pPr>
            <a:r>
              <a:rPr sz="2800" dirty="0">
                <a:latin typeface="Arial"/>
                <a:cs typeface="Arial"/>
              </a:rPr>
              <a:t>Case:</a:t>
            </a:r>
            <a:r>
              <a:rPr sz="2800" spc="-120" dirty="0">
                <a:latin typeface="Arial"/>
                <a:cs typeface="Arial"/>
              </a:rPr>
              <a:t> </a:t>
            </a:r>
            <a:r>
              <a:rPr sz="2800" dirty="0">
                <a:latin typeface="Arial"/>
                <a:cs typeface="Arial"/>
              </a:rPr>
              <a:t>Ruby</a:t>
            </a:r>
            <a:r>
              <a:rPr sz="2800" spc="-150" dirty="0">
                <a:latin typeface="Arial"/>
                <a:cs typeface="Arial"/>
              </a:rPr>
              <a:t> </a:t>
            </a:r>
            <a:r>
              <a:rPr sz="2800" dirty="0">
                <a:latin typeface="Arial"/>
                <a:cs typeface="Arial"/>
              </a:rPr>
              <a:t>Tuesday</a:t>
            </a:r>
            <a:r>
              <a:rPr sz="2800" spc="-100" dirty="0">
                <a:latin typeface="Arial"/>
                <a:cs typeface="Arial"/>
              </a:rPr>
              <a:t> </a:t>
            </a:r>
            <a:r>
              <a:rPr sz="2800" dirty="0">
                <a:latin typeface="Arial"/>
                <a:cs typeface="Arial"/>
              </a:rPr>
              <a:t>restaurant</a:t>
            </a:r>
            <a:r>
              <a:rPr sz="2800" spc="-120" dirty="0">
                <a:latin typeface="Arial"/>
                <a:cs typeface="Arial"/>
              </a:rPr>
              <a:t> </a:t>
            </a:r>
            <a:r>
              <a:rPr sz="2800" spc="-10" dirty="0">
                <a:latin typeface="Arial"/>
                <a:cs typeface="Arial"/>
              </a:rPr>
              <a:t>chain</a:t>
            </a:r>
            <a:endParaRPr sz="2800">
              <a:latin typeface="Arial"/>
              <a:cs typeface="Arial"/>
            </a:endParaRPr>
          </a:p>
          <a:p>
            <a:pPr marL="756285" lvl="1" indent="-286385">
              <a:lnSpc>
                <a:spcPct val="100000"/>
              </a:lnSpc>
              <a:spcBef>
                <a:spcPts val="635"/>
              </a:spcBef>
              <a:buChar char="–"/>
              <a:tabLst>
                <a:tab pos="756285" algn="l"/>
              </a:tabLst>
            </a:pPr>
            <a:r>
              <a:rPr sz="2600" dirty="0">
                <a:latin typeface="Arial"/>
                <a:cs typeface="Arial"/>
              </a:rPr>
              <a:t>One</a:t>
            </a:r>
            <a:r>
              <a:rPr sz="2600" spc="-50" dirty="0">
                <a:latin typeface="Arial"/>
                <a:cs typeface="Arial"/>
              </a:rPr>
              <a:t> </a:t>
            </a:r>
            <a:r>
              <a:rPr sz="2600" dirty="0">
                <a:latin typeface="Arial"/>
                <a:cs typeface="Arial"/>
              </a:rPr>
              <a:t>location</a:t>
            </a:r>
            <a:r>
              <a:rPr sz="2600" spc="-65" dirty="0">
                <a:latin typeface="Arial"/>
                <a:cs typeface="Arial"/>
              </a:rPr>
              <a:t> </a:t>
            </a:r>
            <a:r>
              <a:rPr sz="2600" dirty="0">
                <a:latin typeface="Arial"/>
                <a:cs typeface="Arial"/>
              </a:rPr>
              <a:t>was</a:t>
            </a:r>
            <a:r>
              <a:rPr sz="2600" spc="-55" dirty="0">
                <a:latin typeface="Arial"/>
                <a:cs typeface="Arial"/>
              </a:rPr>
              <a:t> </a:t>
            </a:r>
            <a:r>
              <a:rPr sz="2600" dirty="0">
                <a:latin typeface="Arial"/>
                <a:cs typeface="Arial"/>
              </a:rPr>
              <a:t>performing</a:t>
            </a:r>
            <a:r>
              <a:rPr sz="2600" spc="-65" dirty="0">
                <a:latin typeface="Arial"/>
                <a:cs typeface="Arial"/>
              </a:rPr>
              <a:t> </a:t>
            </a:r>
            <a:r>
              <a:rPr sz="2600" dirty="0">
                <a:latin typeface="Arial"/>
                <a:cs typeface="Arial"/>
              </a:rPr>
              <a:t>below</a:t>
            </a:r>
            <a:r>
              <a:rPr sz="2600" spc="-60" dirty="0">
                <a:latin typeface="Arial"/>
                <a:cs typeface="Arial"/>
              </a:rPr>
              <a:t> </a:t>
            </a:r>
            <a:r>
              <a:rPr sz="2600" spc="-10" dirty="0">
                <a:latin typeface="Arial"/>
                <a:cs typeface="Arial"/>
              </a:rPr>
              <a:t>average</a:t>
            </a:r>
            <a:endParaRPr sz="2600">
              <a:latin typeface="Arial"/>
              <a:cs typeface="Arial"/>
            </a:endParaRPr>
          </a:p>
          <a:p>
            <a:pPr marL="756285" marR="79375" lvl="1" indent="-287020">
              <a:lnSpc>
                <a:spcPct val="100000"/>
              </a:lnSpc>
              <a:spcBef>
                <a:spcPts val="620"/>
              </a:spcBef>
              <a:buChar char="–"/>
              <a:tabLst>
                <a:tab pos="756285" algn="l"/>
              </a:tabLst>
            </a:pPr>
            <a:r>
              <a:rPr sz="2600" dirty="0">
                <a:latin typeface="Arial"/>
                <a:cs typeface="Arial"/>
              </a:rPr>
              <a:t>OLAP</a:t>
            </a:r>
            <a:r>
              <a:rPr sz="2600" spc="-85" dirty="0">
                <a:latin typeface="Arial"/>
                <a:cs typeface="Arial"/>
              </a:rPr>
              <a:t> </a:t>
            </a:r>
            <a:r>
              <a:rPr sz="2600" dirty="0">
                <a:latin typeface="Arial"/>
                <a:cs typeface="Arial"/>
              </a:rPr>
              <a:t>analysis</a:t>
            </a:r>
            <a:r>
              <a:rPr sz="2600" spc="-70" dirty="0">
                <a:latin typeface="Arial"/>
                <a:cs typeface="Arial"/>
              </a:rPr>
              <a:t> </a:t>
            </a:r>
            <a:r>
              <a:rPr sz="2600" dirty="0">
                <a:latin typeface="Arial"/>
                <a:cs typeface="Arial"/>
              </a:rPr>
              <a:t>showed</a:t>
            </a:r>
            <a:r>
              <a:rPr sz="2600" spc="-50" dirty="0">
                <a:latin typeface="Arial"/>
                <a:cs typeface="Arial"/>
              </a:rPr>
              <a:t> </a:t>
            </a:r>
            <a:r>
              <a:rPr sz="2600" dirty="0">
                <a:latin typeface="Arial"/>
                <a:cs typeface="Arial"/>
              </a:rPr>
              <a:t>that</a:t>
            </a:r>
            <a:r>
              <a:rPr sz="2600" spc="-35" dirty="0">
                <a:latin typeface="Arial"/>
                <a:cs typeface="Arial"/>
              </a:rPr>
              <a:t> </a:t>
            </a:r>
            <a:r>
              <a:rPr sz="2600" dirty="0">
                <a:latin typeface="Arial"/>
                <a:cs typeface="Arial"/>
              </a:rPr>
              <a:t>customers</a:t>
            </a:r>
            <a:r>
              <a:rPr sz="2600" spc="-75" dirty="0">
                <a:latin typeface="Arial"/>
                <a:cs typeface="Arial"/>
              </a:rPr>
              <a:t> </a:t>
            </a:r>
            <a:r>
              <a:rPr sz="2600" spc="-20" dirty="0">
                <a:latin typeface="Arial"/>
                <a:cs typeface="Arial"/>
              </a:rPr>
              <a:t>were </a:t>
            </a:r>
            <a:r>
              <a:rPr sz="2600" dirty="0">
                <a:latin typeface="Arial"/>
                <a:cs typeface="Arial"/>
              </a:rPr>
              <a:t>waiting</a:t>
            </a:r>
            <a:r>
              <a:rPr sz="2600" spc="-55" dirty="0">
                <a:latin typeface="Arial"/>
                <a:cs typeface="Arial"/>
              </a:rPr>
              <a:t> </a:t>
            </a:r>
            <a:r>
              <a:rPr sz="2600" dirty="0">
                <a:latin typeface="Arial"/>
                <a:cs typeface="Arial"/>
              </a:rPr>
              <a:t>longer</a:t>
            </a:r>
            <a:r>
              <a:rPr sz="2600" spc="-50" dirty="0">
                <a:latin typeface="Arial"/>
                <a:cs typeface="Arial"/>
              </a:rPr>
              <a:t> </a:t>
            </a:r>
            <a:r>
              <a:rPr sz="2600" dirty="0">
                <a:latin typeface="Arial"/>
                <a:cs typeface="Arial"/>
              </a:rPr>
              <a:t>than</a:t>
            </a:r>
            <a:r>
              <a:rPr sz="2600" spc="-40" dirty="0">
                <a:latin typeface="Arial"/>
                <a:cs typeface="Arial"/>
              </a:rPr>
              <a:t> </a:t>
            </a:r>
            <a:r>
              <a:rPr sz="2600" spc="-10" dirty="0">
                <a:latin typeface="Arial"/>
                <a:cs typeface="Arial"/>
              </a:rPr>
              <a:t>normal</a:t>
            </a:r>
            <a:endParaRPr sz="2600">
              <a:latin typeface="Arial"/>
              <a:cs typeface="Arial"/>
            </a:endParaRPr>
          </a:p>
          <a:p>
            <a:pPr marL="756285" lvl="1" indent="-286385">
              <a:lnSpc>
                <a:spcPct val="100000"/>
              </a:lnSpc>
              <a:spcBef>
                <a:spcPts val="630"/>
              </a:spcBef>
              <a:buChar char="–"/>
              <a:tabLst>
                <a:tab pos="756285" algn="l"/>
              </a:tabLst>
            </a:pPr>
            <a:r>
              <a:rPr sz="2600" dirty="0">
                <a:latin typeface="Arial"/>
                <a:cs typeface="Arial"/>
              </a:rPr>
              <a:t>Appropriate</a:t>
            </a:r>
            <a:r>
              <a:rPr sz="2600" spc="-65" dirty="0">
                <a:latin typeface="Arial"/>
                <a:cs typeface="Arial"/>
              </a:rPr>
              <a:t> </a:t>
            </a:r>
            <a:r>
              <a:rPr sz="2600" dirty="0">
                <a:latin typeface="Arial"/>
                <a:cs typeface="Arial"/>
              </a:rPr>
              <a:t>changes</a:t>
            </a:r>
            <a:r>
              <a:rPr sz="2600" spc="-65" dirty="0">
                <a:latin typeface="Arial"/>
                <a:cs typeface="Arial"/>
              </a:rPr>
              <a:t> </a:t>
            </a:r>
            <a:r>
              <a:rPr sz="2600" dirty="0">
                <a:latin typeface="Arial"/>
                <a:cs typeface="Arial"/>
              </a:rPr>
              <a:t>were</a:t>
            </a:r>
            <a:r>
              <a:rPr sz="2600" spc="-70" dirty="0">
                <a:latin typeface="Arial"/>
                <a:cs typeface="Arial"/>
              </a:rPr>
              <a:t> </a:t>
            </a:r>
            <a:r>
              <a:rPr sz="2600" spc="-20" dirty="0">
                <a:latin typeface="Arial"/>
                <a:cs typeface="Arial"/>
              </a:rPr>
              <a:t>made</a:t>
            </a:r>
            <a:endParaRPr sz="2600">
              <a:latin typeface="Arial"/>
              <a:cs typeface="Arial"/>
            </a:endParaRPr>
          </a:p>
          <a:p>
            <a:pPr marL="355600" marR="5080" indent="-343535">
              <a:lnSpc>
                <a:spcPct val="100000"/>
              </a:lnSpc>
              <a:spcBef>
                <a:spcPts val="665"/>
              </a:spcBef>
              <a:buChar char="•"/>
              <a:tabLst>
                <a:tab pos="355600" algn="l"/>
              </a:tabLst>
            </a:pPr>
            <a:r>
              <a:rPr sz="2800" dirty="0">
                <a:latin typeface="Arial"/>
                <a:cs typeface="Arial"/>
              </a:rPr>
              <a:t>OLAP</a:t>
            </a:r>
            <a:r>
              <a:rPr sz="2800" spc="-135" dirty="0">
                <a:latin typeface="Arial"/>
                <a:cs typeface="Arial"/>
              </a:rPr>
              <a:t> </a:t>
            </a:r>
            <a:r>
              <a:rPr sz="2800" dirty="0">
                <a:latin typeface="Arial"/>
                <a:cs typeface="Arial"/>
              </a:rPr>
              <a:t>applications</a:t>
            </a:r>
            <a:r>
              <a:rPr sz="2800" spc="-65" dirty="0">
                <a:latin typeface="Arial"/>
                <a:cs typeface="Arial"/>
              </a:rPr>
              <a:t> </a:t>
            </a:r>
            <a:r>
              <a:rPr sz="2800" dirty="0">
                <a:latin typeface="Arial"/>
                <a:cs typeface="Arial"/>
              </a:rPr>
              <a:t>are</a:t>
            </a:r>
            <a:r>
              <a:rPr sz="2800" spc="-75" dirty="0">
                <a:latin typeface="Arial"/>
                <a:cs typeface="Arial"/>
              </a:rPr>
              <a:t> </a:t>
            </a:r>
            <a:r>
              <a:rPr sz="2800" dirty="0">
                <a:latin typeface="Arial"/>
                <a:cs typeface="Arial"/>
              </a:rPr>
              <a:t>usually</a:t>
            </a:r>
            <a:r>
              <a:rPr sz="2800" spc="-75" dirty="0">
                <a:latin typeface="Arial"/>
                <a:cs typeface="Arial"/>
              </a:rPr>
              <a:t> </a:t>
            </a:r>
            <a:r>
              <a:rPr sz="2800" dirty="0">
                <a:latin typeface="Arial"/>
                <a:cs typeface="Arial"/>
              </a:rPr>
              <a:t>installed</a:t>
            </a:r>
            <a:r>
              <a:rPr sz="2800" spc="-65" dirty="0">
                <a:latin typeface="Arial"/>
                <a:cs typeface="Arial"/>
              </a:rPr>
              <a:t> </a:t>
            </a:r>
            <a:r>
              <a:rPr sz="2800" dirty="0">
                <a:latin typeface="Arial"/>
                <a:cs typeface="Arial"/>
              </a:rPr>
              <a:t>on</a:t>
            </a:r>
            <a:r>
              <a:rPr sz="2800" spc="-70" dirty="0">
                <a:latin typeface="Arial"/>
                <a:cs typeface="Arial"/>
              </a:rPr>
              <a:t> </a:t>
            </a:r>
            <a:r>
              <a:rPr sz="2800" spc="-50" dirty="0">
                <a:latin typeface="Arial"/>
                <a:cs typeface="Arial"/>
              </a:rPr>
              <a:t>a </a:t>
            </a:r>
            <a:r>
              <a:rPr sz="2800" dirty="0">
                <a:latin typeface="Arial"/>
                <a:cs typeface="Arial"/>
              </a:rPr>
              <a:t>special</a:t>
            </a:r>
            <a:r>
              <a:rPr sz="2800" spc="-90" dirty="0">
                <a:latin typeface="Arial"/>
                <a:cs typeface="Arial"/>
              </a:rPr>
              <a:t> </a:t>
            </a:r>
            <a:r>
              <a:rPr sz="2800" spc="-10" dirty="0">
                <a:latin typeface="Arial"/>
                <a:cs typeface="Arial"/>
              </a:rPr>
              <a:t>server</a:t>
            </a:r>
            <a:endParaRPr sz="2800">
              <a:latin typeface="Arial"/>
              <a:cs typeface="Arial"/>
            </a:endParaRPr>
          </a:p>
          <a:p>
            <a:pPr marL="355600" marR="85725" indent="-343535">
              <a:lnSpc>
                <a:spcPct val="100000"/>
              </a:lnSpc>
              <a:spcBef>
                <a:spcPts val="670"/>
              </a:spcBef>
              <a:buChar char="•"/>
              <a:tabLst>
                <a:tab pos="355600" algn="l"/>
              </a:tabLst>
            </a:pPr>
            <a:r>
              <a:rPr sz="2800" dirty="0">
                <a:latin typeface="Arial"/>
                <a:cs typeface="Arial"/>
              </a:rPr>
              <a:t>OLAP</a:t>
            </a:r>
            <a:r>
              <a:rPr sz="2800" spc="-130" dirty="0">
                <a:latin typeface="Arial"/>
                <a:cs typeface="Arial"/>
              </a:rPr>
              <a:t> </a:t>
            </a:r>
            <a:r>
              <a:rPr sz="2800" dirty="0">
                <a:latin typeface="Arial"/>
                <a:cs typeface="Arial"/>
              </a:rPr>
              <a:t>applications</a:t>
            </a:r>
            <a:r>
              <a:rPr sz="2800" spc="-70" dirty="0">
                <a:latin typeface="Arial"/>
                <a:cs typeface="Arial"/>
              </a:rPr>
              <a:t> </a:t>
            </a:r>
            <a:r>
              <a:rPr sz="2800" dirty="0">
                <a:latin typeface="Arial"/>
                <a:cs typeface="Arial"/>
              </a:rPr>
              <a:t>are</a:t>
            </a:r>
            <a:r>
              <a:rPr sz="2800" spc="-75" dirty="0">
                <a:latin typeface="Arial"/>
                <a:cs typeface="Arial"/>
              </a:rPr>
              <a:t> </a:t>
            </a:r>
            <a:r>
              <a:rPr sz="2800" dirty="0">
                <a:latin typeface="Arial"/>
                <a:cs typeface="Arial"/>
              </a:rPr>
              <a:t>faster</a:t>
            </a:r>
            <a:r>
              <a:rPr sz="2800" spc="-75" dirty="0">
                <a:latin typeface="Arial"/>
                <a:cs typeface="Arial"/>
              </a:rPr>
              <a:t> </a:t>
            </a:r>
            <a:r>
              <a:rPr sz="2800" dirty="0">
                <a:latin typeface="Arial"/>
                <a:cs typeface="Arial"/>
              </a:rPr>
              <a:t>than</a:t>
            </a:r>
            <a:r>
              <a:rPr sz="2800" spc="-80" dirty="0">
                <a:latin typeface="Arial"/>
                <a:cs typeface="Arial"/>
              </a:rPr>
              <a:t> </a:t>
            </a:r>
            <a:r>
              <a:rPr sz="2800" spc="-10" dirty="0">
                <a:latin typeface="Arial"/>
                <a:cs typeface="Arial"/>
              </a:rPr>
              <a:t>relational applications</a:t>
            </a:r>
            <a:endParaRPr sz="28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spc="-10" dirty="0"/>
              <a:t>Online</a:t>
            </a:r>
            <a:r>
              <a:rPr spc="-185" dirty="0"/>
              <a:t> </a:t>
            </a:r>
            <a:r>
              <a:rPr dirty="0"/>
              <a:t>Analytical</a:t>
            </a:r>
            <a:r>
              <a:rPr spc="-150" dirty="0"/>
              <a:t> </a:t>
            </a:r>
            <a:r>
              <a:rPr dirty="0"/>
              <a:t>Processing</a:t>
            </a:r>
            <a:r>
              <a:rPr spc="-100" dirty="0"/>
              <a:t> </a:t>
            </a:r>
            <a:r>
              <a:rPr spc="-10" dirty="0"/>
              <a:t>(cont'd.)</a:t>
            </a:r>
          </a:p>
        </p:txBody>
      </p:sp>
      <p:sp>
        <p:nvSpPr>
          <p:cNvPr id="3" name="object 3"/>
          <p:cNvSpPr txBox="1"/>
          <p:nvPr/>
        </p:nvSpPr>
        <p:spPr>
          <a:xfrm>
            <a:off x="991616" y="1113536"/>
            <a:ext cx="7296784"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a:cs typeface="Arial"/>
              </a:rPr>
              <a:t>Restaurants</a:t>
            </a:r>
            <a:r>
              <a:rPr sz="1400" spc="-65" dirty="0">
                <a:latin typeface="Arial"/>
                <a:cs typeface="Arial"/>
              </a:rPr>
              <a:t> </a:t>
            </a:r>
            <a:r>
              <a:rPr sz="1400" dirty="0">
                <a:latin typeface="Arial"/>
                <a:cs typeface="Arial"/>
              </a:rPr>
              <a:t>can</a:t>
            </a:r>
            <a:r>
              <a:rPr sz="1400" spc="-35" dirty="0">
                <a:latin typeface="Arial"/>
                <a:cs typeface="Arial"/>
              </a:rPr>
              <a:t> </a:t>
            </a:r>
            <a:r>
              <a:rPr sz="1400" dirty="0">
                <a:latin typeface="Arial"/>
                <a:cs typeface="Arial"/>
              </a:rPr>
              <a:t>use</a:t>
            </a:r>
            <a:r>
              <a:rPr sz="1400" spc="-35" dirty="0">
                <a:latin typeface="Arial"/>
                <a:cs typeface="Arial"/>
              </a:rPr>
              <a:t> </a:t>
            </a:r>
            <a:r>
              <a:rPr sz="1400" dirty="0">
                <a:latin typeface="Arial"/>
                <a:cs typeface="Arial"/>
              </a:rPr>
              <a:t>business</a:t>
            </a:r>
            <a:r>
              <a:rPr sz="1400" spc="-50" dirty="0">
                <a:latin typeface="Arial"/>
                <a:cs typeface="Arial"/>
              </a:rPr>
              <a:t> </a:t>
            </a:r>
            <a:r>
              <a:rPr sz="1400" dirty="0">
                <a:latin typeface="Arial"/>
                <a:cs typeface="Arial"/>
              </a:rPr>
              <a:t>intelligence</a:t>
            </a:r>
            <a:r>
              <a:rPr sz="1400" spc="-60" dirty="0">
                <a:latin typeface="Arial"/>
                <a:cs typeface="Arial"/>
              </a:rPr>
              <a:t> </a:t>
            </a:r>
            <a:r>
              <a:rPr sz="1400" dirty="0">
                <a:latin typeface="Arial"/>
                <a:cs typeface="Arial"/>
              </a:rPr>
              <a:t>software</a:t>
            </a:r>
            <a:r>
              <a:rPr sz="1400" spc="-45" dirty="0">
                <a:latin typeface="Arial"/>
                <a:cs typeface="Arial"/>
              </a:rPr>
              <a:t> </a:t>
            </a:r>
            <a:r>
              <a:rPr sz="1400" dirty="0">
                <a:latin typeface="Arial"/>
                <a:cs typeface="Arial"/>
              </a:rPr>
              <a:t>to</a:t>
            </a:r>
            <a:r>
              <a:rPr sz="1400" spc="-30" dirty="0">
                <a:latin typeface="Arial"/>
                <a:cs typeface="Arial"/>
              </a:rPr>
              <a:t> </a:t>
            </a:r>
            <a:r>
              <a:rPr sz="1400" dirty="0">
                <a:latin typeface="Arial"/>
                <a:cs typeface="Arial"/>
              </a:rPr>
              <a:t>improve</a:t>
            </a:r>
            <a:r>
              <a:rPr sz="1400" spc="-25" dirty="0">
                <a:latin typeface="Arial"/>
                <a:cs typeface="Arial"/>
              </a:rPr>
              <a:t> </a:t>
            </a:r>
            <a:r>
              <a:rPr sz="1400" dirty="0">
                <a:latin typeface="Arial"/>
                <a:cs typeface="Arial"/>
              </a:rPr>
              <a:t>service</a:t>
            </a:r>
            <a:r>
              <a:rPr sz="1400" spc="-35" dirty="0">
                <a:latin typeface="Arial"/>
                <a:cs typeface="Arial"/>
              </a:rPr>
              <a:t> </a:t>
            </a:r>
            <a:r>
              <a:rPr sz="1400" dirty="0">
                <a:latin typeface="Arial"/>
                <a:cs typeface="Arial"/>
              </a:rPr>
              <a:t>and</a:t>
            </a:r>
            <a:r>
              <a:rPr sz="1400" spc="-35" dirty="0">
                <a:latin typeface="Arial"/>
                <a:cs typeface="Arial"/>
              </a:rPr>
              <a:t> </a:t>
            </a:r>
            <a:r>
              <a:rPr sz="1400" dirty="0">
                <a:latin typeface="Arial"/>
                <a:cs typeface="Arial"/>
              </a:rPr>
              <a:t>increase</a:t>
            </a:r>
            <a:r>
              <a:rPr sz="1400" spc="-55" dirty="0">
                <a:latin typeface="Arial"/>
                <a:cs typeface="Arial"/>
              </a:rPr>
              <a:t> </a:t>
            </a:r>
            <a:r>
              <a:rPr sz="1400" spc="-10" dirty="0">
                <a:latin typeface="Arial"/>
                <a:cs typeface="Arial"/>
              </a:rPr>
              <a:t>revenue</a:t>
            </a:r>
            <a:endParaRPr sz="1400">
              <a:latin typeface="Arial"/>
              <a:cs typeface="Arial"/>
            </a:endParaRPr>
          </a:p>
        </p:txBody>
      </p:sp>
      <p:pic>
        <p:nvPicPr>
          <p:cNvPr id="4" name="object 4"/>
          <p:cNvPicPr/>
          <p:nvPr/>
        </p:nvPicPr>
        <p:blipFill>
          <a:blip r:embed="rId2" cstate="print"/>
          <a:stretch>
            <a:fillRect/>
          </a:stretch>
        </p:blipFill>
        <p:spPr>
          <a:xfrm>
            <a:off x="1557527" y="1524000"/>
            <a:ext cx="6028944" cy="4724400"/>
          </a:xfrm>
          <a:prstGeom prst="rect">
            <a:avLst/>
          </a:prstGeom>
        </p:spPr>
      </p:pic>
      <p:pic>
        <p:nvPicPr>
          <p:cNvPr id="5" name="object 5"/>
          <p:cNvPicPr/>
          <p:nvPr/>
        </p:nvPicPr>
        <p:blipFill>
          <a:blip r:embed="rId3" cstate="print"/>
          <a:stretch>
            <a:fillRect/>
          </a:stretch>
        </p:blipFill>
        <p:spPr>
          <a:xfrm>
            <a:off x="9902952" y="5143499"/>
            <a:ext cx="2286000" cy="1714498"/>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88900">
              <a:lnSpc>
                <a:spcPct val="100000"/>
              </a:lnSpc>
              <a:spcBef>
                <a:spcPts val="95"/>
              </a:spcBef>
            </a:pPr>
            <a:r>
              <a:rPr spc="-10" dirty="0"/>
              <a:t>Online</a:t>
            </a:r>
            <a:r>
              <a:rPr spc="-185" dirty="0"/>
              <a:t> </a:t>
            </a:r>
            <a:r>
              <a:rPr dirty="0"/>
              <a:t>Analytical</a:t>
            </a:r>
            <a:r>
              <a:rPr spc="-150" dirty="0"/>
              <a:t> </a:t>
            </a:r>
            <a:r>
              <a:rPr dirty="0"/>
              <a:t>Processing</a:t>
            </a:r>
            <a:r>
              <a:rPr spc="-100" dirty="0"/>
              <a:t> </a:t>
            </a:r>
            <a:r>
              <a:rPr spc="-10" dirty="0"/>
              <a:t>(cont'd.)</a:t>
            </a:r>
          </a:p>
        </p:txBody>
      </p:sp>
      <p:sp>
        <p:nvSpPr>
          <p:cNvPr id="3" name="object 3"/>
          <p:cNvSpPr txBox="1"/>
          <p:nvPr/>
        </p:nvSpPr>
        <p:spPr>
          <a:xfrm>
            <a:off x="991616" y="1110487"/>
            <a:ext cx="8213090" cy="4549140"/>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5600" algn="l"/>
              </a:tabLst>
            </a:pPr>
            <a:r>
              <a:rPr sz="2800" dirty="0">
                <a:latin typeface="Arial"/>
                <a:cs typeface="Arial"/>
              </a:rPr>
              <a:t>OLAP</a:t>
            </a:r>
            <a:r>
              <a:rPr sz="2800" spc="-130" dirty="0">
                <a:latin typeface="Arial"/>
                <a:cs typeface="Arial"/>
              </a:rPr>
              <a:t> </a:t>
            </a:r>
            <a:r>
              <a:rPr sz="2800" dirty="0">
                <a:latin typeface="Arial"/>
                <a:cs typeface="Arial"/>
              </a:rPr>
              <a:t>is</a:t>
            </a:r>
            <a:r>
              <a:rPr sz="2800" spc="-65" dirty="0">
                <a:latin typeface="Arial"/>
                <a:cs typeface="Arial"/>
              </a:rPr>
              <a:t> </a:t>
            </a:r>
            <a:r>
              <a:rPr sz="2800" dirty="0">
                <a:latin typeface="Arial"/>
                <a:cs typeface="Arial"/>
              </a:rPr>
              <a:t>increasingly</a:t>
            </a:r>
            <a:r>
              <a:rPr sz="2800" spc="-70" dirty="0">
                <a:latin typeface="Arial"/>
                <a:cs typeface="Arial"/>
              </a:rPr>
              <a:t> </a:t>
            </a:r>
            <a:r>
              <a:rPr sz="2800" dirty="0">
                <a:latin typeface="Arial"/>
                <a:cs typeface="Arial"/>
              </a:rPr>
              <a:t>used</a:t>
            </a:r>
            <a:r>
              <a:rPr sz="2800" spc="-75" dirty="0">
                <a:latin typeface="Arial"/>
                <a:cs typeface="Arial"/>
              </a:rPr>
              <a:t> </a:t>
            </a:r>
            <a:r>
              <a:rPr sz="2800" dirty="0">
                <a:latin typeface="Arial"/>
                <a:cs typeface="Arial"/>
              </a:rPr>
              <a:t>by</a:t>
            </a:r>
            <a:r>
              <a:rPr sz="2800" spc="-70" dirty="0">
                <a:latin typeface="Arial"/>
                <a:cs typeface="Arial"/>
              </a:rPr>
              <a:t> </a:t>
            </a:r>
            <a:r>
              <a:rPr sz="2800" dirty="0">
                <a:latin typeface="Arial"/>
                <a:cs typeface="Arial"/>
              </a:rPr>
              <a:t>corporations</a:t>
            </a:r>
            <a:r>
              <a:rPr sz="2800" spc="-65" dirty="0">
                <a:latin typeface="Arial"/>
                <a:cs typeface="Arial"/>
              </a:rPr>
              <a:t> </a:t>
            </a:r>
            <a:r>
              <a:rPr sz="2800" dirty="0">
                <a:latin typeface="Arial"/>
                <a:cs typeface="Arial"/>
              </a:rPr>
              <a:t>to</a:t>
            </a:r>
            <a:r>
              <a:rPr sz="2800" spc="-80" dirty="0">
                <a:latin typeface="Arial"/>
                <a:cs typeface="Arial"/>
              </a:rPr>
              <a:t> </a:t>
            </a:r>
            <a:r>
              <a:rPr sz="2800" spc="-20" dirty="0">
                <a:latin typeface="Arial"/>
                <a:cs typeface="Arial"/>
              </a:rPr>
              <a:t>gain </a:t>
            </a:r>
            <a:r>
              <a:rPr sz="2800" spc="-10" dirty="0">
                <a:latin typeface="Arial"/>
                <a:cs typeface="Arial"/>
              </a:rPr>
              <a:t>efficiencies</a:t>
            </a:r>
            <a:endParaRPr sz="2800">
              <a:latin typeface="Arial"/>
              <a:cs typeface="Arial"/>
            </a:endParaRPr>
          </a:p>
          <a:p>
            <a:pPr marL="756285" marR="287020" lvl="1" indent="-287020">
              <a:lnSpc>
                <a:spcPct val="100000"/>
              </a:lnSpc>
              <a:spcBef>
                <a:spcPts val="630"/>
              </a:spcBef>
              <a:buChar char="–"/>
              <a:tabLst>
                <a:tab pos="756285" algn="l"/>
              </a:tabLst>
            </a:pPr>
            <a:r>
              <a:rPr sz="2600" dirty="0">
                <a:latin typeface="Arial"/>
                <a:cs typeface="Arial"/>
              </a:rPr>
              <a:t>Office</a:t>
            </a:r>
            <a:r>
              <a:rPr sz="2600" spc="-30" dirty="0">
                <a:latin typeface="Arial"/>
                <a:cs typeface="Arial"/>
              </a:rPr>
              <a:t> </a:t>
            </a:r>
            <a:r>
              <a:rPr sz="2600" dirty="0">
                <a:latin typeface="Arial"/>
                <a:cs typeface="Arial"/>
              </a:rPr>
              <a:t>Depot</a:t>
            </a:r>
            <a:r>
              <a:rPr sz="2600" spc="-30" dirty="0">
                <a:latin typeface="Arial"/>
                <a:cs typeface="Arial"/>
              </a:rPr>
              <a:t> </a:t>
            </a:r>
            <a:r>
              <a:rPr sz="2600" dirty="0">
                <a:latin typeface="Arial"/>
                <a:cs typeface="Arial"/>
              </a:rPr>
              <a:t>used</a:t>
            </a:r>
            <a:r>
              <a:rPr sz="2600" spc="-40" dirty="0">
                <a:latin typeface="Arial"/>
                <a:cs typeface="Arial"/>
              </a:rPr>
              <a:t> </a:t>
            </a:r>
            <a:r>
              <a:rPr sz="2600" dirty="0">
                <a:latin typeface="Arial"/>
                <a:cs typeface="Arial"/>
              </a:rPr>
              <a:t>OLAP</a:t>
            </a:r>
            <a:r>
              <a:rPr sz="2600" spc="-65" dirty="0">
                <a:latin typeface="Arial"/>
                <a:cs typeface="Arial"/>
              </a:rPr>
              <a:t> </a:t>
            </a:r>
            <a:r>
              <a:rPr sz="2600" dirty="0">
                <a:latin typeface="Arial"/>
                <a:cs typeface="Arial"/>
              </a:rPr>
              <a:t>on</a:t>
            </a:r>
            <a:r>
              <a:rPr sz="2600" spc="-30" dirty="0">
                <a:latin typeface="Arial"/>
                <a:cs typeface="Arial"/>
              </a:rPr>
              <a:t> </a:t>
            </a:r>
            <a:r>
              <a:rPr sz="2600" dirty="0">
                <a:latin typeface="Arial"/>
                <a:cs typeface="Arial"/>
              </a:rPr>
              <a:t>a</a:t>
            </a:r>
            <a:r>
              <a:rPr sz="2600" spc="-25" dirty="0">
                <a:latin typeface="Arial"/>
                <a:cs typeface="Arial"/>
              </a:rPr>
              <a:t> </a:t>
            </a:r>
            <a:r>
              <a:rPr sz="2600" dirty="0">
                <a:latin typeface="Arial"/>
                <a:cs typeface="Arial"/>
              </a:rPr>
              <a:t>data</a:t>
            </a:r>
            <a:r>
              <a:rPr sz="2600" spc="-30" dirty="0">
                <a:latin typeface="Arial"/>
                <a:cs typeface="Arial"/>
              </a:rPr>
              <a:t> </a:t>
            </a:r>
            <a:r>
              <a:rPr sz="2600" dirty="0">
                <a:latin typeface="Arial"/>
                <a:cs typeface="Arial"/>
              </a:rPr>
              <a:t>warehouse</a:t>
            </a:r>
            <a:r>
              <a:rPr sz="2600" spc="-50" dirty="0">
                <a:latin typeface="Arial"/>
                <a:cs typeface="Arial"/>
              </a:rPr>
              <a:t> </a:t>
            </a:r>
            <a:r>
              <a:rPr sz="2600" spc="-25" dirty="0">
                <a:latin typeface="Arial"/>
                <a:cs typeface="Arial"/>
              </a:rPr>
              <a:t>to </a:t>
            </a:r>
            <a:r>
              <a:rPr sz="2600" dirty="0">
                <a:latin typeface="Arial"/>
                <a:cs typeface="Arial"/>
              </a:rPr>
              <a:t>determine</a:t>
            </a:r>
            <a:r>
              <a:rPr sz="2600" spc="-45" dirty="0">
                <a:latin typeface="Arial"/>
                <a:cs typeface="Arial"/>
              </a:rPr>
              <a:t> </a:t>
            </a:r>
            <a:r>
              <a:rPr sz="2600" dirty="0">
                <a:latin typeface="Arial"/>
                <a:cs typeface="Arial"/>
              </a:rPr>
              <a:t>cross-selling</a:t>
            </a:r>
            <a:r>
              <a:rPr sz="2600" spc="-60" dirty="0">
                <a:latin typeface="Arial"/>
                <a:cs typeface="Arial"/>
              </a:rPr>
              <a:t> </a:t>
            </a:r>
            <a:r>
              <a:rPr sz="2600" spc="-10" dirty="0">
                <a:latin typeface="Arial"/>
                <a:cs typeface="Arial"/>
              </a:rPr>
              <a:t>strategies</a:t>
            </a:r>
            <a:endParaRPr sz="2600">
              <a:latin typeface="Arial"/>
              <a:cs typeface="Arial"/>
            </a:endParaRPr>
          </a:p>
          <a:p>
            <a:pPr marL="756285" marR="546100" lvl="1" indent="-287020">
              <a:lnSpc>
                <a:spcPct val="100000"/>
              </a:lnSpc>
              <a:spcBef>
                <a:spcPts val="625"/>
              </a:spcBef>
              <a:buChar char="–"/>
              <a:tabLst>
                <a:tab pos="756285" algn="l"/>
              </a:tabLst>
            </a:pPr>
            <a:r>
              <a:rPr sz="2600" dirty="0">
                <a:latin typeface="Arial"/>
                <a:cs typeface="Arial"/>
              </a:rPr>
              <a:t>Ben</a:t>
            </a:r>
            <a:r>
              <a:rPr sz="2600" spc="-35" dirty="0">
                <a:latin typeface="Arial"/>
                <a:cs typeface="Arial"/>
              </a:rPr>
              <a:t> </a:t>
            </a:r>
            <a:r>
              <a:rPr sz="2600" dirty="0">
                <a:latin typeface="Arial"/>
                <a:cs typeface="Arial"/>
              </a:rPr>
              <a:t>&amp;</a:t>
            </a:r>
            <a:r>
              <a:rPr sz="2600" spc="-35" dirty="0">
                <a:latin typeface="Arial"/>
                <a:cs typeface="Arial"/>
              </a:rPr>
              <a:t> </a:t>
            </a:r>
            <a:r>
              <a:rPr sz="2600" dirty="0">
                <a:latin typeface="Arial"/>
                <a:cs typeface="Arial"/>
              </a:rPr>
              <a:t>Jerry’s</a:t>
            </a:r>
            <a:r>
              <a:rPr sz="2600" spc="-55" dirty="0">
                <a:latin typeface="Arial"/>
                <a:cs typeface="Arial"/>
              </a:rPr>
              <a:t> </a:t>
            </a:r>
            <a:r>
              <a:rPr sz="2600" dirty="0">
                <a:latin typeface="Arial"/>
                <a:cs typeface="Arial"/>
              </a:rPr>
              <a:t>tracks</a:t>
            </a:r>
            <a:r>
              <a:rPr sz="2600" spc="-45" dirty="0">
                <a:latin typeface="Arial"/>
                <a:cs typeface="Arial"/>
              </a:rPr>
              <a:t> </a:t>
            </a:r>
            <a:r>
              <a:rPr sz="2600" dirty="0">
                <a:latin typeface="Arial"/>
                <a:cs typeface="Arial"/>
              </a:rPr>
              <a:t>the</a:t>
            </a:r>
            <a:r>
              <a:rPr sz="2600" spc="-35" dirty="0">
                <a:latin typeface="Arial"/>
                <a:cs typeface="Arial"/>
              </a:rPr>
              <a:t> </a:t>
            </a:r>
            <a:r>
              <a:rPr sz="2600" dirty="0">
                <a:latin typeface="Arial"/>
                <a:cs typeface="Arial"/>
              </a:rPr>
              <a:t>popularity</a:t>
            </a:r>
            <a:r>
              <a:rPr sz="2600" spc="-55" dirty="0">
                <a:latin typeface="Arial"/>
                <a:cs typeface="Arial"/>
              </a:rPr>
              <a:t> </a:t>
            </a:r>
            <a:r>
              <a:rPr sz="2600" dirty="0">
                <a:latin typeface="Arial"/>
                <a:cs typeface="Arial"/>
              </a:rPr>
              <a:t>of</a:t>
            </a:r>
            <a:r>
              <a:rPr sz="2600" spc="-30" dirty="0">
                <a:latin typeface="Arial"/>
                <a:cs typeface="Arial"/>
              </a:rPr>
              <a:t> </a:t>
            </a:r>
            <a:r>
              <a:rPr sz="2600" dirty="0">
                <a:latin typeface="Arial"/>
                <a:cs typeface="Arial"/>
              </a:rPr>
              <a:t>ice</a:t>
            </a:r>
            <a:r>
              <a:rPr sz="2600" spc="-45" dirty="0">
                <a:latin typeface="Arial"/>
                <a:cs typeface="Arial"/>
              </a:rPr>
              <a:t> </a:t>
            </a:r>
            <a:r>
              <a:rPr sz="2600" spc="-10" dirty="0">
                <a:latin typeface="Arial"/>
                <a:cs typeface="Arial"/>
              </a:rPr>
              <a:t>cream flavors</a:t>
            </a:r>
            <a:endParaRPr sz="2600">
              <a:latin typeface="Arial"/>
              <a:cs typeface="Arial"/>
            </a:endParaRPr>
          </a:p>
          <a:p>
            <a:pPr marL="354965" indent="-342265">
              <a:lnSpc>
                <a:spcPct val="100000"/>
              </a:lnSpc>
              <a:spcBef>
                <a:spcPts val="670"/>
              </a:spcBef>
              <a:buChar char="•"/>
              <a:tabLst>
                <a:tab pos="354965" algn="l"/>
              </a:tabLst>
            </a:pPr>
            <a:r>
              <a:rPr sz="2800" dirty="0">
                <a:latin typeface="Arial"/>
                <a:cs typeface="Arial"/>
              </a:rPr>
              <a:t>BI</a:t>
            </a:r>
            <a:r>
              <a:rPr sz="2800" spc="-75" dirty="0">
                <a:latin typeface="Arial"/>
                <a:cs typeface="Arial"/>
              </a:rPr>
              <a:t> </a:t>
            </a:r>
            <a:r>
              <a:rPr sz="2800" dirty="0">
                <a:latin typeface="Arial"/>
                <a:cs typeface="Arial"/>
              </a:rPr>
              <a:t>software</a:t>
            </a:r>
            <a:r>
              <a:rPr sz="2800" spc="-65" dirty="0">
                <a:latin typeface="Arial"/>
                <a:cs typeface="Arial"/>
              </a:rPr>
              <a:t> </a:t>
            </a:r>
            <a:r>
              <a:rPr sz="2800" dirty="0">
                <a:latin typeface="Arial"/>
                <a:cs typeface="Arial"/>
              </a:rPr>
              <a:t>is</a:t>
            </a:r>
            <a:r>
              <a:rPr sz="2800" spc="-55" dirty="0">
                <a:latin typeface="Arial"/>
                <a:cs typeface="Arial"/>
              </a:rPr>
              <a:t> </a:t>
            </a:r>
            <a:r>
              <a:rPr sz="2800" dirty="0">
                <a:latin typeface="Arial"/>
                <a:cs typeface="Arial"/>
              </a:rPr>
              <a:t>becoming</a:t>
            </a:r>
            <a:r>
              <a:rPr sz="2800" spc="-40" dirty="0">
                <a:latin typeface="Arial"/>
                <a:cs typeface="Arial"/>
              </a:rPr>
              <a:t> </a:t>
            </a:r>
            <a:r>
              <a:rPr sz="2800" dirty="0">
                <a:latin typeface="Arial"/>
                <a:cs typeface="Arial"/>
              </a:rPr>
              <a:t>easier</a:t>
            </a:r>
            <a:r>
              <a:rPr sz="2800" spc="-50" dirty="0">
                <a:latin typeface="Arial"/>
                <a:cs typeface="Arial"/>
              </a:rPr>
              <a:t> </a:t>
            </a:r>
            <a:r>
              <a:rPr sz="2800" dirty="0">
                <a:latin typeface="Arial"/>
                <a:cs typeface="Arial"/>
              </a:rPr>
              <a:t>to</a:t>
            </a:r>
            <a:r>
              <a:rPr sz="2800" spc="-65" dirty="0">
                <a:latin typeface="Arial"/>
                <a:cs typeface="Arial"/>
              </a:rPr>
              <a:t> </a:t>
            </a:r>
            <a:r>
              <a:rPr sz="2800" spc="-25" dirty="0">
                <a:latin typeface="Arial"/>
                <a:cs typeface="Arial"/>
              </a:rPr>
              <a:t>use</a:t>
            </a:r>
            <a:endParaRPr sz="2800">
              <a:latin typeface="Arial"/>
              <a:cs typeface="Arial"/>
            </a:endParaRPr>
          </a:p>
          <a:p>
            <a:pPr marL="756285" lvl="1" indent="-286385">
              <a:lnSpc>
                <a:spcPct val="100000"/>
              </a:lnSpc>
              <a:spcBef>
                <a:spcPts val="630"/>
              </a:spcBef>
              <a:buChar char="–"/>
              <a:tabLst>
                <a:tab pos="756285" algn="l"/>
              </a:tabLst>
            </a:pPr>
            <a:r>
              <a:rPr sz="2600" dirty="0">
                <a:latin typeface="Arial"/>
                <a:cs typeface="Arial"/>
              </a:rPr>
              <a:t>Intelligent</a:t>
            </a:r>
            <a:r>
              <a:rPr sz="2600" spc="-25" dirty="0">
                <a:latin typeface="Arial"/>
                <a:cs typeface="Arial"/>
              </a:rPr>
              <a:t> </a:t>
            </a:r>
            <a:r>
              <a:rPr sz="2600" dirty="0">
                <a:latin typeface="Arial"/>
                <a:cs typeface="Arial"/>
              </a:rPr>
              <a:t>interfaces</a:t>
            </a:r>
            <a:r>
              <a:rPr sz="2600" spc="-40" dirty="0">
                <a:latin typeface="Arial"/>
                <a:cs typeface="Arial"/>
              </a:rPr>
              <a:t> </a:t>
            </a:r>
            <a:r>
              <a:rPr sz="2600" dirty="0">
                <a:latin typeface="Arial"/>
                <a:cs typeface="Arial"/>
              </a:rPr>
              <a:t>accept</a:t>
            </a:r>
            <a:r>
              <a:rPr sz="2600" spc="-45" dirty="0">
                <a:latin typeface="Arial"/>
                <a:cs typeface="Arial"/>
              </a:rPr>
              <a:t> </a:t>
            </a:r>
            <a:r>
              <a:rPr sz="2600" dirty="0">
                <a:latin typeface="Arial"/>
                <a:cs typeface="Arial"/>
              </a:rPr>
              <a:t>queries</a:t>
            </a:r>
            <a:r>
              <a:rPr sz="2600" spc="-40" dirty="0">
                <a:latin typeface="Arial"/>
                <a:cs typeface="Arial"/>
              </a:rPr>
              <a:t> </a:t>
            </a:r>
            <a:r>
              <a:rPr sz="2600" dirty="0">
                <a:latin typeface="Arial"/>
                <a:cs typeface="Arial"/>
              </a:rPr>
              <a:t>in</a:t>
            </a:r>
            <a:r>
              <a:rPr sz="2600" spc="-25" dirty="0">
                <a:latin typeface="Arial"/>
                <a:cs typeface="Arial"/>
              </a:rPr>
              <a:t> </a:t>
            </a:r>
            <a:r>
              <a:rPr sz="2600" dirty="0">
                <a:latin typeface="Arial"/>
                <a:cs typeface="Arial"/>
              </a:rPr>
              <a:t>free</a:t>
            </a:r>
            <a:r>
              <a:rPr sz="2600" spc="-30" dirty="0">
                <a:latin typeface="Arial"/>
                <a:cs typeface="Arial"/>
              </a:rPr>
              <a:t> </a:t>
            </a:r>
            <a:r>
              <a:rPr sz="2600" spc="-20" dirty="0">
                <a:latin typeface="Arial"/>
                <a:cs typeface="Arial"/>
              </a:rPr>
              <a:t>form</a:t>
            </a:r>
            <a:endParaRPr sz="2600">
              <a:latin typeface="Arial"/>
              <a:cs typeface="Arial"/>
            </a:endParaRPr>
          </a:p>
          <a:p>
            <a:pPr marL="355600" marR="758190" indent="-342900">
              <a:lnSpc>
                <a:spcPct val="100000"/>
              </a:lnSpc>
              <a:spcBef>
                <a:spcPts val="665"/>
              </a:spcBef>
              <a:buChar char="•"/>
              <a:tabLst>
                <a:tab pos="355600" algn="l"/>
              </a:tabLst>
            </a:pPr>
            <a:r>
              <a:rPr sz="2800" dirty="0">
                <a:latin typeface="Arial"/>
                <a:cs typeface="Arial"/>
              </a:rPr>
              <a:t>BI</a:t>
            </a:r>
            <a:r>
              <a:rPr sz="2800" spc="-95" dirty="0">
                <a:latin typeface="Arial"/>
                <a:cs typeface="Arial"/>
              </a:rPr>
              <a:t> </a:t>
            </a:r>
            <a:r>
              <a:rPr sz="2800" dirty="0">
                <a:latin typeface="Arial"/>
                <a:cs typeface="Arial"/>
              </a:rPr>
              <a:t>software</a:t>
            </a:r>
            <a:r>
              <a:rPr sz="2800" spc="-80" dirty="0">
                <a:latin typeface="Arial"/>
                <a:cs typeface="Arial"/>
              </a:rPr>
              <a:t> </a:t>
            </a:r>
            <a:r>
              <a:rPr sz="2800" dirty="0">
                <a:latin typeface="Arial"/>
                <a:cs typeface="Arial"/>
              </a:rPr>
              <a:t>is</a:t>
            </a:r>
            <a:r>
              <a:rPr sz="2800" spc="-70" dirty="0">
                <a:latin typeface="Arial"/>
                <a:cs typeface="Arial"/>
              </a:rPr>
              <a:t> </a:t>
            </a:r>
            <a:r>
              <a:rPr sz="2800" dirty="0">
                <a:latin typeface="Arial"/>
                <a:cs typeface="Arial"/>
              </a:rPr>
              <a:t>integrated</a:t>
            </a:r>
            <a:r>
              <a:rPr sz="2800" spc="-70" dirty="0">
                <a:latin typeface="Arial"/>
                <a:cs typeface="Arial"/>
              </a:rPr>
              <a:t> </a:t>
            </a:r>
            <a:r>
              <a:rPr sz="2800" dirty="0">
                <a:latin typeface="Arial"/>
                <a:cs typeface="Arial"/>
              </a:rPr>
              <a:t>into</a:t>
            </a:r>
            <a:r>
              <a:rPr sz="2800" spc="-70" dirty="0">
                <a:latin typeface="Arial"/>
                <a:cs typeface="Arial"/>
              </a:rPr>
              <a:t> </a:t>
            </a:r>
            <a:r>
              <a:rPr sz="2800" dirty="0">
                <a:latin typeface="Arial"/>
                <a:cs typeface="Arial"/>
              </a:rPr>
              <a:t>Microsoft’s</a:t>
            </a:r>
            <a:r>
              <a:rPr sz="2800" spc="-85" dirty="0">
                <a:latin typeface="Arial"/>
                <a:cs typeface="Arial"/>
              </a:rPr>
              <a:t> </a:t>
            </a:r>
            <a:r>
              <a:rPr sz="2800" spc="-25" dirty="0">
                <a:latin typeface="Arial"/>
                <a:cs typeface="Arial"/>
              </a:rPr>
              <a:t>SQL </a:t>
            </a:r>
            <a:r>
              <a:rPr sz="2800" dirty="0">
                <a:latin typeface="Arial"/>
                <a:cs typeface="Arial"/>
              </a:rPr>
              <a:t>Server</a:t>
            </a:r>
            <a:r>
              <a:rPr sz="2800" spc="-90" dirty="0">
                <a:latin typeface="Arial"/>
                <a:cs typeface="Arial"/>
              </a:rPr>
              <a:t> </a:t>
            </a:r>
            <a:r>
              <a:rPr sz="2800" dirty="0">
                <a:latin typeface="Arial"/>
                <a:cs typeface="Arial"/>
              </a:rPr>
              <a:t>database</a:t>
            </a:r>
            <a:r>
              <a:rPr sz="2800" spc="-95" dirty="0">
                <a:latin typeface="Arial"/>
                <a:cs typeface="Arial"/>
              </a:rPr>
              <a:t> </a:t>
            </a:r>
            <a:r>
              <a:rPr sz="2800" spc="-10" dirty="0">
                <a:latin typeface="Arial"/>
                <a:cs typeface="Arial"/>
              </a:rPr>
              <a:t>software</a:t>
            </a:r>
            <a:endParaRPr sz="28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48816" y="193929"/>
            <a:ext cx="7050405" cy="5314950"/>
          </a:xfrm>
          <a:prstGeom prst="rect">
            <a:avLst/>
          </a:prstGeom>
        </p:spPr>
        <p:txBody>
          <a:bodyPr vert="horz" wrap="square" lIns="0" tIns="12065" rIns="0" bIns="0" rtlCol="0">
            <a:spAutoFit/>
          </a:bodyPr>
          <a:lstStyle/>
          <a:p>
            <a:pPr marR="12065" algn="ctr">
              <a:lnSpc>
                <a:spcPct val="100000"/>
              </a:lnSpc>
              <a:spcBef>
                <a:spcPts val="95"/>
              </a:spcBef>
            </a:pPr>
            <a:r>
              <a:rPr sz="2800" dirty="0">
                <a:solidFill>
                  <a:srgbClr val="FFFFFF"/>
                </a:solidFill>
                <a:latin typeface="Arial"/>
                <a:cs typeface="Arial"/>
              </a:rPr>
              <a:t>More</a:t>
            </a:r>
            <a:r>
              <a:rPr sz="2800" spc="-70" dirty="0">
                <a:solidFill>
                  <a:srgbClr val="FFFFFF"/>
                </a:solidFill>
                <a:latin typeface="Arial"/>
                <a:cs typeface="Arial"/>
              </a:rPr>
              <a:t> </a:t>
            </a:r>
            <a:r>
              <a:rPr sz="2800" dirty="0">
                <a:solidFill>
                  <a:srgbClr val="FFFFFF"/>
                </a:solidFill>
                <a:latin typeface="Arial"/>
                <a:cs typeface="Arial"/>
              </a:rPr>
              <a:t>Customer</a:t>
            </a:r>
            <a:r>
              <a:rPr sz="2800" spc="-70" dirty="0">
                <a:solidFill>
                  <a:srgbClr val="FFFFFF"/>
                </a:solidFill>
                <a:latin typeface="Arial"/>
                <a:cs typeface="Arial"/>
              </a:rPr>
              <a:t> </a:t>
            </a:r>
            <a:r>
              <a:rPr sz="2800" spc="-10" dirty="0">
                <a:solidFill>
                  <a:srgbClr val="FFFFFF"/>
                </a:solidFill>
                <a:latin typeface="Arial"/>
                <a:cs typeface="Arial"/>
              </a:rPr>
              <a:t>Intelligence</a:t>
            </a:r>
            <a:endParaRPr sz="2800">
              <a:latin typeface="Arial"/>
              <a:cs typeface="Arial"/>
            </a:endParaRPr>
          </a:p>
          <a:p>
            <a:pPr marL="355600" marR="672465" indent="-343535">
              <a:lnSpc>
                <a:spcPct val="100000"/>
              </a:lnSpc>
              <a:spcBef>
                <a:spcPts val="1995"/>
              </a:spcBef>
              <a:buChar char="•"/>
              <a:tabLst>
                <a:tab pos="355600" algn="l"/>
              </a:tabLst>
            </a:pPr>
            <a:r>
              <a:rPr sz="2800" dirty="0">
                <a:latin typeface="Arial"/>
                <a:cs typeface="Arial"/>
              </a:rPr>
              <a:t>A</a:t>
            </a:r>
            <a:r>
              <a:rPr sz="2800" spc="-195" dirty="0">
                <a:latin typeface="Arial"/>
                <a:cs typeface="Arial"/>
              </a:rPr>
              <a:t> </a:t>
            </a:r>
            <a:r>
              <a:rPr sz="2800" dirty="0">
                <a:latin typeface="Arial"/>
                <a:cs typeface="Arial"/>
              </a:rPr>
              <a:t>major</a:t>
            </a:r>
            <a:r>
              <a:rPr sz="2800" spc="-65" dirty="0">
                <a:latin typeface="Arial"/>
                <a:cs typeface="Arial"/>
              </a:rPr>
              <a:t> </a:t>
            </a:r>
            <a:r>
              <a:rPr sz="2800" dirty="0">
                <a:latin typeface="Arial"/>
                <a:cs typeface="Arial"/>
              </a:rPr>
              <a:t>effort</a:t>
            </a:r>
            <a:r>
              <a:rPr sz="2800" spc="-55" dirty="0">
                <a:latin typeface="Arial"/>
                <a:cs typeface="Arial"/>
              </a:rPr>
              <a:t> </a:t>
            </a:r>
            <a:r>
              <a:rPr sz="2800" dirty="0">
                <a:latin typeface="Arial"/>
                <a:cs typeface="Arial"/>
              </a:rPr>
              <a:t>of</a:t>
            </a:r>
            <a:r>
              <a:rPr sz="2800" spc="-70" dirty="0">
                <a:latin typeface="Arial"/>
                <a:cs typeface="Arial"/>
              </a:rPr>
              <a:t> </a:t>
            </a:r>
            <a:r>
              <a:rPr sz="2800" dirty="0">
                <a:latin typeface="Arial"/>
                <a:cs typeface="Arial"/>
              </a:rPr>
              <a:t>business</a:t>
            </a:r>
            <a:r>
              <a:rPr sz="2800" spc="-65" dirty="0">
                <a:latin typeface="Arial"/>
                <a:cs typeface="Arial"/>
              </a:rPr>
              <a:t> </a:t>
            </a:r>
            <a:r>
              <a:rPr sz="2800" dirty="0">
                <a:latin typeface="Arial"/>
                <a:cs typeface="Arial"/>
              </a:rPr>
              <a:t>is</a:t>
            </a:r>
            <a:r>
              <a:rPr sz="2800" spc="-55" dirty="0">
                <a:latin typeface="Arial"/>
                <a:cs typeface="Arial"/>
              </a:rPr>
              <a:t> </a:t>
            </a:r>
            <a:r>
              <a:rPr sz="2800" spc="-10" dirty="0">
                <a:latin typeface="Arial"/>
                <a:cs typeface="Arial"/>
              </a:rPr>
              <a:t>collecting </a:t>
            </a:r>
            <a:r>
              <a:rPr sz="2800" dirty="0">
                <a:latin typeface="Arial"/>
                <a:cs typeface="Arial"/>
              </a:rPr>
              <a:t>business</a:t>
            </a:r>
            <a:r>
              <a:rPr sz="2800" spc="-114" dirty="0">
                <a:latin typeface="Arial"/>
                <a:cs typeface="Arial"/>
              </a:rPr>
              <a:t> </a:t>
            </a:r>
            <a:r>
              <a:rPr sz="2800" dirty="0">
                <a:latin typeface="Arial"/>
                <a:cs typeface="Arial"/>
              </a:rPr>
              <a:t>intelligence</a:t>
            </a:r>
            <a:r>
              <a:rPr sz="2800" spc="-100" dirty="0">
                <a:latin typeface="Arial"/>
                <a:cs typeface="Arial"/>
              </a:rPr>
              <a:t> </a:t>
            </a:r>
            <a:r>
              <a:rPr sz="2800" dirty="0">
                <a:latin typeface="Arial"/>
                <a:cs typeface="Arial"/>
              </a:rPr>
              <a:t>about</a:t>
            </a:r>
            <a:r>
              <a:rPr sz="2800" spc="-110" dirty="0">
                <a:latin typeface="Arial"/>
                <a:cs typeface="Arial"/>
              </a:rPr>
              <a:t> </a:t>
            </a:r>
            <a:r>
              <a:rPr sz="2800" spc="-10" dirty="0">
                <a:latin typeface="Arial"/>
                <a:cs typeface="Arial"/>
              </a:rPr>
              <a:t>customers</a:t>
            </a:r>
            <a:endParaRPr sz="2800">
              <a:latin typeface="Arial"/>
              <a:cs typeface="Arial"/>
            </a:endParaRPr>
          </a:p>
          <a:p>
            <a:pPr marL="355600" marR="85090" indent="-343535">
              <a:lnSpc>
                <a:spcPct val="100000"/>
              </a:lnSpc>
              <a:spcBef>
                <a:spcPts val="675"/>
              </a:spcBef>
              <a:buChar char="•"/>
              <a:tabLst>
                <a:tab pos="355600" algn="l"/>
              </a:tabLst>
            </a:pPr>
            <a:r>
              <a:rPr sz="2800" spc="-20" dirty="0">
                <a:latin typeface="Arial"/>
                <a:cs typeface="Arial"/>
              </a:rPr>
              <a:t>Data-</a:t>
            </a:r>
            <a:r>
              <a:rPr sz="2800" dirty="0">
                <a:latin typeface="Arial"/>
                <a:cs typeface="Arial"/>
              </a:rPr>
              <a:t>mining</a:t>
            </a:r>
            <a:r>
              <a:rPr sz="2800" spc="-35" dirty="0">
                <a:latin typeface="Arial"/>
                <a:cs typeface="Arial"/>
              </a:rPr>
              <a:t> </a:t>
            </a:r>
            <a:r>
              <a:rPr sz="2800" dirty="0">
                <a:latin typeface="Arial"/>
                <a:cs typeface="Arial"/>
              </a:rPr>
              <a:t>and</a:t>
            </a:r>
            <a:r>
              <a:rPr sz="2800" spc="-65" dirty="0">
                <a:latin typeface="Arial"/>
                <a:cs typeface="Arial"/>
              </a:rPr>
              <a:t> </a:t>
            </a:r>
            <a:r>
              <a:rPr sz="2800" dirty="0">
                <a:latin typeface="Arial"/>
                <a:cs typeface="Arial"/>
              </a:rPr>
              <a:t>OLAP</a:t>
            </a:r>
            <a:r>
              <a:rPr sz="2800" spc="-105" dirty="0">
                <a:latin typeface="Arial"/>
                <a:cs typeface="Arial"/>
              </a:rPr>
              <a:t> </a:t>
            </a:r>
            <a:r>
              <a:rPr sz="2800" dirty="0">
                <a:latin typeface="Arial"/>
                <a:cs typeface="Arial"/>
              </a:rPr>
              <a:t>software</a:t>
            </a:r>
            <a:r>
              <a:rPr sz="2800" spc="-65" dirty="0">
                <a:latin typeface="Arial"/>
                <a:cs typeface="Arial"/>
              </a:rPr>
              <a:t> </a:t>
            </a:r>
            <a:r>
              <a:rPr sz="2800" dirty="0">
                <a:latin typeface="Arial"/>
                <a:cs typeface="Arial"/>
              </a:rPr>
              <a:t>are</a:t>
            </a:r>
            <a:r>
              <a:rPr sz="2800" spc="-45" dirty="0">
                <a:latin typeface="Arial"/>
                <a:cs typeface="Arial"/>
              </a:rPr>
              <a:t> </a:t>
            </a:r>
            <a:r>
              <a:rPr sz="2800" spc="-10" dirty="0">
                <a:latin typeface="Arial"/>
                <a:cs typeface="Arial"/>
              </a:rPr>
              <a:t>often </a:t>
            </a:r>
            <a:r>
              <a:rPr sz="2800" dirty="0">
                <a:latin typeface="Arial"/>
                <a:cs typeface="Arial"/>
              </a:rPr>
              <a:t>integrated</a:t>
            </a:r>
            <a:r>
              <a:rPr sz="2800" spc="-85" dirty="0">
                <a:latin typeface="Arial"/>
                <a:cs typeface="Arial"/>
              </a:rPr>
              <a:t> </a:t>
            </a:r>
            <a:r>
              <a:rPr sz="2800" dirty="0">
                <a:latin typeface="Arial"/>
                <a:cs typeface="Arial"/>
              </a:rPr>
              <a:t>into</a:t>
            </a:r>
            <a:r>
              <a:rPr sz="2800" spc="-75" dirty="0">
                <a:latin typeface="Arial"/>
                <a:cs typeface="Arial"/>
              </a:rPr>
              <a:t> </a:t>
            </a:r>
            <a:r>
              <a:rPr sz="2800" dirty="0">
                <a:latin typeface="Arial"/>
                <a:cs typeface="Arial"/>
              </a:rPr>
              <a:t>CRM</a:t>
            </a:r>
            <a:r>
              <a:rPr sz="2800" spc="-65" dirty="0">
                <a:latin typeface="Arial"/>
                <a:cs typeface="Arial"/>
              </a:rPr>
              <a:t> </a:t>
            </a:r>
            <a:r>
              <a:rPr sz="2800" spc="-10" dirty="0">
                <a:latin typeface="Arial"/>
                <a:cs typeface="Arial"/>
              </a:rPr>
              <a:t>systems</a:t>
            </a:r>
            <a:endParaRPr sz="2800">
              <a:latin typeface="Arial"/>
              <a:cs typeface="Arial"/>
            </a:endParaRPr>
          </a:p>
          <a:p>
            <a:pPr marL="355600" marR="5080" indent="-343535">
              <a:lnSpc>
                <a:spcPct val="100000"/>
              </a:lnSpc>
              <a:spcBef>
                <a:spcPts val="670"/>
              </a:spcBef>
              <a:buChar char="•"/>
              <a:tabLst>
                <a:tab pos="355600" algn="l"/>
              </a:tabLst>
            </a:pPr>
            <a:r>
              <a:rPr sz="2800" dirty="0">
                <a:latin typeface="Arial"/>
                <a:cs typeface="Arial"/>
              </a:rPr>
              <a:t>Web</a:t>
            </a:r>
            <a:r>
              <a:rPr sz="2800" spc="-70" dirty="0">
                <a:latin typeface="Arial"/>
                <a:cs typeface="Arial"/>
              </a:rPr>
              <a:t> </a:t>
            </a:r>
            <a:r>
              <a:rPr sz="2800" dirty="0">
                <a:latin typeface="Arial"/>
                <a:cs typeface="Arial"/>
              </a:rPr>
              <a:t>has</a:t>
            </a:r>
            <a:r>
              <a:rPr sz="2800" spc="-75" dirty="0">
                <a:latin typeface="Arial"/>
                <a:cs typeface="Arial"/>
              </a:rPr>
              <a:t> </a:t>
            </a:r>
            <a:r>
              <a:rPr sz="2800" dirty="0">
                <a:latin typeface="Arial"/>
                <a:cs typeface="Arial"/>
              </a:rPr>
              <a:t>become</a:t>
            </a:r>
            <a:r>
              <a:rPr sz="2800" spc="-55" dirty="0">
                <a:latin typeface="Arial"/>
                <a:cs typeface="Arial"/>
              </a:rPr>
              <a:t> </a:t>
            </a:r>
            <a:r>
              <a:rPr sz="2800" dirty="0">
                <a:latin typeface="Arial"/>
                <a:cs typeface="Arial"/>
              </a:rPr>
              <a:t>popular</a:t>
            </a:r>
            <a:r>
              <a:rPr sz="2800" spc="-55" dirty="0">
                <a:latin typeface="Arial"/>
                <a:cs typeface="Arial"/>
              </a:rPr>
              <a:t> </a:t>
            </a:r>
            <a:r>
              <a:rPr sz="2800" dirty="0">
                <a:latin typeface="Arial"/>
                <a:cs typeface="Arial"/>
              </a:rPr>
              <a:t>for</a:t>
            </a:r>
            <a:r>
              <a:rPr sz="2800" spc="-70" dirty="0">
                <a:latin typeface="Arial"/>
                <a:cs typeface="Arial"/>
              </a:rPr>
              <a:t> </a:t>
            </a:r>
            <a:r>
              <a:rPr sz="2800" spc="-10" dirty="0">
                <a:latin typeface="Arial"/>
                <a:cs typeface="Arial"/>
              </a:rPr>
              <a:t>transactions, </a:t>
            </a:r>
            <a:r>
              <a:rPr sz="2800" dirty="0">
                <a:latin typeface="Arial"/>
                <a:cs typeface="Arial"/>
              </a:rPr>
              <a:t>making</a:t>
            </a:r>
            <a:r>
              <a:rPr sz="2800" spc="-75" dirty="0">
                <a:latin typeface="Arial"/>
                <a:cs typeface="Arial"/>
              </a:rPr>
              <a:t> </a:t>
            </a:r>
            <a:r>
              <a:rPr sz="2800" dirty="0">
                <a:latin typeface="Arial"/>
                <a:cs typeface="Arial"/>
              </a:rPr>
              <a:t>data</a:t>
            </a:r>
            <a:r>
              <a:rPr sz="2800" spc="-85" dirty="0">
                <a:latin typeface="Arial"/>
                <a:cs typeface="Arial"/>
              </a:rPr>
              <a:t> </a:t>
            </a:r>
            <a:r>
              <a:rPr sz="2800" dirty="0">
                <a:latin typeface="Arial"/>
                <a:cs typeface="Arial"/>
              </a:rPr>
              <a:t>collection</a:t>
            </a:r>
            <a:r>
              <a:rPr sz="2800" spc="-90" dirty="0">
                <a:latin typeface="Arial"/>
                <a:cs typeface="Arial"/>
              </a:rPr>
              <a:t> </a:t>
            </a:r>
            <a:r>
              <a:rPr sz="2800" spc="-20" dirty="0">
                <a:latin typeface="Arial"/>
                <a:cs typeface="Arial"/>
              </a:rPr>
              <a:t>easy</a:t>
            </a:r>
            <a:endParaRPr sz="2800">
              <a:latin typeface="Arial"/>
              <a:cs typeface="Arial"/>
            </a:endParaRPr>
          </a:p>
          <a:p>
            <a:pPr marL="355600" marR="163830" indent="-343535">
              <a:lnSpc>
                <a:spcPct val="100000"/>
              </a:lnSpc>
              <a:spcBef>
                <a:spcPts val="675"/>
              </a:spcBef>
              <a:buChar char="•"/>
              <a:tabLst>
                <a:tab pos="355600" algn="l"/>
              </a:tabLst>
            </a:pPr>
            <a:r>
              <a:rPr sz="2800" spc="-35" dirty="0">
                <a:latin typeface="Arial"/>
                <a:cs typeface="Arial"/>
              </a:rPr>
              <a:t>Targeted</a:t>
            </a:r>
            <a:r>
              <a:rPr sz="2800" spc="-100" dirty="0">
                <a:latin typeface="Arial"/>
                <a:cs typeface="Arial"/>
              </a:rPr>
              <a:t> </a:t>
            </a:r>
            <a:r>
              <a:rPr sz="2800" dirty="0">
                <a:latin typeface="Arial"/>
                <a:cs typeface="Arial"/>
              </a:rPr>
              <a:t>marketing</a:t>
            </a:r>
            <a:r>
              <a:rPr sz="2800" spc="-90" dirty="0">
                <a:latin typeface="Arial"/>
                <a:cs typeface="Arial"/>
              </a:rPr>
              <a:t> </a:t>
            </a:r>
            <a:r>
              <a:rPr sz="2800" dirty="0">
                <a:latin typeface="Arial"/>
                <a:cs typeface="Arial"/>
              </a:rPr>
              <a:t>is</a:t>
            </a:r>
            <a:r>
              <a:rPr sz="2800" spc="-105" dirty="0">
                <a:latin typeface="Arial"/>
                <a:cs typeface="Arial"/>
              </a:rPr>
              <a:t> </a:t>
            </a:r>
            <a:r>
              <a:rPr sz="2800" dirty="0">
                <a:latin typeface="Arial"/>
                <a:cs typeface="Arial"/>
              </a:rPr>
              <a:t>more</a:t>
            </a:r>
            <a:r>
              <a:rPr sz="2800" spc="-95" dirty="0">
                <a:latin typeface="Arial"/>
                <a:cs typeface="Arial"/>
              </a:rPr>
              <a:t> </a:t>
            </a:r>
            <a:r>
              <a:rPr sz="2800" dirty="0">
                <a:latin typeface="Arial"/>
                <a:cs typeface="Arial"/>
              </a:rPr>
              <a:t>effective</a:t>
            </a:r>
            <a:r>
              <a:rPr sz="2800" spc="-120" dirty="0">
                <a:latin typeface="Arial"/>
                <a:cs typeface="Arial"/>
              </a:rPr>
              <a:t> </a:t>
            </a:r>
            <a:r>
              <a:rPr sz="2800" spc="-20" dirty="0">
                <a:latin typeface="Arial"/>
                <a:cs typeface="Arial"/>
              </a:rPr>
              <a:t>than </a:t>
            </a:r>
            <a:r>
              <a:rPr sz="2800" dirty="0">
                <a:latin typeface="Arial"/>
                <a:cs typeface="Arial"/>
              </a:rPr>
              <a:t>mass</a:t>
            </a:r>
            <a:r>
              <a:rPr sz="2800" spc="-60" dirty="0">
                <a:latin typeface="Arial"/>
                <a:cs typeface="Arial"/>
              </a:rPr>
              <a:t> </a:t>
            </a:r>
            <a:r>
              <a:rPr sz="2800" spc="-10" dirty="0">
                <a:latin typeface="Arial"/>
                <a:cs typeface="Arial"/>
              </a:rPr>
              <a:t>marketing</a:t>
            </a:r>
            <a:endParaRPr sz="2800">
              <a:latin typeface="Arial"/>
              <a:cs typeface="Arial"/>
            </a:endParaRPr>
          </a:p>
          <a:p>
            <a:pPr marL="355600" marR="197485" indent="-343535">
              <a:lnSpc>
                <a:spcPct val="100000"/>
              </a:lnSpc>
              <a:spcBef>
                <a:spcPts val="675"/>
              </a:spcBef>
              <a:buFont typeface="Arial"/>
              <a:buChar char="•"/>
              <a:tabLst>
                <a:tab pos="355600" algn="l"/>
              </a:tabLst>
            </a:pPr>
            <a:r>
              <a:rPr sz="2800" b="1" dirty="0">
                <a:latin typeface="Arial"/>
                <a:cs typeface="Arial"/>
              </a:rPr>
              <a:t>Clickstream</a:t>
            </a:r>
            <a:r>
              <a:rPr sz="2800" b="1" spc="-100" dirty="0">
                <a:latin typeface="Arial"/>
                <a:cs typeface="Arial"/>
              </a:rPr>
              <a:t> </a:t>
            </a:r>
            <a:r>
              <a:rPr sz="2800" b="1" dirty="0">
                <a:latin typeface="Arial"/>
                <a:cs typeface="Arial"/>
              </a:rPr>
              <a:t>software</a:t>
            </a:r>
            <a:r>
              <a:rPr sz="2800" dirty="0">
                <a:latin typeface="Arial"/>
                <a:cs typeface="Arial"/>
              </a:rPr>
              <a:t>:</a:t>
            </a:r>
            <a:r>
              <a:rPr sz="2800" spc="-105" dirty="0">
                <a:latin typeface="Arial"/>
                <a:cs typeface="Arial"/>
              </a:rPr>
              <a:t> </a:t>
            </a:r>
            <a:r>
              <a:rPr sz="2800" dirty="0">
                <a:latin typeface="Arial"/>
                <a:cs typeface="Arial"/>
              </a:rPr>
              <a:t>tracks</a:t>
            </a:r>
            <a:r>
              <a:rPr sz="2800" spc="-114" dirty="0">
                <a:latin typeface="Arial"/>
                <a:cs typeface="Arial"/>
              </a:rPr>
              <a:t> </a:t>
            </a:r>
            <a:r>
              <a:rPr sz="2800" dirty="0">
                <a:latin typeface="Arial"/>
                <a:cs typeface="Arial"/>
              </a:rPr>
              <a:t>and</a:t>
            </a:r>
            <a:r>
              <a:rPr sz="2800" spc="-105" dirty="0">
                <a:latin typeface="Arial"/>
                <a:cs typeface="Arial"/>
              </a:rPr>
              <a:t> </a:t>
            </a:r>
            <a:r>
              <a:rPr sz="2800" spc="-10" dirty="0">
                <a:latin typeface="Arial"/>
                <a:cs typeface="Arial"/>
              </a:rPr>
              <a:t>stores </a:t>
            </a:r>
            <a:r>
              <a:rPr sz="2800" dirty="0">
                <a:latin typeface="Arial"/>
                <a:cs typeface="Arial"/>
              </a:rPr>
              <a:t>data</a:t>
            </a:r>
            <a:r>
              <a:rPr sz="2800" spc="-45" dirty="0">
                <a:latin typeface="Arial"/>
                <a:cs typeface="Arial"/>
              </a:rPr>
              <a:t> </a:t>
            </a:r>
            <a:r>
              <a:rPr sz="2800" dirty="0">
                <a:latin typeface="Arial"/>
                <a:cs typeface="Arial"/>
              </a:rPr>
              <a:t>about</a:t>
            </a:r>
            <a:r>
              <a:rPr sz="2800" spc="-50" dirty="0">
                <a:latin typeface="Arial"/>
                <a:cs typeface="Arial"/>
              </a:rPr>
              <a:t> </a:t>
            </a:r>
            <a:r>
              <a:rPr sz="2800" dirty="0">
                <a:latin typeface="Arial"/>
                <a:cs typeface="Arial"/>
              </a:rPr>
              <a:t>every</a:t>
            </a:r>
            <a:r>
              <a:rPr sz="2800" spc="-50" dirty="0">
                <a:latin typeface="Arial"/>
                <a:cs typeface="Arial"/>
              </a:rPr>
              <a:t> </a:t>
            </a:r>
            <a:r>
              <a:rPr sz="2800" dirty="0">
                <a:latin typeface="Arial"/>
                <a:cs typeface="Arial"/>
              </a:rPr>
              <a:t>visit</a:t>
            </a:r>
            <a:r>
              <a:rPr sz="2800" spc="-50" dirty="0">
                <a:latin typeface="Arial"/>
                <a:cs typeface="Arial"/>
              </a:rPr>
              <a:t> </a:t>
            </a:r>
            <a:r>
              <a:rPr sz="2800" dirty="0">
                <a:latin typeface="Arial"/>
                <a:cs typeface="Arial"/>
              </a:rPr>
              <a:t>to</a:t>
            </a:r>
            <a:r>
              <a:rPr sz="2800" spc="-50" dirty="0">
                <a:latin typeface="Arial"/>
                <a:cs typeface="Arial"/>
              </a:rPr>
              <a:t> </a:t>
            </a:r>
            <a:r>
              <a:rPr sz="2800" dirty="0">
                <a:latin typeface="Arial"/>
                <a:cs typeface="Arial"/>
              </a:rPr>
              <a:t>a</a:t>
            </a:r>
            <a:r>
              <a:rPr sz="2800" spc="-50" dirty="0">
                <a:latin typeface="Arial"/>
                <a:cs typeface="Arial"/>
              </a:rPr>
              <a:t> </a:t>
            </a:r>
            <a:r>
              <a:rPr sz="2800" spc="-10" dirty="0">
                <a:latin typeface="Arial"/>
                <a:cs typeface="Arial"/>
              </a:rPr>
              <a:t>website</a:t>
            </a:r>
            <a:endParaRPr sz="2800">
              <a:latin typeface="Arial"/>
              <a:cs typeface="Arial"/>
            </a:endParaRPr>
          </a:p>
        </p:txBody>
      </p:sp>
      <p:pic>
        <p:nvPicPr>
          <p:cNvPr id="3" name="object 3"/>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41300">
              <a:lnSpc>
                <a:spcPct val="100000"/>
              </a:lnSpc>
              <a:spcBef>
                <a:spcPts val="95"/>
              </a:spcBef>
            </a:pPr>
            <a:r>
              <a:rPr dirty="0"/>
              <a:t>More</a:t>
            </a:r>
            <a:r>
              <a:rPr spc="-100" dirty="0"/>
              <a:t> </a:t>
            </a:r>
            <a:r>
              <a:rPr dirty="0"/>
              <a:t>Customer</a:t>
            </a:r>
            <a:r>
              <a:rPr spc="-95" dirty="0"/>
              <a:t> </a:t>
            </a:r>
            <a:r>
              <a:rPr dirty="0"/>
              <a:t>Intelligence</a:t>
            </a:r>
            <a:r>
              <a:rPr spc="-105" dirty="0"/>
              <a:t> </a:t>
            </a:r>
            <a:r>
              <a:rPr spc="-10" dirty="0"/>
              <a:t>(cont'd.)</a:t>
            </a:r>
          </a:p>
        </p:txBody>
      </p:sp>
      <p:sp>
        <p:nvSpPr>
          <p:cNvPr id="3" name="object 3"/>
          <p:cNvSpPr txBox="1"/>
          <p:nvPr/>
        </p:nvSpPr>
        <p:spPr>
          <a:xfrm>
            <a:off x="1144016" y="861822"/>
            <a:ext cx="7756525" cy="4501515"/>
          </a:xfrm>
          <a:prstGeom prst="rect">
            <a:avLst/>
          </a:prstGeom>
        </p:spPr>
        <p:txBody>
          <a:bodyPr vert="horz" wrap="square" lIns="0" tIns="12065" rIns="0" bIns="0" rtlCol="0">
            <a:spAutoFit/>
          </a:bodyPr>
          <a:lstStyle/>
          <a:p>
            <a:pPr marL="355600" marR="215900" indent="-342900">
              <a:lnSpc>
                <a:spcPct val="100000"/>
              </a:lnSpc>
              <a:spcBef>
                <a:spcPts val="95"/>
              </a:spcBef>
              <a:buChar char="•"/>
              <a:tabLst>
                <a:tab pos="355600" algn="l"/>
              </a:tabLst>
            </a:pPr>
            <a:r>
              <a:rPr sz="2800" dirty="0">
                <a:latin typeface="Arial"/>
                <a:cs typeface="Arial"/>
              </a:rPr>
              <a:t>Data</a:t>
            </a:r>
            <a:r>
              <a:rPr sz="2800" spc="-60" dirty="0">
                <a:latin typeface="Arial"/>
                <a:cs typeface="Arial"/>
              </a:rPr>
              <a:t> </a:t>
            </a:r>
            <a:r>
              <a:rPr sz="2800" dirty="0">
                <a:latin typeface="Arial"/>
                <a:cs typeface="Arial"/>
              </a:rPr>
              <a:t>from</a:t>
            </a:r>
            <a:r>
              <a:rPr sz="2800" spc="-50" dirty="0">
                <a:latin typeface="Arial"/>
                <a:cs typeface="Arial"/>
              </a:rPr>
              <a:t> </a:t>
            </a:r>
            <a:r>
              <a:rPr sz="2800" dirty="0">
                <a:latin typeface="Arial"/>
                <a:cs typeface="Arial"/>
              </a:rPr>
              <a:t>customer</a:t>
            </a:r>
            <a:r>
              <a:rPr sz="2800" spc="-70" dirty="0">
                <a:latin typeface="Arial"/>
                <a:cs typeface="Arial"/>
              </a:rPr>
              <a:t> </a:t>
            </a:r>
            <a:r>
              <a:rPr sz="2800" dirty="0">
                <a:latin typeface="Arial"/>
                <a:cs typeface="Arial"/>
              </a:rPr>
              <a:t>activity</a:t>
            </a:r>
            <a:r>
              <a:rPr sz="2800" spc="-80" dirty="0">
                <a:latin typeface="Arial"/>
                <a:cs typeface="Arial"/>
              </a:rPr>
              <a:t> </a:t>
            </a:r>
            <a:r>
              <a:rPr sz="2800" dirty="0">
                <a:latin typeface="Arial"/>
                <a:cs typeface="Arial"/>
              </a:rPr>
              <a:t>on</a:t>
            </a:r>
            <a:r>
              <a:rPr sz="2800" spc="-65" dirty="0">
                <a:latin typeface="Arial"/>
                <a:cs typeface="Arial"/>
              </a:rPr>
              <a:t> </a:t>
            </a:r>
            <a:r>
              <a:rPr sz="2800" dirty="0">
                <a:latin typeface="Arial"/>
                <a:cs typeface="Arial"/>
              </a:rPr>
              <a:t>a</a:t>
            </a:r>
            <a:r>
              <a:rPr sz="2800" spc="-60" dirty="0">
                <a:latin typeface="Arial"/>
                <a:cs typeface="Arial"/>
              </a:rPr>
              <a:t> </a:t>
            </a:r>
            <a:r>
              <a:rPr sz="2800" dirty="0">
                <a:latin typeface="Arial"/>
                <a:cs typeface="Arial"/>
              </a:rPr>
              <a:t>website</a:t>
            </a:r>
            <a:r>
              <a:rPr sz="2800" spc="-60" dirty="0">
                <a:latin typeface="Arial"/>
                <a:cs typeface="Arial"/>
              </a:rPr>
              <a:t> </a:t>
            </a:r>
            <a:r>
              <a:rPr sz="2800" spc="-25" dirty="0">
                <a:latin typeface="Arial"/>
                <a:cs typeface="Arial"/>
              </a:rPr>
              <a:t>may </a:t>
            </a:r>
            <a:r>
              <a:rPr sz="2800" dirty="0">
                <a:latin typeface="Arial"/>
                <a:cs typeface="Arial"/>
              </a:rPr>
              <a:t>not</a:t>
            </a:r>
            <a:r>
              <a:rPr sz="2800" spc="-50" dirty="0">
                <a:latin typeface="Arial"/>
                <a:cs typeface="Arial"/>
              </a:rPr>
              <a:t> </a:t>
            </a:r>
            <a:r>
              <a:rPr sz="2800" dirty="0">
                <a:latin typeface="Arial"/>
                <a:cs typeface="Arial"/>
              </a:rPr>
              <a:t>provide</a:t>
            </a:r>
            <a:r>
              <a:rPr sz="2800" spc="-40" dirty="0">
                <a:latin typeface="Arial"/>
                <a:cs typeface="Arial"/>
              </a:rPr>
              <a:t> </a:t>
            </a:r>
            <a:r>
              <a:rPr sz="2800" dirty="0">
                <a:latin typeface="Arial"/>
                <a:cs typeface="Arial"/>
              </a:rPr>
              <a:t>a</a:t>
            </a:r>
            <a:r>
              <a:rPr sz="2800" spc="-45" dirty="0">
                <a:latin typeface="Arial"/>
                <a:cs typeface="Arial"/>
              </a:rPr>
              <a:t> </a:t>
            </a:r>
            <a:r>
              <a:rPr sz="2800" dirty="0">
                <a:latin typeface="Arial"/>
                <a:cs typeface="Arial"/>
              </a:rPr>
              <a:t>full</a:t>
            </a:r>
            <a:r>
              <a:rPr sz="2800" spc="-45" dirty="0">
                <a:latin typeface="Arial"/>
                <a:cs typeface="Arial"/>
              </a:rPr>
              <a:t> </a:t>
            </a:r>
            <a:r>
              <a:rPr sz="2800" spc="-10" dirty="0">
                <a:latin typeface="Arial"/>
                <a:cs typeface="Arial"/>
              </a:rPr>
              <a:t>picture</a:t>
            </a:r>
            <a:endParaRPr sz="2800">
              <a:latin typeface="Arial"/>
              <a:cs typeface="Arial"/>
            </a:endParaRPr>
          </a:p>
          <a:p>
            <a:pPr marL="355600" marR="269240" indent="-342900">
              <a:lnSpc>
                <a:spcPct val="100000"/>
              </a:lnSpc>
              <a:spcBef>
                <a:spcPts val="675"/>
              </a:spcBef>
              <a:buChar char="•"/>
              <a:tabLst>
                <a:tab pos="355600" algn="l"/>
              </a:tabLst>
            </a:pPr>
            <a:r>
              <a:rPr sz="2800" spc="-20" dirty="0">
                <a:latin typeface="Arial"/>
                <a:cs typeface="Arial"/>
              </a:rPr>
              <a:t>Third-</a:t>
            </a:r>
            <a:r>
              <a:rPr sz="2800" dirty="0">
                <a:latin typeface="Arial"/>
                <a:cs typeface="Arial"/>
              </a:rPr>
              <a:t>party</a:t>
            </a:r>
            <a:r>
              <a:rPr sz="2800" spc="-70" dirty="0">
                <a:latin typeface="Arial"/>
                <a:cs typeface="Arial"/>
              </a:rPr>
              <a:t> </a:t>
            </a:r>
            <a:r>
              <a:rPr sz="2800" dirty="0">
                <a:latin typeface="Arial"/>
                <a:cs typeface="Arial"/>
              </a:rPr>
              <a:t>companies,</a:t>
            </a:r>
            <a:r>
              <a:rPr sz="2800" spc="-90" dirty="0">
                <a:latin typeface="Arial"/>
                <a:cs typeface="Arial"/>
              </a:rPr>
              <a:t> </a:t>
            </a:r>
            <a:r>
              <a:rPr sz="2800" dirty="0">
                <a:latin typeface="Arial"/>
                <a:cs typeface="Arial"/>
              </a:rPr>
              <a:t>e.g.,</a:t>
            </a:r>
            <a:r>
              <a:rPr sz="2800" spc="-90" dirty="0">
                <a:latin typeface="Arial"/>
                <a:cs typeface="Arial"/>
              </a:rPr>
              <a:t> </a:t>
            </a:r>
            <a:r>
              <a:rPr sz="2800" dirty="0">
                <a:latin typeface="Arial"/>
                <a:cs typeface="Arial"/>
              </a:rPr>
              <a:t>DoubleClick</a:t>
            </a:r>
            <a:r>
              <a:rPr sz="2800" spc="-60" dirty="0">
                <a:latin typeface="Arial"/>
                <a:cs typeface="Arial"/>
              </a:rPr>
              <a:t> </a:t>
            </a:r>
            <a:r>
              <a:rPr sz="2800" spc="-25" dirty="0">
                <a:latin typeface="Arial"/>
                <a:cs typeface="Arial"/>
              </a:rPr>
              <a:t>and </a:t>
            </a:r>
            <a:r>
              <a:rPr sz="2800" dirty="0">
                <a:latin typeface="Arial"/>
                <a:cs typeface="Arial"/>
              </a:rPr>
              <a:t>Engage</a:t>
            </a:r>
            <a:r>
              <a:rPr sz="2800" spc="-60" dirty="0">
                <a:latin typeface="Arial"/>
                <a:cs typeface="Arial"/>
              </a:rPr>
              <a:t> </a:t>
            </a:r>
            <a:r>
              <a:rPr sz="2800" dirty="0">
                <a:latin typeface="Arial"/>
                <a:cs typeface="Arial"/>
              </a:rPr>
              <a:t>Software,</a:t>
            </a:r>
            <a:r>
              <a:rPr sz="2800" spc="-75" dirty="0">
                <a:latin typeface="Arial"/>
                <a:cs typeface="Arial"/>
              </a:rPr>
              <a:t> </a:t>
            </a:r>
            <a:r>
              <a:rPr sz="2800" dirty="0">
                <a:latin typeface="Arial"/>
                <a:cs typeface="Arial"/>
              </a:rPr>
              <a:t>may</a:t>
            </a:r>
            <a:r>
              <a:rPr sz="2800" spc="-65" dirty="0">
                <a:latin typeface="Arial"/>
                <a:cs typeface="Arial"/>
              </a:rPr>
              <a:t> </a:t>
            </a:r>
            <a:r>
              <a:rPr sz="2800" dirty="0">
                <a:latin typeface="Arial"/>
                <a:cs typeface="Arial"/>
              </a:rPr>
              <a:t>be</a:t>
            </a:r>
            <a:r>
              <a:rPr sz="2800" spc="-65" dirty="0">
                <a:latin typeface="Arial"/>
                <a:cs typeface="Arial"/>
              </a:rPr>
              <a:t> </a:t>
            </a:r>
            <a:r>
              <a:rPr sz="2800" dirty="0">
                <a:latin typeface="Arial"/>
                <a:cs typeface="Arial"/>
              </a:rPr>
              <a:t>hired</a:t>
            </a:r>
            <a:r>
              <a:rPr sz="2800" spc="-55" dirty="0">
                <a:latin typeface="Arial"/>
                <a:cs typeface="Arial"/>
              </a:rPr>
              <a:t> </a:t>
            </a:r>
            <a:r>
              <a:rPr sz="2800" dirty="0">
                <a:latin typeface="Arial"/>
                <a:cs typeface="Arial"/>
              </a:rPr>
              <a:t>to</a:t>
            </a:r>
            <a:r>
              <a:rPr sz="2800" spc="-75" dirty="0">
                <a:latin typeface="Arial"/>
                <a:cs typeface="Arial"/>
              </a:rPr>
              <a:t> </a:t>
            </a:r>
            <a:r>
              <a:rPr sz="2800" spc="-10" dirty="0">
                <a:latin typeface="Arial"/>
                <a:cs typeface="Arial"/>
              </a:rPr>
              <a:t>study </a:t>
            </a:r>
            <a:r>
              <a:rPr sz="2800" dirty="0">
                <a:latin typeface="Arial"/>
                <a:cs typeface="Arial"/>
              </a:rPr>
              <a:t>consumer</a:t>
            </a:r>
            <a:r>
              <a:rPr sz="2800" spc="-105" dirty="0">
                <a:latin typeface="Arial"/>
                <a:cs typeface="Arial"/>
              </a:rPr>
              <a:t> </a:t>
            </a:r>
            <a:r>
              <a:rPr sz="2800" spc="-10" dirty="0">
                <a:latin typeface="Arial"/>
                <a:cs typeface="Arial"/>
              </a:rPr>
              <a:t>activity</a:t>
            </a:r>
            <a:endParaRPr sz="2800">
              <a:latin typeface="Arial"/>
              <a:cs typeface="Arial"/>
            </a:endParaRPr>
          </a:p>
          <a:p>
            <a:pPr marL="756285" marR="136525" lvl="1" indent="-287020">
              <a:lnSpc>
                <a:spcPct val="100000"/>
              </a:lnSpc>
              <a:spcBef>
                <a:spcPts val="630"/>
              </a:spcBef>
              <a:buChar char="–"/>
              <a:tabLst>
                <a:tab pos="756285" algn="l"/>
              </a:tabLst>
            </a:pPr>
            <a:r>
              <a:rPr sz="2600" dirty="0">
                <a:latin typeface="Arial"/>
                <a:cs typeface="Arial"/>
              </a:rPr>
              <a:t>These</a:t>
            </a:r>
            <a:r>
              <a:rPr sz="2600" spc="-30" dirty="0">
                <a:latin typeface="Arial"/>
                <a:cs typeface="Arial"/>
              </a:rPr>
              <a:t> </a:t>
            </a:r>
            <a:r>
              <a:rPr sz="2600" dirty="0">
                <a:latin typeface="Arial"/>
                <a:cs typeface="Arial"/>
              </a:rPr>
              <a:t>companies</a:t>
            </a:r>
            <a:r>
              <a:rPr sz="2600" spc="-40" dirty="0">
                <a:latin typeface="Arial"/>
                <a:cs typeface="Arial"/>
              </a:rPr>
              <a:t> </a:t>
            </a:r>
            <a:r>
              <a:rPr sz="2600" dirty="0">
                <a:latin typeface="Arial"/>
                <a:cs typeface="Arial"/>
              </a:rPr>
              <a:t>compile</a:t>
            </a:r>
            <a:r>
              <a:rPr sz="2600" spc="-30" dirty="0">
                <a:latin typeface="Arial"/>
                <a:cs typeface="Arial"/>
              </a:rPr>
              <a:t> </a:t>
            </a:r>
            <a:r>
              <a:rPr sz="2600" dirty="0">
                <a:latin typeface="Arial"/>
                <a:cs typeface="Arial"/>
              </a:rPr>
              <a:t>billions</a:t>
            </a:r>
            <a:r>
              <a:rPr sz="2600" spc="-20" dirty="0">
                <a:latin typeface="Arial"/>
                <a:cs typeface="Arial"/>
              </a:rPr>
              <a:t> </a:t>
            </a:r>
            <a:r>
              <a:rPr sz="2600" dirty="0">
                <a:latin typeface="Arial"/>
                <a:cs typeface="Arial"/>
              </a:rPr>
              <a:t>of</a:t>
            </a:r>
            <a:r>
              <a:rPr sz="2600" spc="-10" dirty="0">
                <a:latin typeface="Arial"/>
                <a:cs typeface="Arial"/>
              </a:rPr>
              <a:t> consumer </a:t>
            </a:r>
            <a:r>
              <a:rPr sz="2600" dirty="0">
                <a:latin typeface="Arial"/>
                <a:cs typeface="Arial"/>
              </a:rPr>
              <a:t>clickstreams</a:t>
            </a:r>
            <a:r>
              <a:rPr sz="2600" spc="-75" dirty="0">
                <a:latin typeface="Arial"/>
                <a:cs typeface="Arial"/>
              </a:rPr>
              <a:t> </a:t>
            </a:r>
            <a:r>
              <a:rPr sz="2600" dirty="0">
                <a:latin typeface="Arial"/>
                <a:cs typeface="Arial"/>
              </a:rPr>
              <a:t>to</a:t>
            </a:r>
            <a:r>
              <a:rPr sz="2600" spc="-30" dirty="0">
                <a:latin typeface="Arial"/>
                <a:cs typeface="Arial"/>
              </a:rPr>
              <a:t> </a:t>
            </a:r>
            <a:r>
              <a:rPr sz="2600" dirty="0">
                <a:latin typeface="Arial"/>
                <a:cs typeface="Arial"/>
              </a:rPr>
              <a:t>create</a:t>
            </a:r>
            <a:r>
              <a:rPr sz="2600" spc="-55" dirty="0">
                <a:latin typeface="Arial"/>
                <a:cs typeface="Arial"/>
              </a:rPr>
              <a:t> </a:t>
            </a:r>
            <a:r>
              <a:rPr sz="2600" dirty="0">
                <a:latin typeface="Arial"/>
                <a:cs typeface="Arial"/>
              </a:rPr>
              <a:t>behavioral</a:t>
            </a:r>
            <a:r>
              <a:rPr sz="2600" spc="-55" dirty="0">
                <a:latin typeface="Arial"/>
                <a:cs typeface="Arial"/>
              </a:rPr>
              <a:t> </a:t>
            </a:r>
            <a:r>
              <a:rPr sz="2600" spc="-10" dirty="0">
                <a:latin typeface="Arial"/>
                <a:cs typeface="Arial"/>
              </a:rPr>
              <a:t>models</a:t>
            </a:r>
            <a:endParaRPr sz="2600">
              <a:latin typeface="Arial"/>
              <a:cs typeface="Arial"/>
            </a:endParaRPr>
          </a:p>
          <a:p>
            <a:pPr marL="354965" indent="-342265">
              <a:lnSpc>
                <a:spcPct val="100000"/>
              </a:lnSpc>
              <a:spcBef>
                <a:spcPts val="665"/>
              </a:spcBef>
              <a:buChar char="•"/>
              <a:tabLst>
                <a:tab pos="354965" algn="l"/>
              </a:tabLst>
            </a:pPr>
            <a:r>
              <a:rPr sz="2800" dirty="0">
                <a:latin typeface="Arial"/>
                <a:cs typeface="Arial"/>
              </a:rPr>
              <a:t>Can</a:t>
            </a:r>
            <a:r>
              <a:rPr sz="2800" spc="-70" dirty="0">
                <a:latin typeface="Arial"/>
                <a:cs typeface="Arial"/>
              </a:rPr>
              <a:t> </a:t>
            </a:r>
            <a:r>
              <a:rPr sz="2800" dirty="0">
                <a:latin typeface="Arial"/>
                <a:cs typeface="Arial"/>
              </a:rPr>
              <a:t>determine</a:t>
            </a:r>
            <a:r>
              <a:rPr sz="2800" spc="-65" dirty="0">
                <a:latin typeface="Arial"/>
                <a:cs typeface="Arial"/>
              </a:rPr>
              <a:t> </a:t>
            </a:r>
            <a:r>
              <a:rPr sz="2800" spc="-10" dirty="0">
                <a:latin typeface="Arial"/>
                <a:cs typeface="Arial"/>
              </a:rPr>
              <a:t>consumers’</a:t>
            </a:r>
            <a:r>
              <a:rPr sz="2800" spc="-160" dirty="0">
                <a:latin typeface="Arial"/>
                <a:cs typeface="Arial"/>
              </a:rPr>
              <a:t> </a:t>
            </a:r>
            <a:r>
              <a:rPr sz="2800" spc="-10" dirty="0">
                <a:latin typeface="Arial"/>
                <a:cs typeface="Arial"/>
              </a:rPr>
              <a:t>interests</a:t>
            </a:r>
            <a:endParaRPr sz="2800">
              <a:latin typeface="Arial"/>
              <a:cs typeface="Arial"/>
            </a:endParaRPr>
          </a:p>
          <a:p>
            <a:pPr marL="756285" marR="5080" lvl="1" indent="-287020">
              <a:lnSpc>
                <a:spcPct val="100000"/>
              </a:lnSpc>
              <a:spcBef>
                <a:spcPts val="635"/>
              </a:spcBef>
              <a:buChar char="–"/>
              <a:tabLst>
                <a:tab pos="756285" algn="l"/>
              </a:tabLst>
            </a:pPr>
            <a:r>
              <a:rPr sz="2600" dirty="0">
                <a:latin typeface="Arial"/>
                <a:cs typeface="Arial"/>
              </a:rPr>
              <a:t>Capture</a:t>
            </a:r>
            <a:r>
              <a:rPr sz="2600" spc="-55" dirty="0">
                <a:latin typeface="Arial"/>
                <a:cs typeface="Arial"/>
              </a:rPr>
              <a:t> </a:t>
            </a:r>
            <a:r>
              <a:rPr sz="2600" dirty="0">
                <a:latin typeface="Arial"/>
                <a:cs typeface="Arial"/>
              </a:rPr>
              <a:t>where,</a:t>
            </a:r>
            <a:r>
              <a:rPr sz="2600" spc="-45" dirty="0">
                <a:latin typeface="Arial"/>
                <a:cs typeface="Arial"/>
              </a:rPr>
              <a:t> </a:t>
            </a:r>
            <a:r>
              <a:rPr sz="2600" dirty="0">
                <a:latin typeface="Arial"/>
                <a:cs typeface="Arial"/>
              </a:rPr>
              <a:t>what,</a:t>
            </a:r>
            <a:r>
              <a:rPr sz="2600" spc="-55" dirty="0">
                <a:latin typeface="Arial"/>
                <a:cs typeface="Arial"/>
              </a:rPr>
              <a:t> </a:t>
            </a:r>
            <a:r>
              <a:rPr sz="2600" dirty="0">
                <a:latin typeface="Arial"/>
                <a:cs typeface="Arial"/>
              </a:rPr>
              <a:t>when,</a:t>
            </a:r>
            <a:r>
              <a:rPr sz="2600" spc="-40" dirty="0">
                <a:latin typeface="Arial"/>
                <a:cs typeface="Arial"/>
              </a:rPr>
              <a:t> </a:t>
            </a:r>
            <a:r>
              <a:rPr sz="2600" dirty="0">
                <a:latin typeface="Arial"/>
                <a:cs typeface="Arial"/>
              </a:rPr>
              <a:t>and</a:t>
            </a:r>
            <a:r>
              <a:rPr sz="2600" spc="-55" dirty="0">
                <a:latin typeface="Arial"/>
                <a:cs typeface="Arial"/>
              </a:rPr>
              <a:t> </a:t>
            </a:r>
            <a:r>
              <a:rPr sz="2600" dirty="0">
                <a:latin typeface="Arial"/>
                <a:cs typeface="Arial"/>
              </a:rPr>
              <a:t>how</a:t>
            </a:r>
            <a:r>
              <a:rPr sz="2600" spc="-45" dirty="0">
                <a:latin typeface="Arial"/>
                <a:cs typeface="Arial"/>
              </a:rPr>
              <a:t> </a:t>
            </a:r>
            <a:r>
              <a:rPr sz="2600" dirty="0">
                <a:latin typeface="Arial"/>
                <a:cs typeface="Arial"/>
              </a:rPr>
              <a:t>often</a:t>
            </a:r>
            <a:r>
              <a:rPr sz="2600" spc="-35" dirty="0">
                <a:latin typeface="Arial"/>
                <a:cs typeface="Arial"/>
              </a:rPr>
              <a:t> </a:t>
            </a:r>
            <a:r>
              <a:rPr sz="2600" spc="-25" dirty="0">
                <a:latin typeface="Arial"/>
                <a:cs typeface="Arial"/>
              </a:rPr>
              <a:t>web </a:t>
            </a:r>
            <a:r>
              <a:rPr sz="2600" dirty="0">
                <a:latin typeface="Arial"/>
                <a:cs typeface="Arial"/>
              </a:rPr>
              <a:t>pages</a:t>
            </a:r>
            <a:r>
              <a:rPr sz="2600" spc="-50" dirty="0">
                <a:latin typeface="Arial"/>
                <a:cs typeface="Arial"/>
              </a:rPr>
              <a:t> </a:t>
            </a:r>
            <a:r>
              <a:rPr sz="2600" dirty="0">
                <a:latin typeface="Arial"/>
                <a:cs typeface="Arial"/>
              </a:rPr>
              <a:t>are</a:t>
            </a:r>
            <a:r>
              <a:rPr sz="2600" spc="-40" dirty="0">
                <a:latin typeface="Arial"/>
                <a:cs typeface="Arial"/>
              </a:rPr>
              <a:t> </a:t>
            </a:r>
            <a:r>
              <a:rPr sz="2600" dirty="0">
                <a:latin typeface="Arial"/>
                <a:cs typeface="Arial"/>
              </a:rPr>
              <a:t>visited;</a:t>
            </a:r>
            <a:r>
              <a:rPr sz="2600" spc="-55" dirty="0">
                <a:latin typeface="Arial"/>
                <a:cs typeface="Arial"/>
              </a:rPr>
              <a:t> </a:t>
            </a:r>
            <a:r>
              <a:rPr sz="2600" dirty="0">
                <a:latin typeface="Arial"/>
                <a:cs typeface="Arial"/>
              </a:rPr>
              <a:t>ads</a:t>
            </a:r>
            <a:r>
              <a:rPr sz="2600" spc="-40" dirty="0">
                <a:latin typeface="Arial"/>
                <a:cs typeface="Arial"/>
              </a:rPr>
              <a:t> </a:t>
            </a:r>
            <a:r>
              <a:rPr sz="2600" dirty="0">
                <a:latin typeface="Arial"/>
                <a:cs typeface="Arial"/>
              </a:rPr>
              <a:t>clicked;</a:t>
            </a:r>
            <a:r>
              <a:rPr sz="2600" spc="-65" dirty="0">
                <a:latin typeface="Arial"/>
                <a:cs typeface="Arial"/>
              </a:rPr>
              <a:t> </a:t>
            </a:r>
            <a:r>
              <a:rPr sz="2600" spc="-20" dirty="0">
                <a:latin typeface="Arial"/>
                <a:cs typeface="Arial"/>
              </a:rPr>
              <a:t>etc.</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304800"/>
            <a:ext cx="8411210" cy="443070"/>
          </a:xfrm>
          <a:prstGeom prst="rect">
            <a:avLst/>
          </a:prstGeom>
        </p:spPr>
        <p:txBody>
          <a:bodyPr vert="horz" wrap="square" lIns="0" tIns="12065" rIns="0" bIns="0" rtlCol="0">
            <a:spAutoFit/>
          </a:bodyPr>
          <a:lstStyle/>
          <a:p>
            <a:pPr marL="1791970">
              <a:lnSpc>
                <a:spcPct val="100000"/>
              </a:lnSpc>
              <a:spcBef>
                <a:spcPts val="95"/>
              </a:spcBef>
            </a:pPr>
            <a:r>
              <a:rPr lang="en-US" sz="2800" dirty="0">
                <a:solidFill>
                  <a:srgbClr val="FFFFFF"/>
                </a:solidFill>
                <a:latin typeface="Arial"/>
                <a:cs typeface="Arial"/>
              </a:rPr>
              <a:t>Open-Ended Question</a:t>
            </a:r>
            <a:endParaRPr sz="2800" dirty="0">
              <a:latin typeface="Arial"/>
              <a:cs typeface="Arial"/>
            </a:endParaRPr>
          </a:p>
        </p:txBody>
      </p:sp>
      <p:sp>
        <p:nvSpPr>
          <p:cNvPr id="4" name="TextBox 3">
            <a:extLst>
              <a:ext uri="{FF2B5EF4-FFF2-40B4-BE49-F238E27FC236}">
                <a16:creationId xmlns:a16="http://schemas.microsoft.com/office/drawing/2014/main" id="{1EF15BB3-5CAC-5429-196F-96D02C81EE8B}"/>
              </a:ext>
            </a:extLst>
          </p:cNvPr>
          <p:cNvSpPr txBox="1"/>
          <p:nvPr/>
        </p:nvSpPr>
        <p:spPr>
          <a:xfrm>
            <a:off x="76200" y="1143000"/>
            <a:ext cx="12115800" cy="5575052"/>
          </a:xfrm>
          <a:prstGeom prst="rect">
            <a:avLst/>
          </a:prstGeom>
          <a:solidFill>
            <a:schemeClr val="bg1"/>
          </a:solidFill>
        </p:spPr>
        <p:txBody>
          <a:bodyPr wrap="square" rtlCol="0">
            <a:spAutoFit/>
          </a:bodyPr>
          <a:lstStyle/>
          <a:p>
            <a:pPr>
              <a:lnSpc>
                <a:spcPct val="150000"/>
              </a:lnSpc>
            </a:pPr>
            <a:r>
              <a:rPr lang="en-US" sz="2400" b="1" dirty="0">
                <a:latin typeface="+mj-lt"/>
              </a:rPr>
              <a:t>Considering the role of data mining and online analytical processing (OLAP) in business intelligence, how do you think these technologies can transform decision-making processes in organizations? Can you provide an example of an industry where data mining has significantly impacted business outcomes?"</a:t>
            </a:r>
          </a:p>
          <a:p>
            <a:pPr>
              <a:lnSpc>
                <a:spcPct val="150000"/>
              </a:lnSpc>
            </a:pPr>
            <a:r>
              <a:rPr lang="en-US" sz="2400" dirty="0">
                <a:latin typeface="+mj-lt"/>
              </a:rPr>
              <a:t>Data mining and OLAP technologies transform decision-making by providing deep insights into large datasets, enabling organizations to identify patterns, predict trends, and make informed decisions. For example, in the retail industry, data mining helps companies understand customer preferences and buying behaviors, leading to personalized marketing strategies and inventory management. Walmart, for instance, uses data mining to optimize its supply chain and ensure products are available when and where customers need them.</a:t>
            </a:r>
            <a:endParaRPr lang="en-AU" sz="24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41300">
              <a:lnSpc>
                <a:spcPct val="100000"/>
              </a:lnSpc>
              <a:spcBef>
                <a:spcPts val="95"/>
              </a:spcBef>
            </a:pPr>
            <a:r>
              <a:rPr dirty="0"/>
              <a:t>More</a:t>
            </a:r>
            <a:r>
              <a:rPr spc="-100" dirty="0"/>
              <a:t> </a:t>
            </a:r>
            <a:r>
              <a:rPr dirty="0"/>
              <a:t>Customer</a:t>
            </a:r>
            <a:r>
              <a:rPr spc="-95" dirty="0"/>
              <a:t> </a:t>
            </a:r>
            <a:r>
              <a:rPr dirty="0"/>
              <a:t>Intelligence</a:t>
            </a:r>
            <a:r>
              <a:rPr spc="-105" dirty="0"/>
              <a:t> </a:t>
            </a:r>
            <a:r>
              <a:rPr spc="-10" dirty="0"/>
              <a:t>(cont'd.)</a:t>
            </a:r>
          </a:p>
        </p:txBody>
      </p:sp>
      <p:sp>
        <p:nvSpPr>
          <p:cNvPr id="3" name="object 3"/>
          <p:cNvSpPr txBox="1"/>
          <p:nvPr/>
        </p:nvSpPr>
        <p:spPr>
          <a:xfrm>
            <a:off x="1448816" y="853189"/>
            <a:ext cx="7552055" cy="4154170"/>
          </a:xfrm>
          <a:prstGeom prst="rect">
            <a:avLst/>
          </a:prstGeom>
        </p:spPr>
        <p:txBody>
          <a:bodyPr vert="horz" wrap="square" lIns="0" tIns="97155" rIns="0" bIns="0" rtlCol="0">
            <a:spAutoFit/>
          </a:bodyPr>
          <a:lstStyle/>
          <a:p>
            <a:pPr marL="355600" indent="-342900">
              <a:lnSpc>
                <a:spcPct val="100000"/>
              </a:lnSpc>
              <a:spcBef>
                <a:spcPts val="765"/>
              </a:spcBef>
              <a:buChar char="•"/>
              <a:tabLst>
                <a:tab pos="355600" algn="l"/>
              </a:tabLst>
            </a:pPr>
            <a:r>
              <a:rPr sz="2800" dirty="0">
                <a:latin typeface="Arial"/>
                <a:cs typeface="Arial"/>
              </a:rPr>
              <a:t>Drugstore.com:</a:t>
            </a:r>
            <a:r>
              <a:rPr sz="2800" spc="-65" dirty="0">
                <a:latin typeface="Arial"/>
                <a:cs typeface="Arial"/>
              </a:rPr>
              <a:t> </a:t>
            </a:r>
            <a:r>
              <a:rPr sz="2800" dirty="0">
                <a:latin typeface="Arial"/>
                <a:cs typeface="Arial"/>
              </a:rPr>
              <a:t>a</a:t>
            </a:r>
            <a:r>
              <a:rPr sz="2800" spc="-80" dirty="0">
                <a:latin typeface="Arial"/>
                <a:cs typeface="Arial"/>
              </a:rPr>
              <a:t> </a:t>
            </a:r>
            <a:r>
              <a:rPr sz="2800" spc="-30" dirty="0">
                <a:latin typeface="Arial"/>
                <a:cs typeface="Arial"/>
              </a:rPr>
              <a:t>Web-</a:t>
            </a:r>
            <a:r>
              <a:rPr sz="2800" dirty="0">
                <a:latin typeface="Arial"/>
                <a:cs typeface="Arial"/>
              </a:rPr>
              <a:t>based</a:t>
            </a:r>
            <a:r>
              <a:rPr sz="2800" spc="-60" dirty="0">
                <a:latin typeface="Arial"/>
                <a:cs typeface="Arial"/>
              </a:rPr>
              <a:t> </a:t>
            </a:r>
            <a:r>
              <a:rPr sz="2800" spc="-10" dirty="0">
                <a:latin typeface="Arial"/>
                <a:cs typeface="Arial"/>
              </a:rPr>
              <a:t>drugstore</a:t>
            </a:r>
            <a:endParaRPr sz="2800">
              <a:latin typeface="Arial"/>
              <a:cs typeface="Arial"/>
            </a:endParaRPr>
          </a:p>
          <a:p>
            <a:pPr marL="755650" lvl="1" indent="-285750">
              <a:lnSpc>
                <a:spcPct val="100000"/>
              </a:lnSpc>
              <a:spcBef>
                <a:spcPts val="635"/>
              </a:spcBef>
              <a:buChar char="–"/>
              <a:tabLst>
                <a:tab pos="755650" algn="l"/>
              </a:tabLst>
            </a:pPr>
            <a:r>
              <a:rPr sz="2600" spc="-10" dirty="0">
                <a:latin typeface="Arial"/>
                <a:cs typeface="Arial"/>
              </a:rPr>
              <a:t>Wanted</a:t>
            </a:r>
            <a:r>
              <a:rPr sz="2600" spc="-55" dirty="0">
                <a:latin typeface="Arial"/>
                <a:cs typeface="Arial"/>
              </a:rPr>
              <a:t> </a:t>
            </a:r>
            <a:r>
              <a:rPr sz="2600" dirty="0">
                <a:latin typeface="Arial"/>
                <a:cs typeface="Arial"/>
              </a:rPr>
              <a:t>to</a:t>
            </a:r>
            <a:r>
              <a:rPr sz="2600" spc="-45" dirty="0">
                <a:latin typeface="Arial"/>
                <a:cs typeface="Arial"/>
              </a:rPr>
              <a:t> </a:t>
            </a:r>
            <a:r>
              <a:rPr sz="2600" dirty="0">
                <a:latin typeface="Arial"/>
                <a:cs typeface="Arial"/>
              </a:rPr>
              <a:t>reach</a:t>
            </a:r>
            <a:r>
              <a:rPr sz="2600" spc="-55" dirty="0">
                <a:latin typeface="Arial"/>
                <a:cs typeface="Arial"/>
              </a:rPr>
              <a:t> </a:t>
            </a:r>
            <a:r>
              <a:rPr sz="2600" dirty="0">
                <a:latin typeface="Arial"/>
                <a:cs typeface="Arial"/>
              </a:rPr>
              <a:t>more</a:t>
            </a:r>
            <a:r>
              <a:rPr sz="2600" spc="-60" dirty="0">
                <a:latin typeface="Arial"/>
                <a:cs typeface="Arial"/>
              </a:rPr>
              <a:t> </a:t>
            </a:r>
            <a:r>
              <a:rPr sz="2600" spc="-10" dirty="0">
                <a:latin typeface="Arial"/>
                <a:cs typeface="Arial"/>
              </a:rPr>
              <a:t>customers</a:t>
            </a:r>
            <a:endParaRPr sz="2600">
              <a:latin typeface="Arial"/>
              <a:cs typeface="Arial"/>
            </a:endParaRPr>
          </a:p>
          <a:p>
            <a:pPr marL="756285" lvl="1" indent="-286385">
              <a:lnSpc>
                <a:spcPct val="100000"/>
              </a:lnSpc>
              <a:spcBef>
                <a:spcPts val="625"/>
              </a:spcBef>
              <a:buChar char="–"/>
              <a:tabLst>
                <a:tab pos="756285" algn="l"/>
              </a:tabLst>
            </a:pPr>
            <a:r>
              <a:rPr sz="2600" dirty="0">
                <a:latin typeface="Arial"/>
                <a:cs typeface="Arial"/>
              </a:rPr>
              <a:t>Razorfish,</a:t>
            </a:r>
            <a:r>
              <a:rPr sz="2600" spc="-60" dirty="0">
                <a:latin typeface="Arial"/>
                <a:cs typeface="Arial"/>
              </a:rPr>
              <a:t> </a:t>
            </a:r>
            <a:r>
              <a:rPr sz="2600" dirty="0">
                <a:latin typeface="Arial"/>
                <a:cs typeface="Arial"/>
              </a:rPr>
              <a:t>Inc.,</a:t>
            </a:r>
            <a:r>
              <a:rPr sz="2600" spc="-25" dirty="0">
                <a:latin typeface="Arial"/>
                <a:cs typeface="Arial"/>
              </a:rPr>
              <a:t> </a:t>
            </a:r>
            <a:r>
              <a:rPr sz="2600" dirty="0">
                <a:latin typeface="Arial"/>
                <a:cs typeface="Arial"/>
              </a:rPr>
              <a:t>to</a:t>
            </a:r>
            <a:r>
              <a:rPr sz="2600" spc="-20" dirty="0">
                <a:latin typeface="Arial"/>
                <a:cs typeface="Arial"/>
              </a:rPr>
              <a:t> </a:t>
            </a:r>
            <a:r>
              <a:rPr sz="2600" dirty="0">
                <a:latin typeface="Arial"/>
                <a:cs typeface="Arial"/>
              </a:rPr>
              <a:t>perform</a:t>
            </a:r>
            <a:r>
              <a:rPr sz="2600" spc="-45" dirty="0">
                <a:latin typeface="Arial"/>
                <a:cs typeface="Arial"/>
              </a:rPr>
              <a:t> </a:t>
            </a:r>
            <a:r>
              <a:rPr sz="2600" dirty="0">
                <a:latin typeface="Arial"/>
                <a:cs typeface="Arial"/>
              </a:rPr>
              <a:t>customer</a:t>
            </a:r>
            <a:r>
              <a:rPr sz="2600" spc="-50" dirty="0">
                <a:latin typeface="Arial"/>
                <a:cs typeface="Arial"/>
              </a:rPr>
              <a:t> </a:t>
            </a:r>
            <a:r>
              <a:rPr sz="2600" spc="-10" dirty="0">
                <a:latin typeface="Arial"/>
                <a:cs typeface="Arial"/>
              </a:rPr>
              <a:t>profiling</a:t>
            </a:r>
            <a:endParaRPr sz="2600">
              <a:latin typeface="Arial"/>
              <a:cs typeface="Arial"/>
            </a:endParaRPr>
          </a:p>
          <a:p>
            <a:pPr marL="355600" marR="379730" indent="-343535">
              <a:lnSpc>
                <a:spcPct val="100000"/>
              </a:lnSpc>
              <a:spcBef>
                <a:spcPts val="665"/>
              </a:spcBef>
              <a:buChar char="•"/>
              <a:tabLst>
                <a:tab pos="355600" algn="l"/>
              </a:tabLst>
            </a:pPr>
            <a:r>
              <a:rPr sz="2800" dirty="0">
                <a:latin typeface="Arial"/>
                <a:cs typeface="Arial"/>
              </a:rPr>
              <a:t>Razorfish</a:t>
            </a:r>
            <a:r>
              <a:rPr sz="2800" spc="-125" dirty="0">
                <a:latin typeface="Arial"/>
                <a:cs typeface="Arial"/>
              </a:rPr>
              <a:t> </a:t>
            </a:r>
            <a:r>
              <a:rPr sz="2800" dirty="0">
                <a:latin typeface="Arial"/>
                <a:cs typeface="Arial"/>
              </a:rPr>
              <a:t>compiles</a:t>
            </a:r>
            <a:r>
              <a:rPr sz="2800" spc="-120" dirty="0">
                <a:latin typeface="Arial"/>
                <a:cs typeface="Arial"/>
              </a:rPr>
              <a:t> </a:t>
            </a:r>
            <a:r>
              <a:rPr sz="2800" dirty="0">
                <a:latin typeface="Arial"/>
                <a:cs typeface="Arial"/>
              </a:rPr>
              <a:t>anonymous</a:t>
            </a:r>
            <a:r>
              <a:rPr sz="2800" spc="-120" dirty="0">
                <a:latin typeface="Arial"/>
                <a:cs typeface="Arial"/>
              </a:rPr>
              <a:t> </a:t>
            </a:r>
            <a:r>
              <a:rPr sz="2800" spc="-10" dirty="0">
                <a:latin typeface="Arial"/>
                <a:cs typeface="Arial"/>
              </a:rPr>
              <a:t>information </a:t>
            </a:r>
            <a:r>
              <a:rPr sz="2800" dirty="0">
                <a:latin typeface="Arial"/>
                <a:cs typeface="Arial"/>
              </a:rPr>
              <a:t>about</a:t>
            </a:r>
            <a:r>
              <a:rPr sz="2800" spc="-90" dirty="0">
                <a:latin typeface="Arial"/>
                <a:cs typeface="Arial"/>
              </a:rPr>
              <a:t> </a:t>
            </a:r>
            <a:r>
              <a:rPr sz="2800" dirty="0">
                <a:latin typeface="Arial"/>
                <a:cs typeface="Arial"/>
              </a:rPr>
              <a:t>customers</a:t>
            </a:r>
            <a:r>
              <a:rPr sz="2800" spc="-85" dirty="0">
                <a:latin typeface="Arial"/>
                <a:cs typeface="Arial"/>
              </a:rPr>
              <a:t> </a:t>
            </a:r>
            <a:r>
              <a:rPr sz="2800" spc="-20" dirty="0">
                <a:latin typeface="Arial"/>
                <a:cs typeface="Arial"/>
              </a:rPr>
              <a:t>continuously,</a:t>
            </a:r>
            <a:r>
              <a:rPr sz="2800" spc="-85" dirty="0">
                <a:latin typeface="Arial"/>
                <a:cs typeface="Arial"/>
              </a:rPr>
              <a:t> </a:t>
            </a:r>
            <a:r>
              <a:rPr sz="2800" dirty="0">
                <a:latin typeface="Arial"/>
                <a:cs typeface="Arial"/>
              </a:rPr>
              <a:t>and</a:t>
            </a:r>
            <a:r>
              <a:rPr sz="2800" spc="-85" dirty="0">
                <a:latin typeface="Arial"/>
                <a:cs typeface="Arial"/>
              </a:rPr>
              <a:t> </a:t>
            </a:r>
            <a:r>
              <a:rPr sz="2800" spc="-20" dirty="0">
                <a:latin typeface="Arial"/>
                <a:cs typeface="Arial"/>
              </a:rPr>
              <a:t>also </a:t>
            </a:r>
            <a:r>
              <a:rPr sz="2800" dirty="0">
                <a:latin typeface="Arial"/>
                <a:cs typeface="Arial"/>
              </a:rPr>
              <a:t>collected</a:t>
            </a:r>
            <a:r>
              <a:rPr sz="2800" spc="-90" dirty="0">
                <a:latin typeface="Arial"/>
                <a:cs typeface="Arial"/>
              </a:rPr>
              <a:t> </a:t>
            </a:r>
            <a:r>
              <a:rPr sz="2800" dirty="0">
                <a:latin typeface="Arial"/>
                <a:cs typeface="Arial"/>
              </a:rPr>
              <a:t>and</a:t>
            </a:r>
            <a:r>
              <a:rPr sz="2800" spc="-65" dirty="0">
                <a:latin typeface="Arial"/>
                <a:cs typeface="Arial"/>
              </a:rPr>
              <a:t> </a:t>
            </a:r>
            <a:r>
              <a:rPr sz="2800" dirty="0">
                <a:latin typeface="Arial"/>
                <a:cs typeface="Arial"/>
              </a:rPr>
              <a:t>analyzed</a:t>
            </a:r>
            <a:r>
              <a:rPr sz="2800" spc="-80" dirty="0">
                <a:latin typeface="Arial"/>
                <a:cs typeface="Arial"/>
              </a:rPr>
              <a:t> </a:t>
            </a:r>
            <a:r>
              <a:rPr sz="2800" dirty="0">
                <a:latin typeface="Arial"/>
                <a:cs typeface="Arial"/>
              </a:rPr>
              <a:t>data</a:t>
            </a:r>
            <a:r>
              <a:rPr sz="2800" spc="-75" dirty="0">
                <a:latin typeface="Arial"/>
                <a:cs typeface="Arial"/>
              </a:rPr>
              <a:t> </a:t>
            </a:r>
            <a:r>
              <a:rPr sz="2800" spc="-20" dirty="0">
                <a:latin typeface="Arial"/>
                <a:cs typeface="Arial"/>
              </a:rPr>
              <a:t>from </a:t>
            </a:r>
            <a:r>
              <a:rPr sz="2800" spc="-10" dirty="0">
                <a:latin typeface="Arial"/>
                <a:cs typeface="Arial"/>
              </a:rPr>
              <a:t>Drugstore.com</a:t>
            </a:r>
            <a:endParaRPr sz="2800">
              <a:latin typeface="Arial"/>
              <a:cs typeface="Arial"/>
            </a:endParaRPr>
          </a:p>
          <a:p>
            <a:pPr marL="756285" marR="5080" lvl="1" indent="-287020">
              <a:lnSpc>
                <a:spcPct val="100000"/>
              </a:lnSpc>
              <a:spcBef>
                <a:spcPts val="635"/>
              </a:spcBef>
              <a:buChar char="–"/>
              <a:tabLst>
                <a:tab pos="756285" algn="l"/>
              </a:tabLst>
            </a:pPr>
            <a:r>
              <a:rPr sz="2600" dirty="0">
                <a:latin typeface="Arial"/>
                <a:cs typeface="Arial"/>
              </a:rPr>
              <a:t>Information</a:t>
            </a:r>
            <a:r>
              <a:rPr sz="2600" spc="-20" dirty="0">
                <a:latin typeface="Arial"/>
                <a:cs typeface="Arial"/>
              </a:rPr>
              <a:t> </a:t>
            </a:r>
            <a:r>
              <a:rPr sz="2600" dirty="0">
                <a:latin typeface="Arial"/>
                <a:cs typeface="Arial"/>
              </a:rPr>
              <a:t>used</a:t>
            </a:r>
            <a:r>
              <a:rPr sz="2600" spc="-30" dirty="0">
                <a:latin typeface="Arial"/>
                <a:cs typeface="Arial"/>
              </a:rPr>
              <a:t> </a:t>
            </a:r>
            <a:r>
              <a:rPr sz="2600" dirty="0">
                <a:latin typeface="Arial"/>
                <a:cs typeface="Arial"/>
              </a:rPr>
              <a:t>by</a:t>
            </a:r>
            <a:r>
              <a:rPr sz="2600" spc="-15" dirty="0">
                <a:latin typeface="Arial"/>
                <a:cs typeface="Arial"/>
              </a:rPr>
              <a:t> </a:t>
            </a:r>
            <a:r>
              <a:rPr sz="2600" dirty="0">
                <a:latin typeface="Arial"/>
                <a:cs typeface="Arial"/>
              </a:rPr>
              <a:t>Drugstore.com</a:t>
            </a:r>
            <a:r>
              <a:rPr sz="2600" spc="-50" dirty="0">
                <a:latin typeface="Arial"/>
                <a:cs typeface="Arial"/>
              </a:rPr>
              <a:t> </a:t>
            </a:r>
            <a:r>
              <a:rPr sz="2600" dirty="0">
                <a:latin typeface="Arial"/>
                <a:cs typeface="Arial"/>
              </a:rPr>
              <a:t>to</a:t>
            </a:r>
            <a:r>
              <a:rPr sz="2600" spc="-15" dirty="0">
                <a:latin typeface="Arial"/>
                <a:cs typeface="Arial"/>
              </a:rPr>
              <a:t> </a:t>
            </a:r>
            <a:r>
              <a:rPr sz="2600" spc="-10" dirty="0">
                <a:latin typeface="Arial"/>
                <a:cs typeface="Arial"/>
              </a:rPr>
              <a:t>develop </a:t>
            </a:r>
            <a:r>
              <a:rPr sz="2600" dirty="0">
                <a:latin typeface="Arial"/>
                <a:cs typeface="Arial"/>
              </a:rPr>
              <a:t>a</a:t>
            </a:r>
            <a:r>
              <a:rPr sz="2600" spc="-30" dirty="0">
                <a:latin typeface="Arial"/>
                <a:cs typeface="Arial"/>
              </a:rPr>
              <a:t> </a:t>
            </a:r>
            <a:r>
              <a:rPr sz="2600" dirty="0">
                <a:latin typeface="Arial"/>
                <a:cs typeface="Arial"/>
              </a:rPr>
              <a:t>marketing</a:t>
            </a:r>
            <a:r>
              <a:rPr sz="2600" spc="-35" dirty="0">
                <a:latin typeface="Arial"/>
                <a:cs typeface="Arial"/>
              </a:rPr>
              <a:t> </a:t>
            </a:r>
            <a:r>
              <a:rPr sz="2600" dirty="0">
                <a:latin typeface="Arial"/>
                <a:cs typeface="Arial"/>
              </a:rPr>
              <a:t>strategy</a:t>
            </a:r>
            <a:r>
              <a:rPr sz="2600" spc="-30" dirty="0">
                <a:latin typeface="Arial"/>
                <a:cs typeface="Arial"/>
              </a:rPr>
              <a:t> </a:t>
            </a:r>
            <a:r>
              <a:rPr sz="2600" dirty="0">
                <a:latin typeface="Arial"/>
                <a:cs typeface="Arial"/>
              </a:rPr>
              <a:t>to</a:t>
            </a:r>
            <a:r>
              <a:rPr sz="2600" spc="-20" dirty="0">
                <a:latin typeface="Arial"/>
                <a:cs typeface="Arial"/>
              </a:rPr>
              <a:t> </a:t>
            </a:r>
            <a:r>
              <a:rPr sz="2600" dirty="0">
                <a:latin typeface="Arial"/>
                <a:cs typeface="Arial"/>
              </a:rPr>
              <a:t>reach</a:t>
            </a:r>
            <a:r>
              <a:rPr sz="2600" spc="-45" dirty="0">
                <a:latin typeface="Arial"/>
                <a:cs typeface="Arial"/>
              </a:rPr>
              <a:t> </a:t>
            </a:r>
            <a:r>
              <a:rPr sz="2600" dirty="0">
                <a:latin typeface="Arial"/>
                <a:cs typeface="Arial"/>
              </a:rPr>
              <a:t>new</a:t>
            </a:r>
            <a:r>
              <a:rPr sz="2600" spc="-40" dirty="0">
                <a:latin typeface="Arial"/>
                <a:cs typeface="Arial"/>
              </a:rPr>
              <a:t> </a:t>
            </a:r>
            <a:r>
              <a:rPr sz="2600" spc="-10" dirty="0">
                <a:latin typeface="Arial"/>
                <a:cs typeface="Arial"/>
              </a:rPr>
              <a:t>customers</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39395">
              <a:lnSpc>
                <a:spcPct val="100000"/>
              </a:lnSpc>
              <a:spcBef>
                <a:spcPts val="95"/>
              </a:spcBef>
            </a:pPr>
            <a:r>
              <a:rPr spc="-10" dirty="0"/>
              <a:t>Dashboards</a:t>
            </a:r>
          </a:p>
        </p:txBody>
      </p:sp>
      <p:sp>
        <p:nvSpPr>
          <p:cNvPr id="3" name="object 3"/>
          <p:cNvSpPr txBox="1"/>
          <p:nvPr/>
        </p:nvSpPr>
        <p:spPr>
          <a:xfrm>
            <a:off x="991616" y="1110487"/>
            <a:ext cx="7881620" cy="3891915"/>
          </a:xfrm>
          <a:prstGeom prst="rect">
            <a:avLst/>
          </a:prstGeom>
        </p:spPr>
        <p:txBody>
          <a:bodyPr vert="horz" wrap="square" lIns="0" tIns="12065" rIns="0" bIns="0" rtlCol="0">
            <a:spAutoFit/>
          </a:bodyPr>
          <a:lstStyle/>
          <a:p>
            <a:pPr marL="355600" marR="180340" indent="-342900">
              <a:lnSpc>
                <a:spcPct val="100000"/>
              </a:lnSpc>
              <a:spcBef>
                <a:spcPts val="95"/>
              </a:spcBef>
              <a:buFont typeface="Arial"/>
              <a:buChar char="•"/>
              <a:tabLst>
                <a:tab pos="355600" algn="l"/>
              </a:tabLst>
            </a:pPr>
            <a:r>
              <a:rPr sz="2800" b="1" dirty="0">
                <a:latin typeface="Arial"/>
                <a:cs typeface="Arial"/>
              </a:rPr>
              <a:t>Dashboard</a:t>
            </a:r>
            <a:r>
              <a:rPr sz="2800" dirty="0">
                <a:latin typeface="Arial"/>
                <a:cs typeface="Arial"/>
              </a:rPr>
              <a:t>:</a:t>
            </a:r>
            <a:r>
              <a:rPr sz="2800" spc="-45" dirty="0">
                <a:latin typeface="Arial"/>
                <a:cs typeface="Arial"/>
              </a:rPr>
              <a:t> </a:t>
            </a:r>
            <a:r>
              <a:rPr sz="2800" dirty="0">
                <a:latin typeface="Arial"/>
                <a:cs typeface="Arial"/>
              </a:rPr>
              <a:t>an</a:t>
            </a:r>
            <a:r>
              <a:rPr sz="2800" spc="-70" dirty="0">
                <a:latin typeface="Arial"/>
                <a:cs typeface="Arial"/>
              </a:rPr>
              <a:t> </a:t>
            </a:r>
            <a:r>
              <a:rPr sz="2800" dirty="0">
                <a:latin typeface="Arial"/>
                <a:cs typeface="Arial"/>
              </a:rPr>
              <a:t>interface</a:t>
            </a:r>
            <a:r>
              <a:rPr sz="2800" spc="-80" dirty="0">
                <a:latin typeface="Arial"/>
                <a:cs typeface="Arial"/>
              </a:rPr>
              <a:t> </a:t>
            </a:r>
            <a:r>
              <a:rPr sz="2800" dirty="0">
                <a:latin typeface="Arial"/>
                <a:cs typeface="Arial"/>
              </a:rPr>
              <a:t>between</a:t>
            </a:r>
            <a:r>
              <a:rPr sz="2800" spc="-55" dirty="0">
                <a:latin typeface="Arial"/>
                <a:cs typeface="Arial"/>
              </a:rPr>
              <a:t> </a:t>
            </a:r>
            <a:r>
              <a:rPr sz="2800" dirty="0">
                <a:latin typeface="Arial"/>
                <a:cs typeface="Arial"/>
              </a:rPr>
              <a:t>BI</a:t>
            </a:r>
            <a:r>
              <a:rPr sz="2800" spc="-80" dirty="0">
                <a:latin typeface="Arial"/>
                <a:cs typeface="Arial"/>
              </a:rPr>
              <a:t> </a:t>
            </a:r>
            <a:r>
              <a:rPr sz="2800" dirty="0">
                <a:latin typeface="Arial"/>
                <a:cs typeface="Arial"/>
              </a:rPr>
              <a:t>tools</a:t>
            </a:r>
            <a:r>
              <a:rPr sz="2800" spc="-80" dirty="0">
                <a:latin typeface="Arial"/>
                <a:cs typeface="Arial"/>
              </a:rPr>
              <a:t> </a:t>
            </a:r>
            <a:r>
              <a:rPr sz="2800" spc="-25" dirty="0">
                <a:latin typeface="Arial"/>
                <a:cs typeface="Arial"/>
              </a:rPr>
              <a:t>and </a:t>
            </a:r>
            <a:r>
              <a:rPr sz="2800" dirty="0">
                <a:latin typeface="Arial"/>
                <a:cs typeface="Arial"/>
              </a:rPr>
              <a:t>the</a:t>
            </a:r>
            <a:r>
              <a:rPr sz="2800" spc="-40" dirty="0">
                <a:latin typeface="Arial"/>
                <a:cs typeface="Arial"/>
              </a:rPr>
              <a:t> </a:t>
            </a:r>
            <a:r>
              <a:rPr sz="2800" spc="-20" dirty="0">
                <a:latin typeface="Arial"/>
                <a:cs typeface="Arial"/>
              </a:rPr>
              <a:t>user</a:t>
            </a:r>
            <a:endParaRPr sz="2800">
              <a:latin typeface="Arial"/>
              <a:cs typeface="Arial"/>
            </a:endParaRPr>
          </a:p>
          <a:p>
            <a:pPr marL="756285" lvl="1" indent="-286385">
              <a:lnSpc>
                <a:spcPct val="100000"/>
              </a:lnSpc>
              <a:spcBef>
                <a:spcPts val="630"/>
              </a:spcBef>
              <a:buChar char="–"/>
              <a:tabLst>
                <a:tab pos="756285" algn="l"/>
              </a:tabLst>
            </a:pPr>
            <a:r>
              <a:rPr sz="2600" dirty="0">
                <a:latin typeface="Arial"/>
                <a:cs typeface="Arial"/>
              </a:rPr>
              <a:t>Resembles</a:t>
            </a:r>
            <a:r>
              <a:rPr sz="2600" spc="-5" dirty="0">
                <a:latin typeface="Arial"/>
                <a:cs typeface="Arial"/>
              </a:rPr>
              <a:t> </a:t>
            </a:r>
            <a:r>
              <a:rPr sz="2600" dirty="0">
                <a:latin typeface="Arial"/>
                <a:cs typeface="Arial"/>
              </a:rPr>
              <a:t>a</a:t>
            </a:r>
            <a:r>
              <a:rPr sz="2600" spc="-35" dirty="0">
                <a:latin typeface="Arial"/>
                <a:cs typeface="Arial"/>
              </a:rPr>
              <a:t> </a:t>
            </a:r>
            <a:r>
              <a:rPr sz="2600" dirty="0">
                <a:latin typeface="Arial"/>
                <a:cs typeface="Arial"/>
              </a:rPr>
              <a:t>car </a:t>
            </a:r>
            <a:r>
              <a:rPr sz="2600" spc="-10" dirty="0">
                <a:latin typeface="Arial"/>
                <a:cs typeface="Arial"/>
              </a:rPr>
              <a:t>dashboard</a:t>
            </a:r>
            <a:endParaRPr sz="2600">
              <a:latin typeface="Arial"/>
              <a:cs typeface="Arial"/>
            </a:endParaRPr>
          </a:p>
          <a:p>
            <a:pPr marL="756285" marR="759460" lvl="1" indent="-287020">
              <a:lnSpc>
                <a:spcPct val="100000"/>
              </a:lnSpc>
              <a:spcBef>
                <a:spcPts val="630"/>
              </a:spcBef>
              <a:buChar char="–"/>
              <a:tabLst>
                <a:tab pos="756285" algn="l"/>
              </a:tabLst>
            </a:pPr>
            <a:r>
              <a:rPr sz="2600" dirty="0">
                <a:latin typeface="Arial"/>
                <a:cs typeface="Arial"/>
              </a:rPr>
              <a:t>Contains</a:t>
            </a:r>
            <a:r>
              <a:rPr sz="2600" spc="-35" dirty="0">
                <a:latin typeface="Arial"/>
                <a:cs typeface="Arial"/>
              </a:rPr>
              <a:t> </a:t>
            </a:r>
            <a:r>
              <a:rPr sz="2600" dirty="0">
                <a:latin typeface="Arial"/>
                <a:cs typeface="Arial"/>
              </a:rPr>
              <a:t>visual</a:t>
            </a:r>
            <a:r>
              <a:rPr sz="2600" spc="-60" dirty="0">
                <a:latin typeface="Arial"/>
                <a:cs typeface="Arial"/>
              </a:rPr>
              <a:t> </a:t>
            </a:r>
            <a:r>
              <a:rPr sz="2600" dirty="0">
                <a:latin typeface="Arial"/>
                <a:cs typeface="Arial"/>
              </a:rPr>
              <a:t>images</a:t>
            </a:r>
            <a:r>
              <a:rPr sz="2600" spc="-40" dirty="0">
                <a:latin typeface="Arial"/>
                <a:cs typeface="Arial"/>
              </a:rPr>
              <a:t> </a:t>
            </a:r>
            <a:r>
              <a:rPr sz="2600" dirty="0">
                <a:latin typeface="Arial"/>
                <a:cs typeface="Arial"/>
              </a:rPr>
              <a:t>to</a:t>
            </a:r>
            <a:r>
              <a:rPr sz="2600" spc="-25" dirty="0">
                <a:latin typeface="Arial"/>
                <a:cs typeface="Arial"/>
              </a:rPr>
              <a:t> </a:t>
            </a:r>
            <a:r>
              <a:rPr sz="2600" dirty="0">
                <a:latin typeface="Arial"/>
                <a:cs typeface="Arial"/>
              </a:rPr>
              <a:t>quickly</a:t>
            </a:r>
            <a:r>
              <a:rPr sz="2600" spc="-50" dirty="0">
                <a:latin typeface="Arial"/>
                <a:cs typeface="Arial"/>
              </a:rPr>
              <a:t> </a:t>
            </a:r>
            <a:r>
              <a:rPr sz="2600" spc="-10" dirty="0">
                <a:latin typeface="Arial"/>
                <a:cs typeface="Arial"/>
              </a:rPr>
              <a:t>represent </a:t>
            </a:r>
            <a:r>
              <a:rPr sz="2600" dirty="0">
                <a:latin typeface="Arial"/>
                <a:cs typeface="Arial"/>
              </a:rPr>
              <a:t>specific</a:t>
            </a:r>
            <a:r>
              <a:rPr sz="2600" spc="-40" dirty="0">
                <a:latin typeface="Arial"/>
                <a:cs typeface="Arial"/>
              </a:rPr>
              <a:t> </a:t>
            </a:r>
            <a:r>
              <a:rPr sz="2600" dirty="0">
                <a:latin typeface="Arial"/>
                <a:cs typeface="Arial"/>
              </a:rPr>
              <a:t>business</a:t>
            </a:r>
            <a:r>
              <a:rPr sz="2600" spc="-35" dirty="0">
                <a:latin typeface="Arial"/>
                <a:cs typeface="Arial"/>
              </a:rPr>
              <a:t> </a:t>
            </a:r>
            <a:r>
              <a:rPr sz="2600" dirty="0">
                <a:latin typeface="Arial"/>
                <a:cs typeface="Arial"/>
              </a:rPr>
              <a:t>metrics</a:t>
            </a:r>
            <a:r>
              <a:rPr sz="2600" spc="-35" dirty="0">
                <a:latin typeface="Arial"/>
                <a:cs typeface="Arial"/>
              </a:rPr>
              <a:t> </a:t>
            </a:r>
            <a:r>
              <a:rPr sz="2600" dirty="0">
                <a:latin typeface="Arial"/>
                <a:cs typeface="Arial"/>
              </a:rPr>
              <a:t>of</a:t>
            </a:r>
            <a:r>
              <a:rPr sz="2600" spc="-10" dirty="0">
                <a:latin typeface="Arial"/>
                <a:cs typeface="Arial"/>
              </a:rPr>
              <a:t> </a:t>
            </a:r>
            <a:r>
              <a:rPr sz="2600" dirty="0">
                <a:latin typeface="Arial"/>
                <a:cs typeface="Arial"/>
              </a:rPr>
              <a:t>interest</a:t>
            </a:r>
            <a:r>
              <a:rPr sz="2600" spc="-25" dirty="0">
                <a:latin typeface="Arial"/>
                <a:cs typeface="Arial"/>
              </a:rPr>
              <a:t> to </a:t>
            </a:r>
            <a:r>
              <a:rPr sz="2600" spc="-10" dirty="0">
                <a:latin typeface="Arial"/>
                <a:cs typeface="Arial"/>
              </a:rPr>
              <a:t>management</a:t>
            </a:r>
            <a:endParaRPr sz="2600">
              <a:latin typeface="Arial"/>
              <a:cs typeface="Arial"/>
            </a:endParaRPr>
          </a:p>
          <a:p>
            <a:pPr marL="756285" marR="5080" lvl="1" indent="-287020">
              <a:lnSpc>
                <a:spcPct val="100000"/>
              </a:lnSpc>
              <a:spcBef>
                <a:spcPts val="625"/>
              </a:spcBef>
              <a:buChar char="–"/>
              <a:tabLst>
                <a:tab pos="756285" algn="l"/>
              </a:tabLst>
            </a:pPr>
            <a:r>
              <a:rPr sz="2600" dirty="0">
                <a:latin typeface="Arial"/>
                <a:cs typeface="Arial"/>
              </a:rPr>
              <a:t>Helps</a:t>
            </a:r>
            <a:r>
              <a:rPr sz="2600" spc="-50" dirty="0">
                <a:latin typeface="Arial"/>
                <a:cs typeface="Arial"/>
              </a:rPr>
              <a:t> </a:t>
            </a:r>
            <a:r>
              <a:rPr sz="2600" dirty="0">
                <a:latin typeface="Arial"/>
                <a:cs typeface="Arial"/>
              </a:rPr>
              <a:t>management</a:t>
            </a:r>
            <a:r>
              <a:rPr sz="2600" spc="-65" dirty="0">
                <a:latin typeface="Arial"/>
                <a:cs typeface="Arial"/>
              </a:rPr>
              <a:t> </a:t>
            </a:r>
            <a:r>
              <a:rPr sz="2600" dirty="0">
                <a:latin typeface="Arial"/>
                <a:cs typeface="Arial"/>
              </a:rPr>
              <a:t>monitor</a:t>
            </a:r>
            <a:r>
              <a:rPr sz="2600" spc="-55" dirty="0">
                <a:latin typeface="Arial"/>
                <a:cs typeface="Arial"/>
              </a:rPr>
              <a:t> </a:t>
            </a:r>
            <a:r>
              <a:rPr sz="2600" dirty="0">
                <a:latin typeface="Arial"/>
                <a:cs typeface="Arial"/>
              </a:rPr>
              <a:t>revenue</a:t>
            </a:r>
            <a:r>
              <a:rPr sz="2600" spc="-55" dirty="0">
                <a:latin typeface="Arial"/>
                <a:cs typeface="Arial"/>
              </a:rPr>
              <a:t> </a:t>
            </a:r>
            <a:r>
              <a:rPr sz="2600" dirty="0">
                <a:latin typeface="Arial"/>
                <a:cs typeface="Arial"/>
              </a:rPr>
              <a:t>and</a:t>
            </a:r>
            <a:r>
              <a:rPr sz="2600" spc="-35" dirty="0">
                <a:latin typeface="Arial"/>
                <a:cs typeface="Arial"/>
              </a:rPr>
              <a:t> </a:t>
            </a:r>
            <a:r>
              <a:rPr sz="2600" spc="-10" dirty="0">
                <a:latin typeface="Arial"/>
                <a:cs typeface="Arial"/>
              </a:rPr>
              <a:t>sales, </a:t>
            </a:r>
            <a:r>
              <a:rPr sz="2600" dirty="0">
                <a:latin typeface="Arial"/>
                <a:cs typeface="Arial"/>
              </a:rPr>
              <a:t>monitor</a:t>
            </a:r>
            <a:r>
              <a:rPr sz="2600" spc="-60" dirty="0">
                <a:latin typeface="Arial"/>
                <a:cs typeface="Arial"/>
              </a:rPr>
              <a:t> </a:t>
            </a:r>
            <a:r>
              <a:rPr sz="2600" dirty="0">
                <a:latin typeface="Arial"/>
                <a:cs typeface="Arial"/>
              </a:rPr>
              <a:t>inventory</a:t>
            </a:r>
            <a:r>
              <a:rPr sz="2600" spc="-50" dirty="0">
                <a:latin typeface="Arial"/>
                <a:cs typeface="Arial"/>
              </a:rPr>
              <a:t> </a:t>
            </a:r>
            <a:r>
              <a:rPr sz="2600" dirty="0">
                <a:latin typeface="Arial"/>
                <a:cs typeface="Arial"/>
              </a:rPr>
              <a:t>levels,</a:t>
            </a:r>
            <a:r>
              <a:rPr sz="2600" spc="-60" dirty="0">
                <a:latin typeface="Arial"/>
                <a:cs typeface="Arial"/>
              </a:rPr>
              <a:t> </a:t>
            </a:r>
            <a:r>
              <a:rPr sz="2600" dirty="0">
                <a:latin typeface="Arial"/>
                <a:cs typeface="Arial"/>
              </a:rPr>
              <a:t>and</a:t>
            </a:r>
            <a:r>
              <a:rPr sz="2600" spc="-35" dirty="0">
                <a:latin typeface="Arial"/>
                <a:cs typeface="Arial"/>
              </a:rPr>
              <a:t> </a:t>
            </a:r>
            <a:r>
              <a:rPr sz="2600" dirty="0">
                <a:latin typeface="Arial"/>
                <a:cs typeface="Arial"/>
              </a:rPr>
              <a:t>pinpoint</a:t>
            </a:r>
            <a:r>
              <a:rPr sz="2600" spc="-40" dirty="0">
                <a:latin typeface="Arial"/>
                <a:cs typeface="Arial"/>
              </a:rPr>
              <a:t> </a:t>
            </a:r>
            <a:r>
              <a:rPr sz="2600" dirty="0">
                <a:latin typeface="Arial"/>
                <a:cs typeface="Arial"/>
              </a:rPr>
              <a:t>trends</a:t>
            </a:r>
            <a:r>
              <a:rPr sz="2600" spc="-45" dirty="0">
                <a:latin typeface="Arial"/>
                <a:cs typeface="Arial"/>
              </a:rPr>
              <a:t> </a:t>
            </a:r>
            <a:r>
              <a:rPr sz="2600" spc="-25" dirty="0">
                <a:latin typeface="Arial"/>
                <a:cs typeface="Arial"/>
              </a:rPr>
              <a:t>and </a:t>
            </a:r>
            <a:r>
              <a:rPr sz="2600" dirty="0">
                <a:latin typeface="Arial"/>
                <a:cs typeface="Arial"/>
              </a:rPr>
              <a:t>changes</a:t>
            </a:r>
            <a:r>
              <a:rPr sz="2600" spc="-55" dirty="0">
                <a:latin typeface="Arial"/>
                <a:cs typeface="Arial"/>
              </a:rPr>
              <a:t> </a:t>
            </a:r>
            <a:r>
              <a:rPr sz="2600" dirty="0">
                <a:latin typeface="Arial"/>
                <a:cs typeface="Arial"/>
              </a:rPr>
              <a:t>over</a:t>
            </a:r>
            <a:r>
              <a:rPr sz="2600" spc="-30" dirty="0">
                <a:latin typeface="Arial"/>
                <a:cs typeface="Arial"/>
              </a:rPr>
              <a:t> </a:t>
            </a:r>
            <a:r>
              <a:rPr sz="2600" spc="-20" dirty="0">
                <a:latin typeface="Arial"/>
                <a:cs typeface="Arial"/>
              </a:rPr>
              <a:t>time</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4016" y="195198"/>
            <a:ext cx="7747634" cy="3415029"/>
          </a:xfrm>
          <a:prstGeom prst="rect">
            <a:avLst/>
          </a:prstGeom>
        </p:spPr>
        <p:txBody>
          <a:bodyPr vert="horz" wrap="square" lIns="0" tIns="12065" rIns="0" bIns="0" rtlCol="0">
            <a:spAutoFit/>
          </a:bodyPr>
          <a:lstStyle/>
          <a:p>
            <a:pPr marL="1460500">
              <a:lnSpc>
                <a:spcPct val="100000"/>
              </a:lnSpc>
              <a:spcBef>
                <a:spcPts val="95"/>
              </a:spcBef>
            </a:pPr>
            <a:r>
              <a:rPr sz="2800" dirty="0">
                <a:solidFill>
                  <a:srgbClr val="FFFFFF"/>
                </a:solidFill>
                <a:latin typeface="Arial"/>
                <a:cs typeface="Arial"/>
              </a:rPr>
              <a:t>Dashboards</a:t>
            </a:r>
            <a:r>
              <a:rPr sz="2800" spc="-135" dirty="0">
                <a:solidFill>
                  <a:srgbClr val="FFFFFF"/>
                </a:solidFill>
                <a:latin typeface="Arial"/>
                <a:cs typeface="Arial"/>
              </a:rPr>
              <a:t> </a:t>
            </a:r>
            <a:r>
              <a:rPr sz="2800" spc="-10" dirty="0">
                <a:solidFill>
                  <a:srgbClr val="FFFFFF"/>
                </a:solidFill>
                <a:latin typeface="Arial"/>
                <a:cs typeface="Arial"/>
              </a:rPr>
              <a:t>(cont’d.)</a:t>
            </a:r>
            <a:endParaRPr sz="2800">
              <a:latin typeface="Arial"/>
              <a:cs typeface="Arial"/>
            </a:endParaRPr>
          </a:p>
          <a:p>
            <a:pPr marL="355600" marR="344170" indent="-342900">
              <a:lnSpc>
                <a:spcPct val="100000"/>
              </a:lnSpc>
              <a:spcBef>
                <a:spcPts val="2490"/>
              </a:spcBef>
              <a:buFont typeface="Arial"/>
              <a:buChar char="•"/>
              <a:tabLst>
                <a:tab pos="355600" algn="l"/>
              </a:tabLst>
            </a:pPr>
            <a:r>
              <a:rPr sz="2800" b="1" dirty="0">
                <a:latin typeface="Arial"/>
                <a:cs typeface="Arial"/>
              </a:rPr>
              <a:t>Key</a:t>
            </a:r>
            <a:r>
              <a:rPr sz="2800" b="1" spc="-95" dirty="0">
                <a:latin typeface="Arial"/>
                <a:cs typeface="Arial"/>
              </a:rPr>
              <a:t> </a:t>
            </a:r>
            <a:r>
              <a:rPr sz="2800" b="1" dirty="0">
                <a:latin typeface="Arial"/>
                <a:cs typeface="Arial"/>
              </a:rPr>
              <a:t>performance</a:t>
            </a:r>
            <a:r>
              <a:rPr sz="2800" b="1" spc="-80" dirty="0">
                <a:latin typeface="Arial"/>
                <a:cs typeface="Arial"/>
              </a:rPr>
              <a:t> </a:t>
            </a:r>
            <a:r>
              <a:rPr sz="2800" b="1" dirty="0">
                <a:latin typeface="Arial"/>
                <a:cs typeface="Arial"/>
              </a:rPr>
              <a:t>indicators</a:t>
            </a:r>
            <a:r>
              <a:rPr sz="2800" b="1" spc="-95" dirty="0">
                <a:latin typeface="Arial"/>
                <a:cs typeface="Arial"/>
              </a:rPr>
              <a:t> </a:t>
            </a:r>
            <a:r>
              <a:rPr sz="2800" b="1" dirty="0">
                <a:latin typeface="Arial"/>
                <a:cs typeface="Arial"/>
              </a:rPr>
              <a:t>(KPIs)</a:t>
            </a:r>
            <a:r>
              <a:rPr sz="2800" dirty="0">
                <a:latin typeface="Arial"/>
                <a:cs typeface="Arial"/>
              </a:rPr>
              <a:t>:</a:t>
            </a:r>
            <a:r>
              <a:rPr sz="2800" spc="-114" dirty="0">
                <a:latin typeface="Arial"/>
                <a:cs typeface="Arial"/>
              </a:rPr>
              <a:t> </a:t>
            </a:r>
            <a:r>
              <a:rPr sz="2800" spc="-50" dirty="0">
                <a:latin typeface="Arial"/>
                <a:cs typeface="Arial"/>
              </a:rPr>
              <a:t>a </a:t>
            </a:r>
            <a:r>
              <a:rPr sz="2800" spc="-10" dirty="0">
                <a:latin typeface="Arial"/>
                <a:cs typeface="Arial"/>
              </a:rPr>
              <a:t>business’</a:t>
            </a:r>
            <a:r>
              <a:rPr sz="2800" spc="-185" dirty="0">
                <a:latin typeface="Arial"/>
                <a:cs typeface="Arial"/>
              </a:rPr>
              <a:t> </a:t>
            </a:r>
            <a:r>
              <a:rPr sz="2800" dirty="0">
                <a:latin typeface="Arial"/>
                <a:cs typeface="Arial"/>
              </a:rPr>
              <a:t>strategic</a:t>
            </a:r>
            <a:r>
              <a:rPr sz="2800" spc="-100" dirty="0">
                <a:latin typeface="Arial"/>
                <a:cs typeface="Arial"/>
              </a:rPr>
              <a:t> </a:t>
            </a:r>
            <a:r>
              <a:rPr sz="2800" dirty="0">
                <a:latin typeface="Arial"/>
                <a:cs typeface="Arial"/>
              </a:rPr>
              <a:t>initiatives</a:t>
            </a:r>
            <a:r>
              <a:rPr sz="2800" spc="-70" dirty="0">
                <a:latin typeface="Arial"/>
                <a:cs typeface="Arial"/>
              </a:rPr>
              <a:t> </a:t>
            </a:r>
            <a:r>
              <a:rPr sz="2800" dirty="0">
                <a:latin typeface="Arial"/>
                <a:cs typeface="Arial"/>
              </a:rPr>
              <a:t>evaluated</a:t>
            </a:r>
            <a:r>
              <a:rPr sz="2800" spc="-95" dirty="0">
                <a:latin typeface="Arial"/>
                <a:cs typeface="Arial"/>
              </a:rPr>
              <a:t> </a:t>
            </a:r>
            <a:r>
              <a:rPr sz="2800" spc="-25" dirty="0">
                <a:latin typeface="Arial"/>
                <a:cs typeface="Arial"/>
              </a:rPr>
              <a:t>to </a:t>
            </a:r>
            <a:r>
              <a:rPr sz="2800" dirty="0">
                <a:latin typeface="Arial"/>
                <a:cs typeface="Arial"/>
              </a:rPr>
              <a:t>determine</a:t>
            </a:r>
            <a:r>
              <a:rPr sz="2800" spc="-60" dirty="0">
                <a:latin typeface="Arial"/>
                <a:cs typeface="Arial"/>
              </a:rPr>
              <a:t> </a:t>
            </a:r>
            <a:r>
              <a:rPr sz="2800" dirty="0">
                <a:latin typeface="Arial"/>
                <a:cs typeface="Arial"/>
              </a:rPr>
              <a:t>the</a:t>
            </a:r>
            <a:r>
              <a:rPr sz="2800" spc="-65" dirty="0">
                <a:latin typeface="Arial"/>
                <a:cs typeface="Arial"/>
              </a:rPr>
              <a:t> </a:t>
            </a:r>
            <a:r>
              <a:rPr sz="2800" dirty="0">
                <a:latin typeface="Arial"/>
                <a:cs typeface="Arial"/>
              </a:rPr>
              <a:t>costs,</a:t>
            </a:r>
            <a:r>
              <a:rPr sz="2800" spc="-100" dirty="0">
                <a:latin typeface="Arial"/>
                <a:cs typeface="Arial"/>
              </a:rPr>
              <a:t> </a:t>
            </a:r>
            <a:r>
              <a:rPr sz="2800" dirty="0">
                <a:latin typeface="Arial"/>
                <a:cs typeface="Arial"/>
              </a:rPr>
              <a:t>savings,</a:t>
            </a:r>
            <a:r>
              <a:rPr sz="2800" spc="-75" dirty="0">
                <a:latin typeface="Arial"/>
                <a:cs typeface="Arial"/>
              </a:rPr>
              <a:t> </a:t>
            </a:r>
            <a:r>
              <a:rPr sz="2800" dirty="0">
                <a:latin typeface="Arial"/>
                <a:cs typeface="Arial"/>
              </a:rPr>
              <a:t>and</a:t>
            </a:r>
            <a:r>
              <a:rPr sz="2800" spc="-80" dirty="0">
                <a:latin typeface="Arial"/>
                <a:cs typeface="Arial"/>
              </a:rPr>
              <a:t> </a:t>
            </a:r>
            <a:r>
              <a:rPr sz="2800" dirty="0">
                <a:latin typeface="Arial"/>
                <a:cs typeface="Arial"/>
              </a:rPr>
              <a:t>benefits</a:t>
            </a:r>
            <a:r>
              <a:rPr sz="2800" spc="-85" dirty="0">
                <a:latin typeface="Arial"/>
                <a:cs typeface="Arial"/>
              </a:rPr>
              <a:t> </a:t>
            </a:r>
            <a:r>
              <a:rPr sz="2800" spc="-25" dirty="0">
                <a:latin typeface="Arial"/>
                <a:cs typeface="Arial"/>
              </a:rPr>
              <a:t>to </a:t>
            </a:r>
            <a:r>
              <a:rPr sz="2800" dirty="0">
                <a:latin typeface="Arial"/>
                <a:cs typeface="Arial"/>
              </a:rPr>
              <a:t>be</a:t>
            </a:r>
            <a:r>
              <a:rPr sz="2800" spc="-55" dirty="0">
                <a:latin typeface="Arial"/>
                <a:cs typeface="Arial"/>
              </a:rPr>
              <a:t> </a:t>
            </a:r>
            <a:r>
              <a:rPr sz="2800" dirty="0">
                <a:latin typeface="Arial"/>
                <a:cs typeface="Arial"/>
              </a:rPr>
              <a:t>derived</a:t>
            </a:r>
            <a:r>
              <a:rPr sz="2800" spc="-50" dirty="0">
                <a:latin typeface="Arial"/>
                <a:cs typeface="Arial"/>
              </a:rPr>
              <a:t> </a:t>
            </a:r>
            <a:r>
              <a:rPr sz="2800" dirty="0">
                <a:latin typeface="Arial"/>
                <a:cs typeface="Arial"/>
              </a:rPr>
              <a:t>from</a:t>
            </a:r>
            <a:r>
              <a:rPr sz="2800" spc="-40" dirty="0">
                <a:latin typeface="Arial"/>
                <a:cs typeface="Arial"/>
              </a:rPr>
              <a:t> </a:t>
            </a:r>
            <a:r>
              <a:rPr sz="2800" dirty="0">
                <a:latin typeface="Arial"/>
                <a:cs typeface="Arial"/>
              </a:rPr>
              <a:t>their</a:t>
            </a:r>
            <a:r>
              <a:rPr sz="2800" spc="-60" dirty="0">
                <a:latin typeface="Arial"/>
                <a:cs typeface="Arial"/>
              </a:rPr>
              <a:t> </a:t>
            </a:r>
            <a:r>
              <a:rPr sz="2800" spc="-10" dirty="0">
                <a:latin typeface="Arial"/>
                <a:cs typeface="Arial"/>
              </a:rPr>
              <a:t>implementation</a:t>
            </a:r>
            <a:endParaRPr sz="2800">
              <a:latin typeface="Arial"/>
              <a:cs typeface="Arial"/>
            </a:endParaRPr>
          </a:p>
          <a:p>
            <a:pPr marL="355600" marR="5080" indent="-342900">
              <a:lnSpc>
                <a:spcPct val="100000"/>
              </a:lnSpc>
              <a:spcBef>
                <a:spcPts val="680"/>
              </a:spcBef>
              <a:buChar char="•"/>
              <a:tabLst>
                <a:tab pos="355600" algn="l"/>
              </a:tabLst>
            </a:pPr>
            <a:r>
              <a:rPr sz="2800" dirty="0">
                <a:latin typeface="Arial"/>
                <a:cs typeface="Arial"/>
              </a:rPr>
              <a:t>It</a:t>
            </a:r>
            <a:r>
              <a:rPr sz="2800" spc="-70" dirty="0">
                <a:latin typeface="Arial"/>
                <a:cs typeface="Arial"/>
              </a:rPr>
              <a:t> </a:t>
            </a:r>
            <a:r>
              <a:rPr sz="2800" dirty="0">
                <a:latin typeface="Arial"/>
                <a:cs typeface="Arial"/>
              </a:rPr>
              <a:t>is</a:t>
            </a:r>
            <a:r>
              <a:rPr sz="2800" spc="-65" dirty="0">
                <a:latin typeface="Arial"/>
                <a:cs typeface="Arial"/>
              </a:rPr>
              <a:t> </a:t>
            </a:r>
            <a:r>
              <a:rPr sz="2800" dirty="0">
                <a:latin typeface="Arial"/>
                <a:cs typeface="Arial"/>
              </a:rPr>
              <a:t>important</a:t>
            </a:r>
            <a:r>
              <a:rPr sz="2800" spc="-50" dirty="0">
                <a:latin typeface="Arial"/>
                <a:cs typeface="Arial"/>
              </a:rPr>
              <a:t> </a:t>
            </a:r>
            <a:r>
              <a:rPr sz="2800" dirty="0">
                <a:latin typeface="Arial"/>
                <a:cs typeface="Arial"/>
              </a:rPr>
              <a:t>to</a:t>
            </a:r>
            <a:r>
              <a:rPr sz="2800" spc="-65" dirty="0">
                <a:latin typeface="Arial"/>
                <a:cs typeface="Arial"/>
              </a:rPr>
              <a:t> </a:t>
            </a:r>
            <a:r>
              <a:rPr sz="2800" dirty="0">
                <a:latin typeface="Arial"/>
                <a:cs typeface="Arial"/>
              </a:rPr>
              <a:t>compare</a:t>
            </a:r>
            <a:r>
              <a:rPr sz="2800" spc="-50" dirty="0">
                <a:latin typeface="Arial"/>
                <a:cs typeface="Arial"/>
              </a:rPr>
              <a:t> </a:t>
            </a:r>
            <a:r>
              <a:rPr sz="2800" dirty="0">
                <a:latin typeface="Arial"/>
                <a:cs typeface="Arial"/>
              </a:rPr>
              <a:t>captured</a:t>
            </a:r>
            <a:r>
              <a:rPr sz="2800" spc="-70" dirty="0">
                <a:latin typeface="Arial"/>
                <a:cs typeface="Arial"/>
              </a:rPr>
              <a:t> </a:t>
            </a:r>
            <a:r>
              <a:rPr sz="2800" dirty="0">
                <a:latin typeface="Arial"/>
                <a:cs typeface="Arial"/>
              </a:rPr>
              <a:t>real</a:t>
            </a:r>
            <a:r>
              <a:rPr sz="2800" spc="-65" dirty="0">
                <a:latin typeface="Arial"/>
                <a:cs typeface="Arial"/>
              </a:rPr>
              <a:t> </a:t>
            </a:r>
            <a:r>
              <a:rPr sz="2800" dirty="0">
                <a:latin typeface="Arial"/>
                <a:cs typeface="Arial"/>
              </a:rPr>
              <a:t>data</a:t>
            </a:r>
            <a:r>
              <a:rPr sz="2800" spc="-55" dirty="0">
                <a:latin typeface="Arial"/>
                <a:cs typeface="Arial"/>
              </a:rPr>
              <a:t> </a:t>
            </a:r>
            <a:r>
              <a:rPr sz="2800" spc="-25" dirty="0">
                <a:latin typeface="Arial"/>
                <a:cs typeface="Arial"/>
              </a:rPr>
              <a:t>to </a:t>
            </a:r>
            <a:r>
              <a:rPr sz="2800" dirty="0">
                <a:latin typeface="Arial"/>
                <a:cs typeface="Arial"/>
              </a:rPr>
              <a:t>benchmark</a:t>
            </a:r>
            <a:r>
              <a:rPr sz="2800" spc="-75" dirty="0">
                <a:latin typeface="Arial"/>
                <a:cs typeface="Arial"/>
              </a:rPr>
              <a:t> </a:t>
            </a:r>
            <a:r>
              <a:rPr sz="2800" dirty="0">
                <a:latin typeface="Arial"/>
                <a:cs typeface="Arial"/>
              </a:rPr>
              <a:t>or</a:t>
            </a:r>
            <a:r>
              <a:rPr sz="2800" spc="-85" dirty="0">
                <a:latin typeface="Arial"/>
                <a:cs typeface="Arial"/>
              </a:rPr>
              <a:t> </a:t>
            </a:r>
            <a:r>
              <a:rPr sz="2800" dirty="0">
                <a:latin typeface="Arial"/>
                <a:cs typeface="Arial"/>
              </a:rPr>
              <a:t>historical</a:t>
            </a:r>
            <a:r>
              <a:rPr sz="2800" spc="-90" dirty="0">
                <a:latin typeface="Arial"/>
                <a:cs typeface="Arial"/>
              </a:rPr>
              <a:t> </a:t>
            </a:r>
            <a:r>
              <a:rPr sz="2800" spc="-10" dirty="0">
                <a:latin typeface="Arial"/>
                <a:cs typeface="Arial"/>
              </a:rPr>
              <a:t>values</a:t>
            </a:r>
            <a:endParaRPr sz="2800">
              <a:latin typeface="Arial"/>
              <a:cs typeface="Arial"/>
            </a:endParaRPr>
          </a:p>
        </p:txBody>
      </p:sp>
      <p:pic>
        <p:nvPicPr>
          <p:cNvPr id="3" name="object 3"/>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4016" y="252729"/>
            <a:ext cx="9191625" cy="6003290"/>
          </a:xfrm>
          <a:prstGeom prst="rect">
            <a:avLst/>
          </a:prstGeom>
        </p:spPr>
        <p:txBody>
          <a:bodyPr vert="horz" wrap="square" lIns="0" tIns="12065" rIns="0" bIns="0" rtlCol="0">
            <a:spAutoFit/>
          </a:bodyPr>
          <a:lstStyle/>
          <a:p>
            <a:pPr marR="583565" algn="ctr">
              <a:lnSpc>
                <a:spcPct val="100000"/>
              </a:lnSpc>
              <a:spcBef>
                <a:spcPts val="95"/>
              </a:spcBef>
            </a:pPr>
            <a:r>
              <a:rPr sz="2800" b="1" dirty="0">
                <a:solidFill>
                  <a:srgbClr val="FFFFFF"/>
                </a:solidFill>
                <a:latin typeface="Arial"/>
                <a:cs typeface="Arial"/>
              </a:rPr>
              <a:t>Examples</a:t>
            </a:r>
            <a:r>
              <a:rPr sz="2800" b="1" spc="-100" dirty="0">
                <a:solidFill>
                  <a:srgbClr val="FFFFFF"/>
                </a:solidFill>
                <a:latin typeface="Arial"/>
                <a:cs typeface="Arial"/>
              </a:rPr>
              <a:t> </a:t>
            </a:r>
            <a:r>
              <a:rPr sz="2800" b="1" dirty="0">
                <a:solidFill>
                  <a:srgbClr val="FFFFFF"/>
                </a:solidFill>
                <a:latin typeface="Arial"/>
                <a:cs typeface="Arial"/>
              </a:rPr>
              <a:t>of</a:t>
            </a:r>
            <a:r>
              <a:rPr sz="2800" b="1" spc="-105" dirty="0">
                <a:solidFill>
                  <a:srgbClr val="FFFFFF"/>
                </a:solidFill>
                <a:latin typeface="Arial"/>
                <a:cs typeface="Arial"/>
              </a:rPr>
              <a:t> </a:t>
            </a:r>
            <a:r>
              <a:rPr sz="2800" b="1" dirty="0">
                <a:solidFill>
                  <a:srgbClr val="FFFFFF"/>
                </a:solidFill>
                <a:latin typeface="Arial"/>
                <a:cs typeface="Arial"/>
              </a:rPr>
              <a:t>Business</a:t>
            </a:r>
            <a:r>
              <a:rPr sz="2800" b="1" spc="-85" dirty="0">
                <a:solidFill>
                  <a:srgbClr val="FFFFFF"/>
                </a:solidFill>
                <a:latin typeface="Arial"/>
                <a:cs typeface="Arial"/>
              </a:rPr>
              <a:t> </a:t>
            </a:r>
            <a:r>
              <a:rPr sz="2800" b="1" spc="-10" dirty="0">
                <a:solidFill>
                  <a:srgbClr val="FFFFFF"/>
                </a:solidFill>
                <a:latin typeface="Arial"/>
                <a:cs typeface="Arial"/>
              </a:rPr>
              <a:t>Intelligence</a:t>
            </a:r>
            <a:endParaRPr sz="2800">
              <a:latin typeface="Arial"/>
              <a:cs typeface="Arial"/>
            </a:endParaRPr>
          </a:p>
          <a:p>
            <a:pPr marL="12700" marR="643890">
              <a:lnSpc>
                <a:spcPct val="100000"/>
              </a:lnSpc>
              <a:spcBef>
                <a:spcPts val="2039"/>
              </a:spcBef>
            </a:pPr>
            <a:r>
              <a:rPr sz="2800" dirty="0">
                <a:solidFill>
                  <a:srgbClr val="3E84EB"/>
                </a:solidFill>
                <a:latin typeface="Arial"/>
                <a:cs typeface="Arial"/>
              </a:rPr>
              <a:t>Business</a:t>
            </a:r>
            <a:r>
              <a:rPr sz="2800" spc="-80" dirty="0">
                <a:solidFill>
                  <a:srgbClr val="3E84EB"/>
                </a:solidFill>
                <a:latin typeface="Arial"/>
                <a:cs typeface="Arial"/>
              </a:rPr>
              <a:t> </a:t>
            </a:r>
            <a:r>
              <a:rPr sz="2800" dirty="0">
                <a:solidFill>
                  <a:srgbClr val="3E84EB"/>
                </a:solidFill>
                <a:latin typeface="Arial"/>
                <a:cs typeface="Arial"/>
              </a:rPr>
              <a:t>intelligence</a:t>
            </a:r>
            <a:r>
              <a:rPr sz="2800" spc="-60" dirty="0">
                <a:solidFill>
                  <a:srgbClr val="3E84EB"/>
                </a:solidFill>
                <a:latin typeface="Arial"/>
                <a:cs typeface="Arial"/>
              </a:rPr>
              <a:t> </a:t>
            </a:r>
            <a:r>
              <a:rPr sz="2800" dirty="0">
                <a:solidFill>
                  <a:srgbClr val="3E84EB"/>
                </a:solidFill>
                <a:latin typeface="Arial"/>
                <a:cs typeface="Arial"/>
              </a:rPr>
              <a:t>(BI)</a:t>
            </a:r>
            <a:r>
              <a:rPr sz="2800" spc="-70" dirty="0">
                <a:solidFill>
                  <a:srgbClr val="3E84EB"/>
                </a:solidFill>
                <a:latin typeface="Arial"/>
                <a:cs typeface="Arial"/>
              </a:rPr>
              <a:t> </a:t>
            </a:r>
            <a:r>
              <a:rPr sz="2800" dirty="0">
                <a:solidFill>
                  <a:srgbClr val="3E84EB"/>
                </a:solidFill>
                <a:latin typeface="Arial"/>
                <a:cs typeface="Arial"/>
              </a:rPr>
              <a:t>can</a:t>
            </a:r>
            <a:r>
              <a:rPr sz="2800" spc="-80" dirty="0">
                <a:solidFill>
                  <a:srgbClr val="3E84EB"/>
                </a:solidFill>
                <a:latin typeface="Arial"/>
                <a:cs typeface="Arial"/>
              </a:rPr>
              <a:t> </a:t>
            </a:r>
            <a:r>
              <a:rPr sz="2800" dirty="0">
                <a:solidFill>
                  <a:srgbClr val="3E84EB"/>
                </a:solidFill>
                <a:latin typeface="Arial"/>
                <a:cs typeface="Arial"/>
              </a:rPr>
              <a:t>add</a:t>
            </a:r>
            <a:r>
              <a:rPr sz="2800" spc="-70" dirty="0">
                <a:solidFill>
                  <a:srgbClr val="3E84EB"/>
                </a:solidFill>
                <a:latin typeface="Arial"/>
                <a:cs typeface="Arial"/>
              </a:rPr>
              <a:t> </a:t>
            </a:r>
            <a:r>
              <a:rPr sz="2800" dirty="0">
                <a:solidFill>
                  <a:srgbClr val="3E84EB"/>
                </a:solidFill>
                <a:latin typeface="Arial"/>
                <a:cs typeface="Arial"/>
              </a:rPr>
              <a:t>value</a:t>
            </a:r>
            <a:r>
              <a:rPr sz="2800" spc="-65" dirty="0">
                <a:solidFill>
                  <a:srgbClr val="3E84EB"/>
                </a:solidFill>
                <a:latin typeface="Arial"/>
                <a:cs typeface="Arial"/>
              </a:rPr>
              <a:t> </a:t>
            </a:r>
            <a:r>
              <a:rPr sz="2800" dirty="0">
                <a:solidFill>
                  <a:srgbClr val="3E84EB"/>
                </a:solidFill>
                <a:latin typeface="Arial"/>
                <a:cs typeface="Arial"/>
              </a:rPr>
              <a:t>to</a:t>
            </a:r>
            <a:r>
              <a:rPr sz="2800" spc="-70" dirty="0">
                <a:solidFill>
                  <a:srgbClr val="3E84EB"/>
                </a:solidFill>
                <a:latin typeface="Arial"/>
                <a:cs typeface="Arial"/>
              </a:rPr>
              <a:t> </a:t>
            </a:r>
            <a:r>
              <a:rPr sz="2800" dirty="0">
                <a:solidFill>
                  <a:srgbClr val="3E84EB"/>
                </a:solidFill>
                <a:latin typeface="Arial"/>
                <a:cs typeface="Arial"/>
              </a:rPr>
              <a:t>almost</a:t>
            </a:r>
            <a:r>
              <a:rPr sz="2800" spc="-80" dirty="0">
                <a:solidFill>
                  <a:srgbClr val="3E84EB"/>
                </a:solidFill>
                <a:latin typeface="Arial"/>
                <a:cs typeface="Arial"/>
              </a:rPr>
              <a:t> </a:t>
            </a:r>
            <a:r>
              <a:rPr sz="2800" spc="-25" dirty="0">
                <a:solidFill>
                  <a:srgbClr val="3E84EB"/>
                </a:solidFill>
                <a:latin typeface="Arial"/>
                <a:cs typeface="Arial"/>
              </a:rPr>
              <a:t>any </a:t>
            </a:r>
            <a:r>
              <a:rPr sz="2800" dirty="0">
                <a:solidFill>
                  <a:srgbClr val="3E84EB"/>
                </a:solidFill>
                <a:latin typeface="Arial"/>
                <a:cs typeface="Arial"/>
              </a:rPr>
              <a:t>business</a:t>
            </a:r>
            <a:r>
              <a:rPr sz="2800" spc="-110" dirty="0">
                <a:solidFill>
                  <a:srgbClr val="3E84EB"/>
                </a:solidFill>
                <a:latin typeface="Arial"/>
                <a:cs typeface="Arial"/>
              </a:rPr>
              <a:t> </a:t>
            </a:r>
            <a:r>
              <a:rPr sz="2800" dirty="0">
                <a:solidFill>
                  <a:srgbClr val="3E84EB"/>
                </a:solidFill>
                <a:latin typeface="Arial"/>
                <a:cs typeface="Arial"/>
              </a:rPr>
              <a:t>process,</a:t>
            </a:r>
            <a:r>
              <a:rPr sz="2800" spc="-100" dirty="0">
                <a:solidFill>
                  <a:srgbClr val="3E84EB"/>
                </a:solidFill>
                <a:latin typeface="Arial"/>
                <a:cs typeface="Arial"/>
              </a:rPr>
              <a:t> </a:t>
            </a:r>
            <a:r>
              <a:rPr sz="2800" dirty="0">
                <a:solidFill>
                  <a:srgbClr val="3E84EB"/>
                </a:solidFill>
                <a:latin typeface="Arial"/>
                <a:cs typeface="Arial"/>
              </a:rPr>
              <a:t>creating</a:t>
            </a:r>
            <a:r>
              <a:rPr sz="2800" spc="-105" dirty="0">
                <a:solidFill>
                  <a:srgbClr val="3E84EB"/>
                </a:solidFill>
                <a:latin typeface="Arial"/>
                <a:cs typeface="Arial"/>
              </a:rPr>
              <a:t> </a:t>
            </a:r>
            <a:r>
              <a:rPr sz="2800" dirty="0">
                <a:solidFill>
                  <a:srgbClr val="3E84EB"/>
                </a:solidFill>
                <a:latin typeface="Arial"/>
                <a:cs typeface="Arial"/>
              </a:rPr>
              <a:t>a</a:t>
            </a:r>
            <a:r>
              <a:rPr sz="2800" spc="-95" dirty="0">
                <a:solidFill>
                  <a:srgbClr val="3E84EB"/>
                </a:solidFill>
                <a:latin typeface="Arial"/>
                <a:cs typeface="Arial"/>
              </a:rPr>
              <a:t> </a:t>
            </a:r>
            <a:r>
              <a:rPr sz="2800" dirty="0">
                <a:solidFill>
                  <a:srgbClr val="3E84EB"/>
                </a:solidFill>
                <a:latin typeface="Arial"/>
                <a:cs typeface="Arial"/>
              </a:rPr>
              <a:t>comprehensive</a:t>
            </a:r>
            <a:r>
              <a:rPr sz="2800" spc="-90" dirty="0">
                <a:solidFill>
                  <a:srgbClr val="3E84EB"/>
                </a:solidFill>
                <a:latin typeface="Arial"/>
                <a:cs typeface="Arial"/>
              </a:rPr>
              <a:t> </a:t>
            </a:r>
            <a:r>
              <a:rPr sz="2800" dirty="0">
                <a:solidFill>
                  <a:srgbClr val="3E84EB"/>
                </a:solidFill>
                <a:latin typeface="Arial"/>
                <a:cs typeface="Arial"/>
              </a:rPr>
              <a:t>view</a:t>
            </a:r>
            <a:r>
              <a:rPr sz="2800" spc="-105" dirty="0">
                <a:solidFill>
                  <a:srgbClr val="3E84EB"/>
                </a:solidFill>
                <a:latin typeface="Arial"/>
                <a:cs typeface="Arial"/>
              </a:rPr>
              <a:t> </a:t>
            </a:r>
            <a:r>
              <a:rPr sz="2800" spc="-25" dirty="0">
                <a:solidFill>
                  <a:srgbClr val="3E84EB"/>
                </a:solidFill>
                <a:latin typeface="Arial"/>
                <a:cs typeface="Arial"/>
              </a:rPr>
              <a:t>and </a:t>
            </a:r>
            <a:r>
              <a:rPr sz="2800" dirty="0">
                <a:solidFill>
                  <a:srgbClr val="3E84EB"/>
                </a:solidFill>
                <a:latin typeface="Arial"/>
                <a:cs typeface="Arial"/>
              </a:rPr>
              <a:t>empowering</a:t>
            </a:r>
            <a:r>
              <a:rPr sz="2800" spc="-30" dirty="0">
                <a:solidFill>
                  <a:srgbClr val="3E84EB"/>
                </a:solidFill>
                <a:latin typeface="Arial"/>
                <a:cs typeface="Arial"/>
              </a:rPr>
              <a:t> </a:t>
            </a:r>
            <a:r>
              <a:rPr sz="2800" dirty="0">
                <a:solidFill>
                  <a:srgbClr val="3E84EB"/>
                </a:solidFill>
                <a:latin typeface="Arial"/>
                <a:cs typeface="Arial"/>
              </a:rPr>
              <a:t>teams</a:t>
            </a:r>
            <a:r>
              <a:rPr sz="2800" spc="-70" dirty="0">
                <a:solidFill>
                  <a:srgbClr val="3E84EB"/>
                </a:solidFill>
                <a:latin typeface="Arial"/>
                <a:cs typeface="Arial"/>
              </a:rPr>
              <a:t> </a:t>
            </a:r>
            <a:r>
              <a:rPr sz="2800" dirty="0">
                <a:solidFill>
                  <a:srgbClr val="3E84EB"/>
                </a:solidFill>
                <a:latin typeface="Arial"/>
                <a:cs typeface="Arial"/>
              </a:rPr>
              <a:t>to</a:t>
            </a:r>
            <a:r>
              <a:rPr sz="2800" spc="-70" dirty="0">
                <a:solidFill>
                  <a:srgbClr val="3E84EB"/>
                </a:solidFill>
                <a:latin typeface="Arial"/>
                <a:cs typeface="Arial"/>
              </a:rPr>
              <a:t> </a:t>
            </a:r>
            <a:r>
              <a:rPr sz="2800" dirty="0">
                <a:solidFill>
                  <a:srgbClr val="3E84EB"/>
                </a:solidFill>
                <a:latin typeface="Arial"/>
                <a:cs typeface="Arial"/>
              </a:rPr>
              <a:t>analyze</a:t>
            </a:r>
            <a:r>
              <a:rPr sz="2800" spc="-60" dirty="0">
                <a:solidFill>
                  <a:srgbClr val="3E84EB"/>
                </a:solidFill>
                <a:latin typeface="Arial"/>
                <a:cs typeface="Arial"/>
              </a:rPr>
              <a:t> </a:t>
            </a:r>
            <a:r>
              <a:rPr sz="2800" dirty="0">
                <a:solidFill>
                  <a:srgbClr val="3E84EB"/>
                </a:solidFill>
                <a:latin typeface="Arial"/>
                <a:cs typeface="Arial"/>
              </a:rPr>
              <a:t>their</a:t>
            </a:r>
            <a:r>
              <a:rPr sz="2800" spc="-70" dirty="0">
                <a:solidFill>
                  <a:srgbClr val="3E84EB"/>
                </a:solidFill>
                <a:latin typeface="Arial"/>
                <a:cs typeface="Arial"/>
              </a:rPr>
              <a:t> </a:t>
            </a:r>
            <a:r>
              <a:rPr sz="2800" dirty="0">
                <a:solidFill>
                  <a:srgbClr val="3E84EB"/>
                </a:solidFill>
                <a:latin typeface="Arial"/>
                <a:cs typeface="Arial"/>
              </a:rPr>
              <a:t>own</a:t>
            </a:r>
            <a:r>
              <a:rPr sz="2800" spc="-70" dirty="0">
                <a:solidFill>
                  <a:srgbClr val="3E84EB"/>
                </a:solidFill>
                <a:latin typeface="Arial"/>
                <a:cs typeface="Arial"/>
              </a:rPr>
              <a:t> </a:t>
            </a:r>
            <a:r>
              <a:rPr sz="2800" dirty="0">
                <a:solidFill>
                  <a:srgbClr val="3E84EB"/>
                </a:solidFill>
                <a:latin typeface="Arial"/>
                <a:cs typeface="Arial"/>
              </a:rPr>
              <a:t>data</a:t>
            </a:r>
            <a:r>
              <a:rPr sz="2800" spc="-60" dirty="0">
                <a:solidFill>
                  <a:srgbClr val="3E84EB"/>
                </a:solidFill>
                <a:latin typeface="Arial"/>
                <a:cs typeface="Arial"/>
              </a:rPr>
              <a:t> </a:t>
            </a:r>
            <a:r>
              <a:rPr sz="2800" dirty="0">
                <a:solidFill>
                  <a:srgbClr val="3E84EB"/>
                </a:solidFill>
                <a:latin typeface="Arial"/>
                <a:cs typeface="Arial"/>
              </a:rPr>
              <a:t>to</a:t>
            </a:r>
            <a:r>
              <a:rPr sz="2800" spc="-60" dirty="0">
                <a:solidFill>
                  <a:srgbClr val="3E84EB"/>
                </a:solidFill>
                <a:latin typeface="Arial"/>
                <a:cs typeface="Arial"/>
              </a:rPr>
              <a:t> </a:t>
            </a:r>
            <a:r>
              <a:rPr sz="2800" spc="-20" dirty="0">
                <a:solidFill>
                  <a:srgbClr val="3E84EB"/>
                </a:solidFill>
                <a:latin typeface="Arial"/>
                <a:cs typeface="Arial"/>
              </a:rPr>
              <a:t>find </a:t>
            </a:r>
            <a:r>
              <a:rPr sz="2800" dirty="0">
                <a:solidFill>
                  <a:srgbClr val="3E84EB"/>
                </a:solidFill>
                <a:latin typeface="Arial"/>
                <a:cs typeface="Arial"/>
              </a:rPr>
              <a:t>efficiencies</a:t>
            </a:r>
            <a:r>
              <a:rPr sz="2800" spc="-80" dirty="0">
                <a:solidFill>
                  <a:srgbClr val="3E84EB"/>
                </a:solidFill>
                <a:latin typeface="Arial"/>
                <a:cs typeface="Arial"/>
              </a:rPr>
              <a:t> </a:t>
            </a:r>
            <a:r>
              <a:rPr sz="2800" dirty="0">
                <a:solidFill>
                  <a:srgbClr val="3E84EB"/>
                </a:solidFill>
                <a:latin typeface="Arial"/>
                <a:cs typeface="Arial"/>
              </a:rPr>
              <a:t>and</a:t>
            </a:r>
            <a:r>
              <a:rPr sz="2800" spc="-60" dirty="0">
                <a:solidFill>
                  <a:srgbClr val="3E84EB"/>
                </a:solidFill>
                <a:latin typeface="Arial"/>
                <a:cs typeface="Arial"/>
              </a:rPr>
              <a:t> </a:t>
            </a:r>
            <a:r>
              <a:rPr sz="2800" dirty="0">
                <a:solidFill>
                  <a:srgbClr val="3E84EB"/>
                </a:solidFill>
                <a:latin typeface="Arial"/>
                <a:cs typeface="Arial"/>
              </a:rPr>
              <a:t>make</a:t>
            </a:r>
            <a:r>
              <a:rPr sz="2800" spc="-75" dirty="0">
                <a:solidFill>
                  <a:srgbClr val="3E84EB"/>
                </a:solidFill>
                <a:latin typeface="Arial"/>
                <a:cs typeface="Arial"/>
              </a:rPr>
              <a:t> </a:t>
            </a:r>
            <a:r>
              <a:rPr sz="2800" dirty="0">
                <a:solidFill>
                  <a:srgbClr val="3E84EB"/>
                </a:solidFill>
                <a:latin typeface="Arial"/>
                <a:cs typeface="Arial"/>
              </a:rPr>
              <a:t>better</a:t>
            </a:r>
            <a:r>
              <a:rPr sz="2800" spc="-70" dirty="0">
                <a:solidFill>
                  <a:srgbClr val="3E84EB"/>
                </a:solidFill>
                <a:latin typeface="Arial"/>
                <a:cs typeface="Arial"/>
              </a:rPr>
              <a:t> </a:t>
            </a:r>
            <a:r>
              <a:rPr sz="2800" spc="-10" dirty="0">
                <a:solidFill>
                  <a:srgbClr val="3E84EB"/>
                </a:solidFill>
                <a:latin typeface="Arial"/>
                <a:cs typeface="Arial"/>
              </a:rPr>
              <a:t>day-to-</a:t>
            </a:r>
            <a:r>
              <a:rPr sz="2800" dirty="0">
                <a:solidFill>
                  <a:srgbClr val="3E84EB"/>
                </a:solidFill>
                <a:latin typeface="Arial"/>
                <a:cs typeface="Arial"/>
              </a:rPr>
              <a:t>day</a:t>
            </a:r>
            <a:r>
              <a:rPr sz="2800" spc="-65" dirty="0">
                <a:solidFill>
                  <a:srgbClr val="3E84EB"/>
                </a:solidFill>
                <a:latin typeface="Arial"/>
                <a:cs typeface="Arial"/>
              </a:rPr>
              <a:t> </a:t>
            </a:r>
            <a:r>
              <a:rPr sz="2800" spc="-10" dirty="0">
                <a:solidFill>
                  <a:srgbClr val="3E84EB"/>
                </a:solidFill>
                <a:latin typeface="Arial"/>
                <a:cs typeface="Arial"/>
              </a:rPr>
              <a:t>decisions</a:t>
            </a:r>
            <a:endParaRPr sz="2800">
              <a:latin typeface="Arial"/>
              <a:cs typeface="Arial"/>
            </a:endParaRPr>
          </a:p>
          <a:p>
            <a:pPr>
              <a:lnSpc>
                <a:spcPct val="100000"/>
              </a:lnSpc>
              <a:spcBef>
                <a:spcPts val="1490"/>
              </a:spcBef>
            </a:pPr>
            <a:endParaRPr sz="2800">
              <a:latin typeface="Arial"/>
              <a:cs typeface="Arial"/>
            </a:endParaRPr>
          </a:p>
          <a:p>
            <a:pPr marL="12700">
              <a:lnSpc>
                <a:spcPct val="100000"/>
              </a:lnSpc>
            </a:pPr>
            <a:r>
              <a:rPr sz="2800" b="1" dirty="0">
                <a:latin typeface="Arial"/>
                <a:cs typeface="Arial"/>
              </a:rPr>
              <a:t>Company:</a:t>
            </a:r>
            <a:r>
              <a:rPr sz="2800" b="1" spc="-114" dirty="0">
                <a:latin typeface="Arial"/>
                <a:cs typeface="Arial"/>
              </a:rPr>
              <a:t> </a:t>
            </a:r>
            <a:r>
              <a:rPr sz="2800" spc="-10" dirty="0">
                <a:latin typeface="Arial"/>
                <a:cs typeface="Arial"/>
              </a:rPr>
              <a:t>HelloFresh</a:t>
            </a:r>
            <a:endParaRPr sz="2800">
              <a:latin typeface="Arial"/>
              <a:cs typeface="Arial"/>
            </a:endParaRPr>
          </a:p>
          <a:p>
            <a:pPr marL="12700" marR="243204">
              <a:lnSpc>
                <a:spcPct val="100000"/>
              </a:lnSpc>
            </a:pPr>
            <a:r>
              <a:rPr sz="2800" b="1" dirty="0">
                <a:latin typeface="Arial"/>
                <a:cs typeface="Arial"/>
              </a:rPr>
              <a:t>Problem:</a:t>
            </a:r>
            <a:r>
              <a:rPr sz="2800" b="1" spc="-85" dirty="0">
                <a:latin typeface="Arial"/>
                <a:cs typeface="Arial"/>
              </a:rPr>
              <a:t> </a:t>
            </a:r>
            <a:r>
              <a:rPr sz="2800" dirty="0">
                <a:latin typeface="Arial"/>
                <a:cs typeface="Arial"/>
              </a:rPr>
              <a:t>Digital</a:t>
            </a:r>
            <a:r>
              <a:rPr sz="2800" spc="-80" dirty="0">
                <a:latin typeface="Arial"/>
                <a:cs typeface="Arial"/>
              </a:rPr>
              <a:t> </a:t>
            </a:r>
            <a:r>
              <a:rPr sz="2800" dirty="0">
                <a:latin typeface="Arial"/>
                <a:cs typeface="Arial"/>
              </a:rPr>
              <a:t>marketing</a:t>
            </a:r>
            <a:r>
              <a:rPr sz="2800" spc="-85" dirty="0">
                <a:latin typeface="Arial"/>
                <a:cs typeface="Arial"/>
              </a:rPr>
              <a:t> </a:t>
            </a:r>
            <a:r>
              <a:rPr sz="2800" dirty="0">
                <a:latin typeface="Arial"/>
                <a:cs typeface="Arial"/>
              </a:rPr>
              <a:t>reporting</a:t>
            </a:r>
            <a:r>
              <a:rPr sz="2800" spc="-80" dirty="0">
                <a:latin typeface="Arial"/>
                <a:cs typeface="Arial"/>
              </a:rPr>
              <a:t> </a:t>
            </a:r>
            <a:r>
              <a:rPr sz="2800" dirty="0">
                <a:latin typeface="Arial"/>
                <a:cs typeface="Arial"/>
              </a:rPr>
              <a:t>was</a:t>
            </a:r>
            <a:r>
              <a:rPr sz="2800" spc="-90" dirty="0">
                <a:latin typeface="Arial"/>
                <a:cs typeface="Arial"/>
              </a:rPr>
              <a:t> </a:t>
            </a:r>
            <a:r>
              <a:rPr sz="2800" spc="-10" dirty="0">
                <a:latin typeface="Arial"/>
                <a:cs typeface="Arial"/>
              </a:rPr>
              <a:t>time-intensive, </a:t>
            </a:r>
            <a:r>
              <a:rPr sz="2800" dirty="0">
                <a:latin typeface="Arial"/>
                <a:cs typeface="Arial"/>
              </a:rPr>
              <a:t>manual,</a:t>
            </a:r>
            <a:r>
              <a:rPr sz="2800" spc="-65" dirty="0">
                <a:latin typeface="Arial"/>
                <a:cs typeface="Arial"/>
              </a:rPr>
              <a:t> </a:t>
            </a:r>
            <a:r>
              <a:rPr sz="2800" dirty="0">
                <a:latin typeface="Arial"/>
                <a:cs typeface="Arial"/>
              </a:rPr>
              <a:t>and</a:t>
            </a:r>
            <a:r>
              <a:rPr sz="2800" spc="-80" dirty="0">
                <a:latin typeface="Arial"/>
                <a:cs typeface="Arial"/>
              </a:rPr>
              <a:t> </a:t>
            </a:r>
            <a:r>
              <a:rPr sz="2800" spc="-10" dirty="0">
                <a:latin typeface="Arial"/>
                <a:cs typeface="Arial"/>
              </a:rPr>
              <a:t>inefficient.</a:t>
            </a:r>
            <a:endParaRPr sz="2800">
              <a:latin typeface="Arial"/>
              <a:cs typeface="Arial"/>
            </a:endParaRPr>
          </a:p>
          <a:p>
            <a:pPr marL="12700" marR="5080">
              <a:lnSpc>
                <a:spcPct val="100000"/>
              </a:lnSpc>
            </a:pPr>
            <a:r>
              <a:rPr sz="2800" b="1" dirty="0">
                <a:latin typeface="Arial"/>
                <a:cs typeface="Arial"/>
              </a:rPr>
              <a:t>Solution:</a:t>
            </a:r>
            <a:r>
              <a:rPr sz="2800" b="1" spc="-90" dirty="0">
                <a:latin typeface="Arial"/>
                <a:cs typeface="Arial"/>
              </a:rPr>
              <a:t> </a:t>
            </a:r>
            <a:r>
              <a:rPr sz="2800" dirty="0">
                <a:latin typeface="Arial"/>
                <a:cs typeface="Arial"/>
              </a:rPr>
              <a:t>The</a:t>
            </a:r>
            <a:r>
              <a:rPr sz="2800" spc="-60" dirty="0">
                <a:latin typeface="Arial"/>
                <a:cs typeface="Arial"/>
              </a:rPr>
              <a:t> </a:t>
            </a:r>
            <a:r>
              <a:rPr sz="2800" dirty="0">
                <a:latin typeface="Arial"/>
                <a:cs typeface="Arial"/>
              </a:rPr>
              <a:t>BI</a:t>
            </a:r>
            <a:r>
              <a:rPr sz="2800" spc="-85" dirty="0">
                <a:latin typeface="Arial"/>
                <a:cs typeface="Arial"/>
              </a:rPr>
              <a:t> </a:t>
            </a:r>
            <a:r>
              <a:rPr sz="2800" dirty="0">
                <a:latin typeface="Arial"/>
                <a:cs typeface="Arial"/>
              </a:rPr>
              <a:t>system</a:t>
            </a:r>
            <a:r>
              <a:rPr sz="2800" spc="-75" dirty="0">
                <a:latin typeface="Arial"/>
                <a:cs typeface="Arial"/>
              </a:rPr>
              <a:t> </a:t>
            </a:r>
            <a:r>
              <a:rPr sz="2800" dirty="0">
                <a:latin typeface="Arial"/>
                <a:cs typeface="Arial"/>
              </a:rPr>
              <a:t>saved</a:t>
            </a:r>
            <a:r>
              <a:rPr sz="2800" spc="-70" dirty="0">
                <a:latin typeface="Arial"/>
                <a:cs typeface="Arial"/>
              </a:rPr>
              <a:t> </a:t>
            </a:r>
            <a:r>
              <a:rPr sz="2800" dirty="0">
                <a:latin typeface="Arial"/>
                <a:cs typeface="Arial"/>
              </a:rPr>
              <a:t>the</a:t>
            </a:r>
            <a:r>
              <a:rPr sz="2800" spc="-75" dirty="0">
                <a:latin typeface="Arial"/>
                <a:cs typeface="Arial"/>
              </a:rPr>
              <a:t> </a:t>
            </a:r>
            <a:r>
              <a:rPr sz="2800" dirty="0">
                <a:latin typeface="Arial"/>
                <a:cs typeface="Arial"/>
              </a:rPr>
              <a:t>marketing</a:t>
            </a:r>
            <a:r>
              <a:rPr sz="2800" spc="-60" dirty="0">
                <a:latin typeface="Arial"/>
                <a:cs typeface="Arial"/>
              </a:rPr>
              <a:t> </a:t>
            </a:r>
            <a:r>
              <a:rPr sz="2800" dirty="0">
                <a:latin typeface="Arial"/>
                <a:cs typeface="Arial"/>
              </a:rPr>
              <a:t>team</a:t>
            </a:r>
            <a:r>
              <a:rPr sz="2800" spc="-75" dirty="0">
                <a:latin typeface="Arial"/>
                <a:cs typeface="Arial"/>
              </a:rPr>
              <a:t> </a:t>
            </a:r>
            <a:r>
              <a:rPr sz="2800" spc="-25" dirty="0">
                <a:latin typeface="Arial"/>
                <a:cs typeface="Arial"/>
              </a:rPr>
              <a:t>20 </a:t>
            </a:r>
            <a:r>
              <a:rPr sz="2800" dirty="0">
                <a:latin typeface="Arial"/>
                <a:cs typeface="Arial"/>
              </a:rPr>
              <a:t>working</a:t>
            </a:r>
            <a:r>
              <a:rPr sz="2800" spc="-70" dirty="0">
                <a:latin typeface="Arial"/>
                <a:cs typeface="Arial"/>
              </a:rPr>
              <a:t> </a:t>
            </a:r>
            <a:r>
              <a:rPr sz="2800" dirty="0">
                <a:latin typeface="Arial"/>
                <a:cs typeface="Arial"/>
              </a:rPr>
              <a:t>hours</a:t>
            </a:r>
            <a:r>
              <a:rPr sz="2800" spc="-75" dirty="0">
                <a:latin typeface="Arial"/>
                <a:cs typeface="Arial"/>
              </a:rPr>
              <a:t> </a:t>
            </a:r>
            <a:r>
              <a:rPr sz="2800" dirty="0">
                <a:latin typeface="Arial"/>
                <a:cs typeface="Arial"/>
              </a:rPr>
              <a:t>per</a:t>
            </a:r>
            <a:r>
              <a:rPr sz="2800" spc="-80" dirty="0">
                <a:latin typeface="Arial"/>
                <a:cs typeface="Arial"/>
              </a:rPr>
              <a:t> </a:t>
            </a:r>
            <a:r>
              <a:rPr sz="2800" dirty="0">
                <a:latin typeface="Arial"/>
                <a:cs typeface="Arial"/>
              </a:rPr>
              <a:t>day</a:t>
            </a:r>
            <a:r>
              <a:rPr sz="2800" spc="-75" dirty="0">
                <a:latin typeface="Arial"/>
                <a:cs typeface="Arial"/>
              </a:rPr>
              <a:t> </a:t>
            </a:r>
            <a:r>
              <a:rPr sz="2800" dirty="0">
                <a:latin typeface="Arial"/>
                <a:cs typeface="Arial"/>
              </a:rPr>
              <a:t>by</a:t>
            </a:r>
            <a:r>
              <a:rPr sz="2800" spc="-80" dirty="0">
                <a:latin typeface="Arial"/>
                <a:cs typeface="Arial"/>
              </a:rPr>
              <a:t> </a:t>
            </a:r>
            <a:r>
              <a:rPr sz="2800" dirty="0">
                <a:latin typeface="Arial"/>
                <a:cs typeface="Arial"/>
              </a:rPr>
              <a:t>automating</a:t>
            </a:r>
            <a:r>
              <a:rPr sz="2800" spc="-70" dirty="0">
                <a:latin typeface="Arial"/>
                <a:cs typeface="Arial"/>
              </a:rPr>
              <a:t> </a:t>
            </a:r>
            <a:r>
              <a:rPr sz="2800" dirty="0">
                <a:latin typeface="Arial"/>
                <a:cs typeface="Arial"/>
              </a:rPr>
              <a:t>reporting</a:t>
            </a:r>
            <a:r>
              <a:rPr sz="2800" spc="-65" dirty="0">
                <a:latin typeface="Arial"/>
                <a:cs typeface="Arial"/>
              </a:rPr>
              <a:t> </a:t>
            </a:r>
            <a:r>
              <a:rPr sz="2800" spc="-10" dirty="0">
                <a:latin typeface="Arial"/>
                <a:cs typeface="Arial"/>
              </a:rPr>
              <a:t>processes. </a:t>
            </a:r>
            <a:r>
              <a:rPr sz="2800" dirty="0">
                <a:latin typeface="Arial"/>
                <a:cs typeface="Arial"/>
              </a:rPr>
              <a:t>It</a:t>
            </a:r>
            <a:r>
              <a:rPr sz="2800" spc="-100" dirty="0">
                <a:latin typeface="Arial"/>
                <a:cs typeface="Arial"/>
              </a:rPr>
              <a:t> </a:t>
            </a:r>
            <a:r>
              <a:rPr sz="2800" dirty="0">
                <a:latin typeface="Arial"/>
                <a:cs typeface="Arial"/>
              </a:rPr>
              <a:t>identified</a:t>
            </a:r>
            <a:r>
              <a:rPr sz="2800" spc="-95" dirty="0">
                <a:latin typeface="Arial"/>
                <a:cs typeface="Arial"/>
              </a:rPr>
              <a:t> </a:t>
            </a:r>
            <a:r>
              <a:rPr sz="2800" dirty="0">
                <a:latin typeface="Arial"/>
                <a:cs typeface="Arial"/>
              </a:rPr>
              <a:t>marketing</a:t>
            </a:r>
            <a:r>
              <a:rPr sz="2800" spc="-85" dirty="0">
                <a:latin typeface="Arial"/>
                <a:cs typeface="Arial"/>
              </a:rPr>
              <a:t> </a:t>
            </a:r>
            <a:r>
              <a:rPr sz="2800" dirty="0">
                <a:latin typeface="Arial"/>
                <a:cs typeface="Arial"/>
              </a:rPr>
              <a:t>opportunities</a:t>
            </a:r>
            <a:r>
              <a:rPr sz="2800" spc="-75" dirty="0">
                <a:latin typeface="Arial"/>
                <a:cs typeface="Arial"/>
              </a:rPr>
              <a:t> </a:t>
            </a:r>
            <a:r>
              <a:rPr sz="2800" dirty="0">
                <a:latin typeface="Arial"/>
                <a:cs typeface="Arial"/>
              </a:rPr>
              <a:t>to</a:t>
            </a:r>
            <a:r>
              <a:rPr sz="2800" spc="-95" dirty="0">
                <a:latin typeface="Arial"/>
                <a:cs typeface="Arial"/>
              </a:rPr>
              <a:t> </a:t>
            </a:r>
            <a:r>
              <a:rPr sz="2800" dirty="0">
                <a:latin typeface="Arial"/>
                <a:cs typeface="Arial"/>
              </a:rPr>
              <a:t>specific</a:t>
            </a:r>
            <a:r>
              <a:rPr sz="2800" spc="-95" dirty="0">
                <a:latin typeface="Arial"/>
                <a:cs typeface="Arial"/>
              </a:rPr>
              <a:t> </a:t>
            </a:r>
            <a:r>
              <a:rPr sz="2800" dirty="0">
                <a:latin typeface="Arial"/>
                <a:cs typeface="Arial"/>
              </a:rPr>
              <a:t>regions</a:t>
            </a:r>
            <a:r>
              <a:rPr sz="2800" spc="-90" dirty="0">
                <a:latin typeface="Arial"/>
                <a:cs typeface="Arial"/>
              </a:rPr>
              <a:t> </a:t>
            </a:r>
            <a:r>
              <a:rPr sz="2800" spc="-25" dirty="0">
                <a:latin typeface="Arial"/>
                <a:cs typeface="Arial"/>
              </a:rPr>
              <a:t>and </a:t>
            </a:r>
            <a:r>
              <a:rPr sz="2800" dirty="0">
                <a:latin typeface="Arial"/>
                <a:cs typeface="Arial"/>
              </a:rPr>
              <a:t>also</a:t>
            </a:r>
            <a:r>
              <a:rPr sz="2800" spc="-105" dirty="0">
                <a:latin typeface="Arial"/>
                <a:cs typeface="Arial"/>
              </a:rPr>
              <a:t> </a:t>
            </a:r>
            <a:r>
              <a:rPr sz="2800" dirty="0">
                <a:latin typeface="Arial"/>
                <a:cs typeface="Arial"/>
              </a:rPr>
              <a:t>individualized</a:t>
            </a:r>
            <a:r>
              <a:rPr sz="2800" spc="-95" dirty="0">
                <a:latin typeface="Arial"/>
                <a:cs typeface="Arial"/>
              </a:rPr>
              <a:t> </a:t>
            </a:r>
            <a:r>
              <a:rPr sz="2800" dirty="0">
                <a:latin typeface="Arial"/>
                <a:cs typeface="Arial"/>
              </a:rPr>
              <a:t>digital</a:t>
            </a:r>
            <a:r>
              <a:rPr sz="2800" spc="-105" dirty="0">
                <a:latin typeface="Arial"/>
                <a:cs typeface="Arial"/>
              </a:rPr>
              <a:t> </a:t>
            </a:r>
            <a:r>
              <a:rPr sz="2800" dirty="0">
                <a:latin typeface="Arial"/>
                <a:cs typeface="Arial"/>
              </a:rPr>
              <a:t>marketing</a:t>
            </a:r>
            <a:r>
              <a:rPr sz="2800" spc="-110" dirty="0">
                <a:latin typeface="Arial"/>
                <a:cs typeface="Arial"/>
              </a:rPr>
              <a:t> </a:t>
            </a:r>
            <a:r>
              <a:rPr sz="2800" spc="-10" dirty="0">
                <a:latin typeface="Arial"/>
                <a:cs typeface="Arial"/>
              </a:rPr>
              <a:t>campaigns</a:t>
            </a:r>
            <a:endParaRPr sz="2800">
              <a:latin typeface="Arial"/>
              <a:cs typeface="Arial"/>
            </a:endParaRPr>
          </a:p>
        </p:txBody>
      </p:sp>
      <p:pic>
        <p:nvPicPr>
          <p:cNvPr id="3" name="object 3"/>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4016" y="252729"/>
            <a:ext cx="8805545" cy="4979035"/>
          </a:xfrm>
          <a:prstGeom prst="rect">
            <a:avLst/>
          </a:prstGeom>
        </p:spPr>
        <p:txBody>
          <a:bodyPr vert="horz" wrap="square" lIns="0" tIns="12065" rIns="0" bIns="0" rtlCol="0">
            <a:spAutoFit/>
          </a:bodyPr>
          <a:lstStyle/>
          <a:p>
            <a:pPr marR="197485" algn="ctr">
              <a:lnSpc>
                <a:spcPct val="100000"/>
              </a:lnSpc>
              <a:spcBef>
                <a:spcPts val="95"/>
              </a:spcBef>
            </a:pPr>
            <a:r>
              <a:rPr sz="2800" b="1" dirty="0">
                <a:solidFill>
                  <a:srgbClr val="FFFFFF"/>
                </a:solidFill>
                <a:latin typeface="Arial"/>
                <a:cs typeface="Arial"/>
              </a:rPr>
              <a:t>Examples</a:t>
            </a:r>
            <a:r>
              <a:rPr sz="2800" b="1" spc="-100" dirty="0">
                <a:solidFill>
                  <a:srgbClr val="FFFFFF"/>
                </a:solidFill>
                <a:latin typeface="Arial"/>
                <a:cs typeface="Arial"/>
              </a:rPr>
              <a:t> </a:t>
            </a:r>
            <a:r>
              <a:rPr sz="2800" b="1" dirty="0">
                <a:solidFill>
                  <a:srgbClr val="FFFFFF"/>
                </a:solidFill>
                <a:latin typeface="Arial"/>
                <a:cs typeface="Arial"/>
              </a:rPr>
              <a:t>of</a:t>
            </a:r>
            <a:r>
              <a:rPr sz="2800" b="1" spc="-105" dirty="0">
                <a:solidFill>
                  <a:srgbClr val="FFFFFF"/>
                </a:solidFill>
                <a:latin typeface="Arial"/>
                <a:cs typeface="Arial"/>
              </a:rPr>
              <a:t> </a:t>
            </a:r>
            <a:r>
              <a:rPr sz="2800" b="1" dirty="0">
                <a:solidFill>
                  <a:srgbClr val="FFFFFF"/>
                </a:solidFill>
                <a:latin typeface="Arial"/>
                <a:cs typeface="Arial"/>
              </a:rPr>
              <a:t>Business</a:t>
            </a:r>
            <a:r>
              <a:rPr sz="2800" b="1" spc="-85" dirty="0">
                <a:solidFill>
                  <a:srgbClr val="FFFFFF"/>
                </a:solidFill>
                <a:latin typeface="Arial"/>
                <a:cs typeface="Arial"/>
              </a:rPr>
              <a:t> </a:t>
            </a:r>
            <a:r>
              <a:rPr sz="2800" b="1" spc="-10" dirty="0">
                <a:solidFill>
                  <a:srgbClr val="FFFFFF"/>
                </a:solidFill>
                <a:latin typeface="Arial"/>
                <a:cs typeface="Arial"/>
              </a:rPr>
              <a:t>Intelligence</a:t>
            </a:r>
            <a:endParaRPr sz="2800">
              <a:latin typeface="Arial"/>
              <a:cs typeface="Arial"/>
            </a:endParaRPr>
          </a:p>
          <a:p>
            <a:pPr marL="12700" algn="just">
              <a:lnSpc>
                <a:spcPct val="100000"/>
              </a:lnSpc>
              <a:spcBef>
                <a:spcPts val="2039"/>
              </a:spcBef>
            </a:pPr>
            <a:r>
              <a:rPr sz="2800" b="1" dirty="0">
                <a:latin typeface="Arial"/>
                <a:cs typeface="Arial"/>
              </a:rPr>
              <a:t>Organization:</a:t>
            </a:r>
            <a:r>
              <a:rPr sz="2800" b="1" spc="-75" dirty="0">
                <a:latin typeface="Arial"/>
                <a:cs typeface="Arial"/>
              </a:rPr>
              <a:t> </a:t>
            </a:r>
            <a:r>
              <a:rPr sz="2800" dirty="0">
                <a:latin typeface="Arial"/>
                <a:cs typeface="Arial"/>
              </a:rPr>
              <a:t>Des</a:t>
            </a:r>
            <a:r>
              <a:rPr sz="2800" spc="-105" dirty="0">
                <a:latin typeface="Arial"/>
                <a:cs typeface="Arial"/>
              </a:rPr>
              <a:t> </a:t>
            </a:r>
            <a:r>
              <a:rPr sz="2800" dirty="0">
                <a:latin typeface="Arial"/>
                <a:cs typeface="Arial"/>
              </a:rPr>
              <a:t>Moines</a:t>
            </a:r>
            <a:r>
              <a:rPr sz="2800" spc="-95" dirty="0">
                <a:latin typeface="Arial"/>
                <a:cs typeface="Arial"/>
              </a:rPr>
              <a:t> </a:t>
            </a:r>
            <a:r>
              <a:rPr sz="2800" dirty="0">
                <a:latin typeface="Arial"/>
                <a:cs typeface="Arial"/>
              </a:rPr>
              <a:t>Public</a:t>
            </a:r>
            <a:r>
              <a:rPr sz="2800" spc="-105" dirty="0">
                <a:latin typeface="Arial"/>
                <a:cs typeface="Arial"/>
              </a:rPr>
              <a:t> </a:t>
            </a:r>
            <a:r>
              <a:rPr sz="2800" spc="-10" dirty="0">
                <a:latin typeface="Arial"/>
                <a:cs typeface="Arial"/>
              </a:rPr>
              <a:t>Schools</a:t>
            </a:r>
            <a:endParaRPr sz="2800">
              <a:latin typeface="Arial"/>
              <a:cs typeface="Arial"/>
            </a:endParaRPr>
          </a:p>
          <a:p>
            <a:pPr marL="12700" marR="5080" algn="just">
              <a:lnSpc>
                <a:spcPct val="100000"/>
              </a:lnSpc>
            </a:pPr>
            <a:r>
              <a:rPr sz="2800" b="1" dirty="0">
                <a:latin typeface="Arial"/>
                <a:cs typeface="Arial"/>
              </a:rPr>
              <a:t>Problem:</a:t>
            </a:r>
            <a:r>
              <a:rPr sz="2800" b="1" spc="-90" dirty="0">
                <a:latin typeface="Arial"/>
                <a:cs typeface="Arial"/>
              </a:rPr>
              <a:t> </a:t>
            </a:r>
            <a:r>
              <a:rPr sz="2800" dirty="0">
                <a:latin typeface="Arial"/>
                <a:cs typeface="Arial"/>
              </a:rPr>
              <a:t>Manual</a:t>
            </a:r>
            <a:r>
              <a:rPr sz="2800" spc="-80" dirty="0">
                <a:latin typeface="Arial"/>
                <a:cs typeface="Arial"/>
              </a:rPr>
              <a:t> </a:t>
            </a:r>
            <a:r>
              <a:rPr sz="2800" dirty="0">
                <a:latin typeface="Arial"/>
                <a:cs typeface="Arial"/>
              </a:rPr>
              <a:t>Excel</a:t>
            </a:r>
            <a:r>
              <a:rPr sz="2800" spc="-90" dirty="0">
                <a:latin typeface="Arial"/>
                <a:cs typeface="Arial"/>
              </a:rPr>
              <a:t> </a:t>
            </a:r>
            <a:r>
              <a:rPr sz="2800" dirty="0">
                <a:latin typeface="Arial"/>
                <a:cs typeface="Arial"/>
              </a:rPr>
              <a:t>reporting</a:t>
            </a:r>
            <a:r>
              <a:rPr sz="2800" spc="-95" dirty="0">
                <a:latin typeface="Arial"/>
                <a:cs typeface="Arial"/>
              </a:rPr>
              <a:t> </a:t>
            </a:r>
            <a:r>
              <a:rPr sz="2800" dirty="0">
                <a:latin typeface="Arial"/>
                <a:cs typeface="Arial"/>
              </a:rPr>
              <a:t>meant</a:t>
            </a:r>
            <a:r>
              <a:rPr sz="2800" spc="-80" dirty="0">
                <a:latin typeface="Arial"/>
                <a:cs typeface="Arial"/>
              </a:rPr>
              <a:t> </a:t>
            </a:r>
            <a:r>
              <a:rPr sz="2800" spc="-10" dirty="0">
                <a:latin typeface="Arial"/>
                <a:cs typeface="Arial"/>
              </a:rPr>
              <a:t>administrators </a:t>
            </a:r>
            <a:r>
              <a:rPr sz="2800" dirty="0">
                <a:latin typeface="Arial"/>
                <a:cs typeface="Arial"/>
              </a:rPr>
              <a:t>couldn’t</a:t>
            </a:r>
            <a:r>
              <a:rPr sz="2800" spc="-55" dirty="0">
                <a:latin typeface="Arial"/>
                <a:cs typeface="Arial"/>
              </a:rPr>
              <a:t> </a:t>
            </a:r>
            <a:r>
              <a:rPr sz="2800" dirty="0">
                <a:latin typeface="Arial"/>
                <a:cs typeface="Arial"/>
              </a:rPr>
              <a:t>see</a:t>
            </a:r>
            <a:r>
              <a:rPr sz="2800" spc="-65" dirty="0">
                <a:latin typeface="Arial"/>
                <a:cs typeface="Arial"/>
              </a:rPr>
              <a:t> </a:t>
            </a:r>
            <a:r>
              <a:rPr sz="2800" spc="-10" dirty="0">
                <a:latin typeface="Arial"/>
                <a:cs typeface="Arial"/>
              </a:rPr>
              <a:t>up-to-</a:t>
            </a:r>
            <a:r>
              <a:rPr sz="2800" dirty="0">
                <a:latin typeface="Arial"/>
                <a:cs typeface="Arial"/>
              </a:rPr>
              <a:t>date</a:t>
            </a:r>
            <a:r>
              <a:rPr sz="2800" spc="-45" dirty="0">
                <a:latin typeface="Arial"/>
                <a:cs typeface="Arial"/>
              </a:rPr>
              <a:t> </a:t>
            </a:r>
            <a:r>
              <a:rPr sz="2800" dirty="0">
                <a:latin typeface="Arial"/>
                <a:cs typeface="Arial"/>
              </a:rPr>
              <a:t>data</a:t>
            </a:r>
            <a:r>
              <a:rPr sz="2800" spc="-50" dirty="0">
                <a:latin typeface="Arial"/>
                <a:cs typeface="Arial"/>
              </a:rPr>
              <a:t> </a:t>
            </a:r>
            <a:r>
              <a:rPr sz="2800" dirty="0">
                <a:latin typeface="Arial"/>
                <a:cs typeface="Arial"/>
              </a:rPr>
              <a:t>like</a:t>
            </a:r>
            <a:r>
              <a:rPr sz="2800" spc="-60" dirty="0">
                <a:latin typeface="Arial"/>
                <a:cs typeface="Arial"/>
              </a:rPr>
              <a:t> </a:t>
            </a:r>
            <a:r>
              <a:rPr sz="2800" dirty="0">
                <a:latin typeface="Arial"/>
                <a:cs typeface="Arial"/>
              </a:rPr>
              <a:t>attendance,</a:t>
            </a:r>
            <a:r>
              <a:rPr sz="2800" spc="-50" dirty="0">
                <a:latin typeface="Arial"/>
                <a:cs typeface="Arial"/>
              </a:rPr>
              <a:t> </a:t>
            </a:r>
            <a:r>
              <a:rPr sz="2800" spc="-10" dirty="0">
                <a:latin typeface="Arial"/>
                <a:cs typeface="Arial"/>
              </a:rPr>
              <a:t>preventing </a:t>
            </a:r>
            <a:r>
              <a:rPr sz="2800" dirty="0">
                <a:latin typeface="Arial"/>
                <a:cs typeface="Arial"/>
              </a:rPr>
              <a:t>timely</a:t>
            </a:r>
            <a:r>
              <a:rPr sz="2800" spc="-80" dirty="0">
                <a:latin typeface="Arial"/>
                <a:cs typeface="Arial"/>
              </a:rPr>
              <a:t> </a:t>
            </a:r>
            <a:r>
              <a:rPr sz="2800" spc="-10" dirty="0">
                <a:latin typeface="Arial"/>
                <a:cs typeface="Arial"/>
              </a:rPr>
              <a:t>intervention.</a:t>
            </a:r>
            <a:endParaRPr sz="2800">
              <a:latin typeface="Arial"/>
              <a:cs typeface="Arial"/>
            </a:endParaRPr>
          </a:p>
          <a:p>
            <a:pPr marL="12700" marR="41275">
              <a:lnSpc>
                <a:spcPct val="100000"/>
              </a:lnSpc>
              <a:spcBef>
                <a:spcPts val="5"/>
              </a:spcBef>
            </a:pPr>
            <a:r>
              <a:rPr sz="2800" b="1" dirty="0">
                <a:latin typeface="Arial"/>
                <a:cs typeface="Arial"/>
              </a:rPr>
              <a:t>Solution:</a:t>
            </a:r>
            <a:r>
              <a:rPr sz="2800" b="1" spc="-60" dirty="0">
                <a:latin typeface="Arial"/>
                <a:cs typeface="Arial"/>
              </a:rPr>
              <a:t> </a:t>
            </a:r>
            <a:r>
              <a:rPr sz="2800" dirty="0">
                <a:latin typeface="Arial"/>
                <a:cs typeface="Arial"/>
              </a:rPr>
              <a:t>BI</a:t>
            </a:r>
            <a:r>
              <a:rPr sz="2800" spc="-90" dirty="0">
                <a:latin typeface="Arial"/>
                <a:cs typeface="Arial"/>
              </a:rPr>
              <a:t> </a:t>
            </a:r>
            <a:r>
              <a:rPr sz="2800" dirty="0">
                <a:latin typeface="Arial"/>
                <a:cs typeface="Arial"/>
              </a:rPr>
              <a:t>used</a:t>
            </a:r>
            <a:r>
              <a:rPr sz="2800" spc="-75" dirty="0">
                <a:latin typeface="Arial"/>
                <a:cs typeface="Arial"/>
              </a:rPr>
              <a:t> </a:t>
            </a:r>
            <a:r>
              <a:rPr sz="2800" dirty="0">
                <a:latin typeface="Arial"/>
                <a:cs typeface="Arial"/>
              </a:rPr>
              <a:t>to</a:t>
            </a:r>
            <a:r>
              <a:rPr sz="2800" spc="-85" dirty="0">
                <a:latin typeface="Arial"/>
                <a:cs typeface="Arial"/>
              </a:rPr>
              <a:t> </a:t>
            </a:r>
            <a:r>
              <a:rPr sz="2800" dirty="0">
                <a:latin typeface="Arial"/>
                <a:cs typeface="Arial"/>
              </a:rPr>
              <a:t>improve</a:t>
            </a:r>
            <a:r>
              <a:rPr sz="2800" spc="-65" dirty="0">
                <a:latin typeface="Arial"/>
                <a:cs typeface="Arial"/>
              </a:rPr>
              <a:t> </a:t>
            </a:r>
            <a:r>
              <a:rPr sz="2800" dirty="0">
                <a:latin typeface="Arial"/>
                <a:cs typeface="Arial"/>
              </a:rPr>
              <a:t>dropout</a:t>
            </a:r>
            <a:r>
              <a:rPr sz="2800" spc="-80" dirty="0">
                <a:latin typeface="Arial"/>
                <a:cs typeface="Arial"/>
              </a:rPr>
              <a:t> </a:t>
            </a:r>
            <a:r>
              <a:rPr sz="2800" dirty="0">
                <a:latin typeface="Arial"/>
                <a:cs typeface="Arial"/>
              </a:rPr>
              <a:t>intervention</a:t>
            </a:r>
            <a:r>
              <a:rPr sz="2800" spc="-75" dirty="0">
                <a:latin typeface="Arial"/>
                <a:cs typeface="Arial"/>
              </a:rPr>
              <a:t> </a:t>
            </a:r>
            <a:r>
              <a:rPr sz="2800" spc="-10" dirty="0">
                <a:latin typeface="Arial"/>
                <a:cs typeface="Arial"/>
              </a:rPr>
              <a:t>rates </a:t>
            </a:r>
            <a:r>
              <a:rPr sz="2800" dirty="0">
                <a:latin typeface="Arial"/>
                <a:cs typeface="Arial"/>
              </a:rPr>
              <a:t>and</a:t>
            </a:r>
            <a:r>
              <a:rPr sz="2800" spc="-70" dirty="0">
                <a:latin typeface="Arial"/>
                <a:cs typeface="Arial"/>
              </a:rPr>
              <a:t> </a:t>
            </a:r>
            <a:r>
              <a:rPr sz="2800" dirty="0">
                <a:latin typeface="Arial"/>
                <a:cs typeface="Arial"/>
              </a:rPr>
              <a:t>better</a:t>
            </a:r>
            <a:r>
              <a:rPr sz="2800" spc="-55" dirty="0">
                <a:latin typeface="Arial"/>
                <a:cs typeface="Arial"/>
              </a:rPr>
              <a:t> </a:t>
            </a:r>
            <a:r>
              <a:rPr sz="2800" dirty="0">
                <a:latin typeface="Arial"/>
                <a:cs typeface="Arial"/>
              </a:rPr>
              <a:t>understand</a:t>
            </a:r>
            <a:r>
              <a:rPr sz="2800" spc="-70" dirty="0">
                <a:latin typeface="Arial"/>
                <a:cs typeface="Arial"/>
              </a:rPr>
              <a:t> </a:t>
            </a:r>
            <a:r>
              <a:rPr sz="2800" dirty="0">
                <a:latin typeface="Arial"/>
                <a:cs typeface="Arial"/>
              </a:rPr>
              <a:t>the</a:t>
            </a:r>
            <a:r>
              <a:rPr sz="2800" spc="-55" dirty="0">
                <a:latin typeface="Arial"/>
                <a:cs typeface="Arial"/>
              </a:rPr>
              <a:t> </a:t>
            </a:r>
            <a:r>
              <a:rPr sz="2800" dirty="0">
                <a:latin typeface="Arial"/>
                <a:cs typeface="Arial"/>
              </a:rPr>
              <a:t>impact</a:t>
            </a:r>
            <a:r>
              <a:rPr sz="2800" spc="-70" dirty="0">
                <a:latin typeface="Arial"/>
                <a:cs typeface="Arial"/>
              </a:rPr>
              <a:t> </a:t>
            </a:r>
            <a:r>
              <a:rPr sz="2800" dirty="0">
                <a:latin typeface="Arial"/>
                <a:cs typeface="Arial"/>
              </a:rPr>
              <a:t>of</a:t>
            </a:r>
            <a:r>
              <a:rPr sz="2800" spc="-65" dirty="0">
                <a:latin typeface="Arial"/>
                <a:cs typeface="Arial"/>
              </a:rPr>
              <a:t> </a:t>
            </a:r>
            <a:r>
              <a:rPr sz="2800" dirty="0">
                <a:latin typeface="Arial"/>
                <a:cs typeface="Arial"/>
              </a:rPr>
              <a:t>various</a:t>
            </a:r>
            <a:r>
              <a:rPr sz="2800" spc="-60" dirty="0">
                <a:latin typeface="Arial"/>
                <a:cs typeface="Arial"/>
              </a:rPr>
              <a:t> </a:t>
            </a:r>
            <a:r>
              <a:rPr sz="2800" spc="-10" dirty="0">
                <a:latin typeface="Arial"/>
                <a:cs typeface="Arial"/>
              </a:rPr>
              <a:t>teaching </a:t>
            </a:r>
            <a:r>
              <a:rPr sz="2800" dirty="0">
                <a:latin typeface="Arial"/>
                <a:cs typeface="Arial"/>
              </a:rPr>
              <a:t>methods</a:t>
            </a:r>
            <a:r>
              <a:rPr sz="2800" spc="-80" dirty="0">
                <a:latin typeface="Arial"/>
                <a:cs typeface="Arial"/>
              </a:rPr>
              <a:t> </a:t>
            </a:r>
            <a:r>
              <a:rPr sz="2800" dirty="0">
                <a:latin typeface="Arial"/>
                <a:cs typeface="Arial"/>
              </a:rPr>
              <a:t>on</a:t>
            </a:r>
            <a:r>
              <a:rPr sz="2800" spc="-80" dirty="0">
                <a:latin typeface="Arial"/>
                <a:cs typeface="Arial"/>
              </a:rPr>
              <a:t> </a:t>
            </a:r>
            <a:r>
              <a:rPr sz="2800" dirty="0">
                <a:latin typeface="Arial"/>
                <a:cs typeface="Arial"/>
              </a:rPr>
              <a:t>individual</a:t>
            </a:r>
            <a:r>
              <a:rPr sz="2800" spc="-70" dirty="0">
                <a:latin typeface="Arial"/>
                <a:cs typeface="Arial"/>
              </a:rPr>
              <a:t> </a:t>
            </a:r>
            <a:r>
              <a:rPr sz="2800" dirty="0">
                <a:latin typeface="Arial"/>
                <a:cs typeface="Arial"/>
              </a:rPr>
              <a:t>student</a:t>
            </a:r>
            <a:r>
              <a:rPr sz="2800" spc="-85" dirty="0">
                <a:latin typeface="Arial"/>
                <a:cs typeface="Arial"/>
              </a:rPr>
              <a:t> </a:t>
            </a:r>
            <a:r>
              <a:rPr sz="2800" spc="-10" dirty="0">
                <a:latin typeface="Arial"/>
                <a:cs typeface="Arial"/>
              </a:rPr>
              <a:t>outcomes.</a:t>
            </a:r>
            <a:endParaRPr sz="2800">
              <a:latin typeface="Arial"/>
              <a:cs typeface="Arial"/>
            </a:endParaRPr>
          </a:p>
          <a:p>
            <a:pPr marL="12700" marR="396240">
              <a:lnSpc>
                <a:spcPct val="100000"/>
              </a:lnSpc>
            </a:pPr>
            <a:r>
              <a:rPr sz="2800" dirty="0">
                <a:latin typeface="Arial"/>
                <a:cs typeface="Arial"/>
              </a:rPr>
              <a:t>Data</a:t>
            </a:r>
            <a:r>
              <a:rPr sz="2800" spc="-70" dirty="0">
                <a:latin typeface="Arial"/>
                <a:cs typeface="Arial"/>
              </a:rPr>
              <a:t> </a:t>
            </a:r>
            <a:r>
              <a:rPr sz="2800" dirty="0">
                <a:latin typeface="Arial"/>
                <a:cs typeface="Arial"/>
              </a:rPr>
              <a:t>visualization</a:t>
            </a:r>
            <a:r>
              <a:rPr sz="2800" spc="-70" dirty="0">
                <a:latin typeface="Arial"/>
                <a:cs typeface="Arial"/>
              </a:rPr>
              <a:t> </a:t>
            </a:r>
            <a:r>
              <a:rPr sz="2800" dirty="0">
                <a:latin typeface="Arial"/>
                <a:cs typeface="Arial"/>
              </a:rPr>
              <a:t>made</a:t>
            </a:r>
            <a:r>
              <a:rPr sz="2800" spc="-50" dirty="0">
                <a:latin typeface="Arial"/>
                <a:cs typeface="Arial"/>
              </a:rPr>
              <a:t> </a:t>
            </a:r>
            <a:r>
              <a:rPr sz="2800" dirty="0">
                <a:latin typeface="Arial"/>
                <a:cs typeface="Arial"/>
              </a:rPr>
              <a:t>it</a:t>
            </a:r>
            <a:r>
              <a:rPr sz="2800" spc="-65" dirty="0">
                <a:latin typeface="Arial"/>
                <a:cs typeface="Arial"/>
              </a:rPr>
              <a:t> </a:t>
            </a:r>
            <a:r>
              <a:rPr sz="2800" dirty="0">
                <a:latin typeface="Arial"/>
                <a:cs typeface="Arial"/>
              </a:rPr>
              <a:t>easy</a:t>
            </a:r>
            <a:r>
              <a:rPr sz="2800" spc="-65" dirty="0">
                <a:latin typeface="Arial"/>
                <a:cs typeface="Arial"/>
              </a:rPr>
              <a:t> </a:t>
            </a:r>
            <a:r>
              <a:rPr sz="2800" dirty="0">
                <a:latin typeface="Arial"/>
                <a:cs typeface="Arial"/>
              </a:rPr>
              <a:t>for</a:t>
            </a:r>
            <a:r>
              <a:rPr sz="2800" spc="-60" dirty="0">
                <a:latin typeface="Arial"/>
                <a:cs typeface="Arial"/>
              </a:rPr>
              <a:t> </a:t>
            </a:r>
            <a:r>
              <a:rPr sz="2800" dirty="0">
                <a:latin typeface="Arial"/>
                <a:cs typeface="Arial"/>
              </a:rPr>
              <a:t>staff</a:t>
            </a:r>
            <a:r>
              <a:rPr sz="2800" spc="-80" dirty="0">
                <a:latin typeface="Arial"/>
                <a:cs typeface="Arial"/>
              </a:rPr>
              <a:t> </a:t>
            </a:r>
            <a:r>
              <a:rPr sz="2800" dirty="0">
                <a:latin typeface="Arial"/>
                <a:cs typeface="Arial"/>
              </a:rPr>
              <a:t>to</a:t>
            </a:r>
            <a:r>
              <a:rPr sz="2800" spc="-70" dirty="0">
                <a:latin typeface="Arial"/>
                <a:cs typeface="Arial"/>
              </a:rPr>
              <a:t> </a:t>
            </a:r>
            <a:r>
              <a:rPr sz="2800" spc="-10" dirty="0">
                <a:latin typeface="Arial"/>
                <a:cs typeface="Arial"/>
              </a:rPr>
              <a:t>identify </a:t>
            </a:r>
            <a:r>
              <a:rPr sz="2800" dirty="0">
                <a:latin typeface="Arial"/>
                <a:cs typeface="Arial"/>
              </a:rPr>
              <a:t>individual,</a:t>
            </a:r>
            <a:r>
              <a:rPr sz="2800" spc="-75" dirty="0">
                <a:latin typeface="Arial"/>
                <a:cs typeface="Arial"/>
              </a:rPr>
              <a:t> </a:t>
            </a:r>
            <a:r>
              <a:rPr sz="2800" dirty="0">
                <a:latin typeface="Arial"/>
                <a:cs typeface="Arial"/>
              </a:rPr>
              <a:t>at-risk</a:t>
            </a:r>
            <a:r>
              <a:rPr sz="2800" spc="-75" dirty="0">
                <a:latin typeface="Arial"/>
                <a:cs typeface="Arial"/>
              </a:rPr>
              <a:t> </a:t>
            </a:r>
            <a:r>
              <a:rPr sz="2800" dirty="0">
                <a:latin typeface="Arial"/>
                <a:cs typeface="Arial"/>
              </a:rPr>
              <a:t>students</a:t>
            </a:r>
            <a:r>
              <a:rPr sz="2800" spc="-70" dirty="0">
                <a:latin typeface="Arial"/>
                <a:cs typeface="Arial"/>
              </a:rPr>
              <a:t> </a:t>
            </a:r>
            <a:r>
              <a:rPr sz="2800" dirty="0">
                <a:latin typeface="Arial"/>
                <a:cs typeface="Arial"/>
              </a:rPr>
              <a:t>and</a:t>
            </a:r>
            <a:r>
              <a:rPr sz="2800" spc="-75" dirty="0">
                <a:latin typeface="Arial"/>
                <a:cs typeface="Arial"/>
              </a:rPr>
              <a:t> </a:t>
            </a:r>
            <a:r>
              <a:rPr sz="2800" dirty="0">
                <a:latin typeface="Arial"/>
                <a:cs typeface="Arial"/>
              </a:rPr>
              <a:t>get</a:t>
            </a:r>
            <a:r>
              <a:rPr sz="2800" spc="-65" dirty="0">
                <a:latin typeface="Arial"/>
                <a:cs typeface="Arial"/>
              </a:rPr>
              <a:t> </a:t>
            </a:r>
            <a:r>
              <a:rPr sz="2800" dirty="0">
                <a:latin typeface="Arial"/>
                <a:cs typeface="Arial"/>
              </a:rPr>
              <a:t>those</a:t>
            </a:r>
            <a:r>
              <a:rPr sz="2800" spc="-75" dirty="0">
                <a:latin typeface="Arial"/>
                <a:cs typeface="Arial"/>
              </a:rPr>
              <a:t> </a:t>
            </a:r>
            <a:r>
              <a:rPr sz="2800" dirty="0">
                <a:latin typeface="Arial"/>
                <a:cs typeface="Arial"/>
              </a:rPr>
              <a:t>students</a:t>
            </a:r>
            <a:r>
              <a:rPr sz="2800" spc="-85" dirty="0">
                <a:latin typeface="Arial"/>
                <a:cs typeface="Arial"/>
              </a:rPr>
              <a:t> </a:t>
            </a:r>
            <a:r>
              <a:rPr sz="2800" spc="-25" dirty="0">
                <a:latin typeface="Arial"/>
                <a:cs typeface="Arial"/>
              </a:rPr>
              <a:t>the </a:t>
            </a:r>
            <a:r>
              <a:rPr sz="2800" dirty="0">
                <a:latin typeface="Arial"/>
                <a:cs typeface="Arial"/>
              </a:rPr>
              <a:t>attention</a:t>
            </a:r>
            <a:r>
              <a:rPr sz="2800" spc="-90" dirty="0">
                <a:latin typeface="Arial"/>
                <a:cs typeface="Arial"/>
              </a:rPr>
              <a:t> </a:t>
            </a:r>
            <a:r>
              <a:rPr sz="2800" dirty="0">
                <a:latin typeface="Arial"/>
                <a:cs typeface="Arial"/>
              </a:rPr>
              <a:t>they</a:t>
            </a:r>
            <a:r>
              <a:rPr sz="2800" spc="-80" dirty="0">
                <a:latin typeface="Arial"/>
                <a:cs typeface="Arial"/>
              </a:rPr>
              <a:t> </a:t>
            </a:r>
            <a:r>
              <a:rPr sz="2800" spc="-20" dirty="0">
                <a:latin typeface="Arial"/>
                <a:cs typeface="Arial"/>
              </a:rPr>
              <a:t>need.</a:t>
            </a:r>
            <a:endParaRPr sz="2800">
              <a:latin typeface="Arial"/>
              <a:cs typeface="Arial"/>
            </a:endParaRPr>
          </a:p>
        </p:txBody>
      </p:sp>
      <p:pic>
        <p:nvPicPr>
          <p:cNvPr id="3" name="object 3"/>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1616" y="195198"/>
            <a:ext cx="8713470" cy="3159760"/>
          </a:xfrm>
          <a:prstGeom prst="rect">
            <a:avLst/>
          </a:prstGeom>
        </p:spPr>
        <p:txBody>
          <a:bodyPr vert="horz" wrap="square" lIns="0" tIns="12065" rIns="0" bIns="0" rtlCol="0">
            <a:spAutoFit/>
          </a:bodyPr>
          <a:lstStyle/>
          <a:p>
            <a:pPr marL="1384300">
              <a:lnSpc>
                <a:spcPct val="100000"/>
              </a:lnSpc>
              <a:spcBef>
                <a:spcPts val="95"/>
              </a:spcBef>
            </a:pPr>
            <a:r>
              <a:rPr sz="2800" dirty="0">
                <a:solidFill>
                  <a:srgbClr val="FFFFFF"/>
                </a:solidFill>
                <a:latin typeface="Arial"/>
                <a:cs typeface="Arial"/>
              </a:rPr>
              <a:t>Knowledge</a:t>
            </a:r>
            <a:r>
              <a:rPr sz="2800" spc="-135" dirty="0">
                <a:solidFill>
                  <a:srgbClr val="FFFFFF"/>
                </a:solidFill>
                <a:latin typeface="Arial"/>
                <a:cs typeface="Arial"/>
              </a:rPr>
              <a:t> </a:t>
            </a:r>
            <a:r>
              <a:rPr sz="2800" spc="-10" dirty="0">
                <a:solidFill>
                  <a:srgbClr val="FFFFFF"/>
                </a:solidFill>
                <a:latin typeface="Arial"/>
                <a:cs typeface="Arial"/>
              </a:rPr>
              <a:t>Management</a:t>
            </a:r>
            <a:endParaRPr sz="2800">
              <a:latin typeface="Arial"/>
              <a:cs typeface="Arial"/>
            </a:endParaRPr>
          </a:p>
          <a:p>
            <a:pPr>
              <a:lnSpc>
                <a:spcPct val="100000"/>
              </a:lnSpc>
              <a:spcBef>
                <a:spcPts val="625"/>
              </a:spcBef>
            </a:pPr>
            <a:endParaRPr sz="2800">
              <a:latin typeface="Arial"/>
              <a:cs typeface="Arial"/>
            </a:endParaRPr>
          </a:p>
          <a:p>
            <a:pPr marL="355600" marR="112395" indent="-342900">
              <a:lnSpc>
                <a:spcPct val="100000"/>
              </a:lnSpc>
              <a:buChar char="•"/>
              <a:tabLst>
                <a:tab pos="355600" algn="l"/>
              </a:tabLst>
            </a:pPr>
            <a:r>
              <a:rPr sz="2800" dirty="0">
                <a:latin typeface="Arial"/>
                <a:cs typeface="Arial"/>
              </a:rPr>
              <a:t>Knowledge</a:t>
            </a:r>
            <a:r>
              <a:rPr sz="2800" spc="-90" dirty="0">
                <a:latin typeface="Arial"/>
                <a:cs typeface="Arial"/>
              </a:rPr>
              <a:t> </a:t>
            </a:r>
            <a:r>
              <a:rPr sz="2800" dirty="0">
                <a:latin typeface="Arial"/>
                <a:cs typeface="Arial"/>
              </a:rPr>
              <a:t>management</a:t>
            </a:r>
            <a:r>
              <a:rPr sz="2800" spc="-85" dirty="0">
                <a:latin typeface="Arial"/>
                <a:cs typeface="Arial"/>
              </a:rPr>
              <a:t> </a:t>
            </a:r>
            <a:r>
              <a:rPr sz="2800" dirty="0">
                <a:latin typeface="Arial"/>
                <a:cs typeface="Arial"/>
              </a:rPr>
              <a:t>focuses</a:t>
            </a:r>
            <a:r>
              <a:rPr sz="2800" spc="-114" dirty="0">
                <a:latin typeface="Arial"/>
                <a:cs typeface="Arial"/>
              </a:rPr>
              <a:t> </a:t>
            </a:r>
            <a:r>
              <a:rPr sz="2800" dirty="0">
                <a:latin typeface="Arial"/>
                <a:cs typeface="Arial"/>
              </a:rPr>
              <a:t>on</a:t>
            </a:r>
            <a:r>
              <a:rPr sz="2800" spc="-65" dirty="0">
                <a:latin typeface="Arial"/>
                <a:cs typeface="Arial"/>
              </a:rPr>
              <a:t> </a:t>
            </a:r>
            <a:r>
              <a:rPr sz="2800" i="1" dirty="0">
                <a:latin typeface="Arial"/>
                <a:cs typeface="Arial"/>
              </a:rPr>
              <a:t>knowing</a:t>
            </a:r>
            <a:r>
              <a:rPr sz="2800" i="1" spc="-95" dirty="0">
                <a:latin typeface="Arial"/>
                <a:cs typeface="Arial"/>
              </a:rPr>
              <a:t> </a:t>
            </a:r>
            <a:r>
              <a:rPr sz="2800" i="1" spc="-10" dirty="0">
                <a:latin typeface="Arial"/>
                <a:cs typeface="Arial"/>
              </a:rPr>
              <a:t>where </a:t>
            </a:r>
            <a:r>
              <a:rPr sz="2800" i="1" dirty="0">
                <a:latin typeface="Arial"/>
                <a:cs typeface="Arial"/>
              </a:rPr>
              <a:t>to</a:t>
            </a:r>
            <a:r>
              <a:rPr sz="2800" i="1" spc="-70" dirty="0">
                <a:latin typeface="Arial"/>
                <a:cs typeface="Arial"/>
              </a:rPr>
              <a:t> </a:t>
            </a:r>
            <a:r>
              <a:rPr sz="2800" i="1" dirty="0">
                <a:latin typeface="Arial"/>
                <a:cs typeface="Arial"/>
              </a:rPr>
              <a:t>find</a:t>
            </a:r>
            <a:r>
              <a:rPr sz="2800" i="1" spc="-70" dirty="0">
                <a:latin typeface="Arial"/>
                <a:cs typeface="Arial"/>
              </a:rPr>
              <a:t> </a:t>
            </a:r>
            <a:r>
              <a:rPr sz="2800" i="1" dirty="0">
                <a:latin typeface="Arial"/>
                <a:cs typeface="Arial"/>
              </a:rPr>
              <a:t>information</a:t>
            </a:r>
            <a:r>
              <a:rPr sz="2800" i="1" spc="-50" dirty="0">
                <a:latin typeface="Arial"/>
                <a:cs typeface="Arial"/>
              </a:rPr>
              <a:t> </a:t>
            </a:r>
            <a:r>
              <a:rPr sz="2800" i="1" dirty="0">
                <a:latin typeface="Arial"/>
                <a:cs typeface="Arial"/>
              </a:rPr>
              <a:t>about</a:t>
            </a:r>
            <a:r>
              <a:rPr sz="2800" i="1" spc="-70" dirty="0">
                <a:latin typeface="Arial"/>
                <a:cs typeface="Arial"/>
              </a:rPr>
              <a:t> </a:t>
            </a:r>
            <a:r>
              <a:rPr sz="2800" i="1" dirty="0">
                <a:latin typeface="Arial"/>
                <a:cs typeface="Arial"/>
              </a:rPr>
              <a:t>the</a:t>
            </a:r>
            <a:r>
              <a:rPr sz="2800" i="1" spc="-65" dirty="0">
                <a:latin typeface="Arial"/>
                <a:cs typeface="Arial"/>
              </a:rPr>
              <a:t> </a:t>
            </a:r>
            <a:r>
              <a:rPr sz="2800" i="1" spc="-10" dirty="0">
                <a:latin typeface="Arial"/>
                <a:cs typeface="Arial"/>
              </a:rPr>
              <a:t>subject</a:t>
            </a:r>
            <a:endParaRPr sz="2800">
              <a:latin typeface="Arial"/>
              <a:cs typeface="Arial"/>
            </a:endParaRPr>
          </a:p>
          <a:p>
            <a:pPr marL="355600" marR="5080" indent="-342900">
              <a:lnSpc>
                <a:spcPct val="100000"/>
              </a:lnSpc>
              <a:spcBef>
                <a:spcPts val="675"/>
              </a:spcBef>
              <a:buFont typeface="Arial"/>
              <a:buChar char="•"/>
              <a:tabLst>
                <a:tab pos="355600" algn="l"/>
              </a:tabLst>
            </a:pPr>
            <a:r>
              <a:rPr sz="2800" b="1" dirty="0">
                <a:latin typeface="Arial"/>
                <a:cs typeface="Arial"/>
              </a:rPr>
              <a:t>Knowledge</a:t>
            </a:r>
            <a:r>
              <a:rPr sz="2800" b="1" spc="-114" dirty="0">
                <a:latin typeface="Arial"/>
                <a:cs typeface="Arial"/>
              </a:rPr>
              <a:t> </a:t>
            </a:r>
            <a:r>
              <a:rPr sz="2800" b="1" dirty="0">
                <a:latin typeface="Arial"/>
                <a:cs typeface="Arial"/>
              </a:rPr>
              <a:t>management</a:t>
            </a:r>
            <a:r>
              <a:rPr sz="2800" b="1" spc="-100" dirty="0">
                <a:latin typeface="Arial"/>
                <a:cs typeface="Arial"/>
              </a:rPr>
              <a:t> </a:t>
            </a:r>
            <a:r>
              <a:rPr sz="2800" b="1" dirty="0">
                <a:latin typeface="Arial"/>
                <a:cs typeface="Arial"/>
              </a:rPr>
              <a:t>(KM)</a:t>
            </a:r>
            <a:r>
              <a:rPr sz="2800" dirty="0">
                <a:latin typeface="Arial"/>
                <a:cs typeface="Arial"/>
              </a:rPr>
              <a:t>:</a:t>
            </a:r>
            <a:r>
              <a:rPr sz="2800" spc="-130" dirty="0">
                <a:latin typeface="Arial"/>
                <a:cs typeface="Arial"/>
              </a:rPr>
              <a:t> </a:t>
            </a:r>
            <a:r>
              <a:rPr sz="2800" spc="-10" dirty="0">
                <a:latin typeface="Arial"/>
                <a:cs typeface="Arial"/>
              </a:rPr>
              <a:t>gathering, </a:t>
            </a:r>
            <a:r>
              <a:rPr sz="2800" dirty="0">
                <a:latin typeface="Arial"/>
                <a:cs typeface="Arial"/>
              </a:rPr>
              <a:t>organizing,</a:t>
            </a:r>
            <a:r>
              <a:rPr sz="2800" spc="-105" dirty="0">
                <a:latin typeface="Arial"/>
                <a:cs typeface="Arial"/>
              </a:rPr>
              <a:t> </a:t>
            </a:r>
            <a:r>
              <a:rPr sz="2800" dirty="0">
                <a:latin typeface="Arial"/>
                <a:cs typeface="Arial"/>
              </a:rPr>
              <a:t>sharing,</a:t>
            </a:r>
            <a:r>
              <a:rPr sz="2800" spc="-90" dirty="0">
                <a:latin typeface="Arial"/>
                <a:cs typeface="Arial"/>
              </a:rPr>
              <a:t> </a:t>
            </a:r>
            <a:r>
              <a:rPr sz="2800" dirty="0">
                <a:latin typeface="Arial"/>
                <a:cs typeface="Arial"/>
              </a:rPr>
              <a:t>analyzing,</a:t>
            </a:r>
            <a:r>
              <a:rPr sz="2800" spc="-95" dirty="0">
                <a:latin typeface="Arial"/>
                <a:cs typeface="Arial"/>
              </a:rPr>
              <a:t> </a:t>
            </a:r>
            <a:r>
              <a:rPr sz="2800" dirty="0">
                <a:latin typeface="Arial"/>
                <a:cs typeface="Arial"/>
              </a:rPr>
              <a:t>and</a:t>
            </a:r>
            <a:r>
              <a:rPr sz="2800" spc="-100" dirty="0">
                <a:latin typeface="Arial"/>
                <a:cs typeface="Arial"/>
              </a:rPr>
              <a:t> </a:t>
            </a:r>
            <a:r>
              <a:rPr sz="2800" spc="-10" dirty="0">
                <a:latin typeface="Arial"/>
                <a:cs typeface="Arial"/>
              </a:rPr>
              <a:t>disseminating </a:t>
            </a:r>
            <a:r>
              <a:rPr sz="2800" dirty="0">
                <a:latin typeface="Arial"/>
                <a:cs typeface="Arial"/>
              </a:rPr>
              <a:t>knowledge</a:t>
            </a:r>
            <a:r>
              <a:rPr sz="2800" spc="-60" dirty="0">
                <a:latin typeface="Arial"/>
                <a:cs typeface="Arial"/>
              </a:rPr>
              <a:t> </a:t>
            </a:r>
            <a:r>
              <a:rPr sz="2800" dirty="0">
                <a:latin typeface="Arial"/>
                <a:cs typeface="Arial"/>
              </a:rPr>
              <a:t>to</a:t>
            </a:r>
            <a:r>
              <a:rPr sz="2800" spc="-70" dirty="0">
                <a:latin typeface="Arial"/>
                <a:cs typeface="Arial"/>
              </a:rPr>
              <a:t> </a:t>
            </a:r>
            <a:r>
              <a:rPr sz="2800" dirty="0">
                <a:latin typeface="Arial"/>
                <a:cs typeface="Arial"/>
              </a:rPr>
              <a:t>improve</a:t>
            </a:r>
            <a:r>
              <a:rPr sz="2800" spc="-60" dirty="0">
                <a:latin typeface="Arial"/>
                <a:cs typeface="Arial"/>
              </a:rPr>
              <a:t> </a:t>
            </a:r>
            <a:r>
              <a:rPr sz="2800" dirty="0">
                <a:latin typeface="Arial"/>
                <a:cs typeface="Arial"/>
              </a:rPr>
              <a:t>an</a:t>
            </a:r>
            <a:r>
              <a:rPr sz="2800" spc="-70" dirty="0">
                <a:latin typeface="Arial"/>
                <a:cs typeface="Arial"/>
              </a:rPr>
              <a:t> </a:t>
            </a:r>
            <a:r>
              <a:rPr sz="2800" spc="-10" dirty="0">
                <a:latin typeface="Arial"/>
                <a:cs typeface="Arial"/>
              </a:rPr>
              <a:t>organization’s</a:t>
            </a:r>
            <a:r>
              <a:rPr sz="2800" spc="-70" dirty="0">
                <a:latin typeface="Arial"/>
                <a:cs typeface="Arial"/>
              </a:rPr>
              <a:t> </a:t>
            </a:r>
            <a:r>
              <a:rPr sz="2800" spc="-10" dirty="0">
                <a:latin typeface="Arial"/>
                <a:cs typeface="Arial"/>
              </a:rPr>
              <a:t>performance</a:t>
            </a:r>
            <a:endParaRPr sz="2800">
              <a:latin typeface="Arial"/>
              <a:cs typeface="Arial"/>
            </a:endParaRPr>
          </a:p>
        </p:txBody>
      </p:sp>
      <p:pic>
        <p:nvPicPr>
          <p:cNvPr id="3" name="object 3"/>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41300">
              <a:lnSpc>
                <a:spcPct val="100000"/>
              </a:lnSpc>
              <a:spcBef>
                <a:spcPts val="95"/>
              </a:spcBef>
            </a:pPr>
            <a:r>
              <a:rPr dirty="0"/>
              <a:t>Knowledge</a:t>
            </a:r>
            <a:r>
              <a:rPr spc="-145" dirty="0"/>
              <a:t> </a:t>
            </a:r>
            <a:r>
              <a:rPr dirty="0"/>
              <a:t>Management</a:t>
            </a:r>
            <a:r>
              <a:rPr spc="-135" dirty="0"/>
              <a:t> </a:t>
            </a:r>
            <a:r>
              <a:rPr spc="-10" dirty="0"/>
              <a:t>(cont'd.)</a:t>
            </a:r>
          </a:p>
        </p:txBody>
      </p:sp>
      <p:sp>
        <p:nvSpPr>
          <p:cNvPr id="3" name="object 3"/>
          <p:cNvSpPr txBox="1"/>
          <p:nvPr/>
        </p:nvSpPr>
        <p:spPr>
          <a:xfrm>
            <a:off x="1448816" y="853189"/>
            <a:ext cx="7604125" cy="4965065"/>
          </a:xfrm>
          <a:prstGeom prst="rect">
            <a:avLst/>
          </a:prstGeom>
        </p:spPr>
        <p:txBody>
          <a:bodyPr vert="horz" wrap="square" lIns="0" tIns="97155" rIns="0" bIns="0" rtlCol="0">
            <a:spAutoFit/>
          </a:bodyPr>
          <a:lstStyle/>
          <a:p>
            <a:pPr marL="355600" indent="-342900">
              <a:lnSpc>
                <a:spcPct val="100000"/>
              </a:lnSpc>
              <a:spcBef>
                <a:spcPts val="765"/>
              </a:spcBef>
              <a:buChar char="•"/>
              <a:tabLst>
                <a:tab pos="355600" algn="l"/>
              </a:tabLst>
            </a:pPr>
            <a:r>
              <a:rPr sz="2800" dirty="0">
                <a:latin typeface="Arial"/>
                <a:cs typeface="Arial"/>
              </a:rPr>
              <a:t>Some</a:t>
            </a:r>
            <a:r>
              <a:rPr sz="2800" spc="-60" dirty="0">
                <a:latin typeface="Arial"/>
                <a:cs typeface="Arial"/>
              </a:rPr>
              <a:t> </a:t>
            </a:r>
            <a:r>
              <a:rPr sz="2800" dirty="0">
                <a:latin typeface="Arial"/>
                <a:cs typeface="Arial"/>
              </a:rPr>
              <a:t>purposes</a:t>
            </a:r>
            <a:r>
              <a:rPr sz="2800" spc="-70" dirty="0">
                <a:latin typeface="Arial"/>
                <a:cs typeface="Arial"/>
              </a:rPr>
              <a:t> </a:t>
            </a:r>
            <a:r>
              <a:rPr sz="2800" dirty="0">
                <a:latin typeface="Arial"/>
                <a:cs typeface="Arial"/>
              </a:rPr>
              <a:t>of</a:t>
            </a:r>
            <a:r>
              <a:rPr sz="2800" spc="-80" dirty="0">
                <a:latin typeface="Arial"/>
                <a:cs typeface="Arial"/>
              </a:rPr>
              <a:t> </a:t>
            </a:r>
            <a:r>
              <a:rPr sz="2800" spc="-25" dirty="0">
                <a:latin typeface="Arial"/>
                <a:cs typeface="Arial"/>
              </a:rPr>
              <a:t>KM</a:t>
            </a:r>
            <a:endParaRPr sz="2800">
              <a:latin typeface="Arial"/>
              <a:cs typeface="Arial"/>
            </a:endParaRPr>
          </a:p>
          <a:p>
            <a:pPr marL="755650" lvl="1" indent="-285750">
              <a:lnSpc>
                <a:spcPct val="100000"/>
              </a:lnSpc>
              <a:spcBef>
                <a:spcPts val="635"/>
              </a:spcBef>
              <a:buChar char="–"/>
              <a:tabLst>
                <a:tab pos="755650" algn="l"/>
              </a:tabLst>
            </a:pPr>
            <a:r>
              <a:rPr sz="2600" dirty="0">
                <a:latin typeface="Arial"/>
                <a:cs typeface="Arial"/>
              </a:rPr>
              <a:t>Transfer</a:t>
            </a:r>
            <a:r>
              <a:rPr sz="2600" spc="-65" dirty="0">
                <a:latin typeface="Arial"/>
                <a:cs typeface="Arial"/>
              </a:rPr>
              <a:t> </a:t>
            </a:r>
            <a:r>
              <a:rPr sz="2600" dirty="0">
                <a:latin typeface="Arial"/>
                <a:cs typeface="Arial"/>
              </a:rPr>
              <a:t>individual</a:t>
            </a:r>
            <a:r>
              <a:rPr sz="2600" spc="-75" dirty="0">
                <a:latin typeface="Arial"/>
                <a:cs typeface="Arial"/>
              </a:rPr>
              <a:t> </a:t>
            </a:r>
            <a:r>
              <a:rPr sz="2600" dirty="0">
                <a:latin typeface="Arial"/>
                <a:cs typeface="Arial"/>
              </a:rPr>
              <a:t>knowledge</a:t>
            </a:r>
            <a:r>
              <a:rPr sz="2600" spc="-75" dirty="0">
                <a:latin typeface="Arial"/>
                <a:cs typeface="Arial"/>
              </a:rPr>
              <a:t> </a:t>
            </a:r>
            <a:r>
              <a:rPr sz="2600" dirty="0">
                <a:latin typeface="Arial"/>
                <a:cs typeface="Arial"/>
              </a:rPr>
              <a:t>into</a:t>
            </a:r>
            <a:r>
              <a:rPr sz="2600" spc="-45" dirty="0">
                <a:latin typeface="Arial"/>
                <a:cs typeface="Arial"/>
              </a:rPr>
              <a:t> </a:t>
            </a:r>
            <a:r>
              <a:rPr sz="2600" spc="-10" dirty="0">
                <a:latin typeface="Arial"/>
                <a:cs typeface="Arial"/>
              </a:rPr>
              <a:t>databases</a:t>
            </a:r>
            <a:endParaRPr sz="2600">
              <a:latin typeface="Arial"/>
              <a:cs typeface="Arial"/>
            </a:endParaRPr>
          </a:p>
          <a:p>
            <a:pPr marL="756285" marR="1451610" lvl="1" indent="-287020">
              <a:lnSpc>
                <a:spcPct val="100000"/>
              </a:lnSpc>
              <a:spcBef>
                <a:spcPts val="625"/>
              </a:spcBef>
              <a:buChar char="–"/>
              <a:tabLst>
                <a:tab pos="756285" algn="l"/>
              </a:tabLst>
            </a:pPr>
            <a:r>
              <a:rPr sz="2600" dirty="0">
                <a:latin typeface="Arial"/>
                <a:cs typeface="Arial"/>
              </a:rPr>
              <a:t>Filter</a:t>
            </a:r>
            <a:r>
              <a:rPr sz="2600" spc="-45" dirty="0">
                <a:latin typeface="Arial"/>
                <a:cs typeface="Arial"/>
              </a:rPr>
              <a:t> </a:t>
            </a:r>
            <a:r>
              <a:rPr sz="2600" dirty="0">
                <a:latin typeface="Arial"/>
                <a:cs typeface="Arial"/>
              </a:rPr>
              <a:t>and</a:t>
            </a:r>
            <a:r>
              <a:rPr sz="2600" spc="-40" dirty="0">
                <a:latin typeface="Arial"/>
                <a:cs typeface="Arial"/>
              </a:rPr>
              <a:t> </a:t>
            </a:r>
            <a:r>
              <a:rPr sz="2600" dirty="0">
                <a:latin typeface="Arial"/>
                <a:cs typeface="Arial"/>
              </a:rPr>
              <a:t>separate</a:t>
            </a:r>
            <a:r>
              <a:rPr sz="2600" spc="-50" dirty="0">
                <a:latin typeface="Arial"/>
                <a:cs typeface="Arial"/>
              </a:rPr>
              <a:t> </a:t>
            </a:r>
            <a:r>
              <a:rPr sz="2600" dirty="0">
                <a:latin typeface="Arial"/>
                <a:cs typeface="Arial"/>
              </a:rPr>
              <a:t>the</a:t>
            </a:r>
            <a:r>
              <a:rPr sz="2600" spc="-40" dirty="0">
                <a:latin typeface="Arial"/>
                <a:cs typeface="Arial"/>
              </a:rPr>
              <a:t> </a:t>
            </a:r>
            <a:r>
              <a:rPr sz="2600" dirty="0">
                <a:latin typeface="Arial"/>
                <a:cs typeface="Arial"/>
              </a:rPr>
              <a:t>most</a:t>
            </a:r>
            <a:r>
              <a:rPr sz="2600" spc="-55" dirty="0">
                <a:latin typeface="Arial"/>
                <a:cs typeface="Arial"/>
              </a:rPr>
              <a:t> </a:t>
            </a:r>
            <a:r>
              <a:rPr sz="2600" spc="-10" dirty="0">
                <a:latin typeface="Arial"/>
                <a:cs typeface="Arial"/>
              </a:rPr>
              <a:t>relevant knowledge</a:t>
            </a:r>
            <a:endParaRPr sz="2600">
              <a:latin typeface="Arial"/>
              <a:cs typeface="Arial"/>
            </a:endParaRPr>
          </a:p>
          <a:p>
            <a:pPr marL="756285" marR="5080" lvl="1" indent="-287020">
              <a:lnSpc>
                <a:spcPct val="100000"/>
              </a:lnSpc>
              <a:spcBef>
                <a:spcPts val="625"/>
              </a:spcBef>
              <a:buChar char="–"/>
              <a:tabLst>
                <a:tab pos="756285" algn="l"/>
              </a:tabLst>
            </a:pPr>
            <a:r>
              <a:rPr sz="2600" dirty="0">
                <a:latin typeface="Arial"/>
                <a:cs typeface="Arial"/>
              </a:rPr>
              <a:t>Organize</a:t>
            </a:r>
            <a:r>
              <a:rPr sz="2600" spc="-45" dirty="0">
                <a:latin typeface="Arial"/>
                <a:cs typeface="Arial"/>
              </a:rPr>
              <a:t> </a:t>
            </a:r>
            <a:r>
              <a:rPr sz="2600" dirty="0">
                <a:latin typeface="Arial"/>
                <a:cs typeface="Arial"/>
              </a:rPr>
              <a:t>knowledge</a:t>
            </a:r>
            <a:r>
              <a:rPr sz="2600" spc="-55" dirty="0">
                <a:latin typeface="Arial"/>
                <a:cs typeface="Arial"/>
              </a:rPr>
              <a:t> </a:t>
            </a:r>
            <a:r>
              <a:rPr sz="2600" dirty="0">
                <a:latin typeface="Arial"/>
                <a:cs typeface="Arial"/>
              </a:rPr>
              <a:t>to</a:t>
            </a:r>
            <a:r>
              <a:rPr sz="2600" spc="-35" dirty="0">
                <a:latin typeface="Arial"/>
                <a:cs typeface="Arial"/>
              </a:rPr>
              <a:t> </a:t>
            </a:r>
            <a:r>
              <a:rPr sz="2600" dirty="0">
                <a:latin typeface="Arial"/>
                <a:cs typeface="Arial"/>
              </a:rPr>
              <a:t>provide</a:t>
            </a:r>
            <a:r>
              <a:rPr sz="2600" spc="-45" dirty="0">
                <a:latin typeface="Arial"/>
                <a:cs typeface="Arial"/>
              </a:rPr>
              <a:t> </a:t>
            </a:r>
            <a:r>
              <a:rPr sz="2600" dirty="0">
                <a:latin typeface="Arial"/>
                <a:cs typeface="Arial"/>
              </a:rPr>
              <a:t>easy</a:t>
            </a:r>
            <a:r>
              <a:rPr sz="2600" spc="-40" dirty="0">
                <a:latin typeface="Arial"/>
                <a:cs typeface="Arial"/>
              </a:rPr>
              <a:t> </a:t>
            </a:r>
            <a:r>
              <a:rPr sz="2600" dirty="0">
                <a:latin typeface="Arial"/>
                <a:cs typeface="Arial"/>
              </a:rPr>
              <a:t>access</a:t>
            </a:r>
            <a:r>
              <a:rPr sz="2600" spc="-60" dirty="0">
                <a:latin typeface="Arial"/>
                <a:cs typeface="Arial"/>
              </a:rPr>
              <a:t> </a:t>
            </a:r>
            <a:r>
              <a:rPr sz="2600" spc="-25" dirty="0">
                <a:latin typeface="Arial"/>
                <a:cs typeface="Arial"/>
              </a:rPr>
              <a:t>to </a:t>
            </a:r>
            <a:r>
              <a:rPr sz="2600" dirty="0">
                <a:latin typeface="Arial"/>
                <a:cs typeface="Arial"/>
              </a:rPr>
              <a:t>it,</a:t>
            </a:r>
            <a:r>
              <a:rPr sz="2600" spc="-30" dirty="0">
                <a:latin typeface="Arial"/>
                <a:cs typeface="Arial"/>
              </a:rPr>
              <a:t> </a:t>
            </a:r>
            <a:r>
              <a:rPr sz="2600" dirty="0">
                <a:latin typeface="Arial"/>
                <a:cs typeface="Arial"/>
              </a:rPr>
              <a:t>or</a:t>
            </a:r>
            <a:r>
              <a:rPr sz="2600" spc="-20" dirty="0">
                <a:latin typeface="Arial"/>
                <a:cs typeface="Arial"/>
              </a:rPr>
              <a:t> </a:t>
            </a:r>
            <a:r>
              <a:rPr sz="2600" dirty="0">
                <a:latin typeface="Arial"/>
                <a:cs typeface="Arial"/>
              </a:rPr>
              <a:t>to</a:t>
            </a:r>
            <a:r>
              <a:rPr sz="2600" spc="-20" dirty="0">
                <a:latin typeface="Arial"/>
                <a:cs typeface="Arial"/>
              </a:rPr>
              <a:t> </a:t>
            </a:r>
            <a:r>
              <a:rPr sz="2600" dirty="0">
                <a:latin typeface="Arial"/>
                <a:cs typeface="Arial"/>
              </a:rPr>
              <a:t>push</a:t>
            </a:r>
            <a:r>
              <a:rPr sz="2600" spc="-35" dirty="0">
                <a:latin typeface="Arial"/>
                <a:cs typeface="Arial"/>
              </a:rPr>
              <a:t> </a:t>
            </a:r>
            <a:r>
              <a:rPr sz="2600" dirty="0">
                <a:latin typeface="Arial"/>
                <a:cs typeface="Arial"/>
              </a:rPr>
              <a:t>it</a:t>
            </a:r>
            <a:r>
              <a:rPr sz="2600" spc="-25" dirty="0">
                <a:latin typeface="Arial"/>
                <a:cs typeface="Arial"/>
              </a:rPr>
              <a:t> </a:t>
            </a:r>
            <a:r>
              <a:rPr sz="2600" dirty="0">
                <a:latin typeface="Arial"/>
                <a:cs typeface="Arial"/>
              </a:rPr>
              <a:t>to</a:t>
            </a:r>
            <a:r>
              <a:rPr sz="2600" spc="-15" dirty="0">
                <a:latin typeface="Arial"/>
                <a:cs typeface="Arial"/>
              </a:rPr>
              <a:t> </a:t>
            </a:r>
            <a:r>
              <a:rPr sz="2600" dirty="0">
                <a:latin typeface="Arial"/>
                <a:cs typeface="Arial"/>
              </a:rPr>
              <a:t>employees</a:t>
            </a:r>
            <a:r>
              <a:rPr sz="2600" spc="-55" dirty="0">
                <a:latin typeface="Arial"/>
                <a:cs typeface="Arial"/>
              </a:rPr>
              <a:t> </a:t>
            </a:r>
            <a:r>
              <a:rPr sz="2600" dirty="0">
                <a:latin typeface="Arial"/>
                <a:cs typeface="Arial"/>
              </a:rPr>
              <a:t>based</a:t>
            </a:r>
            <a:r>
              <a:rPr sz="2600" spc="-35" dirty="0">
                <a:latin typeface="Arial"/>
                <a:cs typeface="Arial"/>
              </a:rPr>
              <a:t> </a:t>
            </a:r>
            <a:r>
              <a:rPr sz="2600" dirty="0">
                <a:latin typeface="Arial"/>
                <a:cs typeface="Arial"/>
              </a:rPr>
              <a:t>on</a:t>
            </a:r>
            <a:r>
              <a:rPr sz="2600" spc="-15" dirty="0">
                <a:latin typeface="Arial"/>
                <a:cs typeface="Arial"/>
              </a:rPr>
              <a:t> </a:t>
            </a:r>
            <a:r>
              <a:rPr sz="2600" spc="-10" dirty="0">
                <a:latin typeface="Arial"/>
                <a:cs typeface="Arial"/>
              </a:rPr>
              <a:t>needs</a:t>
            </a:r>
            <a:endParaRPr sz="2600">
              <a:latin typeface="Arial"/>
              <a:cs typeface="Arial"/>
            </a:endParaRPr>
          </a:p>
          <a:p>
            <a:pPr marL="355600" marR="39370" indent="-343535">
              <a:lnSpc>
                <a:spcPct val="100000"/>
              </a:lnSpc>
              <a:spcBef>
                <a:spcPts val="665"/>
              </a:spcBef>
              <a:buChar char="•"/>
              <a:tabLst>
                <a:tab pos="355600" algn="l"/>
              </a:tabLst>
            </a:pPr>
            <a:r>
              <a:rPr sz="2800" dirty="0">
                <a:latin typeface="Arial"/>
                <a:cs typeface="Arial"/>
              </a:rPr>
              <a:t>Storage</a:t>
            </a:r>
            <a:r>
              <a:rPr sz="2800" spc="-90" dirty="0">
                <a:latin typeface="Arial"/>
                <a:cs typeface="Arial"/>
              </a:rPr>
              <a:t> </a:t>
            </a:r>
            <a:r>
              <a:rPr sz="2800" dirty="0">
                <a:latin typeface="Arial"/>
                <a:cs typeface="Arial"/>
              </a:rPr>
              <a:t>costs</a:t>
            </a:r>
            <a:r>
              <a:rPr sz="2800" spc="-90" dirty="0">
                <a:latin typeface="Arial"/>
                <a:cs typeface="Arial"/>
              </a:rPr>
              <a:t> </a:t>
            </a:r>
            <a:r>
              <a:rPr sz="2800" dirty="0">
                <a:latin typeface="Arial"/>
                <a:cs typeface="Arial"/>
              </a:rPr>
              <a:t>continue</a:t>
            </a:r>
            <a:r>
              <a:rPr sz="2800" spc="-80" dirty="0">
                <a:latin typeface="Arial"/>
                <a:cs typeface="Arial"/>
              </a:rPr>
              <a:t> </a:t>
            </a:r>
            <a:r>
              <a:rPr sz="2800" dirty="0">
                <a:latin typeface="Arial"/>
                <a:cs typeface="Arial"/>
              </a:rPr>
              <a:t>to</a:t>
            </a:r>
            <a:r>
              <a:rPr sz="2800" spc="-90" dirty="0">
                <a:latin typeface="Arial"/>
                <a:cs typeface="Arial"/>
              </a:rPr>
              <a:t> </a:t>
            </a:r>
            <a:r>
              <a:rPr sz="2800" dirty="0">
                <a:latin typeface="Arial"/>
                <a:cs typeface="Arial"/>
              </a:rPr>
              <a:t>decrease,</a:t>
            </a:r>
            <a:r>
              <a:rPr sz="2800" spc="-85" dirty="0">
                <a:latin typeface="Arial"/>
                <a:cs typeface="Arial"/>
              </a:rPr>
              <a:t> </a:t>
            </a:r>
            <a:r>
              <a:rPr sz="2800" dirty="0">
                <a:latin typeface="Arial"/>
                <a:cs typeface="Arial"/>
              </a:rPr>
              <a:t>making</a:t>
            </a:r>
            <a:r>
              <a:rPr sz="2800" spc="-80" dirty="0">
                <a:latin typeface="Arial"/>
                <a:cs typeface="Arial"/>
              </a:rPr>
              <a:t> </a:t>
            </a:r>
            <a:r>
              <a:rPr sz="2800" spc="-25" dirty="0">
                <a:latin typeface="Arial"/>
                <a:cs typeface="Arial"/>
              </a:rPr>
              <a:t>it </a:t>
            </a:r>
            <a:r>
              <a:rPr sz="2800" dirty="0">
                <a:latin typeface="Arial"/>
                <a:cs typeface="Arial"/>
              </a:rPr>
              <a:t>cost</a:t>
            </a:r>
            <a:r>
              <a:rPr sz="2800" spc="-85" dirty="0">
                <a:latin typeface="Arial"/>
                <a:cs typeface="Arial"/>
              </a:rPr>
              <a:t> </a:t>
            </a:r>
            <a:r>
              <a:rPr sz="2800" dirty="0">
                <a:latin typeface="Arial"/>
                <a:cs typeface="Arial"/>
              </a:rPr>
              <a:t>effective</a:t>
            </a:r>
            <a:r>
              <a:rPr sz="2800" spc="-85" dirty="0">
                <a:latin typeface="Arial"/>
                <a:cs typeface="Arial"/>
              </a:rPr>
              <a:t> </a:t>
            </a:r>
            <a:r>
              <a:rPr sz="2800" dirty="0">
                <a:latin typeface="Arial"/>
                <a:cs typeface="Arial"/>
              </a:rPr>
              <a:t>to</a:t>
            </a:r>
            <a:r>
              <a:rPr sz="2800" spc="-70" dirty="0">
                <a:latin typeface="Arial"/>
                <a:cs typeface="Arial"/>
              </a:rPr>
              <a:t> </a:t>
            </a:r>
            <a:r>
              <a:rPr sz="2800" dirty="0">
                <a:latin typeface="Arial"/>
                <a:cs typeface="Arial"/>
              </a:rPr>
              <a:t>store</a:t>
            </a:r>
            <a:r>
              <a:rPr sz="2800" spc="-60" dirty="0">
                <a:latin typeface="Arial"/>
                <a:cs typeface="Arial"/>
              </a:rPr>
              <a:t> </a:t>
            </a:r>
            <a:r>
              <a:rPr sz="2800" dirty="0">
                <a:latin typeface="Arial"/>
                <a:cs typeface="Arial"/>
              </a:rPr>
              <a:t>more</a:t>
            </a:r>
            <a:r>
              <a:rPr sz="2800" spc="-55" dirty="0">
                <a:latin typeface="Arial"/>
                <a:cs typeface="Arial"/>
              </a:rPr>
              <a:t> </a:t>
            </a:r>
            <a:r>
              <a:rPr sz="2800" spc="-10" dirty="0">
                <a:latin typeface="Arial"/>
                <a:cs typeface="Arial"/>
              </a:rPr>
              <a:t>information</a:t>
            </a:r>
            <a:endParaRPr sz="2800">
              <a:latin typeface="Arial"/>
              <a:cs typeface="Arial"/>
            </a:endParaRPr>
          </a:p>
          <a:p>
            <a:pPr marL="756285" marR="370205" lvl="1" indent="-287020">
              <a:lnSpc>
                <a:spcPct val="100000"/>
              </a:lnSpc>
              <a:spcBef>
                <a:spcPts val="635"/>
              </a:spcBef>
              <a:buChar char="–"/>
              <a:tabLst>
                <a:tab pos="756285" algn="l"/>
              </a:tabLst>
            </a:pPr>
            <a:r>
              <a:rPr sz="2600" dirty="0">
                <a:latin typeface="Arial"/>
                <a:cs typeface="Arial"/>
              </a:rPr>
              <a:t>The</a:t>
            </a:r>
            <a:r>
              <a:rPr sz="2600" spc="-55" dirty="0">
                <a:latin typeface="Arial"/>
                <a:cs typeface="Arial"/>
              </a:rPr>
              <a:t> </a:t>
            </a:r>
            <a:r>
              <a:rPr sz="2600" dirty="0">
                <a:latin typeface="Arial"/>
                <a:cs typeface="Arial"/>
              </a:rPr>
              <a:t>challenge</a:t>
            </a:r>
            <a:r>
              <a:rPr sz="2600" spc="-45" dirty="0">
                <a:latin typeface="Arial"/>
                <a:cs typeface="Arial"/>
              </a:rPr>
              <a:t> </a:t>
            </a:r>
            <a:r>
              <a:rPr sz="2600" dirty="0">
                <a:latin typeface="Arial"/>
                <a:cs typeface="Arial"/>
              </a:rPr>
              <a:t>is</a:t>
            </a:r>
            <a:r>
              <a:rPr sz="2600" spc="-35" dirty="0">
                <a:latin typeface="Arial"/>
                <a:cs typeface="Arial"/>
              </a:rPr>
              <a:t> </a:t>
            </a:r>
            <a:r>
              <a:rPr sz="2600" dirty="0">
                <a:latin typeface="Arial"/>
                <a:cs typeface="Arial"/>
              </a:rPr>
              <a:t>to</a:t>
            </a:r>
            <a:r>
              <a:rPr sz="2600" spc="-40" dirty="0">
                <a:latin typeface="Arial"/>
                <a:cs typeface="Arial"/>
              </a:rPr>
              <a:t> </a:t>
            </a:r>
            <a:r>
              <a:rPr sz="2600" dirty="0">
                <a:latin typeface="Arial"/>
                <a:cs typeface="Arial"/>
              </a:rPr>
              <a:t>develop</a:t>
            </a:r>
            <a:r>
              <a:rPr sz="2600" spc="-45" dirty="0">
                <a:latin typeface="Arial"/>
                <a:cs typeface="Arial"/>
              </a:rPr>
              <a:t> </a:t>
            </a:r>
            <a:r>
              <a:rPr sz="2600" dirty="0">
                <a:latin typeface="Arial"/>
                <a:cs typeface="Arial"/>
              </a:rPr>
              <a:t>tools</a:t>
            </a:r>
            <a:r>
              <a:rPr sz="2600" spc="-30" dirty="0">
                <a:latin typeface="Arial"/>
                <a:cs typeface="Arial"/>
              </a:rPr>
              <a:t> </a:t>
            </a:r>
            <a:r>
              <a:rPr sz="2600" dirty="0">
                <a:latin typeface="Arial"/>
                <a:cs typeface="Arial"/>
              </a:rPr>
              <a:t>that</a:t>
            </a:r>
            <a:r>
              <a:rPr sz="2600" spc="-35" dirty="0">
                <a:latin typeface="Arial"/>
                <a:cs typeface="Arial"/>
              </a:rPr>
              <a:t> </a:t>
            </a:r>
            <a:r>
              <a:rPr sz="2600" spc="-25" dirty="0">
                <a:latin typeface="Arial"/>
                <a:cs typeface="Arial"/>
              </a:rPr>
              <a:t>can </a:t>
            </a:r>
            <a:r>
              <a:rPr sz="2600" dirty="0">
                <a:latin typeface="Arial"/>
                <a:cs typeface="Arial"/>
              </a:rPr>
              <a:t>quickly</a:t>
            </a:r>
            <a:r>
              <a:rPr sz="2600" spc="-50" dirty="0">
                <a:latin typeface="Arial"/>
                <a:cs typeface="Arial"/>
              </a:rPr>
              <a:t> </a:t>
            </a:r>
            <a:r>
              <a:rPr sz="2600" dirty="0">
                <a:latin typeface="Arial"/>
                <a:cs typeface="Arial"/>
              </a:rPr>
              <a:t>find</a:t>
            </a:r>
            <a:r>
              <a:rPr sz="2600" spc="-30" dirty="0">
                <a:latin typeface="Arial"/>
                <a:cs typeface="Arial"/>
              </a:rPr>
              <a:t> </a:t>
            </a:r>
            <a:r>
              <a:rPr sz="2600" dirty="0">
                <a:latin typeface="Arial"/>
                <a:cs typeface="Arial"/>
              </a:rPr>
              <a:t>the</a:t>
            </a:r>
            <a:r>
              <a:rPr sz="2600" spc="-25" dirty="0">
                <a:latin typeface="Arial"/>
                <a:cs typeface="Arial"/>
              </a:rPr>
              <a:t> </a:t>
            </a:r>
            <a:r>
              <a:rPr sz="2600" dirty="0">
                <a:latin typeface="Arial"/>
                <a:cs typeface="Arial"/>
              </a:rPr>
              <a:t>most</a:t>
            </a:r>
            <a:r>
              <a:rPr sz="2600" spc="-45" dirty="0">
                <a:latin typeface="Arial"/>
                <a:cs typeface="Arial"/>
              </a:rPr>
              <a:t> </a:t>
            </a:r>
            <a:r>
              <a:rPr sz="2600" dirty="0">
                <a:latin typeface="Arial"/>
                <a:cs typeface="Arial"/>
              </a:rPr>
              <a:t>relevant</a:t>
            </a:r>
            <a:r>
              <a:rPr sz="2600" spc="-50" dirty="0">
                <a:latin typeface="Arial"/>
                <a:cs typeface="Arial"/>
              </a:rPr>
              <a:t> </a:t>
            </a:r>
            <a:r>
              <a:rPr sz="2600" dirty="0">
                <a:latin typeface="Arial"/>
                <a:cs typeface="Arial"/>
              </a:rPr>
              <a:t>information</a:t>
            </a:r>
            <a:r>
              <a:rPr sz="2600" spc="-30" dirty="0">
                <a:latin typeface="Arial"/>
                <a:cs typeface="Arial"/>
              </a:rPr>
              <a:t> </a:t>
            </a:r>
            <a:r>
              <a:rPr sz="2600" spc="-25" dirty="0">
                <a:latin typeface="Arial"/>
                <a:cs typeface="Arial"/>
              </a:rPr>
              <a:t>for </a:t>
            </a:r>
            <a:r>
              <a:rPr sz="2600" dirty="0">
                <a:latin typeface="Arial"/>
                <a:cs typeface="Arial"/>
              </a:rPr>
              <a:t>solving</a:t>
            </a:r>
            <a:r>
              <a:rPr sz="2600" spc="-50" dirty="0">
                <a:latin typeface="Arial"/>
                <a:cs typeface="Arial"/>
              </a:rPr>
              <a:t> </a:t>
            </a:r>
            <a:r>
              <a:rPr sz="2600" spc="-10" dirty="0">
                <a:latin typeface="Arial"/>
                <a:cs typeface="Arial"/>
              </a:rPr>
              <a:t>problems</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41300">
              <a:lnSpc>
                <a:spcPct val="100000"/>
              </a:lnSpc>
              <a:spcBef>
                <a:spcPts val="95"/>
              </a:spcBef>
            </a:pPr>
            <a:r>
              <a:rPr dirty="0"/>
              <a:t>Capturing</a:t>
            </a:r>
            <a:r>
              <a:rPr spc="-100" dirty="0"/>
              <a:t> </a:t>
            </a:r>
            <a:r>
              <a:rPr dirty="0"/>
              <a:t>and</a:t>
            </a:r>
            <a:r>
              <a:rPr spc="-120" dirty="0"/>
              <a:t> </a:t>
            </a:r>
            <a:r>
              <a:rPr dirty="0"/>
              <a:t>Sorting</a:t>
            </a:r>
            <a:r>
              <a:rPr spc="-95" dirty="0"/>
              <a:t> </a:t>
            </a:r>
            <a:r>
              <a:rPr dirty="0"/>
              <a:t>Organizational</a:t>
            </a:r>
            <a:r>
              <a:rPr spc="-105" dirty="0"/>
              <a:t> </a:t>
            </a:r>
            <a:r>
              <a:rPr spc="-10" dirty="0"/>
              <a:t>Knowledge</a:t>
            </a:r>
          </a:p>
        </p:txBody>
      </p:sp>
      <p:sp>
        <p:nvSpPr>
          <p:cNvPr id="3" name="object 3"/>
          <p:cNvSpPr txBox="1"/>
          <p:nvPr/>
        </p:nvSpPr>
        <p:spPr>
          <a:xfrm>
            <a:off x="839216" y="1090624"/>
            <a:ext cx="8159750" cy="4630420"/>
          </a:xfrm>
          <a:prstGeom prst="rect">
            <a:avLst/>
          </a:prstGeom>
        </p:spPr>
        <p:txBody>
          <a:bodyPr vert="horz" wrap="square" lIns="0" tIns="12065" rIns="0" bIns="0" rtlCol="0">
            <a:spAutoFit/>
          </a:bodyPr>
          <a:lstStyle/>
          <a:p>
            <a:pPr marL="355600" marR="635000" indent="-342900">
              <a:lnSpc>
                <a:spcPct val="100000"/>
              </a:lnSpc>
              <a:spcBef>
                <a:spcPts val="95"/>
              </a:spcBef>
              <a:buFont typeface="Arial"/>
              <a:buChar char="•"/>
              <a:tabLst>
                <a:tab pos="355600" algn="l"/>
              </a:tabLst>
            </a:pPr>
            <a:r>
              <a:rPr sz="2800" b="1" dirty="0">
                <a:latin typeface="Arial"/>
                <a:cs typeface="Arial"/>
              </a:rPr>
              <a:t>Knowledge</a:t>
            </a:r>
            <a:r>
              <a:rPr sz="2800" b="1" spc="-105" dirty="0">
                <a:latin typeface="Arial"/>
                <a:cs typeface="Arial"/>
              </a:rPr>
              <a:t> </a:t>
            </a:r>
            <a:r>
              <a:rPr sz="2800" b="1" dirty="0">
                <a:latin typeface="Arial"/>
                <a:cs typeface="Arial"/>
              </a:rPr>
              <a:t>workers</a:t>
            </a:r>
            <a:r>
              <a:rPr sz="2800" dirty="0">
                <a:latin typeface="Arial"/>
                <a:cs typeface="Arial"/>
              </a:rPr>
              <a:t>:</a:t>
            </a:r>
            <a:r>
              <a:rPr sz="2800" spc="-130" dirty="0">
                <a:latin typeface="Arial"/>
                <a:cs typeface="Arial"/>
              </a:rPr>
              <a:t> </a:t>
            </a:r>
            <a:r>
              <a:rPr sz="2800" dirty="0">
                <a:latin typeface="Arial"/>
                <a:cs typeface="Arial"/>
              </a:rPr>
              <a:t>research,</a:t>
            </a:r>
            <a:r>
              <a:rPr sz="2800" spc="-130" dirty="0">
                <a:latin typeface="Arial"/>
                <a:cs typeface="Arial"/>
              </a:rPr>
              <a:t> </a:t>
            </a:r>
            <a:r>
              <a:rPr sz="2800" dirty="0">
                <a:latin typeface="Arial"/>
                <a:cs typeface="Arial"/>
              </a:rPr>
              <a:t>prepare,</a:t>
            </a:r>
            <a:r>
              <a:rPr sz="2800" spc="-130" dirty="0">
                <a:latin typeface="Arial"/>
                <a:cs typeface="Arial"/>
              </a:rPr>
              <a:t> </a:t>
            </a:r>
            <a:r>
              <a:rPr sz="2800" spc="-25" dirty="0">
                <a:latin typeface="Arial"/>
                <a:cs typeface="Arial"/>
              </a:rPr>
              <a:t>and </a:t>
            </a:r>
            <a:r>
              <a:rPr sz="2800" dirty="0">
                <a:latin typeface="Arial"/>
                <a:cs typeface="Arial"/>
              </a:rPr>
              <a:t>provide</a:t>
            </a:r>
            <a:r>
              <a:rPr sz="2800" spc="-90" dirty="0">
                <a:latin typeface="Arial"/>
                <a:cs typeface="Arial"/>
              </a:rPr>
              <a:t> </a:t>
            </a:r>
            <a:r>
              <a:rPr sz="2800" spc="-10" dirty="0">
                <a:latin typeface="Arial"/>
                <a:cs typeface="Arial"/>
              </a:rPr>
              <a:t>information</a:t>
            </a:r>
            <a:endParaRPr sz="2800">
              <a:latin typeface="Arial"/>
              <a:cs typeface="Arial"/>
            </a:endParaRPr>
          </a:p>
          <a:p>
            <a:pPr marL="756285" lvl="1" indent="-286385">
              <a:lnSpc>
                <a:spcPct val="100000"/>
              </a:lnSpc>
              <a:spcBef>
                <a:spcPts val="635"/>
              </a:spcBef>
              <a:buChar char="–"/>
              <a:tabLst>
                <a:tab pos="756285" algn="l"/>
              </a:tabLst>
            </a:pPr>
            <a:r>
              <a:rPr sz="2600" dirty="0">
                <a:latin typeface="Arial"/>
                <a:cs typeface="Arial"/>
              </a:rPr>
              <a:t>There</a:t>
            </a:r>
            <a:r>
              <a:rPr sz="2600" spc="-25" dirty="0">
                <a:latin typeface="Arial"/>
                <a:cs typeface="Arial"/>
              </a:rPr>
              <a:t> </a:t>
            </a:r>
            <a:r>
              <a:rPr sz="2600" dirty="0">
                <a:latin typeface="Arial"/>
                <a:cs typeface="Arial"/>
              </a:rPr>
              <a:t>is</a:t>
            </a:r>
            <a:r>
              <a:rPr sz="2600" spc="-15" dirty="0">
                <a:latin typeface="Arial"/>
                <a:cs typeface="Arial"/>
              </a:rPr>
              <a:t> </a:t>
            </a:r>
            <a:r>
              <a:rPr sz="2600" dirty="0">
                <a:latin typeface="Arial"/>
                <a:cs typeface="Arial"/>
              </a:rPr>
              <a:t>much</a:t>
            </a:r>
            <a:r>
              <a:rPr sz="2600" spc="-35" dirty="0">
                <a:latin typeface="Arial"/>
                <a:cs typeface="Arial"/>
              </a:rPr>
              <a:t> </a:t>
            </a:r>
            <a:r>
              <a:rPr sz="2600" dirty="0">
                <a:latin typeface="Arial"/>
                <a:cs typeface="Arial"/>
              </a:rPr>
              <a:t>overlap</a:t>
            </a:r>
            <a:r>
              <a:rPr sz="2600" spc="-15" dirty="0">
                <a:latin typeface="Arial"/>
                <a:cs typeface="Arial"/>
              </a:rPr>
              <a:t> </a:t>
            </a:r>
            <a:r>
              <a:rPr sz="2600" dirty="0">
                <a:latin typeface="Arial"/>
                <a:cs typeface="Arial"/>
              </a:rPr>
              <a:t>in</a:t>
            </a:r>
            <a:r>
              <a:rPr sz="2600" spc="-15" dirty="0">
                <a:latin typeface="Arial"/>
                <a:cs typeface="Arial"/>
              </a:rPr>
              <a:t> </a:t>
            </a:r>
            <a:r>
              <a:rPr sz="2600" dirty="0">
                <a:latin typeface="Arial"/>
                <a:cs typeface="Arial"/>
              </a:rPr>
              <a:t>the work</a:t>
            </a:r>
            <a:r>
              <a:rPr sz="2600" spc="-15" dirty="0">
                <a:latin typeface="Arial"/>
                <a:cs typeface="Arial"/>
              </a:rPr>
              <a:t> </a:t>
            </a:r>
            <a:r>
              <a:rPr sz="2600" dirty="0">
                <a:latin typeface="Arial"/>
                <a:cs typeface="Arial"/>
              </a:rPr>
              <a:t>they</a:t>
            </a:r>
            <a:r>
              <a:rPr sz="2600" spc="-20" dirty="0">
                <a:latin typeface="Arial"/>
                <a:cs typeface="Arial"/>
              </a:rPr>
              <a:t> </a:t>
            </a:r>
            <a:r>
              <a:rPr sz="2600" spc="-25" dirty="0">
                <a:latin typeface="Arial"/>
                <a:cs typeface="Arial"/>
              </a:rPr>
              <a:t>do</a:t>
            </a:r>
            <a:endParaRPr sz="2600">
              <a:latin typeface="Arial"/>
              <a:cs typeface="Arial"/>
            </a:endParaRPr>
          </a:p>
          <a:p>
            <a:pPr marL="355600" marR="20320" indent="-342900">
              <a:lnSpc>
                <a:spcPct val="100000"/>
              </a:lnSpc>
              <a:spcBef>
                <a:spcPts val="665"/>
              </a:spcBef>
              <a:buChar char="•"/>
              <a:tabLst>
                <a:tab pos="355600" algn="l"/>
              </a:tabLst>
            </a:pPr>
            <a:r>
              <a:rPr sz="2800" dirty="0">
                <a:latin typeface="Arial"/>
                <a:cs typeface="Arial"/>
              </a:rPr>
              <a:t>Money</a:t>
            </a:r>
            <a:r>
              <a:rPr sz="2800" spc="-55" dirty="0">
                <a:latin typeface="Arial"/>
                <a:cs typeface="Arial"/>
              </a:rPr>
              <a:t> </a:t>
            </a:r>
            <a:r>
              <a:rPr sz="2800" dirty="0">
                <a:latin typeface="Arial"/>
                <a:cs typeface="Arial"/>
              </a:rPr>
              <a:t>can</a:t>
            </a:r>
            <a:r>
              <a:rPr sz="2800" spc="-70" dirty="0">
                <a:latin typeface="Arial"/>
                <a:cs typeface="Arial"/>
              </a:rPr>
              <a:t> </a:t>
            </a:r>
            <a:r>
              <a:rPr sz="2800" dirty="0">
                <a:latin typeface="Arial"/>
                <a:cs typeface="Arial"/>
              </a:rPr>
              <a:t>be</a:t>
            </a:r>
            <a:r>
              <a:rPr sz="2800" spc="-70" dirty="0">
                <a:latin typeface="Arial"/>
                <a:cs typeface="Arial"/>
              </a:rPr>
              <a:t> </a:t>
            </a:r>
            <a:r>
              <a:rPr sz="2800" dirty="0">
                <a:latin typeface="Arial"/>
                <a:cs typeface="Arial"/>
              </a:rPr>
              <a:t>saved</a:t>
            </a:r>
            <a:r>
              <a:rPr sz="2800" spc="-65" dirty="0">
                <a:latin typeface="Arial"/>
                <a:cs typeface="Arial"/>
              </a:rPr>
              <a:t> </a:t>
            </a:r>
            <a:r>
              <a:rPr sz="2800" dirty="0">
                <a:latin typeface="Arial"/>
                <a:cs typeface="Arial"/>
              </a:rPr>
              <a:t>by</a:t>
            </a:r>
            <a:r>
              <a:rPr sz="2800" spc="-75" dirty="0">
                <a:latin typeface="Arial"/>
                <a:cs typeface="Arial"/>
              </a:rPr>
              <a:t> </a:t>
            </a:r>
            <a:r>
              <a:rPr sz="2800" dirty="0">
                <a:latin typeface="Arial"/>
                <a:cs typeface="Arial"/>
              </a:rPr>
              <a:t>collecting</a:t>
            </a:r>
            <a:r>
              <a:rPr sz="2800" spc="-60" dirty="0">
                <a:latin typeface="Arial"/>
                <a:cs typeface="Arial"/>
              </a:rPr>
              <a:t> </a:t>
            </a:r>
            <a:r>
              <a:rPr sz="2800" dirty="0">
                <a:latin typeface="Arial"/>
                <a:cs typeface="Arial"/>
              </a:rPr>
              <a:t>and</a:t>
            </a:r>
            <a:r>
              <a:rPr sz="2800" spc="-60" dirty="0">
                <a:latin typeface="Arial"/>
                <a:cs typeface="Arial"/>
              </a:rPr>
              <a:t> </a:t>
            </a:r>
            <a:r>
              <a:rPr sz="2800" spc="-10" dirty="0">
                <a:latin typeface="Arial"/>
                <a:cs typeface="Arial"/>
              </a:rPr>
              <a:t>organizing </a:t>
            </a:r>
            <a:r>
              <a:rPr sz="2800" dirty="0">
                <a:latin typeface="Arial"/>
                <a:cs typeface="Arial"/>
              </a:rPr>
              <a:t>knowledge</a:t>
            </a:r>
            <a:r>
              <a:rPr sz="2800" spc="-75" dirty="0">
                <a:latin typeface="Arial"/>
                <a:cs typeface="Arial"/>
              </a:rPr>
              <a:t> </a:t>
            </a:r>
            <a:r>
              <a:rPr sz="2800" dirty="0">
                <a:latin typeface="Arial"/>
                <a:cs typeface="Arial"/>
              </a:rPr>
              <a:t>gained</a:t>
            </a:r>
            <a:r>
              <a:rPr sz="2800" spc="-75" dirty="0">
                <a:latin typeface="Arial"/>
                <a:cs typeface="Arial"/>
              </a:rPr>
              <a:t> </a:t>
            </a:r>
            <a:r>
              <a:rPr sz="2800" dirty="0">
                <a:latin typeface="Arial"/>
                <a:cs typeface="Arial"/>
              </a:rPr>
              <a:t>by</a:t>
            </a:r>
            <a:r>
              <a:rPr sz="2800" spc="-80" dirty="0">
                <a:latin typeface="Arial"/>
                <a:cs typeface="Arial"/>
              </a:rPr>
              <a:t> </a:t>
            </a:r>
            <a:r>
              <a:rPr sz="2800" spc="-10" dirty="0">
                <a:latin typeface="Arial"/>
                <a:cs typeface="Arial"/>
              </a:rPr>
              <a:t>workers</a:t>
            </a:r>
            <a:endParaRPr sz="2800">
              <a:latin typeface="Arial"/>
              <a:cs typeface="Arial"/>
            </a:endParaRPr>
          </a:p>
          <a:p>
            <a:pPr marL="756285" marR="5080" lvl="1" indent="-287020">
              <a:lnSpc>
                <a:spcPct val="100000"/>
              </a:lnSpc>
              <a:spcBef>
                <a:spcPts val="635"/>
              </a:spcBef>
              <a:buChar char="–"/>
              <a:tabLst>
                <a:tab pos="756285" algn="l"/>
              </a:tabLst>
            </a:pPr>
            <a:r>
              <a:rPr sz="2600" dirty="0">
                <a:latin typeface="Arial"/>
                <a:cs typeface="Arial"/>
              </a:rPr>
              <a:t>Avoid</a:t>
            </a:r>
            <a:r>
              <a:rPr sz="2600" spc="-50" dirty="0">
                <a:latin typeface="Arial"/>
                <a:cs typeface="Arial"/>
              </a:rPr>
              <a:t> </a:t>
            </a:r>
            <a:r>
              <a:rPr sz="2600" dirty="0">
                <a:latin typeface="Arial"/>
                <a:cs typeface="Arial"/>
              </a:rPr>
              <a:t>having</a:t>
            </a:r>
            <a:r>
              <a:rPr sz="2600" spc="-50" dirty="0">
                <a:latin typeface="Arial"/>
                <a:cs typeface="Arial"/>
              </a:rPr>
              <a:t> </a:t>
            </a:r>
            <a:r>
              <a:rPr sz="2600" dirty="0">
                <a:latin typeface="Arial"/>
                <a:cs typeface="Arial"/>
              </a:rPr>
              <a:t>workers</a:t>
            </a:r>
            <a:r>
              <a:rPr sz="2600" spc="-55" dirty="0">
                <a:latin typeface="Arial"/>
                <a:cs typeface="Arial"/>
              </a:rPr>
              <a:t> </a:t>
            </a:r>
            <a:r>
              <a:rPr sz="2600" dirty="0">
                <a:latin typeface="Arial"/>
                <a:cs typeface="Arial"/>
              </a:rPr>
              <a:t>solve</a:t>
            </a:r>
            <a:r>
              <a:rPr sz="2600" spc="-35" dirty="0">
                <a:latin typeface="Arial"/>
                <a:cs typeface="Arial"/>
              </a:rPr>
              <a:t> </a:t>
            </a:r>
            <a:r>
              <a:rPr sz="2600" dirty="0">
                <a:latin typeface="Arial"/>
                <a:cs typeface="Arial"/>
              </a:rPr>
              <a:t>the</a:t>
            </a:r>
            <a:r>
              <a:rPr sz="2600" spc="-30" dirty="0">
                <a:latin typeface="Arial"/>
                <a:cs typeface="Arial"/>
              </a:rPr>
              <a:t> </a:t>
            </a:r>
            <a:r>
              <a:rPr sz="2600" dirty="0">
                <a:latin typeface="Arial"/>
                <a:cs typeface="Arial"/>
              </a:rPr>
              <a:t>same</a:t>
            </a:r>
            <a:r>
              <a:rPr sz="2600" spc="-40" dirty="0">
                <a:latin typeface="Arial"/>
                <a:cs typeface="Arial"/>
              </a:rPr>
              <a:t> </a:t>
            </a:r>
            <a:r>
              <a:rPr sz="2600" dirty="0">
                <a:latin typeface="Arial"/>
                <a:cs typeface="Arial"/>
              </a:rPr>
              <a:t>problem</a:t>
            </a:r>
            <a:r>
              <a:rPr sz="2600" spc="-45" dirty="0">
                <a:latin typeface="Arial"/>
                <a:cs typeface="Arial"/>
              </a:rPr>
              <a:t> </a:t>
            </a:r>
            <a:r>
              <a:rPr sz="2600" spc="-20" dirty="0">
                <a:latin typeface="Arial"/>
                <a:cs typeface="Arial"/>
              </a:rPr>
              <a:t>that </a:t>
            </a:r>
            <a:r>
              <a:rPr sz="2600" dirty="0">
                <a:latin typeface="Arial"/>
                <a:cs typeface="Arial"/>
              </a:rPr>
              <a:t>has</a:t>
            </a:r>
            <a:r>
              <a:rPr sz="2600" spc="-30" dirty="0">
                <a:latin typeface="Arial"/>
                <a:cs typeface="Arial"/>
              </a:rPr>
              <a:t> </a:t>
            </a:r>
            <a:r>
              <a:rPr sz="2600" dirty="0">
                <a:latin typeface="Arial"/>
                <a:cs typeface="Arial"/>
              </a:rPr>
              <a:t>already</a:t>
            </a:r>
            <a:r>
              <a:rPr sz="2600" spc="-30" dirty="0">
                <a:latin typeface="Arial"/>
                <a:cs typeface="Arial"/>
              </a:rPr>
              <a:t> </a:t>
            </a:r>
            <a:r>
              <a:rPr sz="2600" dirty="0">
                <a:latin typeface="Arial"/>
                <a:cs typeface="Arial"/>
              </a:rPr>
              <a:t>been</a:t>
            </a:r>
            <a:r>
              <a:rPr sz="2600" spc="-25" dirty="0">
                <a:latin typeface="Arial"/>
                <a:cs typeface="Arial"/>
              </a:rPr>
              <a:t> </a:t>
            </a:r>
            <a:r>
              <a:rPr sz="2600" dirty="0">
                <a:latin typeface="Arial"/>
                <a:cs typeface="Arial"/>
              </a:rPr>
              <a:t>solved</a:t>
            </a:r>
            <a:r>
              <a:rPr sz="2600" spc="-35" dirty="0">
                <a:latin typeface="Arial"/>
                <a:cs typeface="Arial"/>
              </a:rPr>
              <a:t> </a:t>
            </a:r>
            <a:r>
              <a:rPr sz="2600" dirty="0">
                <a:latin typeface="Arial"/>
                <a:cs typeface="Arial"/>
              </a:rPr>
              <a:t>by</a:t>
            </a:r>
            <a:r>
              <a:rPr sz="2600" spc="-35" dirty="0">
                <a:latin typeface="Arial"/>
                <a:cs typeface="Arial"/>
              </a:rPr>
              <a:t> </a:t>
            </a:r>
            <a:r>
              <a:rPr sz="2600" spc="-10" dirty="0">
                <a:latin typeface="Arial"/>
                <a:cs typeface="Arial"/>
              </a:rPr>
              <a:t>others</a:t>
            </a:r>
            <a:endParaRPr sz="2600">
              <a:latin typeface="Arial"/>
              <a:cs typeface="Arial"/>
            </a:endParaRPr>
          </a:p>
          <a:p>
            <a:pPr marL="354965" indent="-342265">
              <a:lnSpc>
                <a:spcPct val="100000"/>
              </a:lnSpc>
              <a:spcBef>
                <a:spcPts val="665"/>
              </a:spcBef>
              <a:buChar char="•"/>
              <a:tabLst>
                <a:tab pos="354965" algn="l"/>
              </a:tabLst>
            </a:pPr>
            <a:r>
              <a:rPr sz="2800" spc="-150" dirty="0">
                <a:latin typeface="Arial"/>
                <a:cs typeface="Arial"/>
              </a:rPr>
              <a:t>To</a:t>
            </a:r>
            <a:r>
              <a:rPr sz="2800" spc="-45" dirty="0">
                <a:latin typeface="Arial"/>
                <a:cs typeface="Arial"/>
              </a:rPr>
              <a:t> </a:t>
            </a:r>
            <a:r>
              <a:rPr sz="2800" dirty="0">
                <a:latin typeface="Arial"/>
                <a:cs typeface="Arial"/>
              </a:rPr>
              <a:t>support</a:t>
            </a:r>
            <a:r>
              <a:rPr sz="2800" spc="-114" dirty="0">
                <a:latin typeface="Arial"/>
                <a:cs typeface="Arial"/>
              </a:rPr>
              <a:t> </a:t>
            </a:r>
            <a:r>
              <a:rPr sz="2800" dirty="0">
                <a:latin typeface="Arial"/>
                <a:cs typeface="Arial"/>
              </a:rPr>
              <a:t>KM,</a:t>
            </a:r>
            <a:r>
              <a:rPr sz="2800" spc="-80" dirty="0">
                <a:latin typeface="Arial"/>
                <a:cs typeface="Arial"/>
              </a:rPr>
              <a:t> </a:t>
            </a:r>
            <a:r>
              <a:rPr sz="2800" dirty="0">
                <a:latin typeface="Arial"/>
                <a:cs typeface="Arial"/>
              </a:rPr>
              <a:t>organizations</a:t>
            </a:r>
            <a:r>
              <a:rPr sz="2800" spc="-80" dirty="0">
                <a:latin typeface="Arial"/>
                <a:cs typeface="Arial"/>
              </a:rPr>
              <a:t> </a:t>
            </a:r>
            <a:r>
              <a:rPr sz="2800" dirty="0">
                <a:latin typeface="Arial"/>
                <a:cs typeface="Arial"/>
              </a:rPr>
              <a:t>should</a:t>
            </a:r>
            <a:r>
              <a:rPr sz="2800" spc="-85" dirty="0">
                <a:latin typeface="Arial"/>
                <a:cs typeface="Arial"/>
              </a:rPr>
              <a:t> </a:t>
            </a:r>
            <a:r>
              <a:rPr sz="2800" spc="-10" dirty="0">
                <a:latin typeface="Arial"/>
                <a:cs typeface="Arial"/>
              </a:rPr>
              <a:t>require:</a:t>
            </a:r>
            <a:endParaRPr sz="2800">
              <a:latin typeface="Arial"/>
              <a:cs typeface="Arial"/>
            </a:endParaRPr>
          </a:p>
          <a:p>
            <a:pPr marL="469900">
              <a:lnSpc>
                <a:spcPct val="100000"/>
              </a:lnSpc>
              <a:spcBef>
                <a:spcPts val="635"/>
              </a:spcBef>
            </a:pPr>
            <a:r>
              <a:rPr sz="2600" dirty="0">
                <a:latin typeface="Arial"/>
                <a:cs typeface="Arial"/>
              </a:rPr>
              <a:t>–</a:t>
            </a:r>
            <a:r>
              <a:rPr sz="2600" spc="55" dirty="0">
                <a:latin typeface="Arial"/>
                <a:cs typeface="Arial"/>
              </a:rPr>
              <a:t> </a:t>
            </a:r>
            <a:r>
              <a:rPr sz="2600" dirty="0">
                <a:latin typeface="Arial"/>
                <a:cs typeface="Arial"/>
              </a:rPr>
              <a:t>Workers</a:t>
            </a:r>
            <a:r>
              <a:rPr sz="2600" spc="-35" dirty="0">
                <a:latin typeface="Arial"/>
                <a:cs typeface="Arial"/>
              </a:rPr>
              <a:t> </a:t>
            </a:r>
            <a:r>
              <a:rPr sz="2600" dirty="0">
                <a:latin typeface="Arial"/>
                <a:cs typeface="Arial"/>
              </a:rPr>
              <a:t>to</a:t>
            </a:r>
            <a:r>
              <a:rPr sz="2600" spc="-25" dirty="0">
                <a:latin typeface="Arial"/>
                <a:cs typeface="Arial"/>
              </a:rPr>
              <a:t> </a:t>
            </a:r>
            <a:r>
              <a:rPr sz="2600" dirty="0">
                <a:latin typeface="Arial"/>
                <a:cs typeface="Arial"/>
              </a:rPr>
              <a:t>create</a:t>
            </a:r>
            <a:r>
              <a:rPr sz="2600" spc="-20" dirty="0">
                <a:latin typeface="Arial"/>
                <a:cs typeface="Arial"/>
              </a:rPr>
              <a:t> </a:t>
            </a:r>
            <a:r>
              <a:rPr sz="2600" dirty="0">
                <a:latin typeface="Arial"/>
                <a:cs typeface="Arial"/>
              </a:rPr>
              <a:t>reports</a:t>
            </a:r>
            <a:r>
              <a:rPr sz="2600" spc="-25" dirty="0">
                <a:latin typeface="Arial"/>
                <a:cs typeface="Arial"/>
              </a:rPr>
              <a:t> </a:t>
            </a:r>
            <a:r>
              <a:rPr sz="2600" dirty="0">
                <a:latin typeface="Arial"/>
                <a:cs typeface="Arial"/>
              </a:rPr>
              <a:t>of</a:t>
            </a:r>
            <a:r>
              <a:rPr sz="2600" spc="-15" dirty="0">
                <a:latin typeface="Arial"/>
                <a:cs typeface="Arial"/>
              </a:rPr>
              <a:t> </a:t>
            </a:r>
            <a:r>
              <a:rPr sz="2600" spc="-10" dirty="0">
                <a:latin typeface="Arial"/>
                <a:cs typeface="Arial"/>
              </a:rPr>
              <a:t>findings</a:t>
            </a:r>
            <a:endParaRPr sz="2600">
              <a:latin typeface="Arial"/>
              <a:cs typeface="Arial"/>
            </a:endParaRPr>
          </a:p>
          <a:p>
            <a:pPr marL="756285" lvl="1" indent="-286385">
              <a:lnSpc>
                <a:spcPct val="100000"/>
              </a:lnSpc>
              <a:spcBef>
                <a:spcPts val="625"/>
              </a:spcBef>
              <a:buChar char="–"/>
              <a:tabLst>
                <a:tab pos="756285" algn="l"/>
              </a:tabLst>
            </a:pPr>
            <a:r>
              <a:rPr sz="2600" dirty="0">
                <a:latin typeface="Arial"/>
                <a:cs typeface="Arial"/>
              </a:rPr>
              <a:t>Reports</a:t>
            </a:r>
            <a:r>
              <a:rPr sz="2600" spc="-30" dirty="0">
                <a:latin typeface="Arial"/>
                <a:cs typeface="Arial"/>
              </a:rPr>
              <a:t> </a:t>
            </a:r>
            <a:r>
              <a:rPr sz="2600" dirty="0">
                <a:latin typeface="Arial"/>
                <a:cs typeface="Arial"/>
              </a:rPr>
              <a:t>about</a:t>
            </a:r>
            <a:r>
              <a:rPr sz="2600" spc="-30" dirty="0">
                <a:latin typeface="Arial"/>
                <a:cs typeface="Arial"/>
              </a:rPr>
              <a:t> </a:t>
            </a:r>
            <a:r>
              <a:rPr sz="2600" dirty="0">
                <a:latin typeface="Arial"/>
                <a:cs typeface="Arial"/>
              </a:rPr>
              <a:t>sessions</a:t>
            </a:r>
            <a:r>
              <a:rPr sz="2600" spc="-60" dirty="0">
                <a:latin typeface="Arial"/>
                <a:cs typeface="Arial"/>
              </a:rPr>
              <a:t> </a:t>
            </a:r>
            <a:r>
              <a:rPr sz="2600" dirty="0">
                <a:latin typeface="Arial"/>
                <a:cs typeface="Arial"/>
              </a:rPr>
              <a:t>with</a:t>
            </a:r>
            <a:r>
              <a:rPr sz="2600" spc="-20" dirty="0">
                <a:latin typeface="Arial"/>
                <a:cs typeface="Arial"/>
              </a:rPr>
              <a:t> </a:t>
            </a:r>
            <a:r>
              <a:rPr sz="2600" spc="-10" dirty="0">
                <a:latin typeface="Arial"/>
                <a:cs typeface="Arial"/>
              </a:rPr>
              <a:t>clients</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41300">
              <a:lnSpc>
                <a:spcPct val="100000"/>
              </a:lnSpc>
              <a:spcBef>
                <a:spcPts val="95"/>
              </a:spcBef>
            </a:pPr>
            <a:r>
              <a:rPr dirty="0"/>
              <a:t>Capturing</a:t>
            </a:r>
            <a:r>
              <a:rPr spc="-110" dirty="0"/>
              <a:t> </a:t>
            </a:r>
            <a:r>
              <a:rPr dirty="0"/>
              <a:t>and</a:t>
            </a:r>
            <a:r>
              <a:rPr spc="-125" dirty="0"/>
              <a:t> </a:t>
            </a:r>
            <a:r>
              <a:rPr dirty="0"/>
              <a:t>Sorting</a:t>
            </a:r>
            <a:r>
              <a:rPr spc="-110" dirty="0"/>
              <a:t> </a:t>
            </a:r>
            <a:r>
              <a:rPr dirty="0"/>
              <a:t>Organizational</a:t>
            </a:r>
            <a:r>
              <a:rPr spc="-110" dirty="0"/>
              <a:t> </a:t>
            </a:r>
            <a:r>
              <a:rPr dirty="0"/>
              <a:t>Knowledge</a:t>
            </a:r>
            <a:r>
              <a:rPr spc="-110" dirty="0"/>
              <a:t> </a:t>
            </a:r>
            <a:r>
              <a:rPr spc="-10" dirty="0"/>
              <a:t>(cont'd.)</a:t>
            </a:r>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355600" marR="432434" indent="-342900">
              <a:lnSpc>
                <a:spcPct val="100000"/>
              </a:lnSpc>
              <a:spcBef>
                <a:spcPts val="95"/>
              </a:spcBef>
              <a:buChar char="•"/>
              <a:tabLst>
                <a:tab pos="355600" algn="l"/>
              </a:tabLst>
            </a:pPr>
            <a:r>
              <a:rPr dirty="0"/>
              <a:t>The</a:t>
            </a:r>
            <a:r>
              <a:rPr spc="-65" dirty="0"/>
              <a:t> </a:t>
            </a:r>
            <a:r>
              <a:rPr dirty="0"/>
              <a:t>biggest</a:t>
            </a:r>
            <a:r>
              <a:rPr spc="-75" dirty="0"/>
              <a:t> </a:t>
            </a:r>
            <a:r>
              <a:rPr dirty="0"/>
              <a:t>challenge</a:t>
            </a:r>
            <a:r>
              <a:rPr spc="-65" dirty="0"/>
              <a:t> </a:t>
            </a:r>
            <a:r>
              <a:rPr dirty="0"/>
              <a:t>for</a:t>
            </a:r>
            <a:r>
              <a:rPr spc="-70" dirty="0"/>
              <a:t> </a:t>
            </a:r>
            <a:r>
              <a:rPr dirty="0"/>
              <a:t>employees</a:t>
            </a:r>
            <a:r>
              <a:rPr spc="-65" dirty="0"/>
              <a:t> </a:t>
            </a:r>
            <a:r>
              <a:rPr dirty="0"/>
              <a:t>is</a:t>
            </a:r>
            <a:r>
              <a:rPr spc="-70" dirty="0"/>
              <a:t> </a:t>
            </a:r>
            <a:r>
              <a:rPr dirty="0"/>
              <a:t>how</a:t>
            </a:r>
            <a:r>
              <a:rPr spc="-70" dirty="0"/>
              <a:t> </a:t>
            </a:r>
            <a:r>
              <a:rPr spc="-25" dirty="0"/>
              <a:t>to </a:t>
            </a:r>
            <a:r>
              <a:rPr dirty="0"/>
              <a:t>find</a:t>
            </a:r>
            <a:r>
              <a:rPr spc="-75" dirty="0"/>
              <a:t> </a:t>
            </a:r>
            <a:r>
              <a:rPr dirty="0"/>
              <a:t>answers</a:t>
            </a:r>
            <a:r>
              <a:rPr spc="-55" dirty="0"/>
              <a:t> </a:t>
            </a:r>
            <a:r>
              <a:rPr dirty="0"/>
              <a:t>to</a:t>
            </a:r>
            <a:r>
              <a:rPr spc="-70" dirty="0"/>
              <a:t> </a:t>
            </a:r>
            <a:r>
              <a:rPr dirty="0"/>
              <a:t>specific</a:t>
            </a:r>
            <a:r>
              <a:rPr spc="-70" dirty="0"/>
              <a:t> </a:t>
            </a:r>
            <a:r>
              <a:rPr spc="-10" dirty="0"/>
              <a:t>questions</a:t>
            </a:r>
          </a:p>
          <a:p>
            <a:pPr marL="756285" lvl="1" indent="-286385">
              <a:lnSpc>
                <a:spcPct val="100000"/>
              </a:lnSpc>
              <a:spcBef>
                <a:spcPts val="635"/>
              </a:spcBef>
              <a:buChar char="–"/>
              <a:tabLst>
                <a:tab pos="756285" algn="l"/>
              </a:tabLst>
            </a:pPr>
            <a:r>
              <a:rPr sz="2600" dirty="0">
                <a:latin typeface="Arial"/>
                <a:cs typeface="Arial"/>
              </a:rPr>
              <a:t>Some</a:t>
            </a:r>
            <a:r>
              <a:rPr sz="2600" spc="-40" dirty="0">
                <a:latin typeface="Arial"/>
                <a:cs typeface="Arial"/>
              </a:rPr>
              <a:t> </a:t>
            </a:r>
            <a:r>
              <a:rPr sz="2600" dirty="0">
                <a:latin typeface="Arial"/>
                <a:cs typeface="Arial"/>
              </a:rPr>
              <a:t>software</a:t>
            </a:r>
            <a:r>
              <a:rPr sz="2600" spc="-35" dirty="0">
                <a:latin typeface="Arial"/>
                <a:cs typeface="Arial"/>
              </a:rPr>
              <a:t> </a:t>
            </a:r>
            <a:r>
              <a:rPr sz="2600" dirty="0">
                <a:latin typeface="Arial"/>
                <a:cs typeface="Arial"/>
              </a:rPr>
              <a:t>tools</a:t>
            </a:r>
            <a:r>
              <a:rPr sz="2600" spc="-15" dirty="0">
                <a:latin typeface="Arial"/>
                <a:cs typeface="Arial"/>
              </a:rPr>
              <a:t> </a:t>
            </a:r>
            <a:r>
              <a:rPr sz="2600" dirty="0">
                <a:latin typeface="Arial"/>
                <a:cs typeface="Arial"/>
              </a:rPr>
              <a:t>can</a:t>
            </a:r>
            <a:r>
              <a:rPr sz="2600" spc="-35" dirty="0">
                <a:latin typeface="Arial"/>
                <a:cs typeface="Arial"/>
              </a:rPr>
              <a:t> </a:t>
            </a:r>
            <a:r>
              <a:rPr sz="2600" spc="-20" dirty="0">
                <a:latin typeface="Arial"/>
                <a:cs typeface="Arial"/>
              </a:rPr>
              <a:t>help</a:t>
            </a:r>
            <a:endParaRPr sz="2600">
              <a:latin typeface="Arial"/>
              <a:cs typeface="Arial"/>
            </a:endParaRPr>
          </a:p>
          <a:p>
            <a:pPr marL="355600" marR="554355" indent="-342900">
              <a:lnSpc>
                <a:spcPct val="100000"/>
              </a:lnSpc>
              <a:spcBef>
                <a:spcPts val="665"/>
              </a:spcBef>
              <a:buChar char="•"/>
              <a:tabLst>
                <a:tab pos="355600" algn="l"/>
              </a:tabLst>
            </a:pPr>
            <a:r>
              <a:rPr dirty="0"/>
              <a:t>Bank</a:t>
            </a:r>
            <a:r>
              <a:rPr spc="-90" dirty="0"/>
              <a:t> </a:t>
            </a:r>
            <a:r>
              <a:rPr dirty="0"/>
              <a:t>of</a:t>
            </a:r>
            <a:r>
              <a:rPr spc="-100" dirty="0"/>
              <a:t> </a:t>
            </a:r>
            <a:r>
              <a:rPr dirty="0"/>
              <a:t>Montreal</a:t>
            </a:r>
            <a:r>
              <a:rPr spc="-80" dirty="0"/>
              <a:t> </a:t>
            </a:r>
            <a:r>
              <a:rPr dirty="0"/>
              <a:t>implemented</a:t>
            </a:r>
            <a:r>
              <a:rPr spc="-75" dirty="0"/>
              <a:t> </a:t>
            </a:r>
            <a:r>
              <a:rPr spc="-10" dirty="0"/>
              <a:t>application </a:t>
            </a:r>
            <a:r>
              <a:rPr dirty="0"/>
              <a:t>software</a:t>
            </a:r>
            <a:r>
              <a:rPr spc="-85" dirty="0"/>
              <a:t> </a:t>
            </a:r>
            <a:r>
              <a:rPr dirty="0"/>
              <a:t>providing</a:t>
            </a:r>
            <a:r>
              <a:rPr spc="-70" dirty="0"/>
              <a:t> </a:t>
            </a:r>
            <a:r>
              <a:rPr dirty="0"/>
              <a:t>information</a:t>
            </a:r>
            <a:r>
              <a:rPr spc="-75" dirty="0"/>
              <a:t> </a:t>
            </a:r>
            <a:r>
              <a:rPr dirty="0"/>
              <a:t>to</a:t>
            </a:r>
            <a:r>
              <a:rPr spc="-75" dirty="0"/>
              <a:t> </a:t>
            </a:r>
            <a:r>
              <a:rPr dirty="0"/>
              <a:t>its</a:t>
            </a:r>
            <a:r>
              <a:rPr spc="-85" dirty="0"/>
              <a:t> </a:t>
            </a:r>
            <a:r>
              <a:rPr spc="-10" dirty="0"/>
              <a:t>corporate </a:t>
            </a:r>
            <a:r>
              <a:rPr dirty="0"/>
              <a:t>credit</a:t>
            </a:r>
            <a:r>
              <a:rPr spc="-80" dirty="0"/>
              <a:t> </a:t>
            </a:r>
            <a:r>
              <a:rPr dirty="0"/>
              <a:t>card</a:t>
            </a:r>
            <a:r>
              <a:rPr spc="-70" dirty="0"/>
              <a:t> </a:t>
            </a:r>
            <a:r>
              <a:rPr dirty="0"/>
              <a:t>managers</a:t>
            </a:r>
            <a:r>
              <a:rPr spc="-60" dirty="0"/>
              <a:t> </a:t>
            </a:r>
            <a:r>
              <a:rPr dirty="0"/>
              <a:t>and</a:t>
            </a:r>
            <a:r>
              <a:rPr spc="-65" dirty="0"/>
              <a:t> </a:t>
            </a:r>
            <a:r>
              <a:rPr dirty="0"/>
              <a:t>sales</a:t>
            </a:r>
            <a:r>
              <a:rPr spc="-80" dirty="0"/>
              <a:t> </a:t>
            </a:r>
            <a:r>
              <a:rPr spc="-10" dirty="0"/>
              <a:t>force</a:t>
            </a:r>
          </a:p>
          <a:p>
            <a:pPr marL="756285" marR="1347470" lvl="1" indent="-287020">
              <a:lnSpc>
                <a:spcPct val="100000"/>
              </a:lnSpc>
              <a:spcBef>
                <a:spcPts val="635"/>
              </a:spcBef>
              <a:buChar char="–"/>
              <a:tabLst>
                <a:tab pos="756285" algn="l"/>
              </a:tabLst>
            </a:pPr>
            <a:r>
              <a:rPr sz="2600" dirty="0">
                <a:latin typeface="Arial"/>
                <a:cs typeface="Arial"/>
              </a:rPr>
              <a:t>Replaced</a:t>
            </a:r>
            <a:r>
              <a:rPr sz="2600" spc="-55" dirty="0">
                <a:latin typeface="Arial"/>
                <a:cs typeface="Arial"/>
              </a:rPr>
              <a:t> </a:t>
            </a:r>
            <a:r>
              <a:rPr sz="2600" dirty="0">
                <a:latin typeface="Arial"/>
                <a:cs typeface="Arial"/>
              </a:rPr>
              <a:t>multiple</a:t>
            </a:r>
            <a:r>
              <a:rPr sz="2600" spc="-50" dirty="0">
                <a:latin typeface="Arial"/>
                <a:cs typeface="Arial"/>
              </a:rPr>
              <a:t> </a:t>
            </a:r>
            <a:r>
              <a:rPr sz="2600" dirty="0">
                <a:latin typeface="Arial"/>
                <a:cs typeface="Arial"/>
              </a:rPr>
              <a:t>reports</a:t>
            </a:r>
            <a:r>
              <a:rPr sz="2600" spc="-30" dirty="0">
                <a:latin typeface="Arial"/>
                <a:cs typeface="Arial"/>
              </a:rPr>
              <a:t> </a:t>
            </a:r>
            <a:r>
              <a:rPr sz="2600" dirty="0">
                <a:latin typeface="Arial"/>
                <a:cs typeface="Arial"/>
              </a:rPr>
              <a:t>with</a:t>
            </a:r>
            <a:r>
              <a:rPr sz="2600" spc="-30" dirty="0">
                <a:latin typeface="Arial"/>
                <a:cs typeface="Arial"/>
              </a:rPr>
              <a:t> </a:t>
            </a:r>
            <a:r>
              <a:rPr sz="2600" dirty="0">
                <a:latin typeface="Arial"/>
                <a:cs typeface="Arial"/>
              </a:rPr>
              <a:t>only</a:t>
            </a:r>
            <a:r>
              <a:rPr sz="2600" spc="-40" dirty="0">
                <a:latin typeface="Arial"/>
                <a:cs typeface="Arial"/>
              </a:rPr>
              <a:t> </a:t>
            </a:r>
            <a:r>
              <a:rPr sz="2600" dirty="0">
                <a:latin typeface="Arial"/>
                <a:cs typeface="Arial"/>
              </a:rPr>
              <a:t>a</a:t>
            </a:r>
            <a:r>
              <a:rPr sz="2600" spc="-30" dirty="0">
                <a:latin typeface="Arial"/>
                <a:cs typeface="Arial"/>
              </a:rPr>
              <a:t> </a:t>
            </a:r>
            <a:r>
              <a:rPr sz="2600" spc="-25" dirty="0">
                <a:latin typeface="Arial"/>
                <a:cs typeface="Arial"/>
              </a:rPr>
              <a:t>few </a:t>
            </a:r>
            <a:r>
              <a:rPr sz="2600" spc="-10" dirty="0">
                <a:latin typeface="Arial"/>
                <a:cs typeface="Arial"/>
              </a:rPr>
              <a:t>dashboards</a:t>
            </a:r>
            <a:endParaRPr sz="2600">
              <a:latin typeface="Arial"/>
              <a:cs typeface="Arial"/>
            </a:endParaRPr>
          </a:p>
          <a:p>
            <a:pPr marL="755015" marR="5080" lvl="1" indent="-285750">
              <a:lnSpc>
                <a:spcPct val="100000"/>
              </a:lnSpc>
              <a:spcBef>
                <a:spcPts val="625"/>
              </a:spcBef>
              <a:buChar char="–"/>
              <a:tabLst>
                <a:tab pos="756285" algn="l"/>
              </a:tabLst>
            </a:pPr>
            <a:r>
              <a:rPr sz="2600" dirty="0">
                <a:latin typeface="Arial"/>
                <a:cs typeface="Arial"/>
              </a:rPr>
              <a:t>Provides</a:t>
            </a:r>
            <a:r>
              <a:rPr sz="2600" spc="-55" dirty="0">
                <a:latin typeface="Arial"/>
                <a:cs typeface="Arial"/>
              </a:rPr>
              <a:t> </a:t>
            </a:r>
            <a:r>
              <a:rPr sz="2600" dirty="0">
                <a:latin typeface="Arial"/>
                <a:cs typeface="Arial"/>
              </a:rPr>
              <a:t>purchase</a:t>
            </a:r>
            <a:r>
              <a:rPr sz="2600" spc="-50" dirty="0">
                <a:latin typeface="Arial"/>
                <a:cs typeface="Arial"/>
              </a:rPr>
              <a:t> </a:t>
            </a:r>
            <a:r>
              <a:rPr sz="2600" dirty="0">
                <a:latin typeface="Arial"/>
                <a:cs typeface="Arial"/>
              </a:rPr>
              <a:t>volume</a:t>
            </a:r>
            <a:r>
              <a:rPr sz="2600" spc="-40" dirty="0">
                <a:latin typeface="Arial"/>
                <a:cs typeface="Arial"/>
              </a:rPr>
              <a:t> </a:t>
            </a:r>
            <a:r>
              <a:rPr sz="2600" dirty="0">
                <a:latin typeface="Arial"/>
                <a:cs typeface="Arial"/>
              </a:rPr>
              <a:t>and</a:t>
            </a:r>
            <a:r>
              <a:rPr sz="2600" spc="-25" dirty="0">
                <a:latin typeface="Arial"/>
                <a:cs typeface="Arial"/>
              </a:rPr>
              <a:t> </a:t>
            </a:r>
            <a:r>
              <a:rPr sz="2600" dirty="0">
                <a:latin typeface="Arial"/>
                <a:cs typeface="Arial"/>
              </a:rPr>
              <a:t>number</a:t>
            </a:r>
            <a:r>
              <a:rPr sz="2600" spc="-55" dirty="0">
                <a:latin typeface="Arial"/>
                <a:cs typeface="Arial"/>
              </a:rPr>
              <a:t> </a:t>
            </a:r>
            <a:r>
              <a:rPr sz="2600" spc="-25" dirty="0">
                <a:latin typeface="Arial"/>
                <a:cs typeface="Arial"/>
              </a:rPr>
              <a:t>of 	</a:t>
            </a:r>
            <a:r>
              <a:rPr sz="2600" dirty="0">
                <a:latin typeface="Arial"/>
                <a:cs typeface="Arial"/>
              </a:rPr>
              <a:t>transactions</a:t>
            </a:r>
            <a:r>
              <a:rPr sz="2600" spc="-50" dirty="0">
                <a:latin typeface="Arial"/>
                <a:cs typeface="Arial"/>
              </a:rPr>
              <a:t> </a:t>
            </a:r>
            <a:r>
              <a:rPr sz="2600" dirty="0">
                <a:latin typeface="Arial"/>
                <a:cs typeface="Arial"/>
              </a:rPr>
              <a:t>over</a:t>
            </a:r>
            <a:r>
              <a:rPr sz="2600" spc="-25" dirty="0">
                <a:latin typeface="Arial"/>
                <a:cs typeface="Arial"/>
              </a:rPr>
              <a:t> </a:t>
            </a:r>
            <a:r>
              <a:rPr sz="2600" dirty="0">
                <a:latin typeface="Arial"/>
                <a:cs typeface="Arial"/>
              </a:rPr>
              <a:t>a</a:t>
            </a:r>
            <a:r>
              <a:rPr sz="2600" spc="-30" dirty="0">
                <a:latin typeface="Arial"/>
                <a:cs typeface="Arial"/>
              </a:rPr>
              <a:t> </a:t>
            </a:r>
            <a:r>
              <a:rPr sz="2600" dirty="0">
                <a:latin typeface="Arial"/>
                <a:cs typeface="Arial"/>
              </a:rPr>
              <a:t>series</a:t>
            </a:r>
            <a:r>
              <a:rPr sz="2600" spc="-45" dirty="0">
                <a:latin typeface="Arial"/>
                <a:cs typeface="Arial"/>
              </a:rPr>
              <a:t> </a:t>
            </a:r>
            <a:r>
              <a:rPr sz="2600" dirty="0">
                <a:latin typeface="Arial"/>
                <a:cs typeface="Arial"/>
              </a:rPr>
              <a:t>of</a:t>
            </a:r>
            <a:r>
              <a:rPr sz="2600" spc="-25" dirty="0">
                <a:latin typeface="Arial"/>
                <a:cs typeface="Arial"/>
              </a:rPr>
              <a:t> </a:t>
            </a:r>
            <a:r>
              <a:rPr sz="2600" dirty="0">
                <a:latin typeface="Arial"/>
                <a:cs typeface="Arial"/>
              </a:rPr>
              <a:t>months</a:t>
            </a:r>
            <a:r>
              <a:rPr sz="2600" spc="-40" dirty="0">
                <a:latin typeface="Arial"/>
                <a:cs typeface="Arial"/>
              </a:rPr>
              <a:t> </a:t>
            </a:r>
            <a:r>
              <a:rPr sz="2600" dirty="0">
                <a:latin typeface="Arial"/>
                <a:cs typeface="Arial"/>
              </a:rPr>
              <a:t>by</a:t>
            </a:r>
            <a:r>
              <a:rPr sz="2600" spc="-35" dirty="0">
                <a:latin typeface="Arial"/>
                <a:cs typeface="Arial"/>
              </a:rPr>
              <a:t> </a:t>
            </a:r>
            <a:r>
              <a:rPr sz="2600" spc="-10" dirty="0">
                <a:latin typeface="Arial"/>
                <a:cs typeface="Arial"/>
              </a:rPr>
              <a:t>region/city</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41300">
              <a:lnSpc>
                <a:spcPct val="100000"/>
              </a:lnSpc>
              <a:spcBef>
                <a:spcPts val="95"/>
              </a:spcBef>
            </a:pPr>
            <a:r>
              <a:rPr dirty="0"/>
              <a:t>Employee</a:t>
            </a:r>
            <a:r>
              <a:rPr spc="-125" dirty="0"/>
              <a:t> </a:t>
            </a:r>
            <a:r>
              <a:rPr dirty="0"/>
              <a:t>Knowledge</a:t>
            </a:r>
            <a:r>
              <a:rPr spc="-114" dirty="0"/>
              <a:t> </a:t>
            </a:r>
            <a:r>
              <a:rPr spc="-10" dirty="0"/>
              <a:t>Networks</a:t>
            </a:r>
          </a:p>
        </p:txBody>
      </p:sp>
      <p:sp>
        <p:nvSpPr>
          <p:cNvPr id="3" name="object 3"/>
          <p:cNvSpPr txBox="1"/>
          <p:nvPr/>
        </p:nvSpPr>
        <p:spPr>
          <a:xfrm>
            <a:off x="763016" y="1033729"/>
            <a:ext cx="7994650" cy="4104640"/>
          </a:xfrm>
          <a:prstGeom prst="rect">
            <a:avLst/>
          </a:prstGeom>
        </p:spPr>
        <p:txBody>
          <a:bodyPr vert="horz" wrap="square" lIns="0" tIns="12065" rIns="0" bIns="0" rtlCol="0">
            <a:spAutoFit/>
          </a:bodyPr>
          <a:lstStyle/>
          <a:p>
            <a:pPr marL="355600" marR="213995" indent="-342900">
              <a:lnSpc>
                <a:spcPct val="100000"/>
              </a:lnSpc>
              <a:spcBef>
                <a:spcPts val="95"/>
              </a:spcBef>
              <a:buChar char="•"/>
              <a:tabLst>
                <a:tab pos="355600" algn="l"/>
              </a:tabLst>
            </a:pPr>
            <a:r>
              <a:rPr sz="2800" dirty="0">
                <a:latin typeface="Arial"/>
                <a:cs typeface="Arial"/>
              </a:rPr>
              <a:t>In</a:t>
            </a:r>
            <a:r>
              <a:rPr sz="2800" spc="-90" dirty="0">
                <a:latin typeface="Arial"/>
                <a:cs typeface="Arial"/>
              </a:rPr>
              <a:t> </a:t>
            </a:r>
            <a:r>
              <a:rPr sz="2800" dirty="0">
                <a:latin typeface="Arial"/>
                <a:cs typeface="Arial"/>
              </a:rPr>
              <a:t>addition</a:t>
            </a:r>
            <a:r>
              <a:rPr sz="2800" spc="-70" dirty="0">
                <a:latin typeface="Arial"/>
                <a:cs typeface="Arial"/>
              </a:rPr>
              <a:t> </a:t>
            </a:r>
            <a:r>
              <a:rPr sz="2800" dirty="0">
                <a:latin typeface="Arial"/>
                <a:cs typeface="Arial"/>
              </a:rPr>
              <a:t>to</a:t>
            </a:r>
            <a:r>
              <a:rPr sz="2800" spc="-90" dirty="0">
                <a:latin typeface="Arial"/>
                <a:cs typeface="Arial"/>
              </a:rPr>
              <a:t> </a:t>
            </a:r>
            <a:r>
              <a:rPr sz="2800" dirty="0">
                <a:latin typeface="Arial"/>
                <a:cs typeface="Arial"/>
              </a:rPr>
              <a:t>building</a:t>
            </a:r>
            <a:r>
              <a:rPr sz="2800" spc="-70" dirty="0">
                <a:latin typeface="Arial"/>
                <a:cs typeface="Arial"/>
              </a:rPr>
              <a:t> </a:t>
            </a:r>
            <a:r>
              <a:rPr sz="2800" dirty="0">
                <a:latin typeface="Arial"/>
                <a:cs typeface="Arial"/>
              </a:rPr>
              <a:t>knowledge</a:t>
            </a:r>
            <a:r>
              <a:rPr sz="2800" spc="-70" dirty="0">
                <a:latin typeface="Arial"/>
                <a:cs typeface="Arial"/>
              </a:rPr>
              <a:t> </a:t>
            </a:r>
            <a:r>
              <a:rPr sz="2800" dirty="0">
                <a:latin typeface="Arial"/>
                <a:cs typeface="Arial"/>
              </a:rPr>
              <a:t>bases,</a:t>
            </a:r>
            <a:r>
              <a:rPr sz="2800" spc="-85" dirty="0">
                <a:latin typeface="Arial"/>
                <a:cs typeface="Arial"/>
              </a:rPr>
              <a:t> </a:t>
            </a:r>
            <a:r>
              <a:rPr sz="2800" spc="-20" dirty="0">
                <a:latin typeface="Arial"/>
                <a:cs typeface="Arial"/>
              </a:rPr>
              <a:t>some </a:t>
            </a:r>
            <a:r>
              <a:rPr sz="2800" dirty="0">
                <a:latin typeface="Arial"/>
                <a:cs typeface="Arial"/>
              </a:rPr>
              <a:t>tools</a:t>
            </a:r>
            <a:r>
              <a:rPr sz="2800" spc="-90" dirty="0">
                <a:latin typeface="Arial"/>
                <a:cs typeface="Arial"/>
              </a:rPr>
              <a:t> </a:t>
            </a:r>
            <a:r>
              <a:rPr sz="2800" dirty="0">
                <a:latin typeface="Arial"/>
                <a:cs typeface="Arial"/>
              </a:rPr>
              <a:t>direct</a:t>
            </a:r>
            <a:r>
              <a:rPr sz="2800" spc="-90" dirty="0">
                <a:latin typeface="Arial"/>
                <a:cs typeface="Arial"/>
              </a:rPr>
              <a:t> </a:t>
            </a:r>
            <a:r>
              <a:rPr sz="2800" dirty="0">
                <a:latin typeface="Arial"/>
                <a:cs typeface="Arial"/>
              </a:rPr>
              <a:t>employees</a:t>
            </a:r>
            <a:r>
              <a:rPr sz="2800" spc="-70" dirty="0">
                <a:latin typeface="Arial"/>
                <a:cs typeface="Arial"/>
              </a:rPr>
              <a:t> </a:t>
            </a:r>
            <a:r>
              <a:rPr sz="2800" dirty="0">
                <a:latin typeface="Arial"/>
                <a:cs typeface="Arial"/>
              </a:rPr>
              <a:t>to</a:t>
            </a:r>
            <a:r>
              <a:rPr sz="2800" spc="-85" dirty="0">
                <a:latin typeface="Arial"/>
                <a:cs typeface="Arial"/>
              </a:rPr>
              <a:t> </a:t>
            </a:r>
            <a:r>
              <a:rPr sz="2800" dirty="0">
                <a:latin typeface="Arial"/>
                <a:cs typeface="Arial"/>
              </a:rPr>
              <a:t>other</a:t>
            </a:r>
            <a:r>
              <a:rPr sz="2800" spc="-80" dirty="0">
                <a:latin typeface="Arial"/>
                <a:cs typeface="Arial"/>
              </a:rPr>
              <a:t> </a:t>
            </a:r>
            <a:r>
              <a:rPr sz="2800" dirty="0">
                <a:latin typeface="Arial"/>
                <a:cs typeface="Arial"/>
              </a:rPr>
              <a:t>employees</a:t>
            </a:r>
            <a:r>
              <a:rPr sz="2800" spc="-70" dirty="0">
                <a:latin typeface="Arial"/>
                <a:cs typeface="Arial"/>
              </a:rPr>
              <a:t> </a:t>
            </a:r>
            <a:r>
              <a:rPr sz="2800" spc="-25" dirty="0">
                <a:latin typeface="Arial"/>
                <a:cs typeface="Arial"/>
              </a:rPr>
              <a:t>who </a:t>
            </a:r>
            <a:r>
              <a:rPr sz="2800" dirty="0">
                <a:latin typeface="Arial"/>
                <a:cs typeface="Arial"/>
              </a:rPr>
              <a:t>have</a:t>
            </a:r>
            <a:r>
              <a:rPr sz="2800" spc="-70" dirty="0">
                <a:latin typeface="Arial"/>
                <a:cs typeface="Arial"/>
              </a:rPr>
              <a:t> </a:t>
            </a:r>
            <a:r>
              <a:rPr sz="2800" dirty="0">
                <a:latin typeface="Arial"/>
                <a:cs typeface="Arial"/>
              </a:rPr>
              <a:t>the</a:t>
            </a:r>
            <a:r>
              <a:rPr sz="2800" spc="-75" dirty="0">
                <a:latin typeface="Arial"/>
                <a:cs typeface="Arial"/>
              </a:rPr>
              <a:t> </a:t>
            </a:r>
            <a:r>
              <a:rPr sz="2800" dirty="0">
                <a:latin typeface="Arial"/>
                <a:cs typeface="Arial"/>
              </a:rPr>
              <a:t>required</a:t>
            </a:r>
            <a:r>
              <a:rPr sz="2800" spc="-55" dirty="0">
                <a:latin typeface="Arial"/>
                <a:cs typeface="Arial"/>
              </a:rPr>
              <a:t> </a:t>
            </a:r>
            <a:r>
              <a:rPr sz="2800" spc="-10" dirty="0">
                <a:latin typeface="Arial"/>
                <a:cs typeface="Arial"/>
              </a:rPr>
              <a:t>expertise</a:t>
            </a:r>
            <a:endParaRPr sz="2800">
              <a:latin typeface="Arial"/>
              <a:cs typeface="Arial"/>
            </a:endParaRPr>
          </a:p>
          <a:p>
            <a:pPr marL="755650" lvl="1" indent="-285750">
              <a:lnSpc>
                <a:spcPct val="100000"/>
              </a:lnSpc>
              <a:spcBef>
                <a:spcPts val="635"/>
              </a:spcBef>
              <a:buChar char="–"/>
              <a:tabLst>
                <a:tab pos="755650" algn="l"/>
              </a:tabLst>
            </a:pPr>
            <a:r>
              <a:rPr sz="2600" dirty="0">
                <a:latin typeface="Arial"/>
                <a:cs typeface="Arial"/>
              </a:rPr>
              <a:t>Such</a:t>
            </a:r>
            <a:r>
              <a:rPr sz="2600" spc="-35" dirty="0">
                <a:latin typeface="Arial"/>
                <a:cs typeface="Arial"/>
              </a:rPr>
              <a:t> </a:t>
            </a:r>
            <a:r>
              <a:rPr sz="2600" dirty="0">
                <a:latin typeface="Arial"/>
                <a:cs typeface="Arial"/>
              </a:rPr>
              <a:t>experts</a:t>
            </a:r>
            <a:r>
              <a:rPr sz="2600" spc="-40" dirty="0">
                <a:latin typeface="Arial"/>
                <a:cs typeface="Arial"/>
              </a:rPr>
              <a:t> </a:t>
            </a:r>
            <a:r>
              <a:rPr sz="2600" dirty="0">
                <a:latin typeface="Arial"/>
                <a:cs typeface="Arial"/>
              </a:rPr>
              <a:t>can</a:t>
            </a:r>
            <a:r>
              <a:rPr sz="2600" spc="-15" dirty="0">
                <a:latin typeface="Arial"/>
                <a:cs typeface="Arial"/>
              </a:rPr>
              <a:t> </a:t>
            </a:r>
            <a:r>
              <a:rPr sz="2600" dirty="0">
                <a:latin typeface="Arial"/>
                <a:cs typeface="Arial"/>
              </a:rPr>
              <a:t>provide</a:t>
            </a:r>
            <a:r>
              <a:rPr sz="2600" spc="-45" dirty="0">
                <a:latin typeface="Arial"/>
                <a:cs typeface="Arial"/>
              </a:rPr>
              <a:t> </a:t>
            </a:r>
            <a:r>
              <a:rPr sz="2600" spc="-10" dirty="0">
                <a:latin typeface="Arial"/>
                <a:cs typeface="Arial"/>
              </a:rPr>
              <a:t>non-</a:t>
            </a:r>
            <a:r>
              <a:rPr sz="2600" dirty="0">
                <a:latin typeface="Arial"/>
                <a:cs typeface="Arial"/>
              </a:rPr>
              <a:t>recorded</a:t>
            </a:r>
            <a:r>
              <a:rPr sz="2600" spc="-45" dirty="0">
                <a:latin typeface="Arial"/>
                <a:cs typeface="Arial"/>
              </a:rPr>
              <a:t> </a:t>
            </a:r>
            <a:r>
              <a:rPr sz="2600" spc="-10" dirty="0">
                <a:latin typeface="Arial"/>
                <a:cs typeface="Arial"/>
              </a:rPr>
              <a:t>expertise</a:t>
            </a:r>
            <a:endParaRPr sz="2600">
              <a:latin typeface="Arial"/>
              <a:cs typeface="Arial"/>
            </a:endParaRPr>
          </a:p>
          <a:p>
            <a:pPr marL="756285" marR="246379" lvl="1" indent="-287020">
              <a:lnSpc>
                <a:spcPct val="100000"/>
              </a:lnSpc>
              <a:spcBef>
                <a:spcPts val="625"/>
              </a:spcBef>
              <a:buChar char="–"/>
              <a:tabLst>
                <a:tab pos="756285" algn="l"/>
              </a:tabLst>
            </a:pPr>
            <a:r>
              <a:rPr sz="2600" dirty="0">
                <a:latin typeface="Arial"/>
                <a:cs typeface="Arial"/>
              </a:rPr>
              <a:t>No</a:t>
            </a:r>
            <a:r>
              <a:rPr sz="2600" spc="-45" dirty="0">
                <a:latin typeface="Arial"/>
                <a:cs typeface="Arial"/>
              </a:rPr>
              <a:t> </a:t>
            </a:r>
            <a:r>
              <a:rPr sz="2600" dirty="0">
                <a:latin typeface="Arial"/>
                <a:cs typeface="Arial"/>
              </a:rPr>
              <a:t>need</a:t>
            </a:r>
            <a:r>
              <a:rPr sz="2600" spc="-25" dirty="0">
                <a:latin typeface="Arial"/>
                <a:cs typeface="Arial"/>
              </a:rPr>
              <a:t> </a:t>
            </a:r>
            <a:r>
              <a:rPr sz="2600" dirty="0">
                <a:latin typeface="Arial"/>
                <a:cs typeface="Arial"/>
              </a:rPr>
              <a:t>to</a:t>
            </a:r>
            <a:r>
              <a:rPr sz="2600" spc="-20" dirty="0">
                <a:latin typeface="Arial"/>
                <a:cs typeface="Arial"/>
              </a:rPr>
              <a:t> </a:t>
            </a:r>
            <a:r>
              <a:rPr sz="2600" dirty="0">
                <a:latin typeface="Arial"/>
                <a:cs typeface="Arial"/>
              </a:rPr>
              <a:t>waste</a:t>
            </a:r>
            <a:r>
              <a:rPr sz="2600" spc="-40" dirty="0">
                <a:latin typeface="Arial"/>
                <a:cs typeface="Arial"/>
              </a:rPr>
              <a:t> </a:t>
            </a:r>
            <a:r>
              <a:rPr sz="2600" dirty="0">
                <a:latin typeface="Arial"/>
                <a:cs typeface="Arial"/>
              </a:rPr>
              <a:t>money</a:t>
            </a:r>
            <a:r>
              <a:rPr sz="2600" spc="-50" dirty="0">
                <a:latin typeface="Arial"/>
                <a:cs typeface="Arial"/>
              </a:rPr>
              <a:t> </a:t>
            </a:r>
            <a:r>
              <a:rPr sz="2600" dirty="0">
                <a:latin typeface="Arial"/>
                <a:cs typeface="Arial"/>
              </a:rPr>
              <a:t>hiring</a:t>
            </a:r>
            <a:r>
              <a:rPr sz="2600" spc="-30" dirty="0">
                <a:latin typeface="Arial"/>
                <a:cs typeface="Arial"/>
              </a:rPr>
              <a:t> </a:t>
            </a:r>
            <a:r>
              <a:rPr sz="2600" dirty="0">
                <a:latin typeface="Arial"/>
                <a:cs typeface="Arial"/>
              </a:rPr>
              <a:t>experts</a:t>
            </a:r>
            <a:r>
              <a:rPr sz="2600" spc="-50" dirty="0">
                <a:latin typeface="Arial"/>
                <a:cs typeface="Arial"/>
              </a:rPr>
              <a:t> </a:t>
            </a:r>
            <a:r>
              <a:rPr sz="2600" dirty="0">
                <a:latin typeface="Arial"/>
                <a:cs typeface="Arial"/>
              </a:rPr>
              <a:t>in</a:t>
            </a:r>
            <a:r>
              <a:rPr sz="2600" spc="-30" dirty="0">
                <a:latin typeface="Arial"/>
                <a:cs typeface="Arial"/>
              </a:rPr>
              <a:t> </a:t>
            </a:r>
            <a:r>
              <a:rPr sz="2600" spc="-10" dirty="0">
                <a:latin typeface="Arial"/>
                <a:cs typeface="Arial"/>
              </a:rPr>
              <a:t>every department</a:t>
            </a:r>
            <a:endParaRPr sz="2600">
              <a:latin typeface="Arial"/>
              <a:cs typeface="Arial"/>
            </a:endParaRPr>
          </a:p>
          <a:p>
            <a:pPr marL="354965" indent="-342265">
              <a:lnSpc>
                <a:spcPct val="100000"/>
              </a:lnSpc>
              <a:spcBef>
                <a:spcPts val="670"/>
              </a:spcBef>
              <a:buChar char="•"/>
              <a:tabLst>
                <a:tab pos="354965" algn="l"/>
              </a:tabLst>
            </a:pPr>
            <a:r>
              <a:rPr sz="2800" dirty="0">
                <a:latin typeface="Arial"/>
                <a:cs typeface="Arial"/>
              </a:rPr>
              <a:t>Learning</a:t>
            </a:r>
            <a:r>
              <a:rPr sz="2800" spc="-55" dirty="0">
                <a:latin typeface="Arial"/>
                <a:cs typeface="Arial"/>
              </a:rPr>
              <a:t> </a:t>
            </a:r>
            <a:r>
              <a:rPr sz="2800" dirty="0">
                <a:latin typeface="Arial"/>
                <a:cs typeface="Arial"/>
              </a:rPr>
              <a:t>from</a:t>
            </a:r>
            <a:r>
              <a:rPr sz="2800" spc="-70" dirty="0">
                <a:latin typeface="Arial"/>
                <a:cs typeface="Arial"/>
              </a:rPr>
              <a:t> </a:t>
            </a:r>
            <a:r>
              <a:rPr sz="2800" dirty="0">
                <a:latin typeface="Arial"/>
                <a:cs typeface="Arial"/>
              </a:rPr>
              <a:t>past</a:t>
            </a:r>
            <a:r>
              <a:rPr sz="2800" spc="-75" dirty="0">
                <a:latin typeface="Arial"/>
                <a:cs typeface="Arial"/>
              </a:rPr>
              <a:t> </a:t>
            </a:r>
            <a:r>
              <a:rPr sz="2800" dirty="0">
                <a:latin typeface="Arial"/>
                <a:cs typeface="Arial"/>
              </a:rPr>
              <a:t>mistakes</a:t>
            </a:r>
            <a:r>
              <a:rPr sz="2800" spc="-70" dirty="0">
                <a:latin typeface="Arial"/>
                <a:cs typeface="Arial"/>
              </a:rPr>
              <a:t> </a:t>
            </a:r>
            <a:r>
              <a:rPr sz="2800" dirty="0">
                <a:latin typeface="Arial"/>
                <a:cs typeface="Arial"/>
              </a:rPr>
              <a:t>can</a:t>
            </a:r>
            <a:r>
              <a:rPr sz="2800" spc="-70" dirty="0">
                <a:latin typeface="Arial"/>
                <a:cs typeface="Arial"/>
              </a:rPr>
              <a:t> </a:t>
            </a:r>
            <a:r>
              <a:rPr sz="2800" dirty="0">
                <a:latin typeface="Arial"/>
                <a:cs typeface="Arial"/>
              </a:rPr>
              <a:t>save</a:t>
            </a:r>
            <a:r>
              <a:rPr sz="2800" spc="-75" dirty="0">
                <a:latin typeface="Arial"/>
                <a:cs typeface="Arial"/>
              </a:rPr>
              <a:t> </a:t>
            </a:r>
            <a:r>
              <a:rPr sz="2800" spc="-10" dirty="0">
                <a:latin typeface="Arial"/>
                <a:cs typeface="Arial"/>
              </a:rPr>
              <a:t>money</a:t>
            </a:r>
            <a:endParaRPr sz="2800">
              <a:latin typeface="Arial"/>
              <a:cs typeface="Arial"/>
            </a:endParaRPr>
          </a:p>
          <a:p>
            <a:pPr marL="355600" marR="306705" indent="-342900">
              <a:lnSpc>
                <a:spcPct val="100000"/>
              </a:lnSpc>
              <a:spcBef>
                <a:spcPts val="670"/>
              </a:spcBef>
              <a:buFont typeface="Arial"/>
              <a:buChar char="•"/>
              <a:tabLst>
                <a:tab pos="355600" algn="l"/>
              </a:tabLst>
            </a:pPr>
            <a:r>
              <a:rPr sz="2800" b="1" dirty="0">
                <a:latin typeface="Arial"/>
                <a:cs typeface="Arial"/>
              </a:rPr>
              <a:t>Employee</a:t>
            </a:r>
            <a:r>
              <a:rPr sz="2800" b="1" spc="-55" dirty="0">
                <a:latin typeface="Arial"/>
                <a:cs typeface="Arial"/>
              </a:rPr>
              <a:t> </a:t>
            </a:r>
            <a:r>
              <a:rPr sz="2800" b="1" dirty="0">
                <a:latin typeface="Arial"/>
                <a:cs typeface="Arial"/>
              </a:rPr>
              <a:t>knowledge</a:t>
            </a:r>
            <a:r>
              <a:rPr sz="2800" b="1" spc="-85" dirty="0">
                <a:latin typeface="Arial"/>
                <a:cs typeface="Arial"/>
              </a:rPr>
              <a:t> </a:t>
            </a:r>
            <a:r>
              <a:rPr sz="2800" b="1" dirty="0">
                <a:latin typeface="Arial"/>
                <a:cs typeface="Arial"/>
              </a:rPr>
              <a:t>network</a:t>
            </a:r>
            <a:r>
              <a:rPr sz="2800" dirty="0">
                <a:latin typeface="Arial"/>
                <a:cs typeface="Arial"/>
              </a:rPr>
              <a:t>:</a:t>
            </a:r>
            <a:r>
              <a:rPr sz="2800" spc="-100" dirty="0">
                <a:latin typeface="Arial"/>
                <a:cs typeface="Arial"/>
              </a:rPr>
              <a:t> </a:t>
            </a:r>
            <a:r>
              <a:rPr sz="2800" dirty="0">
                <a:latin typeface="Arial"/>
                <a:cs typeface="Arial"/>
              </a:rPr>
              <a:t>a</a:t>
            </a:r>
            <a:r>
              <a:rPr sz="2800" spc="-110" dirty="0">
                <a:latin typeface="Arial"/>
                <a:cs typeface="Arial"/>
              </a:rPr>
              <a:t> </a:t>
            </a:r>
            <a:r>
              <a:rPr sz="2800" dirty="0">
                <a:latin typeface="Arial"/>
                <a:cs typeface="Arial"/>
              </a:rPr>
              <a:t>tool</a:t>
            </a:r>
            <a:r>
              <a:rPr sz="2800" spc="-114" dirty="0">
                <a:latin typeface="Arial"/>
                <a:cs typeface="Arial"/>
              </a:rPr>
              <a:t> </a:t>
            </a:r>
            <a:r>
              <a:rPr sz="2800" spc="-20" dirty="0">
                <a:latin typeface="Arial"/>
                <a:cs typeface="Arial"/>
              </a:rPr>
              <a:t>that </a:t>
            </a:r>
            <a:r>
              <a:rPr sz="2800" dirty="0">
                <a:latin typeface="Arial"/>
                <a:cs typeface="Arial"/>
              </a:rPr>
              <a:t>facilitates</a:t>
            </a:r>
            <a:r>
              <a:rPr sz="2800" spc="-120" dirty="0">
                <a:latin typeface="Arial"/>
                <a:cs typeface="Arial"/>
              </a:rPr>
              <a:t> </a:t>
            </a:r>
            <a:r>
              <a:rPr sz="2800" dirty="0">
                <a:latin typeface="Arial"/>
                <a:cs typeface="Arial"/>
              </a:rPr>
              <a:t>knowledge</a:t>
            </a:r>
            <a:r>
              <a:rPr sz="2800" spc="-105" dirty="0">
                <a:latin typeface="Arial"/>
                <a:cs typeface="Arial"/>
              </a:rPr>
              <a:t> </a:t>
            </a:r>
            <a:r>
              <a:rPr sz="2800" dirty="0">
                <a:latin typeface="Arial"/>
                <a:cs typeface="Arial"/>
              </a:rPr>
              <a:t>sharing</a:t>
            </a:r>
            <a:r>
              <a:rPr sz="2800" spc="-110" dirty="0">
                <a:latin typeface="Arial"/>
                <a:cs typeface="Arial"/>
              </a:rPr>
              <a:t> </a:t>
            </a:r>
            <a:r>
              <a:rPr sz="2800" dirty="0">
                <a:latin typeface="Arial"/>
                <a:cs typeface="Arial"/>
              </a:rPr>
              <a:t>through</a:t>
            </a:r>
            <a:r>
              <a:rPr sz="2800" spc="-110" dirty="0">
                <a:latin typeface="Arial"/>
                <a:cs typeface="Arial"/>
              </a:rPr>
              <a:t> </a:t>
            </a:r>
            <a:r>
              <a:rPr sz="2800" spc="-10" dirty="0">
                <a:latin typeface="Arial"/>
                <a:cs typeface="Arial"/>
              </a:rPr>
              <a:t>intranets</a:t>
            </a:r>
            <a:endParaRPr sz="28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304800"/>
            <a:ext cx="8411210" cy="443070"/>
          </a:xfrm>
          <a:prstGeom prst="rect">
            <a:avLst/>
          </a:prstGeom>
        </p:spPr>
        <p:txBody>
          <a:bodyPr vert="horz" wrap="square" lIns="0" tIns="12065" rIns="0" bIns="0" rtlCol="0">
            <a:spAutoFit/>
          </a:bodyPr>
          <a:lstStyle/>
          <a:p>
            <a:pPr marL="1791970">
              <a:lnSpc>
                <a:spcPct val="100000"/>
              </a:lnSpc>
              <a:spcBef>
                <a:spcPts val="95"/>
              </a:spcBef>
            </a:pPr>
            <a:r>
              <a:rPr lang="en-US" sz="2800" dirty="0">
                <a:solidFill>
                  <a:srgbClr val="FFFFFF"/>
                </a:solidFill>
                <a:latin typeface="Arial"/>
                <a:cs typeface="Arial"/>
              </a:rPr>
              <a:t>Open-Ended Question</a:t>
            </a:r>
            <a:endParaRPr sz="2800" dirty="0">
              <a:latin typeface="Arial"/>
              <a:cs typeface="Arial"/>
            </a:endParaRPr>
          </a:p>
        </p:txBody>
      </p:sp>
      <p:sp>
        <p:nvSpPr>
          <p:cNvPr id="4" name="TextBox 3">
            <a:extLst>
              <a:ext uri="{FF2B5EF4-FFF2-40B4-BE49-F238E27FC236}">
                <a16:creationId xmlns:a16="http://schemas.microsoft.com/office/drawing/2014/main" id="{1EF15BB3-5CAC-5429-196F-96D02C81EE8B}"/>
              </a:ext>
            </a:extLst>
          </p:cNvPr>
          <p:cNvSpPr txBox="1"/>
          <p:nvPr/>
        </p:nvSpPr>
        <p:spPr>
          <a:xfrm>
            <a:off x="76200" y="1143000"/>
            <a:ext cx="12115800" cy="3913059"/>
          </a:xfrm>
          <a:prstGeom prst="rect">
            <a:avLst/>
          </a:prstGeom>
          <a:solidFill>
            <a:schemeClr val="bg1"/>
          </a:solidFill>
        </p:spPr>
        <p:txBody>
          <a:bodyPr wrap="square" rtlCol="0">
            <a:spAutoFit/>
          </a:bodyPr>
          <a:lstStyle/>
          <a:p>
            <a:pPr>
              <a:lnSpc>
                <a:spcPct val="150000"/>
              </a:lnSpc>
            </a:pPr>
            <a:r>
              <a:rPr lang="en-US" sz="2400" b="1" dirty="0">
                <a:latin typeface="+mj-lt"/>
              </a:rPr>
              <a:t>Can someone explain how data warehouses and the ETL process contribute to effective data mining?</a:t>
            </a:r>
            <a:endParaRPr lang="en-US" sz="2400" dirty="0">
              <a:latin typeface="+mj-lt"/>
            </a:endParaRPr>
          </a:p>
          <a:p>
            <a:pPr>
              <a:lnSpc>
                <a:spcPct val="150000"/>
              </a:lnSpc>
            </a:pPr>
            <a:r>
              <a:rPr lang="en-US" sz="2400" dirty="0">
                <a:latin typeface="+mj-lt"/>
              </a:rPr>
              <a:t>Data warehouses consolidate historical transactions and other data, providing a central repository for analysis. The ETL (Extract, Transform, Load) process extracts data from various sources, transforms it into a suitable format, and loads it into the warehouse. This structured data environment enables effective data mining by ensuring data is clean, consistent, and ready for complex queries.</a:t>
            </a:r>
          </a:p>
        </p:txBody>
      </p:sp>
    </p:spTree>
    <p:extLst>
      <p:ext uri="{BB962C8B-B14F-4D97-AF65-F5344CB8AC3E}">
        <p14:creationId xmlns:p14="http://schemas.microsoft.com/office/powerpoint/2010/main" val="363429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37490">
              <a:lnSpc>
                <a:spcPct val="100000"/>
              </a:lnSpc>
              <a:spcBef>
                <a:spcPts val="95"/>
              </a:spcBef>
            </a:pPr>
            <a:r>
              <a:rPr dirty="0"/>
              <a:t>Employee</a:t>
            </a:r>
            <a:r>
              <a:rPr spc="-125" dirty="0"/>
              <a:t> </a:t>
            </a:r>
            <a:r>
              <a:rPr dirty="0"/>
              <a:t>Knowledge</a:t>
            </a:r>
            <a:r>
              <a:rPr spc="-114" dirty="0"/>
              <a:t> </a:t>
            </a:r>
            <a:r>
              <a:rPr spc="-10" dirty="0"/>
              <a:t>Networks</a:t>
            </a:r>
          </a:p>
        </p:txBody>
      </p:sp>
      <p:sp>
        <p:nvSpPr>
          <p:cNvPr id="3" name="object 3"/>
          <p:cNvSpPr txBox="1"/>
          <p:nvPr/>
        </p:nvSpPr>
        <p:spPr>
          <a:xfrm>
            <a:off x="991616" y="910844"/>
            <a:ext cx="7946390" cy="452755"/>
          </a:xfrm>
          <a:prstGeom prst="rect">
            <a:avLst/>
          </a:prstGeom>
        </p:spPr>
        <p:txBody>
          <a:bodyPr vert="horz" wrap="square" lIns="0" tIns="13335" rIns="0" bIns="0" rtlCol="0">
            <a:spAutoFit/>
          </a:bodyPr>
          <a:lstStyle/>
          <a:p>
            <a:pPr marL="355600" marR="5080" indent="-342900">
              <a:lnSpc>
                <a:spcPct val="100000"/>
              </a:lnSpc>
              <a:spcBef>
                <a:spcPts val="105"/>
              </a:spcBef>
              <a:buChar char="•"/>
              <a:tabLst>
                <a:tab pos="355600" algn="l"/>
              </a:tabLst>
            </a:pPr>
            <a:r>
              <a:rPr sz="1400" dirty="0">
                <a:latin typeface="Arial"/>
                <a:cs typeface="Arial"/>
              </a:rPr>
              <a:t>An</a:t>
            </a:r>
            <a:r>
              <a:rPr sz="1400" spc="-40" dirty="0">
                <a:latin typeface="Arial"/>
                <a:cs typeface="Arial"/>
              </a:rPr>
              <a:t> </a:t>
            </a:r>
            <a:r>
              <a:rPr sz="1400" dirty="0">
                <a:latin typeface="Arial"/>
                <a:cs typeface="Arial"/>
              </a:rPr>
              <a:t>employee</a:t>
            </a:r>
            <a:r>
              <a:rPr sz="1400" spc="-40" dirty="0">
                <a:latin typeface="Arial"/>
                <a:cs typeface="Arial"/>
              </a:rPr>
              <a:t> </a:t>
            </a:r>
            <a:r>
              <a:rPr sz="1400" dirty="0">
                <a:latin typeface="Arial"/>
                <a:cs typeface="Arial"/>
              </a:rPr>
              <a:t>knowledge</a:t>
            </a:r>
            <a:r>
              <a:rPr sz="1400" spc="-35" dirty="0">
                <a:latin typeface="Arial"/>
                <a:cs typeface="Arial"/>
              </a:rPr>
              <a:t> </a:t>
            </a:r>
            <a:r>
              <a:rPr sz="1400" dirty="0">
                <a:latin typeface="Arial"/>
                <a:cs typeface="Arial"/>
              </a:rPr>
              <a:t>network</a:t>
            </a:r>
            <a:r>
              <a:rPr sz="1400" spc="-35" dirty="0">
                <a:latin typeface="Arial"/>
                <a:cs typeface="Arial"/>
              </a:rPr>
              <a:t> </a:t>
            </a:r>
            <a:r>
              <a:rPr sz="1400" dirty="0">
                <a:latin typeface="Arial"/>
                <a:cs typeface="Arial"/>
              </a:rPr>
              <a:t>can</a:t>
            </a:r>
            <a:r>
              <a:rPr sz="1400" spc="-50" dirty="0">
                <a:latin typeface="Arial"/>
                <a:cs typeface="Arial"/>
              </a:rPr>
              <a:t> </a:t>
            </a:r>
            <a:r>
              <a:rPr sz="1400" dirty="0">
                <a:latin typeface="Arial"/>
                <a:cs typeface="Arial"/>
              </a:rPr>
              <a:t>capture</a:t>
            </a:r>
            <a:r>
              <a:rPr sz="1400" spc="-60" dirty="0">
                <a:latin typeface="Arial"/>
                <a:cs typeface="Arial"/>
              </a:rPr>
              <a:t> </a:t>
            </a:r>
            <a:r>
              <a:rPr sz="1400" dirty="0">
                <a:latin typeface="Arial"/>
                <a:cs typeface="Arial"/>
              </a:rPr>
              <a:t>information</a:t>
            </a:r>
            <a:r>
              <a:rPr sz="1400" spc="-70" dirty="0">
                <a:latin typeface="Arial"/>
                <a:cs typeface="Arial"/>
              </a:rPr>
              <a:t> </a:t>
            </a:r>
            <a:r>
              <a:rPr sz="1400" dirty="0">
                <a:latin typeface="Arial"/>
                <a:cs typeface="Arial"/>
              </a:rPr>
              <a:t>and</a:t>
            </a:r>
            <a:r>
              <a:rPr sz="1400" spc="-30" dirty="0">
                <a:latin typeface="Arial"/>
                <a:cs typeface="Arial"/>
              </a:rPr>
              <a:t> </a:t>
            </a:r>
            <a:r>
              <a:rPr sz="1400" dirty="0">
                <a:latin typeface="Arial"/>
                <a:cs typeface="Arial"/>
              </a:rPr>
              <a:t>distribute</a:t>
            </a:r>
            <a:r>
              <a:rPr sz="1400" spc="-60" dirty="0">
                <a:latin typeface="Arial"/>
                <a:cs typeface="Arial"/>
              </a:rPr>
              <a:t> </a:t>
            </a:r>
            <a:r>
              <a:rPr sz="1400" dirty="0">
                <a:latin typeface="Arial"/>
                <a:cs typeface="Arial"/>
              </a:rPr>
              <a:t>information</a:t>
            </a:r>
            <a:r>
              <a:rPr sz="1400" spc="-65" dirty="0">
                <a:latin typeface="Arial"/>
                <a:cs typeface="Arial"/>
              </a:rPr>
              <a:t> </a:t>
            </a:r>
            <a:r>
              <a:rPr sz="1400" dirty="0">
                <a:latin typeface="Arial"/>
                <a:cs typeface="Arial"/>
              </a:rPr>
              <a:t>not</a:t>
            </a:r>
            <a:r>
              <a:rPr sz="1400" spc="-30" dirty="0">
                <a:latin typeface="Arial"/>
                <a:cs typeface="Arial"/>
              </a:rPr>
              <a:t> </a:t>
            </a:r>
            <a:r>
              <a:rPr sz="1400" spc="-10" dirty="0">
                <a:latin typeface="Arial"/>
                <a:cs typeface="Arial"/>
              </a:rPr>
              <a:t>captured </a:t>
            </a:r>
            <a:r>
              <a:rPr sz="1400" dirty="0">
                <a:latin typeface="Arial"/>
                <a:cs typeface="Arial"/>
              </a:rPr>
              <a:t>in</a:t>
            </a:r>
            <a:r>
              <a:rPr sz="1400" spc="-25" dirty="0">
                <a:latin typeface="Arial"/>
                <a:cs typeface="Arial"/>
              </a:rPr>
              <a:t> </a:t>
            </a:r>
            <a:r>
              <a:rPr sz="1400" dirty="0">
                <a:latin typeface="Arial"/>
                <a:cs typeface="Arial"/>
              </a:rPr>
              <a:t>an</a:t>
            </a:r>
            <a:r>
              <a:rPr sz="1400" spc="-30" dirty="0">
                <a:latin typeface="Arial"/>
                <a:cs typeface="Arial"/>
              </a:rPr>
              <a:t> </a:t>
            </a:r>
            <a:r>
              <a:rPr sz="1400" dirty="0">
                <a:latin typeface="Arial"/>
                <a:cs typeface="Arial"/>
              </a:rPr>
              <a:t>information</a:t>
            </a:r>
            <a:r>
              <a:rPr sz="1400" spc="-50" dirty="0">
                <a:latin typeface="Arial"/>
                <a:cs typeface="Arial"/>
              </a:rPr>
              <a:t> </a:t>
            </a:r>
            <a:r>
              <a:rPr sz="1400" spc="-10" dirty="0">
                <a:latin typeface="Arial"/>
                <a:cs typeface="Arial"/>
              </a:rPr>
              <a:t>system</a:t>
            </a:r>
            <a:endParaRPr sz="1400">
              <a:latin typeface="Arial"/>
              <a:cs typeface="Arial"/>
            </a:endParaRPr>
          </a:p>
        </p:txBody>
      </p:sp>
      <p:pic>
        <p:nvPicPr>
          <p:cNvPr id="4" name="object 4"/>
          <p:cNvPicPr/>
          <p:nvPr/>
        </p:nvPicPr>
        <p:blipFill>
          <a:blip r:embed="rId2" cstate="print"/>
          <a:stretch>
            <a:fillRect/>
          </a:stretch>
        </p:blipFill>
        <p:spPr>
          <a:xfrm>
            <a:off x="1378127" y="1458769"/>
            <a:ext cx="6387744" cy="4190396"/>
          </a:xfrm>
          <a:prstGeom prst="rect">
            <a:avLst/>
          </a:prstGeom>
        </p:spPr>
      </p:pic>
      <p:pic>
        <p:nvPicPr>
          <p:cNvPr id="5" name="object 5"/>
          <p:cNvPicPr/>
          <p:nvPr/>
        </p:nvPicPr>
        <p:blipFill>
          <a:blip r:embed="rId3" cstate="print"/>
          <a:stretch>
            <a:fillRect/>
          </a:stretch>
        </p:blipFill>
        <p:spPr>
          <a:xfrm>
            <a:off x="9902952" y="5143499"/>
            <a:ext cx="2286000" cy="1714498"/>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41300">
              <a:lnSpc>
                <a:spcPct val="100000"/>
              </a:lnSpc>
              <a:spcBef>
                <a:spcPts val="95"/>
              </a:spcBef>
            </a:pPr>
            <a:r>
              <a:rPr dirty="0"/>
              <a:t>Employee</a:t>
            </a:r>
            <a:r>
              <a:rPr spc="-114" dirty="0"/>
              <a:t> </a:t>
            </a:r>
            <a:r>
              <a:rPr dirty="0"/>
              <a:t>Knowledge</a:t>
            </a:r>
            <a:r>
              <a:rPr spc="-105" dirty="0"/>
              <a:t> </a:t>
            </a:r>
            <a:r>
              <a:rPr dirty="0"/>
              <a:t>Networks</a:t>
            </a:r>
            <a:r>
              <a:rPr spc="-114" dirty="0"/>
              <a:t> </a:t>
            </a:r>
            <a:r>
              <a:rPr spc="-10" dirty="0"/>
              <a:t>(cont'd.)</a:t>
            </a:r>
          </a:p>
        </p:txBody>
      </p:sp>
      <p:sp>
        <p:nvSpPr>
          <p:cNvPr id="3" name="object 3"/>
          <p:cNvSpPr txBox="1"/>
          <p:nvPr/>
        </p:nvSpPr>
        <p:spPr>
          <a:xfrm>
            <a:off x="763016" y="947702"/>
            <a:ext cx="8376920" cy="3947795"/>
          </a:xfrm>
          <a:prstGeom prst="rect">
            <a:avLst/>
          </a:prstGeom>
        </p:spPr>
        <p:txBody>
          <a:bodyPr vert="horz" wrap="square" lIns="0" tIns="98425" rIns="0" bIns="0" rtlCol="0">
            <a:spAutoFit/>
          </a:bodyPr>
          <a:lstStyle/>
          <a:p>
            <a:pPr marL="354965" indent="-342265">
              <a:lnSpc>
                <a:spcPct val="100000"/>
              </a:lnSpc>
              <a:spcBef>
                <a:spcPts val="775"/>
              </a:spcBef>
              <a:buChar char="•"/>
              <a:tabLst>
                <a:tab pos="354965" algn="l"/>
              </a:tabLst>
            </a:pPr>
            <a:r>
              <a:rPr sz="2800" spc="-55" dirty="0">
                <a:latin typeface="Arial"/>
                <a:cs typeface="Arial"/>
              </a:rPr>
              <a:t>Tacit</a:t>
            </a:r>
            <a:r>
              <a:rPr sz="2800" spc="-105" dirty="0">
                <a:latin typeface="Arial"/>
                <a:cs typeface="Arial"/>
              </a:rPr>
              <a:t> </a:t>
            </a:r>
            <a:r>
              <a:rPr sz="2800" spc="-20" dirty="0">
                <a:latin typeface="Arial"/>
                <a:cs typeface="Arial"/>
              </a:rPr>
              <a:t>Systems’</a:t>
            </a:r>
            <a:r>
              <a:rPr sz="2800" spc="-245" dirty="0">
                <a:latin typeface="Arial"/>
                <a:cs typeface="Arial"/>
              </a:rPr>
              <a:t> </a:t>
            </a:r>
            <a:r>
              <a:rPr sz="2800" dirty="0">
                <a:latin typeface="Arial"/>
                <a:cs typeface="Arial"/>
              </a:rPr>
              <a:t>ActiveNet</a:t>
            </a:r>
            <a:r>
              <a:rPr sz="2800" spc="-65" dirty="0">
                <a:latin typeface="Arial"/>
                <a:cs typeface="Arial"/>
              </a:rPr>
              <a:t> </a:t>
            </a:r>
            <a:r>
              <a:rPr sz="2800" spc="-10" dirty="0">
                <a:latin typeface="Arial"/>
                <a:cs typeface="Arial"/>
              </a:rPr>
              <a:t>tool:</a:t>
            </a:r>
            <a:endParaRPr sz="2800">
              <a:latin typeface="Arial"/>
              <a:cs typeface="Arial"/>
            </a:endParaRPr>
          </a:p>
          <a:p>
            <a:pPr marL="756285" marR="5080" lvl="1" indent="-287020">
              <a:lnSpc>
                <a:spcPct val="100000"/>
              </a:lnSpc>
              <a:spcBef>
                <a:spcPts val="635"/>
              </a:spcBef>
              <a:buChar char="–"/>
              <a:tabLst>
                <a:tab pos="756285" algn="l"/>
              </a:tabLst>
            </a:pPr>
            <a:r>
              <a:rPr sz="2600" dirty="0">
                <a:latin typeface="Arial"/>
                <a:cs typeface="Arial"/>
              </a:rPr>
              <a:t>Continually</a:t>
            </a:r>
            <a:r>
              <a:rPr sz="2600" spc="-85" dirty="0">
                <a:latin typeface="Arial"/>
                <a:cs typeface="Arial"/>
              </a:rPr>
              <a:t> </a:t>
            </a:r>
            <a:r>
              <a:rPr sz="2600" dirty="0">
                <a:latin typeface="Arial"/>
                <a:cs typeface="Arial"/>
              </a:rPr>
              <a:t>processes</a:t>
            </a:r>
            <a:r>
              <a:rPr sz="2600" spc="-90" dirty="0">
                <a:latin typeface="Arial"/>
                <a:cs typeface="Arial"/>
              </a:rPr>
              <a:t> </a:t>
            </a:r>
            <a:r>
              <a:rPr sz="2600" dirty="0">
                <a:latin typeface="Arial"/>
                <a:cs typeface="Arial"/>
              </a:rPr>
              <a:t>business</a:t>
            </a:r>
            <a:r>
              <a:rPr sz="2600" spc="-80" dirty="0">
                <a:latin typeface="Arial"/>
                <a:cs typeface="Arial"/>
              </a:rPr>
              <a:t> </a:t>
            </a:r>
            <a:r>
              <a:rPr sz="2600" dirty="0">
                <a:latin typeface="Arial"/>
                <a:cs typeface="Arial"/>
              </a:rPr>
              <a:t>communications</a:t>
            </a:r>
            <a:r>
              <a:rPr sz="2600" spc="-85" dirty="0">
                <a:latin typeface="Arial"/>
                <a:cs typeface="Arial"/>
              </a:rPr>
              <a:t> </a:t>
            </a:r>
            <a:r>
              <a:rPr sz="2600" spc="-25" dirty="0">
                <a:latin typeface="Arial"/>
                <a:cs typeface="Arial"/>
              </a:rPr>
              <a:t>(e- </a:t>
            </a:r>
            <a:r>
              <a:rPr sz="2600" dirty="0">
                <a:latin typeface="Arial"/>
                <a:cs typeface="Arial"/>
              </a:rPr>
              <a:t>mail,</a:t>
            </a:r>
            <a:r>
              <a:rPr sz="2600" spc="-40" dirty="0">
                <a:latin typeface="Arial"/>
                <a:cs typeface="Arial"/>
              </a:rPr>
              <a:t> </a:t>
            </a:r>
            <a:r>
              <a:rPr sz="2600" dirty="0">
                <a:latin typeface="Arial"/>
                <a:cs typeface="Arial"/>
              </a:rPr>
              <a:t>documents,</a:t>
            </a:r>
            <a:r>
              <a:rPr sz="2600" spc="-60" dirty="0">
                <a:latin typeface="Arial"/>
                <a:cs typeface="Arial"/>
              </a:rPr>
              <a:t> </a:t>
            </a:r>
            <a:r>
              <a:rPr sz="2600" dirty="0">
                <a:latin typeface="Arial"/>
                <a:cs typeface="Arial"/>
              </a:rPr>
              <a:t>etc.)</a:t>
            </a:r>
            <a:r>
              <a:rPr sz="2600" spc="-30" dirty="0">
                <a:latin typeface="Arial"/>
                <a:cs typeface="Arial"/>
              </a:rPr>
              <a:t> </a:t>
            </a:r>
            <a:r>
              <a:rPr sz="2600" dirty="0">
                <a:latin typeface="Arial"/>
                <a:cs typeface="Arial"/>
              </a:rPr>
              <a:t>to</a:t>
            </a:r>
            <a:r>
              <a:rPr sz="2600" spc="-20" dirty="0">
                <a:latin typeface="Arial"/>
                <a:cs typeface="Arial"/>
              </a:rPr>
              <a:t> </a:t>
            </a:r>
            <a:r>
              <a:rPr sz="2600" dirty="0">
                <a:latin typeface="Arial"/>
                <a:cs typeface="Arial"/>
              </a:rPr>
              <a:t>build</a:t>
            </a:r>
            <a:r>
              <a:rPr sz="2600" spc="-30" dirty="0">
                <a:latin typeface="Arial"/>
                <a:cs typeface="Arial"/>
              </a:rPr>
              <a:t> </a:t>
            </a:r>
            <a:r>
              <a:rPr sz="2600" dirty="0">
                <a:latin typeface="Arial"/>
                <a:cs typeface="Arial"/>
              </a:rPr>
              <a:t>a</a:t>
            </a:r>
            <a:r>
              <a:rPr sz="2600" spc="-30" dirty="0">
                <a:latin typeface="Arial"/>
                <a:cs typeface="Arial"/>
              </a:rPr>
              <a:t> </a:t>
            </a:r>
            <a:r>
              <a:rPr sz="2600" dirty="0">
                <a:latin typeface="Arial"/>
                <a:cs typeface="Arial"/>
              </a:rPr>
              <a:t>profile</a:t>
            </a:r>
            <a:r>
              <a:rPr sz="2600" spc="-30" dirty="0">
                <a:latin typeface="Arial"/>
                <a:cs typeface="Arial"/>
              </a:rPr>
              <a:t> </a:t>
            </a:r>
            <a:r>
              <a:rPr sz="2600" dirty="0">
                <a:latin typeface="Arial"/>
                <a:cs typeface="Arial"/>
              </a:rPr>
              <a:t>of</a:t>
            </a:r>
            <a:r>
              <a:rPr sz="2600" spc="-30" dirty="0">
                <a:latin typeface="Arial"/>
                <a:cs typeface="Arial"/>
              </a:rPr>
              <a:t> </a:t>
            </a:r>
            <a:r>
              <a:rPr sz="2600" spc="-20" dirty="0">
                <a:latin typeface="Arial"/>
                <a:cs typeface="Arial"/>
              </a:rPr>
              <a:t>each </a:t>
            </a:r>
            <a:r>
              <a:rPr sz="2600" dirty="0">
                <a:latin typeface="Arial"/>
                <a:cs typeface="Arial"/>
              </a:rPr>
              <a:t>employee’s</a:t>
            </a:r>
            <a:r>
              <a:rPr sz="2600" spc="-80" dirty="0">
                <a:latin typeface="Arial"/>
                <a:cs typeface="Arial"/>
              </a:rPr>
              <a:t> </a:t>
            </a:r>
            <a:r>
              <a:rPr sz="2600" dirty="0">
                <a:latin typeface="Arial"/>
                <a:cs typeface="Arial"/>
              </a:rPr>
              <a:t>topics,</a:t>
            </a:r>
            <a:r>
              <a:rPr sz="2600" spc="-50" dirty="0">
                <a:latin typeface="Arial"/>
                <a:cs typeface="Arial"/>
              </a:rPr>
              <a:t> </a:t>
            </a:r>
            <a:r>
              <a:rPr sz="2600" dirty="0">
                <a:latin typeface="Arial"/>
                <a:cs typeface="Arial"/>
              </a:rPr>
              <a:t>expertise,</a:t>
            </a:r>
            <a:r>
              <a:rPr sz="2600" spc="-55" dirty="0">
                <a:latin typeface="Arial"/>
                <a:cs typeface="Arial"/>
              </a:rPr>
              <a:t> </a:t>
            </a:r>
            <a:r>
              <a:rPr sz="2600" dirty="0">
                <a:latin typeface="Arial"/>
                <a:cs typeface="Arial"/>
              </a:rPr>
              <a:t>and</a:t>
            </a:r>
            <a:r>
              <a:rPr sz="2600" spc="-40" dirty="0">
                <a:latin typeface="Arial"/>
                <a:cs typeface="Arial"/>
              </a:rPr>
              <a:t> </a:t>
            </a:r>
            <a:r>
              <a:rPr sz="2600" spc="-10" dirty="0">
                <a:latin typeface="Arial"/>
                <a:cs typeface="Arial"/>
              </a:rPr>
              <a:t>interests</a:t>
            </a:r>
            <a:endParaRPr sz="2600">
              <a:latin typeface="Arial"/>
              <a:cs typeface="Arial"/>
            </a:endParaRPr>
          </a:p>
          <a:p>
            <a:pPr marL="756285" marR="113664" lvl="1" indent="-287020" algn="just">
              <a:lnSpc>
                <a:spcPct val="100000"/>
              </a:lnSpc>
              <a:spcBef>
                <a:spcPts val="625"/>
              </a:spcBef>
              <a:buChar char="–"/>
              <a:tabLst>
                <a:tab pos="756285" algn="l"/>
              </a:tabLst>
            </a:pPr>
            <a:r>
              <a:rPr sz="2600" dirty="0">
                <a:latin typeface="Arial"/>
                <a:cs typeface="Arial"/>
              </a:rPr>
              <a:t>Profiles</a:t>
            </a:r>
            <a:r>
              <a:rPr sz="2600" spc="-35" dirty="0">
                <a:latin typeface="Arial"/>
                <a:cs typeface="Arial"/>
              </a:rPr>
              <a:t> </a:t>
            </a:r>
            <a:r>
              <a:rPr sz="2600" dirty="0">
                <a:latin typeface="Arial"/>
                <a:cs typeface="Arial"/>
              </a:rPr>
              <a:t>are</a:t>
            </a:r>
            <a:r>
              <a:rPr sz="2600" spc="-20" dirty="0">
                <a:latin typeface="Arial"/>
                <a:cs typeface="Arial"/>
              </a:rPr>
              <a:t> </a:t>
            </a:r>
            <a:r>
              <a:rPr sz="2600" dirty="0">
                <a:latin typeface="Arial"/>
                <a:cs typeface="Arial"/>
              </a:rPr>
              <a:t>accessible</a:t>
            </a:r>
            <a:r>
              <a:rPr sz="2600" spc="-60" dirty="0">
                <a:latin typeface="Arial"/>
                <a:cs typeface="Arial"/>
              </a:rPr>
              <a:t> </a:t>
            </a:r>
            <a:r>
              <a:rPr sz="2600" dirty="0">
                <a:latin typeface="Arial"/>
                <a:cs typeface="Arial"/>
              </a:rPr>
              <a:t>by</a:t>
            </a:r>
            <a:r>
              <a:rPr sz="2600" spc="-15" dirty="0">
                <a:latin typeface="Arial"/>
                <a:cs typeface="Arial"/>
              </a:rPr>
              <a:t> </a:t>
            </a:r>
            <a:r>
              <a:rPr sz="2600" dirty="0">
                <a:latin typeface="Arial"/>
                <a:cs typeface="Arial"/>
              </a:rPr>
              <a:t>other</a:t>
            </a:r>
            <a:r>
              <a:rPr sz="2600" spc="-20" dirty="0">
                <a:latin typeface="Arial"/>
                <a:cs typeface="Arial"/>
              </a:rPr>
              <a:t> </a:t>
            </a:r>
            <a:r>
              <a:rPr sz="2600" dirty="0">
                <a:latin typeface="Arial"/>
                <a:cs typeface="Arial"/>
              </a:rPr>
              <a:t>employees,</a:t>
            </a:r>
            <a:r>
              <a:rPr sz="2600" spc="-45" dirty="0">
                <a:latin typeface="Arial"/>
                <a:cs typeface="Arial"/>
              </a:rPr>
              <a:t> </a:t>
            </a:r>
            <a:r>
              <a:rPr sz="2600" dirty="0">
                <a:latin typeface="Arial"/>
                <a:cs typeface="Arial"/>
              </a:rPr>
              <a:t>but</a:t>
            </a:r>
            <a:r>
              <a:rPr sz="2600" spc="-30" dirty="0">
                <a:latin typeface="Arial"/>
                <a:cs typeface="Arial"/>
              </a:rPr>
              <a:t> </a:t>
            </a:r>
            <a:r>
              <a:rPr sz="2600" spc="-25" dirty="0">
                <a:latin typeface="Arial"/>
                <a:cs typeface="Arial"/>
              </a:rPr>
              <a:t>the </a:t>
            </a:r>
            <a:r>
              <a:rPr sz="2600" dirty="0">
                <a:latin typeface="Arial"/>
                <a:cs typeface="Arial"/>
              </a:rPr>
              <a:t>private</a:t>
            </a:r>
            <a:r>
              <a:rPr sz="2600" spc="-50" dirty="0">
                <a:latin typeface="Arial"/>
                <a:cs typeface="Arial"/>
              </a:rPr>
              <a:t> </a:t>
            </a:r>
            <a:r>
              <a:rPr sz="2600" dirty="0">
                <a:latin typeface="Arial"/>
                <a:cs typeface="Arial"/>
              </a:rPr>
              <a:t>information</a:t>
            </a:r>
            <a:r>
              <a:rPr sz="2600" spc="-35" dirty="0">
                <a:latin typeface="Arial"/>
                <a:cs typeface="Arial"/>
              </a:rPr>
              <a:t> </a:t>
            </a:r>
            <a:r>
              <a:rPr sz="2600" dirty="0">
                <a:latin typeface="Arial"/>
                <a:cs typeface="Arial"/>
              </a:rPr>
              <a:t>used</a:t>
            </a:r>
            <a:r>
              <a:rPr sz="2600" spc="-40" dirty="0">
                <a:latin typeface="Arial"/>
                <a:cs typeface="Arial"/>
              </a:rPr>
              <a:t> </a:t>
            </a:r>
            <a:r>
              <a:rPr sz="2600" dirty="0">
                <a:latin typeface="Arial"/>
                <a:cs typeface="Arial"/>
              </a:rPr>
              <a:t>to</a:t>
            </a:r>
            <a:r>
              <a:rPr sz="2600" spc="-30" dirty="0">
                <a:latin typeface="Arial"/>
                <a:cs typeface="Arial"/>
              </a:rPr>
              <a:t> </a:t>
            </a:r>
            <a:r>
              <a:rPr sz="2600" dirty="0">
                <a:latin typeface="Arial"/>
                <a:cs typeface="Arial"/>
              </a:rPr>
              <a:t>create</a:t>
            </a:r>
            <a:r>
              <a:rPr sz="2600" spc="-50" dirty="0">
                <a:latin typeface="Arial"/>
                <a:cs typeface="Arial"/>
              </a:rPr>
              <a:t> </a:t>
            </a:r>
            <a:r>
              <a:rPr sz="2600" dirty="0">
                <a:latin typeface="Arial"/>
                <a:cs typeface="Arial"/>
              </a:rPr>
              <a:t>the</a:t>
            </a:r>
            <a:r>
              <a:rPr sz="2600" spc="-25" dirty="0">
                <a:latin typeface="Arial"/>
                <a:cs typeface="Arial"/>
              </a:rPr>
              <a:t> </a:t>
            </a:r>
            <a:r>
              <a:rPr sz="2600" dirty="0">
                <a:latin typeface="Arial"/>
                <a:cs typeface="Arial"/>
              </a:rPr>
              <a:t>profiles</a:t>
            </a:r>
            <a:r>
              <a:rPr sz="2600" spc="-40" dirty="0">
                <a:latin typeface="Arial"/>
                <a:cs typeface="Arial"/>
              </a:rPr>
              <a:t> </a:t>
            </a:r>
            <a:r>
              <a:rPr sz="2600" dirty="0">
                <a:latin typeface="Arial"/>
                <a:cs typeface="Arial"/>
              </a:rPr>
              <a:t>is</a:t>
            </a:r>
            <a:r>
              <a:rPr sz="2600" spc="-35" dirty="0">
                <a:latin typeface="Arial"/>
                <a:cs typeface="Arial"/>
              </a:rPr>
              <a:t> </a:t>
            </a:r>
            <a:r>
              <a:rPr sz="2600" spc="-25" dirty="0">
                <a:latin typeface="Arial"/>
                <a:cs typeface="Arial"/>
              </a:rPr>
              <a:t>not </a:t>
            </a:r>
            <a:r>
              <a:rPr sz="2600" dirty="0">
                <a:latin typeface="Arial"/>
                <a:cs typeface="Arial"/>
              </a:rPr>
              <a:t>accessible</a:t>
            </a:r>
            <a:r>
              <a:rPr sz="2600" spc="-25" dirty="0">
                <a:latin typeface="Arial"/>
                <a:cs typeface="Arial"/>
              </a:rPr>
              <a:t> </a:t>
            </a:r>
            <a:r>
              <a:rPr sz="2600" dirty="0">
                <a:latin typeface="Arial"/>
                <a:cs typeface="Arial"/>
              </a:rPr>
              <a:t>to</a:t>
            </a:r>
            <a:r>
              <a:rPr sz="2600" spc="-30" dirty="0">
                <a:latin typeface="Arial"/>
                <a:cs typeface="Arial"/>
              </a:rPr>
              <a:t> </a:t>
            </a:r>
            <a:r>
              <a:rPr sz="2600" spc="-10" dirty="0">
                <a:latin typeface="Arial"/>
                <a:cs typeface="Arial"/>
              </a:rPr>
              <a:t>others</a:t>
            </a:r>
            <a:endParaRPr sz="2600">
              <a:latin typeface="Arial"/>
              <a:cs typeface="Arial"/>
            </a:endParaRPr>
          </a:p>
          <a:p>
            <a:pPr marL="756285" marR="1236345" lvl="1" indent="-287020" algn="just">
              <a:lnSpc>
                <a:spcPct val="100000"/>
              </a:lnSpc>
              <a:spcBef>
                <a:spcPts val="625"/>
              </a:spcBef>
              <a:buChar char="–"/>
              <a:tabLst>
                <a:tab pos="756285" algn="l"/>
              </a:tabLst>
            </a:pPr>
            <a:r>
              <a:rPr sz="2600" dirty="0">
                <a:latin typeface="Arial"/>
                <a:cs typeface="Arial"/>
              </a:rPr>
              <a:t>Helps</a:t>
            </a:r>
            <a:r>
              <a:rPr sz="2600" spc="-55" dirty="0">
                <a:latin typeface="Arial"/>
                <a:cs typeface="Arial"/>
              </a:rPr>
              <a:t> </a:t>
            </a:r>
            <a:r>
              <a:rPr sz="2600" dirty="0">
                <a:latin typeface="Arial"/>
                <a:cs typeface="Arial"/>
              </a:rPr>
              <a:t>ensure</a:t>
            </a:r>
            <a:r>
              <a:rPr sz="2600" spc="-60" dirty="0">
                <a:latin typeface="Arial"/>
                <a:cs typeface="Arial"/>
              </a:rPr>
              <a:t> </a:t>
            </a:r>
            <a:r>
              <a:rPr sz="2600" dirty="0">
                <a:latin typeface="Arial"/>
                <a:cs typeface="Arial"/>
              </a:rPr>
              <a:t>uninhibited</a:t>
            </a:r>
            <a:r>
              <a:rPr sz="2600" spc="-55" dirty="0">
                <a:latin typeface="Arial"/>
                <a:cs typeface="Arial"/>
              </a:rPr>
              <a:t> </a:t>
            </a:r>
            <a:r>
              <a:rPr sz="2600" dirty="0">
                <a:latin typeface="Arial"/>
                <a:cs typeface="Arial"/>
              </a:rPr>
              <a:t>brainstorming</a:t>
            </a:r>
            <a:r>
              <a:rPr sz="2600" spc="-65" dirty="0">
                <a:latin typeface="Arial"/>
                <a:cs typeface="Arial"/>
              </a:rPr>
              <a:t> </a:t>
            </a:r>
            <a:r>
              <a:rPr sz="2600" spc="-25" dirty="0">
                <a:latin typeface="Arial"/>
                <a:cs typeface="Arial"/>
              </a:rPr>
              <a:t>and </a:t>
            </a:r>
            <a:r>
              <a:rPr sz="2600" spc="-10" dirty="0">
                <a:latin typeface="Arial"/>
                <a:cs typeface="Arial"/>
              </a:rPr>
              <a:t>communication</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65150" rIns="0" bIns="0" rtlCol="0">
            <a:spAutoFit/>
          </a:bodyPr>
          <a:lstStyle/>
          <a:p>
            <a:pPr marL="239395">
              <a:lnSpc>
                <a:spcPct val="100000"/>
              </a:lnSpc>
              <a:spcBef>
                <a:spcPts val="95"/>
              </a:spcBef>
            </a:pPr>
            <a:r>
              <a:rPr dirty="0"/>
              <a:t>Employee</a:t>
            </a:r>
            <a:r>
              <a:rPr spc="-114" dirty="0"/>
              <a:t> </a:t>
            </a:r>
            <a:r>
              <a:rPr dirty="0"/>
              <a:t>Knowledge</a:t>
            </a:r>
            <a:r>
              <a:rPr spc="-105" dirty="0"/>
              <a:t> </a:t>
            </a:r>
            <a:r>
              <a:rPr dirty="0"/>
              <a:t>Networks</a:t>
            </a:r>
            <a:r>
              <a:rPr spc="-114" dirty="0"/>
              <a:t> </a:t>
            </a:r>
            <a:r>
              <a:rPr spc="-10" dirty="0"/>
              <a:t>(cont'd.)</a:t>
            </a:r>
          </a:p>
        </p:txBody>
      </p:sp>
      <p:sp>
        <p:nvSpPr>
          <p:cNvPr id="3" name="object 3"/>
          <p:cNvSpPr txBox="1"/>
          <p:nvPr/>
        </p:nvSpPr>
        <p:spPr>
          <a:xfrm>
            <a:off x="1144016" y="840104"/>
            <a:ext cx="7579995" cy="3922395"/>
          </a:xfrm>
          <a:prstGeom prst="rect">
            <a:avLst/>
          </a:prstGeom>
        </p:spPr>
        <p:txBody>
          <a:bodyPr vert="horz" wrap="square" lIns="0" tIns="12065" rIns="0" bIns="0" rtlCol="0">
            <a:spAutoFit/>
          </a:bodyPr>
          <a:lstStyle/>
          <a:p>
            <a:pPr marL="355600" marR="5080" indent="-342900">
              <a:lnSpc>
                <a:spcPct val="100000"/>
              </a:lnSpc>
              <a:spcBef>
                <a:spcPts val="95"/>
              </a:spcBef>
              <a:buChar char="•"/>
              <a:tabLst>
                <a:tab pos="355600" algn="l"/>
              </a:tabLst>
            </a:pPr>
            <a:r>
              <a:rPr sz="2800" dirty="0">
                <a:latin typeface="Arial"/>
                <a:cs typeface="Arial"/>
              </a:rPr>
              <a:t>AskMe’s</a:t>
            </a:r>
            <a:r>
              <a:rPr sz="2800" spc="-85" dirty="0">
                <a:latin typeface="Arial"/>
                <a:cs typeface="Arial"/>
              </a:rPr>
              <a:t> </a:t>
            </a:r>
            <a:r>
              <a:rPr sz="2800" dirty="0">
                <a:latin typeface="Arial"/>
                <a:cs typeface="Arial"/>
              </a:rPr>
              <a:t>software</a:t>
            </a:r>
            <a:r>
              <a:rPr sz="2800" spc="-95" dirty="0">
                <a:latin typeface="Arial"/>
                <a:cs typeface="Arial"/>
              </a:rPr>
              <a:t> </a:t>
            </a:r>
            <a:r>
              <a:rPr sz="2800" dirty="0">
                <a:latin typeface="Arial"/>
                <a:cs typeface="Arial"/>
              </a:rPr>
              <a:t>detects</a:t>
            </a:r>
            <a:r>
              <a:rPr sz="2800" spc="-105" dirty="0">
                <a:latin typeface="Arial"/>
                <a:cs typeface="Arial"/>
              </a:rPr>
              <a:t> </a:t>
            </a:r>
            <a:r>
              <a:rPr sz="2800" dirty="0">
                <a:latin typeface="Arial"/>
                <a:cs typeface="Arial"/>
              </a:rPr>
              <a:t>and</a:t>
            </a:r>
            <a:r>
              <a:rPr sz="2800" spc="-75" dirty="0">
                <a:latin typeface="Arial"/>
                <a:cs typeface="Arial"/>
              </a:rPr>
              <a:t> </a:t>
            </a:r>
            <a:r>
              <a:rPr sz="2800" spc="-10" dirty="0">
                <a:latin typeface="Arial"/>
                <a:cs typeface="Arial"/>
              </a:rPr>
              <a:t>captures </a:t>
            </a:r>
            <a:r>
              <a:rPr sz="2800" dirty="0">
                <a:latin typeface="Arial"/>
                <a:cs typeface="Arial"/>
              </a:rPr>
              <a:t>keywords</a:t>
            </a:r>
            <a:r>
              <a:rPr sz="2800" spc="-70" dirty="0">
                <a:latin typeface="Arial"/>
                <a:cs typeface="Arial"/>
              </a:rPr>
              <a:t> </a:t>
            </a:r>
            <a:r>
              <a:rPr sz="2800" dirty="0">
                <a:latin typeface="Arial"/>
                <a:cs typeface="Arial"/>
              </a:rPr>
              <a:t>from</a:t>
            </a:r>
            <a:r>
              <a:rPr sz="2800" spc="-75" dirty="0">
                <a:latin typeface="Arial"/>
                <a:cs typeface="Arial"/>
              </a:rPr>
              <a:t> </a:t>
            </a:r>
            <a:r>
              <a:rPr sz="2800" spc="-10" dirty="0">
                <a:latin typeface="Arial"/>
                <a:cs typeface="Arial"/>
              </a:rPr>
              <a:t>e-</a:t>
            </a:r>
            <a:r>
              <a:rPr sz="2800" dirty="0">
                <a:latin typeface="Arial"/>
                <a:cs typeface="Arial"/>
              </a:rPr>
              <a:t>mail</a:t>
            </a:r>
            <a:r>
              <a:rPr sz="2800" spc="-60" dirty="0">
                <a:latin typeface="Arial"/>
                <a:cs typeface="Arial"/>
              </a:rPr>
              <a:t> </a:t>
            </a:r>
            <a:r>
              <a:rPr sz="2800" dirty="0">
                <a:latin typeface="Arial"/>
                <a:cs typeface="Arial"/>
              </a:rPr>
              <a:t>and</a:t>
            </a:r>
            <a:r>
              <a:rPr sz="2800" spc="-60" dirty="0">
                <a:latin typeface="Arial"/>
                <a:cs typeface="Arial"/>
              </a:rPr>
              <a:t> </a:t>
            </a:r>
            <a:r>
              <a:rPr sz="2800" dirty="0">
                <a:latin typeface="Arial"/>
                <a:cs typeface="Arial"/>
              </a:rPr>
              <a:t>documents</a:t>
            </a:r>
            <a:r>
              <a:rPr sz="2800" spc="-70" dirty="0">
                <a:latin typeface="Arial"/>
                <a:cs typeface="Arial"/>
              </a:rPr>
              <a:t> </a:t>
            </a:r>
            <a:r>
              <a:rPr sz="2800" spc="-10" dirty="0">
                <a:latin typeface="Arial"/>
                <a:cs typeface="Arial"/>
              </a:rPr>
              <a:t>created </a:t>
            </a:r>
            <a:r>
              <a:rPr sz="2800" dirty="0">
                <a:latin typeface="Arial"/>
                <a:cs typeface="Arial"/>
              </a:rPr>
              <a:t>by</a:t>
            </a:r>
            <a:r>
              <a:rPr sz="2800" spc="-35" dirty="0">
                <a:latin typeface="Arial"/>
                <a:cs typeface="Arial"/>
              </a:rPr>
              <a:t> </a:t>
            </a:r>
            <a:r>
              <a:rPr sz="2800" spc="-10" dirty="0">
                <a:latin typeface="Arial"/>
                <a:cs typeface="Arial"/>
              </a:rPr>
              <a:t>employees</a:t>
            </a:r>
            <a:endParaRPr sz="2800">
              <a:latin typeface="Arial"/>
              <a:cs typeface="Arial"/>
            </a:endParaRPr>
          </a:p>
          <a:p>
            <a:pPr marL="756285" marR="768350" lvl="1" indent="-287020">
              <a:lnSpc>
                <a:spcPct val="100000"/>
              </a:lnSpc>
              <a:spcBef>
                <a:spcPts val="635"/>
              </a:spcBef>
              <a:buChar char="–"/>
              <a:tabLst>
                <a:tab pos="756285" algn="l"/>
              </a:tabLst>
            </a:pPr>
            <a:r>
              <a:rPr sz="2600" dirty="0">
                <a:latin typeface="Arial"/>
                <a:cs typeface="Arial"/>
              </a:rPr>
              <a:t>Creates</a:t>
            </a:r>
            <a:r>
              <a:rPr sz="2600" spc="-45" dirty="0">
                <a:latin typeface="Arial"/>
                <a:cs typeface="Arial"/>
              </a:rPr>
              <a:t> </a:t>
            </a:r>
            <a:r>
              <a:rPr sz="2600" dirty="0">
                <a:latin typeface="Arial"/>
                <a:cs typeface="Arial"/>
              </a:rPr>
              <a:t>a</a:t>
            </a:r>
            <a:r>
              <a:rPr sz="2600" spc="-30" dirty="0">
                <a:latin typeface="Arial"/>
                <a:cs typeface="Arial"/>
              </a:rPr>
              <a:t> </a:t>
            </a:r>
            <a:r>
              <a:rPr sz="2600" dirty="0">
                <a:latin typeface="Arial"/>
                <a:cs typeface="Arial"/>
              </a:rPr>
              <a:t>knowledge</a:t>
            </a:r>
            <a:r>
              <a:rPr sz="2600" spc="-55" dirty="0">
                <a:latin typeface="Arial"/>
                <a:cs typeface="Arial"/>
              </a:rPr>
              <a:t> </a:t>
            </a:r>
            <a:r>
              <a:rPr sz="2600" dirty="0">
                <a:latin typeface="Arial"/>
                <a:cs typeface="Arial"/>
              </a:rPr>
              <a:t>base</a:t>
            </a:r>
            <a:r>
              <a:rPr sz="2600" spc="-40" dirty="0">
                <a:latin typeface="Arial"/>
                <a:cs typeface="Arial"/>
              </a:rPr>
              <a:t> </a:t>
            </a:r>
            <a:r>
              <a:rPr sz="2600" dirty="0">
                <a:latin typeface="Arial"/>
                <a:cs typeface="Arial"/>
              </a:rPr>
              <a:t>with</a:t>
            </a:r>
            <a:r>
              <a:rPr sz="2600" spc="-35" dirty="0">
                <a:latin typeface="Arial"/>
                <a:cs typeface="Arial"/>
              </a:rPr>
              <a:t> </a:t>
            </a:r>
            <a:r>
              <a:rPr sz="2600" dirty="0">
                <a:latin typeface="Arial"/>
                <a:cs typeface="Arial"/>
              </a:rPr>
              <a:t>names</a:t>
            </a:r>
            <a:r>
              <a:rPr sz="2600" spc="-40" dirty="0">
                <a:latin typeface="Arial"/>
                <a:cs typeface="Arial"/>
              </a:rPr>
              <a:t> </a:t>
            </a:r>
            <a:r>
              <a:rPr sz="2600" spc="-25" dirty="0">
                <a:latin typeface="Arial"/>
                <a:cs typeface="Arial"/>
              </a:rPr>
              <a:t>of </a:t>
            </a:r>
            <a:r>
              <a:rPr sz="2600" dirty="0">
                <a:latin typeface="Arial"/>
                <a:cs typeface="Arial"/>
              </a:rPr>
              <a:t>employees</a:t>
            </a:r>
            <a:r>
              <a:rPr sz="2600" spc="-60" dirty="0">
                <a:latin typeface="Arial"/>
                <a:cs typeface="Arial"/>
              </a:rPr>
              <a:t> </a:t>
            </a:r>
            <a:r>
              <a:rPr sz="2600" dirty="0">
                <a:latin typeface="Arial"/>
                <a:cs typeface="Arial"/>
              </a:rPr>
              <a:t>and</a:t>
            </a:r>
            <a:r>
              <a:rPr sz="2600" spc="-15" dirty="0">
                <a:latin typeface="Arial"/>
                <a:cs typeface="Arial"/>
              </a:rPr>
              <a:t> </a:t>
            </a:r>
            <a:r>
              <a:rPr sz="2600" dirty="0">
                <a:latin typeface="Arial"/>
                <a:cs typeface="Arial"/>
              </a:rPr>
              <a:t>their</a:t>
            </a:r>
            <a:r>
              <a:rPr sz="2600" spc="-25" dirty="0">
                <a:latin typeface="Arial"/>
                <a:cs typeface="Arial"/>
              </a:rPr>
              <a:t> </a:t>
            </a:r>
            <a:r>
              <a:rPr sz="2600" spc="-10" dirty="0">
                <a:latin typeface="Arial"/>
                <a:cs typeface="Arial"/>
              </a:rPr>
              <a:t>interests</a:t>
            </a:r>
            <a:endParaRPr sz="2600">
              <a:latin typeface="Arial"/>
              <a:cs typeface="Arial"/>
            </a:endParaRPr>
          </a:p>
          <a:p>
            <a:pPr marL="756285" lvl="1" indent="-286385">
              <a:lnSpc>
                <a:spcPct val="100000"/>
              </a:lnSpc>
              <a:spcBef>
                <a:spcPts val="625"/>
              </a:spcBef>
              <a:buChar char="–"/>
              <a:tabLst>
                <a:tab pos="756285" algn="l"/>
              </a:tabLst>
            </a:pPr>
            <a:r>
              <a:rPr sz="2600" dirty="0">
                <a:latin typeface="Arial"/>
                <a:cs typeface="Arial"/>
              </a:rPr>
              <a:t>Allows</a:t>
            </a:r>
            <a:r>
              <a:rPr sz="2600" spc="-40" dirty="0">
                <a:latin typeface="Arial"/>
                <a:cs typeface="Arial"/>
              </a:rPr>
              <a:t> </a:t>
            </a:r>
            <a:r>
              <a:rPr sz="2600" spc="-10" dirty="0">
                <a:latin typeface="Arial"/>
                <a:cs typeface="Arial"/>
              </a:rPr>
              <a:t>free-</a:t>
            </a:r>
            <a:r>
              <a:rPr sz="2600" dirty="0">
                <a:latin typeface="Arial"/>
                <a:cs typeface="Arial"/>
              </a:rPr>
              <a:t>form</a:t>
            </a:r>
            <a:r>
              <a:rPr sz="2600" spc="-20" dirty="0">
                <a:latin typeface="Arial"/>
                <a:cs typeface="Arial"/>
              </a:rPr>
              <a:t> </a:t>
            </a:r>
            <a:r>
              <a:rPr sz="2600" dirty="0">
                <a:latin typeface="Arial"/>
                <a:cs typeface="Arial"/>
              </a:rPr>
              <a:t>search</a:t>
            </a:r>
            <a:r>
              <a:rPr sz="2600" spc="-30" dirty="0">
                <a:latin typeface="Arial"/>
                <a:cs typeface="Arial"/>
              </a:rPr>
              <a:t> </a:t>
            </a:r>
            <a:r>
              <a:rPr sz="2600" dirty="0">
                <a:latin typeface="Arial"/>
                <a:cs typeface="Arial"/>
              </a:rPr>
              <a:t>queries</a:t>
            </a:r>
            <a:r>
              <a:rPr sz="2600" spc="-40" dirty="0">
                <a:latin typeface="Arial"/>
                <a:cs typeface="Arial"/>
              </a:rPr>
              <a:t> </a:t>
            </a:r>
            <a:r>
              <a:rPr sz="2600" dirty="0">
                <a:latin typeface="Arial"/>
                <a:cs typeface="Arial"/>
              </a:rPr>
              <a:t>on</a:t>
            </a:r>
            <a:r>
              <a:rPr sz="2600" spc="-10" dirty="0">
                <a:latin typeface="Arial"/>
                <a:cs typeface="Arial"/>
              </a:rPr>
              <a:t> </a:t>
            </a:r>
            <a:r>
              <a:rPr sz="2600" spc="-25" dirty="0">
                <a:latin typeface="Arial"/>
                <a:cs typeface="Arial"/>
              </a:rPr>
              <a:t>Web</a:t>
            </a:r>
            <a:endParaRPr sz="2600">
              <a:latin typeface="Arial"/>
              <a:cs typeface="Arial"/>
            </a:endParaRPr>
          </a:p>
          <a:p>
            <a:pPr marL="756285" marR="14604" lvl="1" indent="-287020">
              <a:lnSpc>
                <a:spcPct val="100000"/>
              </a:lnSpc>
              <a:spcBef>
                <a:spcPts val="625"/>
              </a:spcBef>
              <a:buChar char="–"/>
              <a:tabLst>
                <a:tab pos="756285" algn="l"/>
              </a:tabLst>
            </a:pPr>
            <a:r>
              <a:rPr sz="2600" dirty="0">
                <a:latin typeface="Arial"/>
                <a:cs typeface="Arial"/>
              </a:rPr>
              <a:t>A</a:t>
            </a:r>
            <a:r>
              <a:rPr sz="2600" spc="-160" dirty="0">
                <a:latin typeface="Arial"/>
                <a:cs typeface="Arial"/>
              </a:rPr>
              <a:t> </a:t>
            </a:r>
            <a:r>
              <a:rPr sz="2600" dirty="0">
                <a:latin typeface="Arial"/>
                <a:cs typeface="Arial"/>
              </a:rPr>
              <a:t>search</a:t>
            </a:r>
            <a:r>
              <a:rPr sz="2600" spc="-25" dirty="0">
                <a:latin typeface="Arial"/>
                <a:cs typeface="Arial"/>
              </a:rPr>
              <a:t> </a:t>
            </a:r>
            <a:r>
              <a:rPr sz="2600" dirty="0">
                <a:latin typeface="Arial"/>
                <a:cs typeface="Arial"/>
              </a:rPr>
              <a:t>returns</a:t>
            </a:r>
            <a:r>
              <a:rPr sz="2600" spc="-35" dirty="0">
                <a:latin typeface="Arial"/>
                <a:cs typeface="Arial"/>
              </a:rPr>
              <a:t> </a:t>
            </a:r>
            <a:r>
              <a:rPr sz="2600" dirty="0">
                <a:latin typeface="Arial"/>
                <a:cs typeface="Arial"/>
              </a:rPr>
              <a:t>the</a:t>
            </a:r>
            <a:r>
              <a:rPr sz="2600" spc="-10" dirty="0">
                <a:latin typeface="Arial"/>
                <a:cs typeface="Arial"/>
              </a:rPr>
              <a:t> </a:t>
            </a:r>
            <a:r>
              <a:rPr sz="2600" dirty="0">
                <a:latin typeface="Arial"/>
                <a:cs typeface="Arial"/>
              </a:rPr>
              <a:t>names</a:t>
            </a:r>
            <a:r>
              <a:rPr sz="2600" spc="-40" dirty="0">
                <a:latin typeface="Arial"/>
                <a:cs typeface="Arial"/>
              </a:rPr>
              <a:t> </a:t>
            </a:r>
            <a:r>
              <a:rPr sz="2600" dirty="0">
                <a:latin typeface="Arial"/>
                <a:cs typeface="Arial"/>
              </a:rPr>
              <a:t>of</a:t>
            </a:r>
            <a:r>
              <a:rPr sz="2600" spc="-20" dirty="0">
                <a:latin typeface="Arial"/>
                <a:cs typeface="Arial"/>
              </a:rPr>
              <a:t> </a:t>
            </a:r>
            <a:r>
              <a:rPr sz="2600" dirty="0">
                <a:latin typeface="Arial"/>
                <a:cs typeface="Arial"/>
              </a:rPr>
              <a:t>employees</a:t>
            </a:r>
            <a:r>
              <a:rPr sz="2600" spc="-50" dirty="0">
                <a:latin typeface="Arial"/>
                <a:cs typeface="Arial"/>
              </a:rPr>
              <a:t> </a:t>
            </a:r>
            <a:r>
              <a:rPr sz="2600" spc="-25" dirty="0">
                <a:latin typeface="Arial"/>
                <a:cs typeface="Arial"/>
              </a:rPr>
              <a:t>who </a:t>
            </a:r>
            <a:r>
              <a:rPr sz="2600" dirty="0">
                <a:latin typeface="Arial"/>
                <a:cs typeface="Arial"/>
              </a:rPr>
              <a:t>have</a:t>
            </a:r>
            <a:r>
              <a:rPr sz="2600" spc="-50" dirty="0">
                <a:latin typeface="Arial"/>
                <a:cs typeface="Arial"/>
              </a:rPr>
              <a:t> </a:t>
            </a:r>
            <a:r>
              <a:rPr sz="2600" dirty="0">
                <a:latin typeface="Arial"/>
                <a:cs typeface="Arial"/>
              </a:rPr>
              <a:t>created</a:t>
            </a:r>
            <a:r>
              <a:rPr sz="2600" spc="-40" dirty="0">
                <a:latin typeface="Arial"/>
                <a:cs typeface="Arial"/>
              </a:rPr>
              <a:t> </a:t>
            </a:r>
            <a:r>
              <a:rPr sz="2600" dirty="0">
                <a:latin typeface="Arial"/>
                <a:cs typeface="Arial"/>
              </a:rPr>
              <a:t>documents,</a:t>
            </a:r>
            <a:r>
              <a:rPr sz="2600" spc="-70" dirty="0">
                <a:latin typeface="Arial"/>
                <a:cs typeface="Arial"/>
              </a:rPr>
              <a:t> </a:t>
            </a:r>
            <a:r>
              <a:rPr sz="2600" dirty="0">
                <a:latin typeface="Arial"/>
                <a:cs typeface="Arial"/>
              </a:rPr>
              <a:t>e-mail,</a:t>
            </a:r>
            <a:r>
              <a:rPr sz="2600" spc="-60" dirty="0">
                <a:latin typeface="Arial"/>
                <a:cs typeface="Arial"/>
              </a:rPr>
              <a:t> </a:t>
            </a:r>
            <a:r>
              <a:rPr sz="2600" spc="-25" dirty="0">
                <a:latin typeface="Arial"/>
                <a:cs typeface="Arial"/>
              </a:rPr>
              <a:t>or </a:t>
            </a:r>
            <a:r>
              <a:rPr sz="2600" dirty="0">
                <a:latin typeface="Arial"/>
                <a:cs typeface="Arial"/>
              </a:rPr>
              <a:t>presentations</a:t>
            </a:r>
            <a:r>
              <a:rPr sz="2600" spc="-75" dirty="0">
                <a:latin typeface="Arial"/>
                <a:cs typeface="Arial"/>
              </a:rPr>
              <a:t> </a:t>
            </a:r>
            <a:r>
              <a:rPr sz="2600" dirty="0">
                <a:latin typeface="Arial"/>
                <a:cs typeface="Arial"/>
              </a:rPr>
              <a:t>on</a:t>
            </a:r>
            <a:r>
              <a:rPr sz="2600" spc="-60" dirty="0">
                <a:latin typeface="Arial"/>
                <a:cs typeface="Arial"/>
              </a:rPr>
              <a:t> </a:t>
            </a:r>
            <a:r>
              <a:rPr sz="2600" dirty="0">
                <a:latin typeface="Arial"/>
                <a:cs typeface="Arial"/>
              </a:rPr>
              <a:t>the</a:t>
            </a:r>
            <a:r>
              <a:rPr sz="2600" spc="-60" dirty="0">
                <a:latin typeface="Arial"/>
                <a:cs typeface="Arial"/>
              </a:rPr>
              <a:t> </a:t>
            </a:r>
            <a:r>
              <a:rPr sz="2600" spc="-10" dirty="0">
                <a:latin typeface="Arial"/>
                <a:cs typeface="Arial"/>
              </a:rPr>
              <a:t>subject</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41300">
              <a:lnSpc>
                <a:spcPct val="100000"/>
              </a:lnSpc>
              <a:spcBef>
                <a:spcPts val="95"/>
              </a:spcBef>
            </a:pPr>
            <a:r>
              <a:rPr dirty="0"/>
              <a:t>Knowledge</a:t>
            </a:r>
            <a:r>
              <a:rPr spc="-65" dirty="0"/>
              <a:t> </a:t>
            </a:r>
            <a:r>
              <a:rPr dirty="0"/>
              <a:t>from</a:t>
            </a:r>
            <a:r>
              <a:rPr spc="-90" dirty="0"/>
              <a:t> </a:t>
            </a:r>
            <a:r>
              <a:rPr dirty="0"/>
              <a:t>the</a:t>
            </a:r>
            <a:r>
              <a:rPr spc="-85" dirty="0"/>
              <a:t> </a:t>
            </a:r>
            <a:r>
              <a:rPr spc="-25" dirty="0"/>
              <a:t>Web</a:t>
            </a:r>
          </a:p>
        </p:txBody>
      </p:sp>
      <p:sp>
        <p:nvSpPr>
          <p:cNvPr id="3" name="object 3"/>
          <p:cNvSpPr txBox="1"/>
          <p:nvPr/>
        </p:nvSpPr>
        <p:spPr>
          <a:xfrm>
            <a:off x="1220216" y="862329"/>
            <a:ext cx="7571105" cy="4483735"/>
          </a:xfrm>
          <a:prstGeom prst="rect">
            <a:avLst/>
          </a:prstGeom>
        </p:spPr>
        <p:txBody>
          <a:bodyPr vert="horz" wrap="square" lIns="0" tIns="12065" rIns="0" bIns="0" rtlCol="0">
            <a:spAutoFit/>
          </a:bodyPr>
          <a:lstStyle/>
          <a:p>
            <a:pPr marL="355600" marR="74295" indent="-342900">
              <a:lnSpc>
                <a:spcPct val="100000"/>
              </a:lnSpc>
              <a:spcBef>
                <a:spcPts val="95"/>
              </a:spcBef>
              <a:buChar char="•"/>
              <a:tabLst>
                <a:tab pos="355600" algn="l"/>
              </a:tabLst>
            </a:pPr>
            <a:r>
              <a:rPr sz="2800" dirty="0">
                <a:latin typeface="Arial"/>
                <a:cs typeface="Arial"/>
              </a:rPr>
              <a:t>Consumers</a:t>
            </a:r>
            <a:r>
              <a:rPr sz="2800" spc="-50" dirty="0">
                <a:latin typeface="Arial"/>
                <a:cs typeface="Arial"/>
              </a:rPr>
              <a:t> </a:t>
            </a:r>
            <a:r>
              <a:rPr sz="2800" dirty="0">
                <a:latin typeface="Arial"/>
                <a:cs typeface="Arial"/>
              </a:rPr>
              <a:t>post</a:t>
            </a:r>
            <a:r>
              <a:rPr sz="2800" spc="-55" dirty="0">
                <a:latin typeface="Arial"/>
                <a:cs typeface="Arial"/>
              </a:rPr>
              <a:t> </a:t>
            </a:r>
            <a:r>
              <a:rPr sz="2800" dirty="0">
                <a:latin typeface="Arial"/>
                <a:cs typeface="Arial"/>
              </a:rPr>
              <a:t>opinions</a:t>
            </a:r>
            <a:r>
              <a:rPr sz="2800" spc="-55" dirty="0">
                <a:latin typeface="Arial"/>
                <a:cs typeface="Arial"/>
              </a:rPr>
              <a:t> </a:t>
            </a:r>
            <a:r>
              <a:rPr sz="2800" dirty="0">
                <a:latin typeface="Arial"/>
                <a:cs typeface="Arial"/>
              </a:rPr>
              <a:t>of</a:t>
            </a:r>
            <a:r>
              <a:rPr sz="2800" spc="-55" dirty="0">
                <a:latin typeface="Arial"/>
                <a:cs typeface="Arial"/>
              </a:rPr>
              <a:t> </a:t>
            </a:r>
            <a:r>
              <a:rPr sz="2800" dirty="0">
                <a:latin typeface="Arial"/>
                <a:cs typeface="Arial"/>
              </a:rPr>
              <a:t>products</a:t>
            </a:r>
            <a:r>
              <a:rPr sz="2800" spc="-60" dirty="0">
                <a:latin typeface="Arial"/>
                <a:cs typeface="Arial"/>
              </a:rPr>
              <a:t> </a:t>
            </a:r>
            <a:r>
              <a:rPr sz="2800" dirty="0">
                <a:latin typeface="Arial"/>
                <a:cs typeface="Arial"/>
              </a:rPr>
              <a:t>on</a:t>
            </a:r>
            <a:r>
              <a:rPr sz="2800" spc="-65" dirty="0">
                <a:latin typeface="Arial"/>
                <a:cs typeface="Arial"/>
              </a:rPr>
              <a:t> </a:t>
            </a:r>
            <a:r>
              <a:rPr sz="2800" spc="-25" dirty="0">
                <a:latin typeface="Arial"/>
                <a:cs typeface="Arial"/>
              </a:rPr>
              <a:t>web </a:t>
            </a:r>
            <a:r>
              <a:rPr sz="2800" dirty="0">
                <a:latin typeface="Arial"/>
                <a:cs typeface="Arial"/>
              </a:rPr>
              <a:t>at</a:t>
            </a:r>
            <a:r>
              <a:rPr sz="2800" spc="-60" dirty="0">
                <a:latin typeface="Arial"/>
                <a:cs typeface="Arial"/>
              </a:rPr>
              <a:t> </a:t>
            </a:r>
            <a:r>
              <a:rPr sz="2800" dirty="0">
                <a:latin typeface="Arial"/>
                <a:cs typeface="Arial"/>
              </a:rPr>
              <a:t>various</a:t>
            </a:r>
            <a:r>
              <a:rPr sz="2800" spc="-50" dirty="0">
                <a:latin typeface="Arial"/>
                <a:cs typeface="Arial"/>
              </a:rPr>
              <a:t> </a:t>
            </a:r>
            <a:r>
              <a:rPr sz="2800" dirty="0">
                <a:latin typeface="Arial"/>
                <a:cs typeface="Arial"/>
              </a:rPr>
              <a:t>locations,</a:t>
            </a:r>
            <a:r>
              <a:rPr sz="2800" spc="-65" dirty="0">
                <a:latin typeface="Arial"/>
                <a:cs typeface="Arial"/>
              </a:rPr>
              <a:t> </a:t>
            </a:r>
            <a:r>
              <a:rPr sz="2800" dirty="0">
                <a:latin typeface="Arial"/>
                <a:cs typeface="Arial"/>
              </a:rPr>
              <a:t>such</a:t>
            </a:r>
            <a:r>
              <a:rPr sz="2800" spc="-50" dirty="0">
                <a:latin typeface="Arial"/>
                <a:cs typeface="Arial"/>
              </a:rPr>
              <a:t> </a:t>
            </a:r>
            <a:r>
              <a:rPr sz="2800" spc="-25" dirty="0">
                <a:latin typeface="Arial"/>
                <a:cs typeface="Arial"/>
              </a:rPr>
              <a:t>as:</a:t>
            </a:r>
            <a:endParaRPr sz="2800">
              <a:latin typeface="Arial"/>
              <a:cs typeface="Arial"/>
            </a:endParaRPr>
          </a:p>
          <a:p>
            <a:pPr marL="756285" lvl="1" indent="-286385">
              <a:lnSpc>
                <a:spcPct val="100000"/>
              </a:lnSpc>
              <a:spcBef>
                <a:spcPts val="635"/>
              </a:spcBef>
              <a:buChar char="–"/>
              <a:tabLst>
                <a:tab pos="756285" algn="l"/>
              </a:tabLst>
            </a:pPr>
            <a:r>
              <a:rPr sz="2600" dirty="0">
                <a:latin typeface="Arial"/>
                <a:cs typeface="Arial"/>
              </a:rPr>
              <a:t>On</a:t>
            </a:r>
            <a:r>
              <a:rPr sz="2600" spc="-40" dirty="0">
                <a:latin typeface="Arial"/>
                <a:cs typeface="Arial"/>
              </a:rPr>
              <a:t> </a:t>
            </a:r>
            <a:r>
              <a:rPr sz="2600" dirty="0">
                <a:latin typeface="Arial"/>
                <a:cs typeface="Arial"/>
              </a:rPr>
              <a:t>the</a:t>
            </a:r>
            <a:r>
              <a:rPr sz="2600" spc="-35" dirty="0">
                <a:latin typeface="Arial"/>
                <a:cs typeface="Arial"/>
              </a:rPr>
              <a:t> </a:t>
            </a:r>
            <a:r>
              <a:rPr sz="2600" dirty="0">
                <a:latin typeface="Arial"/>
                <a:cs typeface="Arial"/>
              </a:rPr>
              <a:t>vendor’s</a:t>
            </a:r>
            <a:r>
              <a:rPr sz="2600" spc="-45" dirty="0">
                <a:latin typeface="Arial"/>
                <a:cs typeface="Arial"/>
              </a:rPr>
              <a:t> </a:t>
            </a:r>
            <a:r>
              <a:rPr sz="2600" spc="-20" dirty="0">
                <a:latin typeface="Arial"/>
                <a:cs typeface="Arial"/>
              </a:rPr>
              <a:t>site</a:t>
            </a:r>
            <a:endParaRPr sz="2600">
              <a:latin typeface="Arial"/>
              <a:cs typeface="Arial"/>
            </a:endParaRPr>
          </a:p>
          <a:p>
            <a:pPr marL="756285" marR="1696720" lvl="1" indent="-287020">
              <a:lnSpc>
                <a:spcPct val="100000"/>
              </a:lnSpc>
              <a:spcBef>
                <a:spcPts val="625"/>
              </a:spcBef>
              <a:buChar char="–"/>
              <a:tabLst>
                <a:tab pos="756285" algn="l"/>
              </a:tabLst>
            </a:pPr>
            <a:r>
              <a:rPr sz="2600" dirty="0">
                <a:latin typeface="Arial"/>
                <a:cs typeface="Arial"/>
              </a:rPr>
              <a:t>At</a:t>
            </a:r>
            <a:r>
              <a:rPr sz="2600" spc="-45" dirty="0">
                <a:latin typeface="Arial"/>
                <a:cs typeface="Arial"/>
              </a:rPr>
              <a:t> </a:t>
            </a:r>
            <a:r>
              <a:rPr sz="2600" dirty="0">
                <a:latin typeface="Arial"/>
                <a:cs typeface="Arial"/>
              </a:rPr>
              <a:t>product</a:t>
            </a:r>
            <a:r>
              <a:rPr sz="2600" spc="-60" dirty="0">
                <a:latin typeface="Arial"/>
                <a:cs typeface="Arial"/>
              </a:rPr>
              <a:t> </a:t>
            </a:r>
            <a:r>
              <a:rPr sz="2600" dirty="0">
                <a:latin typeface="Arial"/>
                <a:cs typeface="Arial"/>
              </a:rPr>
              <a:t>evaluation</a:t>
            </a:r>
            <a:r>
              <a:rPr sz="2600" spc="-55" dirty="0">
                <a:latin typeface="Arial"/>
                <a:cs typeface="Arial"/>
              </a:rPr>
              <a:t> </a:t>
            </a:r>
            <a:r>
              <a:rPr sz="2600" dirty="0">
                <a:latin typeface="Arial"/>
                <a:cs typeface="Arial"/>
              </a:rPr>
              <a:t>sites</a:t>
            </a:r>
            <a:r>
              <a:rPr sz="2600" spc="-50" dirty="0">
                <a:latin typeface="Arial"/>
                <a:cs typeface="Arial"/>
              </a:rPr>
              <a:t> </a:t>
            </a:r>
            <a:r>
              <a:rPr sz="2600" dirty="0">
                <a:latin typeface="Arial"/>
                <a:cs typeface="Arial"/>
              </a:rPr>
              <a:t>such</a:t>
            </a:r>
            <a:r>
              <a:rPr sz="2600" spc="-55" dirty="0">
                <a:latin typeface="Arial"/>
                <a:cs typeface="Arial"/>
              </a:rPr>
              <a:t> </a:t>
            </a:r>
            <a:r>
              <a:rPr sz="2600" spc="-25" dirty="0">
                <a:latin typeface="Arial"/>
                <a:cs typeface="Arial"/>
              </a:rPr>
              <a:t>as </a:t>
            </a:r>
            <a:r>
              <a:rPr sz="2600" spc="-10" dirty="0">
                <a:latin typeface="Arial"/>
                <a:cs typeface="Arial"/>
              </a:rPr>
              <a:t>epinions.com</a:t>
            </a:r>
            <a:endParaRPr sz="2600">
              <a:latin typeface="Arial"/>
              <a:cs typeface="Arial"/>
            </a:endParaRPr>
          </a:p>
          <a:p>
            <a:pPr marL="756285" lvl="1" indent="-286385">
              <a:lnSpc>
                <a:spcPct val="100000"/>
              </a:lnSpc>
              <a:spcBef>
                <a:spcPts val="625"/>
              </a:spcBef>
              <a:buChar char="–"/>
              <a:tabLst>
                <a:tab pos="756285" algn="l"/>
              </a:tabLst>
            </a:pPr>
            <a:r>
              <a:rPr sz="2600" dirty="0">
                <a:latin typeface="Arial"/>
                <a:cs typeface="Arial"/>
              </a:rPr>
              <a:t>In</a:t>
            </a:r>
            <a:r>
              <a:rPr sz="2600" spc="-25" dirty="0">
                <a:latin typeface="Arial"/>
                <a:cs typeface="Arial"/>
              </a:rPr>
              <a:t> </a:t>
            </a:r>
            <a:r>
              <a:rPr sz="2600" spc="-20" dirty="0">
                <a:latin typeface="Arial"/>
                <a:cs typeface="Arial"/>
              </a:rPr>
              <a:t>blogs</a:t>
            </a:r>
            <a:endParaRPr sz="2600">
              <a:latin typeface="Arial"/>
              <a:cs typeface="Arial"/>
            </a:endParaRPr>
          </a:p>
          <a:p>
            <a:pPr marL="354965" indent="-342265">
              <a:lnSpc>
                <a:spcPct val="100000"/>
              </a:lnSpc>
              <a:spcBef>
                <a:spcPts val="665"/>
              </a:spcBef>
              <a:buChar char="•"/>
              <a:tabLst>
                <a:tab pos="354965" algn="l"/>
              </a:tabLst>
            </a:pPr>
            <a:r>
              <a:rPr sz="2800" dirty="0">
                <a:latin typeface="Arial"/>
                <a:cs typeface="Arial"/>
              </a:rPr>
              <a:t>Distilling</a:t>
            </a:r>
            <a:r>
              <a:rPr sz="2800" spc="-105" dirty="0">
                <a:latin typeface="Arial"/>
                <a:cs typeface="Arial"/>
              </a:rPr>
              <a:t> </a:t>
            </a:r>
            <a:r>
              <a:rPr sz="2800" dirty="0">
                <a:latin typeface="Arial"/>
                <a:cs typeface="Arial"/>
              </a:rPr>
              <a:t>consumer</a:t>
            </a:r>
            <a:r>
              <a:rPr sz="2800" spc="-90" dirty="0">
                <a:latin typeface="Arial"/>
                <a:cs typeface="Arial"/>
              </a:rPr>
              <a:t> </a:t>
            </a:r>
            <a:r>
              <a:rPr sz="2800" spc="-10" dirty="0">
                <a:latin typeface="Arial"/>
                <a:cs typeface="Arial"/>
              </a:rPr>
              <a:t>opinions</a:t>
            </a:r>
            <a:endParaRPr sz="2800">
              <a:latin typeface="Arial"/>
              <a:cs typeface="Arial"/>
            </a:endParaRPr>
          </a:p>
          <a:p>
            <a:pPr marL="756285" marR="5080" lvl="1" indent="-287020">
              <a:lnSpc>
                <a:spcPct val="100000"/>
              </a:lnSpc>
              <a:spcBef>
                <a:spcPts val="635"/>
              </a:spcBef>
              <a:buChar char="–"/>
              <a:tabLst>
                <a:tab pos="756285" algn="l"/>
              </a:tabLst>
            </a:pPr>
            <a:r>
              <a:rPr sz="2600" dirty="0">
                <a:latin typeface="Arial"/>
                <a:cs typeface="Arial"/>
              </a:rPr>
              <a:t>Could</a:t>
            </a:r>
            <a:r>
              <a:rPr sz="2600" spc="-60" dirty="0">
                <a:latin typeface="Arial"/>
                <a:cs typeface="Arial"/>
              </a:rPr>
              <a:t> </a:t>
            </a:r>
            <a:r>
              <a:rPr sz="2600" dirty="0">
                <a:latin typeface="Arial"/>
                <a:cs typeface="Arial"/>
              </a:rPr>
              <a:t>aid</a:t>
            </a:r>
            <a:r>
              <a:rPr sz="2600" spc="-50" dirty="0">
                <a:latin typeface="Arial"/>
                <a:cs typeface="Arial"/>
              </a:rPr>
              <a:t> </a:t>
            </a:r>
            <a:r>
              <a:rPr sz="2600" dirty="0">
                <a:latin typeface="Arial"/>
                <a:cs typeface="Arial"/>
              </a:rPr>
              <a:t>a</a:t>
            </a:r>
            <a:r>
              <a:rPr sz="2600" spc="-40" dirty="0">
                <a:latin typeface="Arial"/>
                <a:cs typeface="Arial"/>
              </a:rPr>
              <a:t> </a:t>
            </a:r>
            <a:r>
              <a:rPr sz="2600" dirty="0">
                <a:latin typeface="Arial"/>
                <a:cs typeface="Arial"/>
              </a:rPr>
              <a:t>company’s</a:t>
            </a:r>
            <a:r>
              <a:rPr sz="2600" spc="-70" dirty="0">
                <a:latin typeface="Arial"/>
                <a:cs typeface="Arial"/>
              </a:rPr>
              <a:t> </a:t>
            </a:r>
            <a:r>
              <a:rPr sz="2600" dirty="0">
                <a:latin typeface="Arial"/>
                <a:cs typeface="Arial"/>
              </a:rPr>
              <a:t>market</a:t>
            </a:r>
            <a:r>
              <a:rPr sz="2600" spc="-55" dirty="0">
                <a:latin typeface="Arial"/>
                <a:cs typeface="Arial"/>
              </a:rPr>
              <a:t> </a:t>
            </a:r>
            <a:r>
              <a:rPr sz="2600" dirty="0">
                <a:latin typeface="Arial"/>
                <a:cs typeface="Arial"/>
              </a:rPr>
              <a:t>research,</a:t>
            </a:r>
            <a:r>
              <a:rPr sz="2600" spc="-60" dirty="0">
                <a:latin typeface="Arial"/>
                <a:cs typeface="Arial"/>
              </a:rPr>
              <a:t> </a:t>
            </a:r>
            <a:r>
              <a:rPr sz="2600" spc="-10" dirty="0">
                <a:latin typeface="Arial"/>
                <a:cs typeface="Arial"/>
              </a:rPr>
              <a:t>e.g., </a:t>
            </a:r>
            <a:r>
              <a:rPr sz="2600" dirty="0">
                <a:latin typeface="Arial"/>
                <a:cs typeface="Arial"/>
              </a:rPr>
              <a:t>learning</a:t>
            </a:r>
            <a:r>
              <a:rPr sz="2600" spc="-60" dirty="0">
                <a:latin typeface="Arial"/>
                <a:cs typeface="Arial"/>
              </a:rPr>
              <a:t> </a:t>
            </a:r>
            <a:r>
              <a:rPr sz="2600" dirty="0">
                <a:latin typeface="Arial"/>
                <a:cs typeface="Arial"/>
              </a:rPr>
              <a:t>about</a:t>
            </a:r>
            <a:r>
              <a:rPr sz="2600" spc="-50" dirty="0">
                <a:latin typeface="Arial"/>
                <a:cs typeface="Arial"/>
              </a:rPr>
              <a:t> </a:t>
            </a:r>
            <a:r>
              <a:rPr sz="2600" dirty="0">
                <a:latin typeface="Arial"/>
                <a:cs typeface="Arial"/>
              </a:rPr>
              <a:t>their</a:t>
            </a:r>
            <a:r>
              <a:rPr sz="2600" spc="-45" dirty="0">
                <a:latin typeface="Arial"/>
                <a:cs typeface="Arial"/>
              </a:rPr>
              <a:t> </a:t>
            </a:r>
            <a:r>
              <a:rPr sz="2600" dirty="0">
                <a:latin typeface="Arial"/>
                <a:cs typeface="Arial"/>
              </a:rPr>
              <a:t>own</a:t>
            </a:r>
            <a:r>
              <a:rPr sz="2600" spc="-50" dirty="0">
                <a:latin typeface="Arial"/>
                <a:cs typeface="Arial"/>
              </a:rPr>
              <a:t> </a:t>
            </a:r>
            <a:r>
              <a:rPr sz="2600" dirty="0">
                <a:latin typeface="Arial"/>
                <a:cs typeface="Arial"/>
              </a:rPr>
              <a:t>products</a:t>
            </a:r>
            <a:r>
              <a:rPr sz="2600" spc="-55" dirty="0">
                <a:latin typeface="Arial"/>
                <a:cs typeface="Arial"/>
              </a:rPr>
              <a:t> </a:t>
            </a:r>
            <a:r>
              <a:rPr sz="2600" dirty="0">
                <a:latin typeface="Arial"/>
                <a:cs typeface="Arial"/>
              </a:rPr>
              <a:t>and</a:t>
            </a:r>
            <a:r>
              <a:rPr sz="2600" spc="-45" dirty="0">
                <a:latin typeface="Arial"/>
                <a:cs typeface="Arial"/>
              </a:rPr>
              <a:t> </a:t>
            </a:r>
            <a:r>
              <a:rPr sz="2600" dirty="0">
                <a:latin typeface="Arial"/>
                <a:cs typeface="Arial"/>
              </a:rPr>
              <a:t>those</a:t>
            </a:r>
            <a:r>
              <a:rPr sz="2600" spc="-55" dirty="0">
                <a:latin typeface="Arial"/>
                <a:cs typeface="Arial"/>
              </a:rPr>
              <a:t> </a:t>
            </a:r>
            <a:r>
              <a:rPr sz="2600" spc="-25" dirty="0">
                <a:latin typeface="Arial"/>
                <a:cs typeface="Arial"/>
              </a:rPr>
              <a:t>of </a:t>
            </a:r>
            <a:r>
              <a:rPr sz="2600" dirty="0">
                <a:latin typeface="Arial"/>
                <a:cs typeface="Arial"/>
              </a:rPr>
              <a:t>their</a:t>
            </a:r>
            <a:r>
              <a:rPr sz="2600" spc="-20" dirty="0">
                <a:latin typeface="Arial"/>
                <a:cs typeface="Arial"/>
              </a:rPr>
              <a:t> </a:t>
            </a:r>
            <a:r>
              <a:rPr sz="2600" spc="-10" dirty="0">
                <a:latin typeface="Arial"/>
                <a:cs typeface="Arial"/>
              </a:rPr>
              <a:t>competitors</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41300">
              <a:lnSpc>
                <a:spcPct val="100000"/>
              </a:lnSpc>
              <a:spcBef>
                <a:spcPts val="95"/>
              </a:spcBef>
            </a:pPr>
            <a:r>
              <a:rPr dirty="0"/>
              <a:t>Knowledge</a:t>
            </a:r>
            <a:r>
              <a:rPr spc="-60" dirty="0"/>
              <a:t> </a:t>
            </a:r>
            <a:r>
              <a:rPr dirty="0"/>
              <a:t>from</a:t>
            </a:r>
            <a:r>
              <a:rPr spc="-90" dirty="0"/>
              <a:t> </a:t>
            </a:r>
            <a:r>
              <a:rPr dirty="0"/>
              <a:t>the</a:t>
            </a:r>
            <a:r>
              <a:rPr spc="-85" dirty="0"/>
              <a:t> </a:t>
            </a:r>
            <a:r>
              <a:rPr dirty="0"/>
              <a:t>Web</a:t>
            </a:r>
            <a:r>
              <a:rPr spc="-90" dirty="0"/>
              <a:t> </a:t>
            </a:r>
            <a:r>
              <a:rPr spc="-10" dirty="0"/>
              <a:t>(cont'd.)</a:t>
            </a:r>
          </a:p>
        </p:txBody>
      </p:sp>
      <p:sp>
        <p:nvSpPr>
          <p:cNvPr id="3" name="object 3"/>
          <p:cNvSpPr txBox="1"/>
          <p:nvPr/>
        </p:nvSpPr>
        <p:spPr>
          <a:xfrm>
            <a:off x="1067816" y="1174445"/>
            <a:ext cx="7731125" cy="4435475"/>
          </a:xfrm>
          <a:prstGeom prst="rect">
            <a:avLst/>
          </a:prstGeom>
        </p:spPr>
        <p:txBody>
          <a:bodyPr vert="horz" wrap="square" lIns="0" tIns="12065" rIns="0" bIns="0" rtlCol="0">
            <a:spAutoFit/>
          </a:bodyPr>
          <a:lstStyle/>
          <a:p>
            <a:pPr marL="355600" marR="162560" indent="-342900">
              <a:lnSpc>
                <a:spcPct val="100000"/>
              </a:lnSpc>
              <a:spcBef>
                <a:spcPts val="95"/>
              </a:spcBef>
              <a:buChar char="•"/>
              <a:tabLst>
                <a:tab pos="355600" algn="l"/>
              </a:tabLst>
            </a:pPr>
            <a:r>
              <a:rPr sz="2800" dirty="0">
                <a:latin typeface="Arial"/>
                <a:cs typeface="Arial"/>
              </a:rPr>
              <a:t>Some</a:t>
            </a:r>
            <a:r>
              <a:rPr sz="2800" spc="-95" dirty="0">
                <a:latin typeface="Arial"/>
                <a:cs typeface="Arial"/>
              </a:rPr>
              <a:t> </a:t>
            </a:r>
            <a:r>
              <a:rPr sz="2800" dirty="0">
                <a:latin typeface="Arial"/>
                <a:cs typeface="Arial"/>
              </a:rPr>
              <a:t>companies</a:t>
            </a:r>
            <a:r>
              <a:rPr sz="2800" spc="-90" dirty="0">
                <a:latin typeface="Arial"/>
                <a:cs typeface="Arial"/>
              </a:rPr>
              <a:t> </a:t>
            </a:r>
            <a:r>
              <a:rPr sz="2800" dirty="0">
                <a:latin typeface="Arial"/>
                <a:cs typeface="Arial"/>
              </a:rPr>
              <a:t>have</a:t>
            </a:r>
            <a:r>
              <a:rPr sz="2800" spc="-110" dirty="0">
                <a:latin typeface="Arial"/>
                <a:cs typeface="Arial"/>
              </a:rPr>
              <a:t> </a:t>
            </a:r>
            <a:r>
              <a:rPr sz="2800" dirty="0">
                <a:latin typeface="Arial"/>
                <a:cs typeface="Arial"/>
              </a:rPr>
              <a:t>developed</a:t>
            </a:r>
            <a:r>
              <a:rPr sz="2800" spc="-90" dirty="0">
                <a:latin typeface="Arial"/>
                <a:cs typeface="Arial"/>
              </a:rPr>
              <a:t> </a:t>
            </a:r>
            <a:r>
              <a:rPr sz="2800" dirty="0">
                <a:latin typeface="Arial"/>
                <a:cs typeface="Arial"/>
              </a:rPr>
              <a:t>software</a:t>
            </a:r>
            <a:r>
              <a:rPr sz="2800" spc="-110" dirty="0">
                <a:latin typeface="Arial"/>
                <a:cs typeface="Arial"/>
              </a:rPr>
              <a:t> </a:t>
            </a:r>
            <a:r>
              <a:rPr sz="2800" spc="-25" dirty="0">
                <a:latin typeface="Arial"/>
                <a:cs typeface="Arial"/>
              </a:rPr>
              <a:t>to </a:t>
            </a:r>
            <a:r>
              <a:rPr sz="2800" dirty="0">
                <a:latin typeface="Arial"/>
                <a:cs typeface="Arial"/>
              </a:rPr>
              <a:t>search</a:t>
            </a:r>
            <a:r>
              <a:rPr sz="2800" spc="-50" dirty="0">
                <a:latin typeface="Arial"/>
                <a:cs typeface="Arial"/>
              </a:rPr>
              <a:t> </a:t>
            </a:r>
            <a:r>
              <a:rPr sz="2800" dirty="0">
                <a:latin typeface="Arial"/>
                <a:cs typeface="Arial"/>
              </a:rPr>
              <a:t>for</a:t>
            </a:r>
            <a:r>
              <a:rPr sz="2800" spc="-60" dirty="0">
                <a:latin typeface="Arial"/>
                <a:cs typeface="Arial"/>
              </a:rPr>
              <a:t> </a:t>
            </a:r>
            <a:r>
              <a:rPr sz="2800" dirty="0">
                <a:latin typeface="Arial"/>
                <a:cs typeface="Arial"/>
              </a:rPr>
              <a:t>this</a:t>
            </a:r>
            <a:r>
              <a:rPr sz="2800" spc="-55" dirty="0">
                <a:latin typeface="Arial"/>
                <a:cs typeface="Arial"/>
              </a:rPr>
              <a:t> </a:t>
            </a:r>
            <a:r>
              <a:rPr sz="2800" spc="-10" dirty="0">
                <a:latin typeface="Arial"/>
                <a:cs typeface="Arial"/>
              </a:rPr>
              <a:t>information</a:t>
            </a:r>
            <a:endParaRPr sz="2800">
              <a:latin typeface="Arial"/>
              <a:cs typeface="Arial"/>
            </a:endParaRPr>
          </a:p>
          <a:p>
            <a:pPr marL="355600" marR="680720" indent="-342900">
              <a:lnSpc>
                <a:spcPct val="100000"/>
              </a:lnSpc>
              <a:spcBef>
                <a:spcPts val="675"/>
              </a:spcBef>
              <a:buChar char="•"/>
              <a:tabLst>
                <a:tab pos="355600" algn="l"/>
              </a:tabLst>
            </a:pPr>
            <a:r>
              <a:rPr sz="2800" dirty="0">
                <a:latin typeface="Arial"/>
                <a:cs typeface="Arial"/>
              </a:rPr>
              <a:t>Factiva:</a:t>
            </a:r>
            <a:r>
              <a:rPr sz="2800" spc="-70" dirty="0">
                <a:latin typeface="Arial"/>
                <a:cs typeface="Arial"/>
              </a:rPr>
              <a:t> </a:t>
            </a:r>
            <a:r>
              <a:rPr sz="2800" dirty="0">
                <a:latin typeface="Arial"/>
                <a:cs typeface="Arial"/>
              </a:rPr>
              <a:t>a</a:t>
            </a:r>
            <a:r>
              <a:rPr sz="2800" spc="-75" dirty="0">
                <a:latin typeface="Arial"/>
                <a:cs typeface="Arial"/>
              </a:rPr>
              <a:t> </a:t>
            </a:r>
            <a:r>
              <a:rPr sz="2800" dirty="0">
                <a:latin typeface="Arial"/>
                <a:cs typeface="Arial"/>
              </a:rPr>
              <a:t>software</a:t>
            </a:r>
            <a:r>
              <a:rPr sz="2800" spc="-70" dirty="0">
                <a:latin typeface="Arial"/>
                <a:cs typeface="Arial"/>
              </a:rPr>
              <a:t> </a:t>
            </a:r>
            <a:r>
              <a:rPr sz="2800" dirty="0">
                <a:latin typeface="Arial"/>
                <a:cs typeface="Arial"/>
              </a:rPr>
              <a:t>tool</a:t>
            </a:r>
            <a:r>
              <a:rPr sz="2800" spc="-65" dirty="0">
                <a:latin typeface="Arial"/>
                <a:cs typeface="Arial"/>
              </a:rPr>
              <a:t> </a:t>
            </a:r>
            <a:r>
              <a:rPr sz="2800" dirty="0">
                <a:latin typeface="Arial"/>
                <a:cs typeface="Arial"/>
              </a:rPr>
              <a:t>that</a:t>
            </a:r>
            <a:r>
              <a:rPr sz="2800" spc="-65" dirty="0">
                <a:latin typeface="Arial"/>
                <a:cs typeface="Arial"/>
              </a:rPr>
              <a:t> </a:t>
            </a:r>
            <a:r>
              <a:rPr sz="2800" dirty="0">
                <a:latin typeface="Arial"/>
                <a:cs typeface="Arial"/>
              </a:rPr>
              <a:t>gathers</a:t>
            </a:r>
            <a:r>
              <a:rPr sz="2800" spc="-65" dirty="0">
                <a:latin typeface="Arial"/>
                <a:cs typeface="Arial"/>
              </a:rPr>
              <a:t> </a:t>
            </a:r>
            <a:r>
              <a:rPr sz="2800" spc="-10" dirty="0">
                <a:latin typeface="Arial"/>
                <a:cs typeface="Arial"/>
              </a:rPr>
              <a:t>online </a:t>
            </a:r>
            <a:r>
              <a:rPr sz="2800" dirty="0">
                <a:latin typeface="Arial"/>
                <a:cs typeface="Arial"/>
              </a:rPr>
              <a:t>information</a:t>
            </a:r>
            <a:r>
              <a:rPr sz="2800" spc="-65" dirty="0">
                <a:latin typeface="Arial"/>
                <a:cs typeface="Arial"/>
              </a:rPr>
              <a:t> </a:t>
            </a:r>
            <a:r>
              <a:rPr sz="2800" dirty="0">
                <a:latin typeface="Arial"/>
                <a:cs typeface="Arial"/>
              </a:rPr>
              <a:t>from</a:t>
            </a:r>
            <a:r>
              <a:rPr sz="2800" spc="-75" dirty="0">
                <a:latin typeface="Arial"/>
                <a:cs typeface="Arial"/>
              </a:rPr>
              <a:t> </a:t>
            </a:r>
            <a:r>
              <a:rPr sz="2800" dirty="0">
                <a:latin typeface="Arial"/>
                <a:cs typeface="Arial"/>
              </a:rPr>
              <a:t>over</a:t>
            </a:r>
            <a:r>
              <a:rPr sz="2800" spc="-80" dirty="0">
                <a:latin typeface="Arial"/>
                <a:cs typeface="Arial"/>
              </a:rPr>
              <a:t> </a:t>
            </a:r>
            <a:r>
              <a:rPr sz="2800" dirty="0">
                <a:latin typeface="Arial"/>
                <a:cs typeface="Arial"/>
              </a:rPr>
              <a:t>10,000</a:t>
            </a:r>
            <a:r>
              <a:rPr sz="2800" spc="-70" dirty="0">
                <a:latin typeface="Arial"/>
                <a:cs typeface="Arial"/>
              </a:rPr>
              <a:t> </a:t>
            </a:r>
            <a:r>
              <a:rPr sz="2800" spc="-10" dirty="0">
                <a:latin typeface="Arial"/>
                <a:cs typeface="Arial"/>
              </a:rPr>
              <a:t>sources</a:t>
            </a:r>
            <a:endParaRPr sz="2800">
              <a:latin typeface="Arial"/>
              <a:cs typeface="Arial"/>
            </a:endParaRPr>
          </a:p>
          <a:p>
            <a:pPr marL="756285" marR="5080" lvl="1" indent="-287020">
              <a:lnSpc>
                <a:spcPct val="100000"/>
              </a:lnSpc>
              <a:spcBef>
                <a:spcPts val="635"/>
              </a:spcBef>
              <a:buChar char="–"/>
              <a:tabLst>
                <a:tab pos="756285" algn="l"/>
              </a:tabLst>
            </a:pPr>
            <a:r>
              <a:rPr sz="2600" dirty="0">
                <a:latin typeface="Arial"/>
                <a:cs typeface="Arial"/>
              </a:rPr>
              <a:t>Collects</a:t>
            </a:r>
            <a:r>
              <a:rPr sz="2600" spc="-70" dirty="0">
                <a:latin typeface="Arial"/>
                <a:cs typeface="Arial"/>
              </a:rPr>
              <a:t> </a:t>
            </a:r>
            <a:r>
              <a:rPr sz="2600" dirty="0">
                <a:latin typeface="Arial"/>
                <a:cs typeface="Arial"/>
              </a:rPr>
              <a:t>information</a:t>
            </a:r>
            <a:r>
              <a:rPr sz="2600" spc="-40" dirty="0">
                <a:latin typeface="Arial"/>
                <a:cs typeface="Arial"/>
              </a:rPr>
              <a:t> </a:t>
            </a:r>
            <a:r>
              <a:rPr sz="2600" dirty="0">
                <a:latin typeface="Arial"/>
                <a:cs typeface="Arial"/>
              </a:rPr>
              <a:t>from</a:t>
            </a:r>
            <a:r>
              <a:rPr sz="2600" spc="-55" dirty="0">
                <a:latin typeface="Arial"/>
                <a:cs typeface="Arial"/>
              </a:rPr>
              <a:t> </a:t>
            </a:r>
            <a:r>
              <a:rPr sz="2600" dirty="0">
                <a:latin typeface="Arial"/>
                <a:cs typeface="Arial"/>
              </a:rPr>
              <a:t>newspapers,</a:t>
            </a:r>
            <a:r>
              <a:rPr sz="2600" spc="-70" dirty="0">
                <a:latin typeface="Arial"/>
                <a:cs typeface="Arial"/>
              </a:rPr>
              <a:t> </a:t>
            </a:r>
            <a:r>
              <a:rPr sz="2600" spc="-10" dirty="0">
                <a:latin typeface="Arial"/>
                <a:cs typeface="Arial"/>
              </a:rPr>
              <a:t>journals, </a:t>
            </a:r>
            <a:r>
              <a:rPr sz="2600" dirty="0">
                <a:latin typeface="Arial"/>
                <a:cs typeface="Arial"/>
              </a:rPr>
              <a:t>market</a:t>
            </a:r>
            <a:r>
              <a:rPr sz="2600" spc="-50" dirty="0">
                <a:latin typeface="Arial"/>
                <a:cs typeface="Arial"/>
              </a:rPr>
              <a:t> </a:t>
            </a:r>
            <a:r>
              <a:rPr sz="2600" dirty="0">
                <a:latin typeface="Arial"/>
                <a:cs typeface="Arial"/>
              </a:rPr>
              <a:t>data,</a:t>
            </a:r>
            <a:r>
              <a:rPr sz="2600" spc="-35" dirty="0">
                <a:latin typeface="Arial"/>
                <a:cs typeface="Arial"/>
              </a:rPr>
              <a:t> </a:t>
            </a:r>
            <a:r>
              <a:rPr sz="2600" dirty="0">
                <a:latin typeface="Arial"/>
                <a:cs typeface="Arial"/>
              </a:rPr>
              <a:t>and</a:t>
            </a:r>
            <a:r>
              <a:rPr sz="2600" spc="-35" dirty="0">
                <a:latin typeface="Arial"/>
                <a:cs typeface="Arial"/>
              </a:rPr>
              <a:t> </a:t>
            </a:r>
            <a:r>
              <a:rPr sz="2600" spc="-10" dirty="0">
                <a:latin typeface="Arial"/>
                <a:cs typeface="Arial"/>
              </a:rPr>
              <a:t>newswires</a:t>
            </a:r>
            <a:endParaRPr sz="2600">
              <a:latin typeface="Arial"/>
              <a:cs typeface="Arial"/>
            </a:endParaRPr>
          </a:p>
          <a:p>
            <a:pPr marL="756285" marR="699770" lvl="1" indent="-287020">
              <a:lnSpc>
                <a:spcPct val="100000"/>
              </a:lnSpc>
              <a:spcBef>
                <a:spcPts val="630"/>
              </a:spcBef>
              <a:buChar char="–"/>
              <a:tabLst>
                <a:tab pos="756285" algn="l"/>
              </a:tabLst>
            </a:pPr>
            <a:r>
              <a:rPr sz="2600" dirty="0">
                <a:latin typeface="Arial"/>
                <a:cs typeface="Arial"/>
              </a:rPr>
              <a:t>Screens</a:t>
            </a:r>
            <a:r>
              <a:rPr sz="2600" spc="-45" dirty="0">
                <a:latin typeface="Arial"/>
                <a:cs typeface="Arial"/>
              </a:rPr>
              <a:t> </a:t>
            </a:r>
            <a:r>
              <a:rPr sz="2600" dirty="0">
                <a:latin typeface="Arial"/>
                <a:cs typeface="Arial"/>
              </a:rPr>
              <a:t>all</a:t>
            </a:r>
            <a:r>
              <a:rPr sz="2600" spc="-30" dirty="0">
                <a:latin typeface="Arial"/>
                <a:cs typeface="Arial"/>
              </a:rPr>
              <a:t> </a:t>
            </a:r>
            <a:r>
              <a:rPr sz="2600" dirty="0">
                <a:latin typeface="Arial"/>
                <a:cs typeface="Arial"/>
              </a:rPr>
              <a:t>new</a:t>
            </a:r>
            <a:r>
              <a:rPr sz="2600" spc="-20" dirty="0">
                <a:latin typeface="Arial"/>
                <a:cs typeface="Arial"/>
              </a:rPr>
              <a:t> </a:t>
            </a:r>
            <a:r>
              <a:rPr sz="2600" dirty="0">
                <a:latin typeface="Arial"/>
                <a:cs typeface="Arial"/>
              </a:rPr>
              <a:t>information</a:t>
            </a:r>
            <a:r>
              <a:rPr sz="2600" spc="-35" dirty="0">
                <a:latin typeface="Arial"/>
                <a:cs typeface="Arial"/>
              </a:rPr>
              <a:t> </a:t>
            </a:r>
            <a:r>
              <a:rPr sz="2600" dirty="0">
                <a:latin typeface="Arial"/>
                <a:cs typeface="Arial"/>
              </a:rPr>
              <a:t>for</a:t>
            </a:r>
            <a:r>
              <a:rPr sz="2600" spc="-25" dirty="0">
                <a:latin typeface="Arial"/>
                <a:cs typeface="Arial"/>
              </a:rPr>
              <a:t> </a:t>
            </a:r>
            <a:r>
              <a:rPr sz="2600" spc="-10" dirty="0">
                <a:latin typeface="Arial"/>
                <a:cs typeface="Arial"/>
              </a:rPr>
              <a:t>information </a:t>
            </a:r>
            <a:r>
              <a:rPr sz="2600" dirty="0">
                <a:latin typeface="Arial"/>
                <a:cs typeface="Arial"/>
              </a:rPr>
              <a:t>specified</a:t>
            </a:r>
            <a:r>
              <a:rPr sz="2600" spc="-35" dirty="0">
                <a:latin typeface="Arial"/>
                <a:cs typeface="Arial"/>
              </a:rPr>
              <a:t> </a:t>
            </a:r>
            <a:r>
              <a:rPr sz="2600" dirty="0">
                <a:latin typeface="Arial"/>
                <a:cs typeface="Arial"/>
              </a:rPr>
              <a:t>by</a:t>
            </a:r>
            <a:r>
              <a:rPr sz="2600" spc="-30" dirty="0">
                <a:latin typeface="Arial"/>
                <a:cs typeface="Arial"/>
              </a:rPr>
              <a:t> </a:t>
            </a:r>
            <a:r>
              <a:rPr sz="2600" dirty="0">
                <a:latin typeface="Arial"/>
                <a:cs typeface="Arial"/>
              </a:rPr>
              <a:t>a</a:t>
            </a:r>
            <a:r>
              <a:rPr sz="2600" spc="-15" dirty="0">
                <a:latin typeface="Arial"/>
                <a:cs typeface="Arial"/>
              </a:rPr>
              <a:t> </a:t>
            </a:r>
            <a:r>
              <a:rPr sz="2600" dirty="0">
                <a:latin typeface="Arial"/>
                <a:cs typeface="Arial"/>
              </a:rPr>
              <a:t>subscribing</a:t>
            </a:r>
            <a:r>
              <a:rPr sz="2600" spc="-20" dirty="0">
                <a:latin typeface="Arial"/>
                <a:cs typeface="Arial"/>
              </a:rPr>
              <a:t> </a:t>
            </a:r>
            <a:r>
              <a:rPr sz="2600" spc="-10" dirty="0">
                <a:latin typeface="Arial"/>
                <a:cs typeface="Arial"/>
              </a:rPr>
              <a:t>organization</a:t>
            </a:r>
            <a:endParaRPr sz="2600">
              <a:latin typeface="Arial"/>
              <a:cs typeface="Arial"/>
            </a:endParaRPr>
          </a:p>
          <a:p>
            <a:pPr marL="756285" marR="497205" lvl="1" indent="-287020">
              <a:lnSpc>
                <a:spcPct val="100000"/>
              </a:lnSpc>
              <a:spcBef>
                <a:spcPts val="620"/>
              </a:spcBef>
              <a:buChar char="–"/>
              <a:tabLst>
                <a:tab pos="756285" algn="l"/>
              </a:tabLst>
            </a:pPr>
            <a:r>
              <a:rPr sz="2600" dirty="0">
                <a:latin typeface="Arial"/>
                <a:cs typeface="Arial"/>
              </a:rPr>
              <a:t>Helps</a:t>
            </a:r>
            <a:r>
              <a:rPr sz="2600" spc="-30" dirty="0">
                <a:latin typeface="Arial"/>
                <a:cs typeface="Arial"/>
              </a:rPr>
              <a:t> </a:t>
            </a:r>
            <a:r>
              <a:rPr sz="2600" dirty="0">
                <a:latin typeface="Arial"/>
                <a:cs typeface="Arial"/>
              </a:rPr>
              <a:t>an</a:t>
            </a:r>
            <a:r>
              <a:rPr sz="2600" spc="-20" dirty="0">
                <a:latin typeface="Arial"/>
                <a:cs typeface="Arial"/>
              </a:rPr>
              <a:t> </a:t>
            </a:r>
            <a:r>
              <a:rPr sz="2600" dirty="0">
                <a:latin typeface="Arial"/>
                <a:cs typeface="Arial"/>
              </a:rPr>
              <a:t>organization</a:t>
            </a:r>
            <a:r>
              <a:rPr sz="2600" spc="-40" dirty="0">
                <a:latin typeface="Arial"/>
                <a:cs typeface="Arial"/>
              </a:rPr>
              <a:t> </a:t>
            </a:r>
            <a:r>
              <a:rPr sz="2600" dirty="0">
                <a:latin typeface="Arial"/>
                <a:cs typeface="Arial"/>
              </a:rPr>
              <a:t>know</a:t>
            </a:r>
            <a:r>
              <a:rPr sz="2600" spc="-35" dirty="0">
                <a:latin typeface="Arial"/>
                <a:cs typeface="Arial"/>
              </a:rPr>
              <a:t> </a:t>
            </a:r>
            <a:r>
              <a:rPr sz="2600" dirty="0">
                <a:latin typeface="Arial"/>
                <a:cs typeface="Arial"/>
              </a:rPr>
              <a:t>what</a:t>
            </a:r>
            <a:r>
              <a:rPr sz="2600" spc="-25" dirty="0">
                <a:latin typeface="Arial"/>
                <a:cs typeface="Arial"/>
              </a:rPr>
              <a:t> </a:t>
            </a:r>
            <a:r>
              <a:rPr sz="2600" dirty="0">
                <a:latin typeface="Arial"/>
                <a:cs typeface="Arial"/>
              </a:rPr>
              <a:t>others</a:t>
            </a:r>
            <a:r>
              <a:rPr sz="2600" spc="-35" dirty="0">
                <a:latin typeface="Arial"/>
                <a:cs typeface="Arial"/>
              </a:rPr>
              <a:t> </a:t>
            </a:r>
            <a:r>
              <a:rPr sz="2600" spc="-25" dirty="0">
                <a:latin typeface="Arial"/>
                <a:cs typeface="Arial"/>
              </a:rPr>
              <a:t>say </a:t>
            </a:r>
            <a:r>
              <a:rPr sz="2600" dirty="0">
                <a:latin typeface="Arial"/>
                <a:cs typeface="Arial"/>
              </a:rPr>
              <a:t>about</a:t>
            </a:r>
            <a:r>
              <a:rPr sz="2600" spc="-65" dirty="0">
                <a:latin typeface="Arial"/>
                <a:cs typeface="Arial"/>
              </a:rPr>
              <a:t> </a:t>
            </a:r>
            <a:r>
              <a:rPr sz="2600" dirty="0">
                <a:latin typeface="Arial"/>
                <a:cs typeface="Arial"/>
              </a:rPr>
              <a:t>their</a:t>
            </a:r>
            <a:r>
              <a:rPr sz="2600" spc="-55" dirty="0">
                <a:latin typeface="Arial"/>
                <a:cs typeface="Arial"/>
              </a:rPr>
              <a:t> </a:t>
            </a:r>
            <a:r>
              <a:rPr sz="2600" dirty="0">
                <a:latin typeface="Arial"/>
                <a:cs typeface="Arial"/>
              </a:rPr>
              <a:t>products</a:t>
            </a:r>
            <a:r>
              <a:rPr sz="2600" spc="-60" dirty="0">
                <a:latin typeface="Arial"/>
                <a:cs typeface="Arial"/>
              </a:rPr>
              <a:t> </a:t>
            </a:r>
            <a:r>
              <a:rPr sz="2600" dirty="0">
                <a:latin typeface="Arial"/>
                <a:cs typeface="Arial"/>
              </a:rPr>
              <a:t>and</a:t>
            </a:r>
            <a:r>
              <a:rPr sz="2600" spc="-55" dirty="0">
                <a:latin typeface="Arial"/>
                <a:cs typeface="Arial"/>
              </a:rPr>
              <a:t> </a:t>
            </a:r>
            <a:r>
              <a:rPr sz="2600" spc="-10" dirty="0">
                <a:latin typeface="Arial"/>
                <a:cs typeface="Arial"/>
              </a:rPr>
              <a:t>services</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41300">
              <a:lnSpc>
                <a:spcPct val="100000"/>
              </a:lnSpc>
              <a:spcBef>
                <a:spcPts val="95"/>
              </a:spcBef>
            </a:pPr>
            <a:r>
              <a:rPr spc="-10" dirty="0"/>
              <a:t>Autocategorization</a:t>
            </a:r>
          </a:p>
        </p:txBody>
      </p:sp>
      <p:sp>
        <p:nvSpPr>
          <p:cNvPr id="3" name="object 3"/>
          <p:cNvSpPr txBox="1"/>
          <p:nvPr/>
        </p:nvSpPr>
        <p:spPr>
          <a:xfrm>
            <a:off x="1220216" y="932434"/>
            <a:ext cx="7566659" cy="3129915"/>
          </a:xfrm>
          <a:prstGeom prst="rect">
            <a:avLst/>
          </a:prstGeom>
        </p:spPr>
        <p:txBody>
          <a:bodyPr vert="horz" wrap="square" lIns="0" tIns="12065" rIns="0" bIns="0" rtlCol="0">
            <a:spAutoFit/>
          </a:bodyPr>
          <a:lstStyle/>
          <a:p>
            <a:pPr marL="355600" marR="240029" indent="-342900">
              <a:lnSpc>
                <a:spcPct val="100000"/>
              </a:lnSpc>
              <a:spcBef>
                <a:spcPts val="95"/>
              </a:spcBef>
              <a:buFont typeface="Arial"/>
              <a:buChar char="•"/>
              <a:tabLst>
                <a:tab pos="355600" algn="l"/>
              </a:tabLst>
            </a:pPr>
            <a:r>
              <a:rPr sz="2800" b="1" spc="-10" dirty="0">
                <a:latin typeface="Arial"/>
                <a:cs typeface="Arial"/>
              </a:rPr>
              <a:t>Autocategorization</a:t>
            </a:r>
            <a:r>
              <a:rPr sz="2800" b="1" spc="-25" dirty="0">
                <a:latin typeface="Arial"/>
                <a:cs typeface="Arial"/>
              </a:rPr>
              <a:t> </a:t>
            </a:r>
            <a:r>
              <a:rPr sz="2800" dirty="0">
                <a:latin typeface="Arial"/>
                <a:cs typeface="Arial"/>
              </a:rPr>
              <a:t>(or</a:t>
            </a:r>
            <a:r>
              <a:rPr sz="2800" spc="-45" dirty="0">
                <a:latin typeface="Arial"/>
                <a:cs typeface="Arial"/>
              </a:rPr>
              <a:t> </a:t>
            </a:r>
            <a:r>
              <a:rPr sz="2800" b="1" spc="-10" dirty="0">
                <a:latin typeface="Arial"/>
                <a:cs typeface="Arial"/>
              </a:rPr>
              <a:t>automatic </a:t>
            </a:r>
            <a:r>
              <a:rPr sz="2800" b="1" dirty="0">
                <a:latin typeface="Arial"/>
                <a:cs typeface="Arial"/>
              </a:rPr>
              <a:t>taxonomy</a:t>
            </a:r>
            <a:r>
              <a:rPr sz="2800" dirty="0">
                <a:latin typeface="Arial"/>
                <a:cs typeface="Arial"/>
              </a:rPr>
              <a:t>):</a:t>
            </a:r>
            <a:r>
              <a:rPr sz="2800" spc="-95" dirty="0">
                <a:latin typeface="Arial"/>
                <a:cs typeface="Arial"/>
              </a:rPr>
              <a:t> </a:t>
            </a:r>
            <a:r>
              <a:rPr sz="2800" dirty="0">
                <a:latin typeface="Arial"/>
                <a:cs typeface="Arial"/>
              </a:rPr>
              <a:t>automates</a:t>
            </a:r>
            <a:r>
              <a:rPr sz="2800" spc="-120" dirty="0">
                <a:latin typeface="Arial"/>
                <a:cs typeface="Arial"/>
              </a:rPr>
              <a:t> </a:t>
            </a:r>
            <a:r>
              <a:rPr sz="2800" dirty="0">
                <a:latin typeface="Arial"/>
                <a:cs typeface="Arial"/>
              </a:rPr>
              <a:t>classification</a:t>
            </a:r>
            <a:r>
              <a:rPr sz="2800" spc="-145" dirty="0">
                <a:latin typeface="Arial"/>
                <a:cs typeface="Arial"/>
              </a:rPr>
              <a:t> </a:t>
            </a:r>
            <a:r>
              <a:rPr sz="2800" dirty="0">
                <a:latin typeface="Arial"/>
                <a:cs typeface="Arial"/>
              </a:rPr>
              <a:t>of</a:t>
            </a:r>
            <a:r>
              <a:rPr sz="2800" spc="-130" dirty="0">
                <a:latin typeface="Arial"/>
                <a:cs typeface="Arial"/>
              </a:rPr>
              <a:t> </a:t>
            </a:r>
            <a:r>
              <a:rPr sz="2800" spc="-20" dirty="0">
                <a:latin typeface="Arial"/>
                <a:cs typeface="Arial"/>
              </a:rPr>
              <a:t>data </a:t>
            </a:r>
            <a:r>
              <a:rPr sz="2800" dirty="0">
                <a:latin typeface="Arial"/>
                <a:cs typeface="Arial"/>
              </a:rPr>
              <a:t>into</a:t>
            </a:r>
            <a:r>
              <a:rPr sz="2800" spc="-45" dirty="0">
                <a:latin typeface="Arial"/>
                <a:cs typeface="Arial"/>
              </a:rPr>
              <a:t> </a:t>
            </a:r>
            <a:r>
              <a:rPr sz="2800" dirty="0">
                <a:latin typeface="Arial"/>
                <a:cs typeface="Arial"/>
              </a:rPr>
              <a:t>categories</a:t>
            </a:r>
            <a:r>
              <a:rPr sz="2800" spc="-45" dirty="0">
                <a:latin typeface="Arial"/>
                <a:cs typeface="Arial"/>
              </a:rPr>
              <a:t> </a:t>
            </a:r>
            <a:r>
              <a:rPr sz="2800" dirty="0">
                <a:latin typeface="Arial"/>
                <a:cs typeface="Arial"/>
              </a:rPr>
              <a:t>for</a:t>
            </a:r>
            <a:r>
              <a:rPr sz="2800" spc="-45" dirty="0">
                <a:latin typeface="Arial"/>
                <a:cs typeface="Arial"/>
              </a:rPr>
              <a:t> </a:t>
            </a:r>
            <a:r>
              <a:rPr sz="2800" dirty="0">
                <a:latin typeface="Arial"/>
                <a:cs typeface="Arial"/>
              </a:rPr>
              <a:t>future</a:t>
            </a:r>
            <a:r>
              <a:rPr sz="2800" spc="-55" dirty="0">
                <a:latin typeface="Arial"/>
                <a:cs typeface="Arial"/>
              </a:rPr>
              <a:t> </a:t>
            </a:r>
            <a:r>
              <a:rPr sz="2800" spc="-10" dirty="0">
                <a:latin typeface="Arial"/>
                <a:cs typeface="Arial"/>
              </a:rPr>
              <a:t>retrieval</a:t>
            </a:r>
            <a:endParaRPr sz="2800">
              <a:latin typeface="Arial"/>
              <a:cs typeface="Arial"/>
            </a:endParaRPr>
          </a:p>
          <a:p>
            <a:pPr marL="756285" lvl="1" indent="-286385">
              <a:lnSpc>
                <a:spcPct val="100000"/>
              </a:lnSpc>
              <a:spcBef>
                <a:spcPts val="635"/>
              </a:spcBef>
              <a:buChar char="–"/>
              <a:tabLst>
                <a:tab pos="756285" algn="l"/>
              </a:tabLst>
            </a:pPr>
            <a:r>
              <a:rPr sz="2600" dirty="0">
                <a:latin typeface="Arial"/>
                <a:cs typeface="Arial"/>
              </a:rPr>
              <a:t>Used</a:t>
            </a:r>
            <a:r>
              <a:rPr sz="2600" spc="-30" dirty="0">
                <a:latin typeface="Arial"/>
                <a:cs typeface="Arial"/>
              </a:rPr>
              <a:t> </a:t>
            </a:r>
            <a:r>
              <a:rPr sz="2600" dirty="0">
                <a:latin typeface="Arial"/>
                <a:cs typeface="Arial"/>
              </a:rPr>
              <a:t>by</a:t>
            </a:r>
            <a:r>
              <a:rPr sz="2600" spc="-30" dirty="0">
                <a:latin typeface="Arial"/>
                <a:cs typeface="Arial"/>
              </a:rPr>
              <a:t> </a:t>
            </a:r>
            <a:r>
              <a:rPr sz="2600" dirty="0">
                <a:latin typeface="Arial"/>
                <a:cs typeface="Arial"/>
              </a:rPr>
              <a:t>companies</a:t>
            </a:r>
            <a:r>
              <a:rPr sz="2600" spc="-40" dirty="0">
                <a:latin typeface="Arial"/>
                <a:cs typeface="Arial"/>
              </a:rPr>
              <a:t> </a:t>
            </a:r>
            <a:r>
              <a:rPr sz="2600" dirty="0">
                <a:latin typeface="Arial"/>
                <a:cs typeface="Arial"/>
              </a:rPr>
              <a:t>to</a:t>
            </a:r>
            <a:r>
              <a:rPr sz="2600" spc="-20" dirty="0">
                <a:latin typeface="Arial"/>
                <a:cs typeface="Arial"/>
              </a:rPr>
              <a:t> </a:t>
            </a:r>
            <a:r>
              <a:rPr sz="2600" dirty="0">
                <a:latin typeface="Arial"/>
                <a:cs typeface="Arial"/>
              </a:rPr>
              <a:t>manage</a:t>
            </a:r>
            <a:r>
              <a:rPr sz="2600" spc="-30" dirty="0">
                <a:latin typeface="Arial"/>
                <a:cs typeface="Arial"/>
              </a:rPr>
              <a:t> </a:t>
            </a:r>
            <a:r>
              <a:rPr sz="2600" spc="-20" dirty="0">
                <a:latin typeface="Arial"/>
                <a:cs typeface="Arial"/>
              </a:rPr>
              <a:t>data</a:t>
            </a:r>
            <a:endParaRPr sz="2600">
              <a:latin typeface="Arial"/>
              <a:cs typeface="Arial"/>
            </a:endParaRPr>
          </a:p>
          <a:p>
            <a:pPr marL="756285" lvl="1" indent="-286385">
              <a:lnSpc>
                <a:spcPct val="100000"/>
              </a:lnSpc>
              <a:spcBef>
                <a:spcPts val="625"/>
              </a:spcBef>
              <a:buChar char="–"/>
              <a:tabLst>
                <a:tab pos="756285" algn="l"/>
              </a:tabLst>
            </a:pPr>
            <a:r>
              <a:rPr sz="2600" dirty="0">
                <a:latin typeface="Arial"/>
                <a:cs typeface="Arial"/>
              </a:rPr>
              <a:t>Used</a:t>
            </a:r>
            <a:r>
              <a:rPr sz="2600" spc="-25" dirty="0">
                <a:latin typeface="Arial"/>
                <a:cs typeface="Arial"/>
              </a:rPr>
              <a:t> </a:t>
            </a:r>
            <a:r>
              <a:rPr sz="2600" dirty="0">
                <a:latin typeface="Arial"/>
                <a:cs typeface="Arial"/>
              </a:rPr>
              <a:t>by</a:t>
            </a:r>
            <a:r>
              <a:rPr sz="2600" spc="-20" dirty="0">
                <a:latin typeface="Arial"/>
                <a:cs typeface="Arial"/>
              </a:rPr>
              <a:t> </a:t>
            </a:r>
            <a:r>
              <a:rPr sz="2600" dirty="0">
                <a:latin typeface="Arial"/>
                <a:cs typeface="Arial"/>
              </a:rPr>
              <a:t>most</a:t>
            </a:r>
            <a:r>
              <a:rPr sz="2600" spc="-30" dirty="0">
                <a:latin typeface="Arial"/>
                <a:cs typeface="Arial"/>
              </a:rPr>
              <a:t> </a:t>
            </a:r>
            <a:r>
              <a:rPr sz="2600" dirty="0">
                <a:latin typeface="Arial"/>
                <a:cs typeface="Arial"/>
              </a:rPr>
              <a:t>search</a:t>
            </a:r>
            <a:r>
              <a:rPr sz="2600" spc="-20" dirty="0">
                <a:latin typeface="Arial"/>
                <a:cs typeface="Arial"/>
              </a:rPr>
              <a:t> </a:t>
            </a:r>
            <a:r>
              <a:rPr sz="2600" spc="-10" dirty="0">
                <a:latin typeface="Arial"/>
                <a:cs typeface="Arial"/>
              </a:rPr>
              <a:t>engines</a:t>
            </a:r>
            <a:endParaRPr sz="2600">
              <a:latin typeface="Arial"/>
              <a:cs typeface="Arial"/>
            </a:endParaRPr>
          </a:p>
          <a:p>
            <a:pPr marL="756285" marR="5080" lvl="1" indent="-287020">
              <a:lnSpc>
                <a:spcPct val="100000"/>
              </a:lnSpc>
              <a:spcBef>
                <a:spcPts val="625"/>
              </a:spcBef>
              <a:buChar char="–"/>
              <a:tabLst>
                <a:tab pos="756285" algn="l"/>
              </a:tabLst>
            </a:pPr>
            <a:r>
              <a:rPr sz="2600" dirty="0">
                <a:latin typeface="Arial"/>
                <a:cs typeface="Arial"/>
              </a:rPr>
              <a:t>Constantly</a:t>
            </a:r>
            <a:r>
              <a:rPr sz="2600" spc="-55" dirty="0">
                <a:latin typeface="Arial"/>
                <a:cs typeface="Arial"/>
              </a:rPr>
              <a:t> </a:t>
            </a:r>
            <a:r>
              <a:rPr sz="2600" dirty="0">
                <a:latin typeface="Arial"/>
                <a:cs typeface="Arial"/>
              </a:rPr>
              <a:t>improved</a:t>
            </a:r>
            <a:r>
              <a:rPr sz="2600" spc="-35" dirty="0">
                <a:latin typeface="Arial"/>
                <a:cs typeface="Arial"/>
              </a:rPr>
              <a:t> </a:t>
            </a:r>
            <a:r>
              <a:rPr sz="2600" dirty="0">
                <a:latin typeface="Arial"/>
                <a:cs typeface="Arial"/>
              </a:rPr>
              <a:t>to</a:t>
            </a:r>
            <a:r>
              <a:rPr sz="2600" spc="-25" dirty="0">
                <a:latin typeface="Arial"/>
                <a:cs typeface="Arial"/>
              </a:rPr>
              <a:t> </a:t>
            </a:r>
            <a:r>
              <a:rPr sz="2600" dirty="0">
                <a:latin typeface="Arial"/>
                <a:cs typeface="Arial"/>
              </a:rPr>
              <a:t>yield</a:t>
            </a:r>
            <a:r>
              <a:rPr sz="2600" spc="-35" dirty="0">
                <a:latin typeface="Arial"/>
                <a:cs typeface="Arial"/>
              </a:rPr>
              <a:t> </a:t>
            </a:r>
            <a:r>
              <a:rPr sz="2600" dirty="0">
                <a:latin typeface="Arial"/>
                <a:cs typeface="Arial"/>
              </a:rPr>
              <a:t>more</a:t>
            </a:r>
            <a:r>
              <a:rPr sz="2600" spc="-25" dirty="0">
                <a:latin typeface="Arial"/>
                <a:cs typeface="Arial"/>
              </a:rPr>
              <a:t> </a:t>
            </a:r>
            <a:r>
              <a:rPr sz="2600" dirty="0">
                <a:latin typeface="Arial"/>
                <a:cs typeface="Arial"/>
              </a:rPr>
              <a:t>precise</a:t>
            </a:r>
            <a:r>
              <a:rPr sz="2600" spc="-50" dirty="0">
                <a:latin typeface="Arial"/>
                <a:cs typeface="Arial"/>
              </a:rPr>
              <a:t> </a:t>
            </a:r>
            <a:r>
              <a:rPr sz="2600" spc="-25" dirty="0">
                <a:latin typeface="Arial"/>
                <a:cs typeface="Arial"/>
              </a:rPr>
              <a:t>and </a:t>
            </a:r>
            <a:r>
              <a:rPr sz="2600" dirty="0">
                <a:latin typeface="Arial"/>
                <a:cs typeface="Arial"/>
              </a:rPr>
              <a:t>faster </a:t>
            </a:r>
            <a:r>
              <a:rPr sz="2600" spc="-10" dirty="0">
                <a:latin typeface="Arial"/>
                <a:cs typeface="Arial"/>
              </a:rPr>
              <a:t>results</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241300">
              <a:lnSpc>
                <a:spcPct val="100000"/>
              </a:lnSpc>
              <a:spcBef>
                <a:spcPts val="95"/>
              </a:spcBef>
            </a:pPr>
            <a:r>
              <a:rPr spc="-25" dirty="0"/>
              <a:t>Auto-</a:t>
            </a:r>
            <a:r>
              <a:rPr dirty="0"/>
              <a:t>categorization</a:t>
            </a:r>
            <a:r>
              <a:rPr spc="-125" dirty="0"/>
              <a:t> </a:t>
            </a:r>
            <a:r>
              <a:rPr spc="-10" dirty="0"/>
              <a:t>(cont'd.)</a:t>
            </a:r>
          </a:p>
        </p:txBody>
      </p:sp>
      <p:sp>
        <p:nvSpPr>
          <p:cNvPr id="3" name="object 3"/>
          <p:cNvSpPr txBox="1"/>
          <p:nvPr/>
        </p:nvSpPr>
        <p:spPr>
          <a:xfrm>
            <a:off x="1220216" y="901699"/>
            <a:ext cx="7731125" cy="3495675"/>
          </a:xfrm>
          <a:prstGeom prst="rect">
            <a:avLst/>
          </a:prstGeom>
        </p:spPr>
        <p:txBody>
          <a:bodyPr vert="horz" wrap="square" lIns="0" tIns="12065" rIns="0" bIns="0" rtlCol="0">
            <a:spAutoFit/>
          </a:bodyPr>
          <a:lstStyle/>
          <a:p>
            <a:pPr marL="355600" marR="811530" indent="-342900">
              <a:lnSpc>
                <a:spcPct val="100000"/>
              </a:lnSpc>
              <a:spcBef>
                <a:spcPts val="95"/>
              </a:spcBef>
              <a:buChar char="•"/>
              <a:tabLst>
                <a:tab pos="355600" algn="l"/>
              </a:tabLst>
            </a:pPr>
            <a:r>
              <a:rPr sz="2800" dirty="0">
                <a:latin typeface="Arial"/>
                <a:cs typeface="Arial"/>
              </a:rPr>
              <a:t>U.S.</a:t>
            </a:r>
            <a:r>
              <a:rPr sz="2800" spc="-55" dirty="0">
                <a:latin typeface="Arial"/>
                <a:cs typeface="Arial"/>
              </a:rPr>
              <a:t> </a:t>
            </a:r>
            <a:r>
              <a:rPr sz="2800" dirty="0">
                <a:latin typeface="Arial"/>
                <a:cs typeface="Arial"/>
              </a:rPr>
              <a:t>Robotics</a:t>
            </a:r>
            <a:r>
              <a:rPr sz="2800" spc="-55" dirty="0">
                <a:latin typeface="Arial"/>
                <a:cs typeface="Arial"/>
              </a:rPr>
              <a:t> </a:t>
            </a:r>
            <a:r>
              <a:rPr sz="2800" dirty="0">
                <a:latin typeface="Arial"/>
                <a:cs typeface="Arial"/>
              </a:rPr>
              <a:t>(USR)</a:t>
            </a:r>
            <a:r>
              <a:rPr sz="2800" spc="-40" dirty="0">
                <a:latin typeface="Arial"/>
                <a:cs typeface="Arial"/>
              </a:rPr>
              <a:t> </a:t>
            </a:r>
            <a:r>
              <a:rPr sz="2800" dirty="0">
                <a:latin typeface="Arial"/>
                <a:cs typeface="Arial"/>
              </a:rPr>
              <a:t>wanted</a:t>
            </a:r>
            <a:r>
              <a:rPr sz="2800" spc="-40" dirty="0">
                <a:latin typeface="Arial"/>
                <a:cs typeface="Arial"/>
              </a:rPr>
              <a:t> </a:t>
            </a:r>
            <a:r>
              <a:rPr sz="2800" dirty="0">
                <a:latin typeface="Arial"/>
                <a:cs typeface="Arial"/>
              </a:rPr>
              <a:t>to</a:t>
            </a:r>
            <a:r>
              <a:rPr sz="2800" spc="-50" dirty="0">
                <a:latin typeface="Arial"/>
                <a:cs typeface="Arial"/>
              </a:rPr>
              <a:t> </a:t>
            </a:r>
            <a:r>
              <a:rPr sz="2800" dirty="0">
                <a:latin typeface="Arial"/>
                <a:cs typeface="Arial"/>
              </a:rPr>
              <a:t>reduce</a:t>
            </a:r>
            <a:r>
              <a:rPr sz="2800" spc="-40" dirty="0">
                <a:latin typeface="Arial"/>
                <a:cs typeface="Arial"/>
              </a:rPr>
              <a:t> </a:t>
            </a:r>
            <a:r>
              <a:rPr sz="2800" spc="-25" dirty="0">
                <a:latin typeface="Arial"/>
                <a:cs typeface="Arial"/>
              </a:rPr>
              <a:t>its </a:t>
            </a:r>
            <a:r>
              <a:rPr sz="2800" dirty="0">
                <a:latin typeface="Arial"/>
                <a:cs typeface="Arial"/>
              </a:rPr>
              <a:t>customer</a:t>
            </a:r>
            <a:r>
              <a:rPr sz="2800" spc="-75" dirty="0">
                <a:latin typeface="Arial"/>
                <a:cs typeface="Arial"/>
              </a:rPr>
              <a:t> </a:t>
            </a:r>
            <a:r>
              <a:rPr sz="2800" dirty="0">
                <a:latin typeface="Arial"/>
                <a:cs typeface="Arial"/>
              </a:rPr>
              <a:t>support</a:t>
            </a:r>
            <a:r>
              <a:rPr sz="2800" spc="-70" dirty="0">
                <a:latin typeface="Arial"/>
                <a:cs typeface="Arial"/>
              </a:rPr>
              <a:t> </a:t>
            </a:r>
            <a:r>
              <a:rPr sz="2800" spc="-10" dirty="0">
                <a:latin typeface="Arial"/>
                <a:cs typeface="Arial"/>
              </a:rPr>
              <a:t>labor</a:t>
            </a:r>
            <a:endParaRPr sz="2800">
              <a:latin typeface="Arial"/>
              <a:cs typeface="Arial"/>
            </a:endParaRPr>
          </a:p>
          <a:p>
            <a:pPr marL="756285" marR="222885" lvl="1" indent="-287020">
              <a:lnSpc>
                <a:spcPct val="100000"/>
              </a:lnSpc>
              <a:spcBef>
                <a:spcPts val="635"/>
              </a:spcBef>
              <a:buChar char="–"/>
              <a:tabLst>
                <a:tab pos="756285" algn="l"/>
              </a:tabLst>
            </a:pPr>
            <a:r>
              <a:rPr sz="2600" dirty="0">
                <a:latin typeface="Arial"/>
                <a:cs typeface="Arial"/>
              </a:rPr>
              <a:t>A</a:t>
            </a:r>
            <a:r>
              <a:rPr sz="2600" spc="-160" dirty="0">
                <a:latin typeface="Arial"/>
                <a:cs typeface="Arial"/>
              </a:rPr>
              <a:t> </a:t>
            </a:r>
            <a:r>
              <a:rPr sz="2600" dirty="0">
                <a:latin typeface="Arial"/>
                <a:cs typeface="Arial"/>
              </a:rPr>
              <a:t>survey</a:t>
            </a:r>
            <a:r>
              <a:rPr sz="2600" spc="-45" dirty="0">
                <a:latin typeface="Arial"/>
                <a:cs typeface="Arial"/>
              </a:rPr>
              <a:t> </a:t>
            </a:r>
            <a:r>
              <a:rPr sz="2600" dirty="0">
                <a:latin typeface="Arial"/>
                <a:cs typeface="Arial"/>
              </a:rPr>
              <a:t>showed</a:t>
            </a:r>
            <a:r>
              <a:rPr sz="2600" spc="-35" dirty="0">
                <a:latin typeface="Arial"/>
                <a:cs typeface="Arial"/>
              </a:rPr>
              <a:t> </a:t>
            </a:r>
            <a:r>
              <a:rPr sz="2600" dirty="0">
                <a:latin typeface="Arial"/>
                <a:cs typeface="Arial"/>
              </a:rPr>
              <a:t>that</a:t>
            </a:r>
            <a:r>
              <a:rPr sz="2600" spc="-25" dirty="0">
                <a:latin typeface="Arial"/>
                <a:cs typeface="Arial"/>
              </a:rPr>
              <a:t> </a:t>
            </a:r>
            <a:r>
              <a:rPr sz="2600" dirty="0">
                <a:latin typeface="Arial"/>
                <a:cs typeface="Arial"/>
              </a:rPr>
              <a:t>most</a:t>
            </a:r>
            <a:r>
              <a:rPr sz="2600" spc="-35" dirty="0">
                <a:latin typeface="Arial"/>
                <a:cs typeface="Arial"/>
              </a:rPr>
              <a:t> </a:t>
            </a:r>
            <a:r>
              <a:rPr sz="2600" dirty="0">
                <a:latin typeface="Arial"/>
                <a:cs typeface="Arial"/>
              </a:rPr>
              <a:t>clients</a:t>
            </a:r>
            <a:r>
              <a:rPr sz="2600" spc="-40" dirty="0">
                <a:latin typeface="Arial"/>
                <a:cs typeface="Arial"/>
              </a:rPr>
              <a:t> </a:t>
            </a:r>
            <a:r>
              <a:rPr sz="2600" dirty="0">
                <a:latin typeface="Arial"/>
                <a:cs typeface="Arial"/>
              </a:rPr>
              <a:t>visited</a:t>
            </a:r>
            <a:r>
              <a:rPr sz="2600" spc="-35" dirty="0">
                <a:latin typeface="Arial"/>
                <a:cs typeface="Arial"/>
              </a:rPr>
              <a:t> </a:t>
            </a:r>
            <a:r>
              <a:rPr sz="2600" spc="-10" dirty="0">
                <a:latin typeface="Arial"/>
                <a:cs typeface="Arial"/>
              </a:rPr>
              <a:t>their </a:t>
            </a:r>
            <a:r>
              <a:rPr sz="2600" dirty="0">
                <a:latin typeface="Arial"/>
                <a:cs typeface="Arial"/>
              </a:rPr>
              <a:t>website</a:t>
            </a:r>
            <a:r>
              <a:rPr sz="2600" spc="-65" dirty="0">
                <a:latin typeface="Arial"/>
                <a:cs typeface="Arial"/>
              </a:rPr>
              <a:t> </a:t>
            </a:r>
            <a:r>
              <a:rPr sz="2600" dirty="0">
                <a:latin typeface="Arial"/>
                <a:cs typeface="Arial"/>
              </a:rPr>
              <a:t>before</a:t>
            </a:r>
            <a:r>
              <a:rPr sz="2600" spc="-40" dirty="0">
                <a:latin typeface="Arial"/>
                <a:cs typeface="Arial"/>
              </a:rPr>
              <a:t> </a:t>
            </a:r>
            <a:r>
              <a:rPr sz="2600" dirty="0">
                <a:latin typeface="Arial"/>
                <a:cs typeface="Arial"/>
              </a:rPr>
              <a:t>calling</a:t>
            </a:r>
            <a:r>
              <a:rPr sz="2600" spc="-55" dirty="0">
                <a:latin typeface="Arial"/>
                <a:cs typeface="Arial"/>
              </a:rPr>
              <a:t> </a:t>
            </a:r>
            <a:r>
              <a:rPr sz="2600" dirty="0">
                <a:latin typeface="Arial"/>
                <a:cs typeface="Arial"/>
              </a:rPr>
              <a:t>support</a:t>
            </a:r>
            <a:r>
              <a:rPr sz="2600" spc="-60" dirty="0">
                <a:latin typeface="Arial"/>
                <a:cs typeface="Arial"/>
              </a:rPr>
              <a:t> </a:t>
            </a:r>
            <a:r>
              <a:rPr sz="2600" spc="-10" dirty="0">
                <a:latin typeface="Arial"/>
                <a:cs typeface="Arial"/>
              </a:rPr>
              <a:t>personnel</a:t>
            </a:r>
            <a:endParaRPr sz="2600">
              <a:latin typeface="Arial"/>
              <a:cs typeface="Arial"/>
            </a:endParaRPr>
          </a:p>
          <a:p>
            <a:pPr marL="756285" lvl="1" indent="-286385">
              <a:lnSpc>
                <a:spcPct val="100000"/>
              </a:lnSpc>
              <a:spcBef>
                <a:spcPts val="625"/>
              </a:spcBef>
              <a:buChar char="–"/>
              <a:tabLst>
                <a:tab pos="756285" algn="l"/>
              </a:tabLst>
            </a:pPr>
            <a:r>
              <a:rPr sz="2600" dirty="0">
                <a:latin typeface="Arial"/>
                <a:cs typeface="Arial"/>
              </a:rPr>
              <a:t>USR</a:t>
            </a:r>
            <a:r>
              <a:rPr sz="2600" spc="-35" dirty="0">
                <a:latin typeface="Arial"/>
                <a:cs typeface="Arial"/>
              </a:rPr>
              <a:t> </a:t>
            </a:r>
            <a:r>
              <a:rPr sz="2600" dirty="0">
                <a:latin typeface="Arial"/>
                <a:cs typeface="Arial"/>
              </a:rPr>
              <a:t>purchased</a:t>
            </a:r>
            <a:r>
              <a:rPr sz="2600" spc="-35" dirty="0">
                <a:latin typeface="Arial"/>
                <a:cs typeface="Arial"/>
              </a:rPr>
              <a:t> </a:t>
            </a:r>
            <a:r>
              <a:rPr sz="2600" spc="-10" dirty="0">
                <a:latin typeface="Arial"/>
                <a:cs typeface="Arial"/>
              </a:rPr>
              <a:t>autocategorization</a:t>
            </a:r>
            <a:r>
              <a:rPr sz="2600" spc="-30" dirty="0">
                <a:latin typeface="Arial"/>
                <a:cs typeface="Arial"/>
              </a:rPr>
              <a:t> </a:t>
            </a:r>
            <a:r>
              <a:rPr sz="2600" spc="-10" dirty="0">
                <a:latin typeface="Arial"/>
                <a:cs typeface="Arial"/>
              </a:rPr>
              <a:t>software</a:t>
            </a:r>
            <a:endParaRPr sz="2600">
              <a:latin typeface="Arial"/>
              <a:cs typeface="Arial"/>
            </a:endParaRPr>
          </a:p>
          <a:p>
            <a:pPr marL="756285" marR="5080" lvl="1" indent="-287020">
              <a:lnSpc>
                <a:spcPct val="100000"/>
              </a:lnSpc>
              <a:spcBef>
                <a:spcPts val="625"/>
              </a:spcBef>
              <a:buChar char="–"/>
              <a:tabLst>
                <a:tab pos="756285" algn="l"/>
              </a:tabLst>
            </a:pPr>
            <a:r>
              <a:rPr sz="2600" dirty="0">
                <a:latin typeface="Arial"/>
                <a:cs typeface="Arial"/>
              </a:rPr>
              <a:t>Accuracy</a:t>
            </a:r>
            <a:r>
              <a:rPr sz="2600" spc="-60" dirty="0">
                <a:latin typeface="Arial"/>
                <a:cs typeface="Arial"/>
              </a:rPr>
              <a:t> </a:t>
            </a:r>
            <a:r>
              <a:rPr sz="2600" dirty="0">
                <a:latin typeface="Arial"/>
                <a:cs typeface="Arial"/>
              </a:rPr>
              <a:t>and</a:t>
            </a:r>
            <a:r>
              <a:rPr sz="2600" spc="-25" dirty="0">
                <a:latin typeface="Arial"/>
                <a:cs typeface="Arial"/>
              </a:rPr>
              <a:t> </a:t>
            </a:r>
            <a:r>
              <a:rPr sz="2600" dirty="0">
                <a:latin typeface="Arial"/>
                <a:cs typeface="Arial"/>
              </a:rPr>
              <a:t>response</a:t>
            </a:r>
            <a:r>
              <a:rPr sz="2600" spc="-45" dirty="0">
                <a:latin typeface="Arial"/>
                <a:cs typeface="Arial"/>
              </a:rPr>
              <a:t> </a:t>
            </a:r>
            <a:r>
              <a:rPr sz="2600" dirty="0">
                <a:latin typeface="Arial"/>
                <a:cs typeface="Arial"/>
              </a:rPr>
              <a:t>was</a:t>
            </a:r>
            <a:r>
              <a:rPr sz="2600" spc="-35" dirty="0">
                <a:latin typeface="Arial"/>
                <a:cs typeface="Arial"/>
              </a:rPr>
              <a:t> </a:t>
            </a:r>
            <a:r>
              <a:rPr sz="2600" dirty="0">
                <a:latin typeface="Arial"/>
                <a:cs typeface="Arial"/>
              </a:rPr>
              <a:t>improved,</a:t>
            </a:r>
            <a:r>
              <a:rPr sz="2600" spc="-55" dirty="0">
                <a:latin typeface="Arial"/>
                <a:cs typeface="Arial"/>
              </a:rPr>
              <a:t> </a:t>
            </a:r>
            <a:r>
              <a:rPr sz="2600" spc="-10" dirty="0">
                <a:latin typeface="Arial"/>
                <a:cs typeface="Arial"/>
              </a:rPr>
              <a:t>allowing </a:t>
            </a:r>
            <a:r>
              <a:rPr sz="2600" dirty="0">
                <a:latin typeface="Arial"/>
                <a:cs typeface="Arial"/>
              </a:rPr>
              <a:t>a</a:t>
            </a:r>
            <a:r>
              <a:rPr sz="2600" spc="-40" dirty="0">
                <a:latin typeface="Arial"/>
                <a:cs typeface="Arial"/>
              </a:rPr>
              <a:t> </a:t>
            </a:r>
            <a:r>
              <a:rPr sz="2600" dirty="0">
                <a:latin typeface="Arial"/>
                <a:cs typeface="Arial"/>
              </a:rPr>
              <a:t>higher</a:t>
            </a:r>
            <a:r>
              <a:rPr sz="2600" spc="-40" dirty="0">
                <a:latin typeface="Arial"/>
                <a:cs typeface="Arial"/>
              </a:rPr>
              <a:t> </a:t>
            </a:r>
            <a:r>
              <a:rPr sz="2600" dirty="0">
                <a:latin typeface="Arial"/>
                <a:cs typeface="Arial"/>
              </a:rPr>
              <a:t>number</a:t>
            </a:r>
            <a:r>
              <a:rPr sz="2600" spc="-55" dirty="0">
                <a:latin typeface="Arial"/>
                <a:cs typeface="Arial"/>
              </a:rPr>
              <a:t> </a:t>
            </a:r>
            <a:r>
              <a:rPr sz="2600" dirty="0">
                <a:latin typeface="Arial"/>
                <a:cs typeface="Arial"/>
              </a:rPr>
              <a:t>of</a:t>
            </a:r>
            <a:r>
              <a:rPr sz="2600" spc="-35" dirty="0">
                <a:latin typeface="Arial"/>
                <a:cs typeface="Arial"/>
              </a:rPr>
              <a:t> </a:t>
            </a:r>
            <a:r>
              <a:rPr sz="2600" dirty="0">
                <a:latin typeface="Arial"/>
                <a:cs typeface="Arial"/>
              </a:rPr>
              <a:t>support</a:t>
            </a:r>
            <a:r>
              <a:rPr sz="2600" spc="-50" dirty="0">
                <a:latin typeface="Arial"/>
                <a:cs typeface="Arial"/>
              </a:rPr>
              <a:t> </a:t>
            </a:r>
            <a:r>
              <a:rPr sz="2600" dirty="0">
                <a:latin typeface="Arial"/>
                <a:cs typeface="Arial"/>
              </a:rPr>
              <a:t>issues</a:t>
            </a:r>
            <a:r>
              <a:rPr sz="2600" spc="-55" dirty="0">
                <a:latin typeface="Arial"/>
                <a:cs typeface="Arial"/>
              </a:rPr>
              <a:t> </a:t>
            </a:r>
            <a:r>
              <a:rPr sz="2600" dirty="0">
                <a:latin typeface="Arial"/>
                <a:cs typeface="Arial"/>
              </a:rPr>
              <a:t>to</a:t>
            </a:r>
            <a:r>
              <a:rPr sz="2600" spc="-40" dirty="0">
                <a:latin typeface="Arial"/>
                <a:cs typeface="Arial"/>
              </a:rPr>
              <a:t> </a:t>
            </a:r>
            <a:r>
              <a:rPr sz="2600" spc="-25" dirty="0">
                <a:latin typeface="Arial"/>
                <a:cs typeface="Arial"/>
              </a:rPr>
              <a:t>be </a:t>
            </a:r>
            <a:r>
              <a:rPr sz="2600" dirty="0">
                <a:latin typeface="Arial"/>
                <a:cs typeface="Arial"/>
              </a:rPr>
              <a:t>resolved</a:t>
            </a:r>
            <a:r>
              <a:rPr sz="2600" spc="-50" dirty="0">
                <a:latin typeface="Arial"/>
                <a:cs typeface="Arial"/>
              </a:rPr>
              <a:t> </a:t>
            </a:r>
            <a:r>
              <a:rPr sz="2600" dirty="0">
                <a:latin typeface="Arial"/>
                <a:cs typeface="Arial"/>
              </a:rPr>
              <a:t>by</a:t>
            </a:r>
            <a:r>
              <a:rPr sz="2600" spc="-20" dirty="0">
                <a:latin typeface="Arial"/>
                <a:cs typeface="Arial"/>
              </a:rPr>
              <a:t> </a:t>
            </a:r>
            <a:r>
              <a:rPr sz="2600" dirty="0">
                <a:latin typeface="Arial"/>
                <a:cs typeface="Arial"/>
              </a:rPr>
              <a:t>the</a:t>
            </a:r>
            <a:r>
              <a:rPr sz="2600" spc="-20" dirty="0">
                <a:latin typeface="Arial"/>
                <a:cs typeface="Arial"/>
              </a:rPr>
              <a:t> </a:t>
            </a:r>
            <a:r>
              <a:rPr sz="2600" dirty="0">
                <a:latin typeface="Arial"/>
                <a:cs typeface="Arial"/>
              </a:rPr>
              <a:t>web</a:t>
            </a:r>
            <a:r>
              <a:rPr sz="2600" spc="-20" dirty="0">
                <a:latin typeface="Arial"/>
                <a:cs typeface="Arial"/>
              </a:rPr>
              <a:t> </a:t>
            </a:r>
            <a:r>
              <a:rPr sz="2600" spc="-10" dirty="0">
                <a:latin typeface="Arial"/>
                <a:cs typeface="Arial"/>
              </a:rPr>
              <a:t>visit</a:t>
            </a:r>
            <a:endParaRPr sz="2600">
              <a:latin typeface="Arial"/>
              <a:cs typeface="Arial"/>
            </a:endParaRPr>
          </a:p>
        </p:txBody>
      </p:sp>
      <p:pic>
        <p:nvPicPr>
          <p:cNvPr id="4" name="object 4"/>
          <p:cNvPicPr/>
          <p:nvPr/>
        </p:nvPicPr>
        <p:blipFill>
          <a:blip r:embed="rId2" cstate="print"/>
          <a:stretch>
            <a:fillRect/>
          </a:stretch>
        </p:blipFill>
        <p:spPr>
          <a:xfrm>
            <a:off x="9902952" y="5143499"/>
            <a:ext cx="2286000" cy="1714498"/>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1616" y="193929"/>
            <a:ext cx="8894445" cy="5466080"/>
          </a:xfrm>
          <a:prstGeom prst="rect">
            <a:avLst/>
          </a:prstGeom>
        </p:spPr>
        <p:txBody>
          <a:bodyPr vert="horz" wrap="square" lIns="0" tIns="12065" rIns="0" bIns="0" rtlCol="0">
            <a:spAutoFit/>
          </a:bodyPr>
          <a:lstStyle/>
          <a:p>
            <a:pPr marL="1791970">
              <a:lnSpc>
                <a:spcPct val="100000"/>
              </a:lnSpc>
              <a:spcBef>
                <a:spcPts val="95"/>
              </a:spcBef>
            </a:pPr>
            <a:r>
              <a:rPr sz="2800" dirty="0">
                <a:solidFill>
                  <a:srgbClr val="FFFFFF"/>
                </a:solidFill>
                <a:latin typeface="Arial"/>
                <a:cs typeface="Arial"/>
              </a:rPr>
              <a:t>Key</a:t>
            </a:r>
            <a:r>
              <a:rPr sz="2800" spc="-100" dirty="0">
                <a:solidFill>
                  <a:srgbClr val="FFFFFF"/>
                </a:solidFill>
                <a:latin typeface="Arial"/>
                <a:cs typeface="Arial"/>
              </a:rPr>
              <a:t> </a:t>
            </a:r>
            <a:r>
              <a:rPr sz="2800" spc="-10" dirty="0">
                <a:solidFill>
                  <a:srgbClr val="FFFFFF"/>
                </a:solidFill>
                <a:latin typeface="Arial"/>
                <a:cs typeface="Arial"/>
              </a:rPr>
              <a:t>Takeaways</a:t>
            </a:r>
            <a:endParaRPr sz="2800">
              <a:latin typeface="Arial"/>
              <a:cs typeface="Arial"/>
            </a:endParaRPr>
          </a:p>
          <a:p>
            <a:pPr>
              <a:lnSpc>
                <a:spcPct val="100000"/>
              </a:lnSpc>
              <a:spcBef>
                <a:spcPts val="635"/>
              </a:spcBef>
            </a:pPr>
            <a:endParaRPr sz="2800">
              <a:latin typeface="Arial"/>
              <a:cs typeface="Arial"/>
            </a:endParaRPr>
          </a:p>
          <a:p>
            <a:pPr marL="355600" marR="442595" indent="-342900">
              <a:lnSpc>
                <a:spcPct val="100000"/>
              </a:lnSpc>
              <a:buChar char="•"/>
              <a:tabLst>
                <a:tab pos="355600" algn="l"/>
              </a:tabLst>
            </a:pPr>
            <a:r>
              <a:rPr sz="2800" dirty="0">
                <a:latin typeface="Arial"/>
                <a:cs typeface="Arial"/>
              </a:rPr>
              <a:t>Business</a:t>
            </a:r>
            <a:r>
              <a:rPr sz="2800" spc="-95" dirty="0">
                <a:latin typeface="Arial"/>
                <a:cs typeface="Arial"/>
              </a:rPr>
              <a:t> </a:t>
            </a:r>
            <a:r>
              <a:rPr sz="2800" dirty="0">
                <a:latin typeface="Arial"/>
                <a:cs typeface="Arial"/>
              </a:rPr>
              <a:t>intelligence</a:t>
            </a:r>
            <a:r>
              <a:rPr sz="2800" spc="-75" dirty="0">
                <a:latin typeface="Arial"/>
                <a:cs typeface="Arial"/>
              </a:rPr>
              <a:t> </a:t>
            </a:r>
            <a:r>
              <a:rPr sz="2800" dirty="0">
                <a:latin typeface="Arial"/>
                <a:cs typeface="Arial"/>
              </a:rPr>
              <a:t>(BI)</a:t>
            </a:r>
            <a:r>
              <a:rPr sz="2800" spc="-85" dirty="0">
                <a:latin typeface="Arial"/>
                <a:cs typeface="Arial"/>
              </a:rPr>
              <a:t> </a:t>
            </a:r>
            <a:r>
              <a:rPr sz="2800" dirty="0">
                <a:latin typeface="Arial"/>
                <a:cs typeface="Arial"/>
              </a:rPr>
              <a:t>is</a:t>
            </a:r>
            <a:r>
              <a:rPr sz="2800" spc="-95" dirty="0">
                <a:latin typeface="Arial"/>
                <a:cs typeface="Arial"/>
              </a:rPr>
              <a:t> </a:t>
            </a:r>
            <a:r>
              <a:rPr sz="2800" dirty="0">
                <a:latin typeface="Arial"/>
                <a:cs typeface="Arial"/>
              </a:rPr>
              <a:t>any</a:t>
            </a:r>
            <a:r>
              <a:rPr sz="2800" spc="-80" dirty="0">
                <a:latin typeface="Arial"/>
                <a:cs typeface="Arial"/>
              </a:rPr>
              <a:t> </a:t>
            </a:r>
            <a:r>
              <a:rPr sz="2800" dirty="0">
                <a:latin typeface="Arial"/>
                <a:cs typeface="Arial"/>
              </a:rPr>
              <a:t>information</a:t>
            </a:r>
            <a:r>
              <a:rPr sz="2800" spc="-85" dirty="0">
                <a:latin typeface="Arial"/>
                <a:cs typeface="Arial"/>
              </a:rPr>
              <a:t> </a:t>
            </a:r>
            <a:r>
              <a:rPr sz="2800" spc="-10" dirty="0">
                <a:latin typeface="Arial"/>
                <a:cs typeface="Arial"/>
              </a:rPr>
              <a:t>about </a:t>
            </a:r>
            <a:r>
              <a:rPr sz="2800" dirty="0">
                <a:latin typeface="Arial"/>
                <a:cs typeface="Arial"/>
              </a:rPr>
              <a:t>organization,</a:t>
            </a:r>
            <a:r>
              <a:rPr sz="2800" spc="-75" dirty="0">
                <a:latin typeface="Arial"/>
                <a:cs typeface="Arial"/>
              </a:rPr>
              <a:t> </a:t>
            </a:r>
            <a:r>
              <a:rPr sz="2800" dirty="0">
                <a:latin typeface="Arial"/>
                <a:cs typeface="Arial"/>
              </a:rPr>
              <a:t>its</a:t>
            </a:r>
            <a:r>
              <a:rPr sz="2800" spc="-80" dirty="0">
                <a:latin typeface="Arial"/>
                <a:cs typeface="Arial"/>
              </a:rPr>
              <a:t> </a:t>
            </a:r>
            <a:r>
              <a:rPr sz="2800" dirty="0">
                <a:latin typeface="Arial"/>
                <a:cs typeface="Arial"/>
              </a:rPr>
              <a:t>customers,</a:t>
            </a:r>
            <a:r>
              <a:rPr sz="2800" spc="-75" dirty="0">
                <a:latin typeface="Arial"/>
                <a:cs typeface="Arial"/>
              </a:rPr>
              <a:t> </a:t>
            </a:r>
            <a:r>
              <a:rPr sz="2800" dirty="0">
                <a:latin typeface="Arial"/>
                <a:cs typeface="Arial"/>
              </a:rPr>
              <a:t>or</a:t>
            </a:r>
            <a:r>
              <a:rPr sz="2800" spc="-80" dirty="0">
                <a:latin typeface="Arial"/>
                <a:cs typeface="Arial"/>
              </a:rPr>
              <a:t> </a:t>
            </a:r>
            <a:r>
              <a:rPr sz="2800" dirty="0">
                <a:latin typeface="Arial"/>
                <a:cs typeface="Arial"/>
              </a:rPr>
              <a:t>its</a:t>
            </a:r>
            <a:r>
              <a:rPr sz="2800" spc="-90" dirty="0">
                <a:latin typeface="Arial"/>
                <a:cs typeface="Arial"/>
              </a:rPr>
              <a:t> </a:t>
            </a:r>
            <a:r>
              <a:rPr sz="2800" dirty="0">
                <a:latin typeface="Arial"/>
                <a:cs typeface="Arial"/>
              </a:rPr>
              <a:t>suppliers</a:t>
            </a:r>
            <a:r>
              <a:rPr sz="2800" spc="-70" dirty="0">
                <a:latin typeface="Arial"/>
                <a:cs typeface="Arial"/>
              </a:rPr>
              <a:t> </a:t>
            </a:r>
            <a:r>
              <a:rPr sz="2800" dirty="0">
                <a:latin typeface="Arial"/>
                <a:cs typeface="Arial"/>
              </a:rPr>
              <a:t>that</a:t>
            </a:r>
            <a:r>
              <a:rPr sz="2800" spc="-80" dirty="0">
                <a:latin typeface="Arial"/>
                <a:cs typeface="Arial"/>
              </a:rPr>
              <a:t> </a:t>
            </a:r>
            <a:r>
              <a:rPr sz="2800" spc="-25" dirty="0">
                <a:latin typeface="Arial"/>
                <a:cs typeface="Arial"/>
              </a:rPr>
              <a:t>can </a:t>
            </a:r>
            <a:r>
              <a:rPr sz="2800" dirty="0">
                <a:latin typeface="Arial"/>
                <a:cs typeface="Arial"/>
              </a:rPr>
              <a:t>help</a:t>
            </a:r>
            <a:r>
              <a:rPr sz="2800" spc="-70" dirty="0">
                <a:latin typeface="Arial"/>
                <a:cs typeface="Arial"/>
              </a:rPr>
              <a:t> </a:t>
            </a:r>
            <a:r>
              <a:rPr sz="2800" dirty="0">
                <a:latin typeface="Arial"/>
                <a:cs typeface="Arial"/>
              </a:rPr>
              <a:t>firms</a:t>
            </a:r>
            <a:r>
              <a:rPr sz="2800" spc="-65" dirty="0">
                <a:latin typeface="Arial"/>
                <a:cs typeface="Arial"/>
              </a:rPr>
              <a:t> </a:t>
            </a:r>
            <a:r>
              <a:rPr sz="2800" dirty="0">
                <a:latin typeface="Arial"/>
                <a:cs typeface="Arial"/>
              </a:rPr>
              <a:t>make</a:t>
            </a:r>
            <a:r>
              <a:rPr sz="2800" spc="-50" dirty="0">
                <a:latin typeface="Arial"/>
                <a:cs typeface="Arial"/>
              </a:rPr>
              <a:t> </a:t>
            </a:r>
            <a:r>
              <a:rPr sz="2800" spc="-10" dirty="0">
                <a:latin typeface="Arial"/>
                <a:cs typeface="Arial"/>
              </a:rPr>
              <a:t>decisions</a:t>
            </a:r>
            <a:endParaRPr sz="2800">
              <a:latin typeface="Arial"/>
              <a:cs typeface="Arial"/>
            </a:endParaRPr>
          </a:p>
          <a:p>
            <a:pPr marL="354330" marR="5080" indent="-341630" algn="just">
              <a:lnSpc>
                <a:spcPct val="100000"/>
              </a:lnSpc>
              <a:spcBef>
                <a:spcPts val="675"/>
              </a:spcBef>
              <a:buChar char="•"/>
              <a:tabLst>
                <a:tab pos="355600" algn="l"/>
              </a:tabLst>
            </a:pPr>
            <a:r>
              <a:rPr sz="2800" dirty="0">
                <a:latin typeface="Arial"/>
                <a:cs typeface="Arial"/>
              </a:rPr>
              <a:t>Data</a:t>
            </a:r>
            <a:r>
              <a:rPr sz="2800" spc="-70" dirty="0">
                <a:latin typeface="Arial"/>
                <a:cs typeface="Arial"/>
              </a:rPr>
              <a:t> </a:t>
            </a:r>
            <a:r>
              <a:rPr sz="2800" dirty="0">
                <a:latin typeface="Arial"/>
                <a:cs typeface="Arial"/>
              </a:rPr>
              <a:t>mining</a:t>
            </a:r>
            <a:r>
              <a:rPr sz="2800" spc="-45" dirty="0">
                <a:latin typeface="Arial"/>
                <a:cs typeface="Arial"/>
              </a:rPr>
              <a:t> </a:t>
            </a:r>
            <a:r>
              <a:rPr sz="2800" dirty="0">
                <a:latin typeface="Arial"/>
                <a:cs typeface="Arial"/>
              </a:rPr>
              <a:t>is</a:t>
            </a:r>
            <a:r>
              <a:rPr sz="2800" spc="-75" dirty="0">
                <a:latin typeface="Arial"/>
                <a:cs typeface="Arial"/>
              </a:rPr>
              <a:t> </a:t>
            </a:r>
            <a:r>
              <a:rPr sz="2800" dirty="0">
                <a:latin typeface="Arial"/>
                <a:cs typeface="Arial"/>
              </a:rPr>
              <a:t>the</a:t>
            </a:r>
            <a:r>
              <a:rPr sz="2800" spc="-70" dirty="0">
                <a:latin typeface="Arial"/>
                <a:cs typeface="Arial"/>
              </a:rPr>
              <a:t> </a:t>
            </a:r>
            <a:r>
              <a:rPr sz="2800" dirty="0">
                <a:latin typeface="Arial"/>
                <a:cs typeface="Arial"/>
              </a:rPr>
              <a:t>process</a:t>
            </a:r>
            <a:r>
              <a:rPr sz="2800" spc="-65" dirty="0">
                <a:latin typeface="Arial"/>
                <a:cs typeface="Arial"/>
              </a:rPr>
              <a:t> </a:t>
            </a:r>
            <a:r>
              <a:rPr sz="2800" dirty="0">
                <a:latin typeface="Arial"/>
                <a:cs typeface="Arial"/>
              </a:rPr>
              <a:t>of</a:t>
            </a:r>
            <a:r>
              <a:rPr sz="2800" spc="-75" dirty="0">
                <a:latin typeface="Arial"/>
                <a:cs typeface="Arial"/>
              </a:rPr>
              <a:t> </a:t>
            </a:r>
            <a:r>
              <a:rPr sz="2800" dirty="0">
                <a:latin typeface="Arial"/>
                <a:cs typeface="Arial"/>
              </a:rPr>
              <a:t>selecting,</a:t>
            </a:r>
            <a:r>
              <a:rPr sz="2800" spc="-75" dirty="0">
                <a:latin typeface="Arial"/>
                <a:cs typeface="Arial"/>
              </a:rPr>
              <a:t> </a:t>
            </a:r>
            <a:r>
              <a:rPr sz="2800" dirty="0">
                <a:latin typeface="Arial"/>
                <a:cs typeface="Arial"/>
              </a:rPr>
              <a:t>exploring,</a:t>
            </a:r>
            <a:r>
              <a:rPr sz="2800" spc="-65" dirty="0">
                <a:latin typeface="Arial"/>
                <a:cs typeface="Arial"/>
              </a:rPr>
              <a:t> </a:t>
            </a:r>
            <a:r>
              <a:rPr sz="2800" spc="-25" dirty="0">
                <a:latin typeface="Arial"/>
                <a:cs typeface="Arial"/>
              </a:rPr>
              <a:t>and 	</a:t>
            </a:r>
            <a:r>
              <a:rPr sz="2800" dirty="0">
                <a:latin typeface="Arial"/>
                <a:cs typeface="Arial"/>
              </a:rPr>
              <a:t>modeling</a:t>
            </a:r>
            <a:r>
              <a:rPr sz="2800" spc="-60" dirty="0">
                <a:latin typeface="Arial"/>
                <a:cs typeface="Arial"/>
              </a:rPr>
              <a:t> </a:t>
            </a:r>
            <a:r>
              <a:rPr sz="2800" dirty="0">
                <a:latin typeface="Arial"/>
                <a:cs typeface="Arial"/>
              </a:rPr>
              <a:t>large</a:t>
            </a:r>
            <a:r>
              <a:rPr sz="2800" spc="-70" dirty="0">
                <a:latin typeface="Arial"/>
                <a:cs typeface="Arial"/>
              </a:rPr>
              <a:t> </a:t>
            </a:r>
            <a:r>
              <a:rPr sz="2800" dirty="0">
                <a:latin typeface="Arial"/>
                <a:cs typeface="Arial"/>
              </a:rPr>
              <a:t>amounts</a:t>
            </a:r>
            <a:r>
              <a:rPr sz="2800" spc="-60" dirty="0">
                <a:latin typeface="Arial"/>
                <a:cs typeface="Arial"/>
              </a:rPr>
              <a:t> </a:t>
            </a:r>
            <a:r>
              <a:rPr sz="2800" dirty="0">
                <a:latin typeface="Arial"/>
                <a:cs typeface="Arial"/>
              </a:rPr>
              <a:t>of</a:t>
            </a:r>
            <a:r>
              <a:rPr sz="2800" spc="-65" dirty="0">
                <a:latin typeface="Arial"/>
                <a:cs typeface="Arial"/>
              </a:rPr>
              <a:t> </a:t>
            </a:r>
            <a:r>
              <a:rPr sz="2800" dirty="0">
                <a:latin typeface="Arial"/>
                <a:cs typeface="Arial"/>
              </a:rPr>
              <a:t>data</a:t>
            </a:r>
            <a:r>
              <a:rPr sz="2800" spc="-65" dirty="0">
                <a:latin typeface="Arial"/>
                <a:cs typeface="Arial"/>
              </a:rPr>
              <a:t> </a:t>
            </a:r>
            <a:r>
              <a:rPr sz="2800" dirty="0">
                <a:latin typeface="Arial"/>
                <a:cs typeface="Arial"/>
              </a:rPr>
              <a:t>to</a:t>
            </a:r>
            <a:r>
              <a:rPr sz="2800" spc="-75" dirty="0">
                <a:latin typeface="Arial"/>
                <a:cs typeface="Arial"/>
              </a:rPr>
              <a:t> </a:t>
            </a:r>
            <a:r>
              <a:rPr sz="2800" dirty="0">
                <a:latin typeface="Arial"/>
                <a:cs typeface="Arial"/>
              </a:rPr>
              <a:t>discover</a:t>
            </a:r>
            <a:r>
              <a:rPr sz="2800" spc="-70" dirty="0">
                <a:latin typeface="Arial"/>
                <a:cs typeface="Arial"/>
              </a:rPr>
              <a:t> </a:t>
            </a:r>
            <a:r>
              <a:rPr sz="2800" spc="-10" dirty="0">
                <a:latin typeface="Arial"/>
                <a:cs typeface="Arial"/>
              </a:rPr>
              <a:t>previously 	</a:t>
            </a:r>
            <a:r>
              <a:rPr sz="2800" dirty="0">
                <a:latin typeface="Arial"/>
                <a:cs typeface="Arial"/>
              </a:rPr>
              <a:t>unknown</a:t>
            </a:r>
            <a:r>
              <a:rPr sz="2800" spc="-110" dirty="0">
                <a:latin typeface="Arial"/>
                <a:cs typeface="Arial"/>
              </a:rPr>
              <a:t> </a:t>
            </a:r>
            <a:r>
              <a:rPr sz="2800" spc="-10" dirty="0">
                <a:latin typeface="Arial"/>
                <a:cs typeface="Arial"/>
              </a:rPr>
              <a:t>relationships</a:t>
            </a:r>
            <a:endParaRPr sz="2800">
              <a:latin typeface="Arial"/>
              <a:cs typeface="Arial"/>
            </a:endParaRPr>
          </a:p>
          <a:p>
            <a:pPr marL="354330" marR="43815" indent="-341630" algn="just">
              <a:lnSpc>
                <a:spcPct val="100000"/>
              </a:lnSpc>
              <a:spcBef>
                <a:spcPts val="675"/>
              </a:spcBef>
              <a:buChar char="•"/>
              <a:tabLst>
                <a:tab pos="355600" algn="l"/>
              </a:tabLst>
            </a:pPr>
            <a:r>
              <a:rPr sz="2800" dirty="0">
                <a:latin typeface="Arial"/>
                <a:cs typeface="Arial"/>
              </a:rPr>
              <a:t>Data</a:t>
            </a:r>
            <a:r>
              <a:rPr sz="2800" spc="-70" dirty="0">
                <a:latin typeface="Arial"/>
                <a:cs typeface="Arial"/>
              </a:rPr>
              <a:t> </a:t>
            </a:r>
            <a:r>
              <a:rPr sz="2800" dirty="0">
                <a:latin typeface="Arial"/>
                <a:cs typeface="Arial"/>
              </a:rPr>
              <a:t>mining</a:t>
            </a:r>
            <a:r>
              <a:rPr sz="2800" spc="-50" dirty="0">
                <a:latin typeface="Arial"/>
                <a:cs typeface="Arial"/>
              </a:rPr>
              <a:t> </a:t>
            </a:r>
            <a:r>
              <a:rPr sz="2800" dirty="0">
                <a:latin typeface="Arial"/>
                <a:cs typeface="Arial"/>
              </a:rPr>
              <a:t>is</a:t>
            </a:r>
            <a:r>
              <a:rPr sz="2800" spc="-80" dirty="0">
                <a:latin typeface="Arial"/>
                <a:cs typeface="Arial"/>
              </a:rPr>
              <a:t> </a:t>
            </a:r>
            <a:r>
              <a:rPr sz="2800" dirty="0">
                <a:latin typeface="Arial"/>
                <a:cs typeface="Arial"/>
              </a:rPr>
              <a:t>useful</a:t>
            </a:r>
            <a:r>
              <a:rPr sz="2800" spc="-75" dirty="0">
                <a:latin typeface="Arial"/>
                <a:cs typeface="Arial"/>
              </a:rPr>
              <a:t> </a:t>
            </a:r>
            <a:r>
              <a:rPr sz="2800" dirty="0">
                <a:latin typeface="Arial"/>
                <a:cs typeface="Arial"/>
              </a:rPr>
              <a:t>for</a:t>
            </a:r>
            <a:r>
              <a:rPr sz="2800" spc="-75" dirty="0">
                <a:latin typeface="Arial"/>
                <a:cs typeface="Arial"/>
              </a:rPr>
              <a:t> </a:t>
            </a:r>
            <a:r>
              <a:rPr sz="2800" dirty="0">
                <a:latin typeface="Arial"/>
                <a:cs typeface="Arial"/>
              </a:rPr>
              <a:t>predicting</a:t>
            </a:r>
            <a:r>
              <a:rPr sz="2800" spc="-75" dirty="0">
                <a:latin typeface="Arial"/>
                <a:cs typeface="Arial"/>
              </a:rPr>
              <a:t> </a:t>
            </a:r>
            <a:r>
              <a:rPr sz="2800" dirty="0">
                <a:latin typeface="Arial"/>
                <a:cs typeface="Arial"/>
              </a:rPr>
              <a:t>customer</a:t>
            </a:r>
            <a:r>
              <a:rPr sz="2800" spc="-80" dirty="0">
                <a:latin typeface="Arial"/>
                <a:cs typeface="Arial"/>
              </a:rPr>
              <a:t> </a:t>
            </a:r>
            <a:r>
              <a:rPr sz="2800" spc="-10" dirty="0">
                <a:latin typeface="Arial"/>
                <a:cs typeface="Arial"/>
              </a:rPr>
              <a:t>behavior 	</a:t>
            </a:r>
            <a:r>
              <a:rPr sz="2800" dirty="0">
                <a:latin typeface="Arial"/>
                <a:cs typeface="Arial"/>
              </a:rPr>
              <a:t>and</a:t>
            </a:r>
            <a:r>
              <a:rPr sz="2800" spc="-85" dirty="0">
                <a:latin typeface="Arial"/>
                <a:cs typeface="Arial"/>
              </a:rPr>
              <a:t> </a:t>
            </a:r>
            <a:r>
              <a:rPr sz="2800" dirty="0">
                <a:latin typeface="Arial"/>
                <a:cs typeface="Arial"/>
              </a:rPr>
              <a:t>detecting</a:t>
            </a:r>
            <a:r>
              <a:rPr sz="2800" spc="-90" dirty="0">
                <a:latin typeface="Arial"/>
                <a:cs typeface="Arial"/>
              </a:rPr>
              <a:t> </a:t>
            </a:r>
            <a:r>
              <a:rPr sz="2800" spc="-20" dirty="0">
                <a:latin typeface="Arial"/>
                <a:cs typeface="Arial"/>
              </a:rPr>
              <a:t>fraud</a:t>
            </a:r>
            <a:endParaRPr sz="2800">
              <a:latin typeface="Arial"/>
              <a:cs typeface="Arial"/>
            </a:endParaRPr>
          </a:p>
          <a:p>
            <a:pPr marL="354330" marR="100330" indent="-341630" algn="just">
              <a:lnSpc>
                <a:spcPct val="100000"/>
              </a:lnSpc>
              <a:spcBef>
                <a:spcPts val="675"/>
              </a:spcBef>
              <a:buChar char="•"/>
              <a:tabLst>
                <a:tab pos="355600" algn="l"/>
              </a:tabLst>
            </a:pPr>
            <a:r>
              <a:rPr sz="2800" dirty="0">
                <a:latin typeface="Arial"/>
                <a:cs typeface="Arial"/>
              </a:rPr>
              <a:t>Knowledge</a:t>
            </a:r>
            <a:r>
              <a:rPr sz="2800" spc="-85" dirty="0">
                <a:latin typeface="Arial"/>
                <a:cs typeface="Arial"/>
              </a:rPr>
              <a:t> </a:t>
            </a:r>
            <a:r>
              <a:rPr sz="2800" dirty="0">
                <a:latin typeface="Arial"/>
                <a:cs typeface="Arial"/>
              </a:rPr>
              <a:t>management</a:t>
            </a:r>
            <a:r>
              <a:rPr sz="2800" spc="-75" dirty="0">
                <a:latin typeface="Arial"/>
                <a:cs typeface="Arial"/>
              </a:rPr>
              <a:t> </a:t>
            </a:r>
            <a:r>
              <a:rPr sz="2800" dirty="0">
                <a:latin typeface="Arial"/>
                <a:cs typeface="Arial"/>
              </a:rPr>
              <a:t>is</a:t>
            </a:r>
            <a:r>
              <a:rPr sz="2800" spc="-110" dirty="0">
                <a:latin typeface="Arial"/>
                <a:cs typeface="Arial"/>
              </a:rPr>
              <a:t> </a:t>
            </a:r>
            <a:r>
              <a:rPr sz="2800" dirty="0">
                <a:latin typeface="Arial"/>
                <a:cs typeface="Arial"/>
              </a:rPr>
              <a:t>identifying</a:t>
            </a:r>
            <a:r>
              <a:rPr sz="2800" spc="-95" dirty="0">
                <a:latin typeface="Arial"/>
                <a:cs typeface="Arial"/>
              </a:rPr>
              <a:t> </a:t>
            </a:r>
            <a:r>
              <a:rPr sz="2800" dirty="0">
                <a:latin typeface="Arial"/>
                <a:cs typeface="Arial"/>
              </a:rPr>
              <a:t>and</a:t>
            </a:r>
            <a:r>
              <a:rPr sz="2800" spc="-110" dirty="0">
                <a:latin typeface="Arial"/>
                <a:cs typeface="Arial"/>
              </a:rPr>
              <a:t> </a:t>
            </a:r>
            <a:r>
              <a:rPr sz="2800" spc="-10" dirty="0">
                <a:latin typeface="Arial"/>
                <a:cs typeface="Arial"/>
              </a:rPr>
              <a:t>classifying 	</a:t>
            </a:r>
            <a:r>
              <a:rPr sz="2800" dirty="0">
                <a:latin typeface="Arial"/>
                <a:cs typeface="Arial"/>
              </a:rPr>
              <a:t>useful</a:t>
            </a:r>
            <a:r>
              <a:rPr sz="2800" spc="-110" dirty="0">
                <a:latin typeface="Arial"/>
                <a:cs typeface="Arial"/>
              </a:rPr>
              <a:t> </a:t>
            </a:r>
            <a:r>
              <a:rPr sz="2800" dirty="0">
                <a:latin typeface="Arial"/>
                <a:cs typeface="Arial"/>
              </a:rPr>
              <a:t>information</a:t>
            </a:r>
            <a:r>
              <a:rPr sz="2800" spc="-105" dirty="0">
                <a:latin typeface="Arial"/>
                <a:cs typeface="Arial"/>
              </a:rPr>
              <a:t> </a:t>
            </a:r>
            <a:r>
              <a:rPr sz="2800" dirty="0">
                <a:latin typeface="Arial"/>
                <a:cs typeface="Arial"/>
              </a:rPr>
              <a:t>from</a:t>
            </a:r>
            <a:r>
              <a:rPr sz="2800" spc="-90" dirty="0">
                <a:latin typeface="Arial"/>
                <a:cs typeface="Arial"/>
              </a:rPr>
              <a:t> </a:t>
            </a:r>
            <a:r>
              <a:rPr sz="2800" dirty="0">
                <a:latin typeface="Arial"/>
                <a:cs typeface="Arial"/>
              </a:rPr>
              <a:t>unstructured</a:t>
            </a:r>
            <a:r>
              <a:rPr sz="2800" spc="-105" dirty="0">
                <a:latin typeface="Arial"/>
                <a:cs typeface="Arial"/>
              </a:rPr>
              <a:t> </a:t>
            </a:r>
            <a:r>
              <a:rPr sz="2800" spc="-10" dirty="0">
                <a:latin typeface="Arial"/>
                <a:cs typeface="Arial"/>
              </a:rPr>
              <a:t>sources</a:t>
            </a:r>
            <a:endParaRPr sz="2800">
              <a:latin typeface="Arial"/>
              <a:cs typeface="Arial"/>
            </a:endParaRPr>
          </a:p>
        </p:txBody>
      </p:sp>
      <p:pic>
        <p:nvPicPr>
          <p:cNvPr id="3" name="object 3"/>
          <p:cNvPicPr/>
          <p:nvPr/>
        </p:nvPicPr>
        <p:blipFill>
          <a:blip r:embed="rId2" cstate="print"/>
          <a:stretch>
            <a:fillRect/>
          </a:stretch>
        </p:blipFill>
        <p:spPr>
          <a:xfrm>
            <a:off x="9675876" y="5529071"/>
            <a:ext cx="609600" cy="6096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304800"/>
            <a:ext cx="8411210" cy="443070"/>
          </a:xfrm>
          <a:prstGeom prst="rect">
            <a:avLst/>
          </a:prstGeom>
        </p:spPr>
        <p:txBody>
          <a:bodyPr vert="horz" wrap="square" lIns="0" tIns="12065" rIns="0" bIns="0" rtlCol="0">
            <a:spAutoFit/>
          </a:bodyPr>
          <a:lstStyle/>
          <a:p>
            <a:pPr marL="1791970">
              <a:lnSpc>
                <a:spcPct val="100000"/>
              </a:lnSpc>
              <a:spcBef>
                <a:spcPts val="95"/>
              </a:spcBef>
            </a:pPr>
            <a:r>
              <a:rPr lang="en-US" sz="2800" dirty="0">
                <a:solidFill>
                  <a:srgbClr val="FFFFFF"/>
                </a:solidFill>
                <a:latin typeface="Arial"/>
                <a:cs typeface="Arial"/>
              </a:rPr>
              <a:t>Open-Ended Question</a:t>
            </a:r>
            <a:endParaRPr sz="2800" dirty="0">
              <a:latin typeface="Arial"/>
              <a:cs typeface="Arial"/>
            </a:endParaRPr>
          </a:p>
        </p:txBody>
      </p:sp>
      <p:sp>
        <p:nvSpPr>
          <p:cNvPr id="4" name="TextBox 3">
            <a:extLst>
              <a:ext uri="{FF2B5EF4-FFF2-40B4-BE49-F238E27FC236}">
                <a16:creationId xmlns:a16="http://schemas.microsoft.com/office/drawing/2014/main" id="{1EF15BB3-5CAC-5429-196F-96D02C81EE8B}"/>
              </a:ext>
            </a:extLst>
          </p:cNvPr>
          <p:cNvSpPr txBox="1"/>
          <p:nvPr/>
        </p:nvSpPr>
        <p:spPr>
          <a:xfrm>
            <a:off x="76200" y="1143000"/>
            <a:ext cx="12115800" cy="3913059"/>
          </a:xfrm>
          <a:prstGeom prst="rect">
            <a:avLst/>
          </a:prstGeom>
          <a:solidFill>
            <a:schemeClr val="bg1"/>
          </a:solidFill>
        </p:spPr>
        <p:txBody>
          <a:bodyPr wrap="square" rtlCol="0">
            <a:spAutoFit/>
          </a:bodyPr>
          <a:lstStyle/>
          <a:p>
            <a:pPr>
              <a:lnSpc>
                <a:spcPct val="150000"/>
              </a:lnSpc>
            </a:pPr>
            <a:r>
              <a:rPr lang="en-US" sz="2400" b="1" dirty="0">
                <a:latin typeface="+mj-lt"/>
              </a:rPr>
              <a:t>What are some key objectives of data mining, and how do they support business decision-making?</a:t>
            </a:r>
            <a:endParaRPr lang="en-US" sz="2400" dirty="0">
              <a:latin typeface="+mj-lt"/>
            </a:endParaRPr>
          </a:p>
          <a:p>
            <a:pPr>
              <a:lnSpc>
                <a:spcPct val="150000"/>
              </a:lnSpc>
            </a:pPr>
            <a:r>
              <a:rPr lang="en-US" sz="2400" dirty="0">
                <a:latin typeface="+mj-lt"/>
              </a:rPr>
              <a:t>Key objectives of data mining include sequence or path analysis, classification, clustering, and forecasting. These objectives help businesses understand the relationships between events, categorize data into meaningful groups, uncover hidden patterns, and predict future trends. For example, clustering can identify customer segments with similar behaviors, allowing for targeted marketing efforts.</a:t>
            </a:r>
          </a:p>
        </p:txBody>
      </p:sp>
    </p:spTree>
    <p:extLst>
      <p:ext uri="{BB962C8B-B14F-4D97-AF65-F5344CB8AC3E}">
        <p14:creationId xmlns:p14="http://schemas.microsoft.com/office/powerpoint/2010/main" val="1873208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304800"/>
            <a:ext cx="8411210" cy="443070"/>
          </a:xfrm>
          <a:prstGeom prst="rect">
            <a:avLst/>
          </a:prstGeom>
        </p:spPr>
        <p:txBody>
          <a:bodyPr vert="horz" wrap="square" lIns="0" tIns="12065" rIns="0" bIns="0" rtlCol="0">
            <a:spAutoFit/>
          </a:bodyPr>
          <a:lstStyle/>
          <a:p>
            <a:pPr marL="1791970">
              <a:lnSpc>
                <a:spcPct val="100000"/>
              </a:lnSpc>
              <a:spcBef>
                <a:spcPts val="95"/>
              </a:spcBef>
            </a:pPr>
            <a:r>
              <a:rPr lang="en-US" sz="2800" dirty="0">
                <a:solidFill>
                  <a:srgbClr val="FFFFFF"/>
                </a:solidFill>
                <a:latin typeface="Arial"/>
                <a:cs typeface="Arial"/>
              </a:rPr>
              <a:t>Open-Ended Question</a:t>
            </a:r>
            <a:endParaRPr sz="2800" dirty="0">
              <a:latin typeface="Arial"/>
              <a:cs typeface="Arial"/>
            </a:endParaRPr>
          </a:p>
        </p:txBody>
      </p:sp>
      <p:sp>
        <p:nvSpPr>
          <p:cNvPr id="4" name="TextBox 3">
            <a:extLst>
              <a:ext uri="{FF2B5EF4-FFF2-40B4-BE49-F238E27FC236}">
                <a16:creationId xmlns:a16="http://schemas.microsoft.com/office/drawing/2014/main" id="{1EF15BB3-5CAC-5429-196F-96D02C81EE8B}"/>
              </a:ext>
            </a:extLst>
          </p:cNvPr>
          <p:cNvSpPr txBox="1"/>
          <p:nvPr/>
        </p:nvSpPr>
        <p:spPr>
          <a:xfrm>
            <a:off x="76200" y="1143000"/>
            <a:ext cx="12115800" cy="3901837"/>
          </a:xfrm>
          <a:prstGeom prst="rect">
            <a:avLst/>
          </a:prstGeom>
          <a:solidFill>
            <a:schemeClr val="bg1"/>
          </a:solidFill>
        </p:spPr>
        <p:txBody>
          <a:bodyPr wrap="square" rtlCol="0">
            <a:spAutoFit/>
          </a:bodyPr>
          <a:lstStyle/>
          <a:p>
            <a:pPr>
              <a:lnSpc>
                <a:spcPct val="150000"/>
              </a:lnSpc>
            </a:pPr>
            <a:r>
              <a:rPr lang="en-US" sz="2400" b="1" dirty="0">
                <a:latin typeface="+mj-lt"/>
              </a:rPr>
              <a:t>How does OLAP differ from traditional databases, and what advantages does it offer for business intelligence?</a:t>
            </a:r>
            <a:endParaRPr lang="en-US" sz="2400" dirty="0">
              <a:latin typeface="+mj-lt"/>
            </a:endParaRPr>
          </a:p>
          <a:p>
            <a:pPr>
              <a:lnSpc>
                <a:spcPct val="150000"/>
              </a:lnSpc>
            </a:pPr>
            <a:r>
              <a:rPr lang="en-US" sz="2400" dirty="0">
                <a:latin typeface="+mj-lt"/>
              </a:rPr>
              <a:t>OLAP differs from traditional databases by providing multidimensional data views and fast query response times. Unlike relational databases, OLAP allows users to explore data across multiple dimensions and drill down into specific details. This enables businesses to perform complex analyses quickly and intuitively, making it easier to identify trends, compare metrics, and make data-driven decisions.</a:t>
            </a:r>
          </a:p>
        </p:txBody>
      </p:sp>
    </p:spTree>
    <p:extLst>
      <p:ext uri="{BB962C8B-B14F-4D97-AF65-F5344CB8AC3E}">
        <p14:creationId xmlns:p14="http://schemas.microsoft.com/office/powerpoint/2010/main" val="2368815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304800"/>
            <a:ext cx="8411210" cy="443070"/>
          </a:xfrm>
          <a:prstGeom prst="rect">
            <a:avLst/>
          </a:prstGeom>
        </p:spPr>
        <p:txBody>
          <a:bodyPr vert="horz" wrap="square" lIns="0" tIns="12065" rIns="0" bIns="0" rtlCol="0">
            <a:spAutoFit/>
          </a:bodyPr>
          <a:lstStyle/>
          <a:p>
            <a:pPr marL="1791970">
              <a:lnSpc>
                <a:spcPct val="100000"/>
              </a:lnSpc>
              <a:spcBef>
                <a:spcPts val="95"/>
              </a:spcBef>
            </a:pPr>
            <a:r>
              <a:rPr lang="en-US" sz="2800" dirty="0">
                <a:solidFill>
                  <a:srgbClr val="FFFFFF"/>
                </a:solidFill>
                <a:latin typeface="Arial"/>
                <a:cs typeface="Arial"/>
              </a:rPr>
              <a:t>Open-Ended Question</a:t>
            </a:r>
            <a:endParaRPr sz="2800" dirty="0">
              <a:latin typeface="Arial"/>
              <a:cs typeface="Arial"/>
            </a:endParaRPr>
          </a:p>
        </p:txBody>
      </p:sp>
      <p:sp>
        <p:nvSpPr>
          <p:cNvPr id="4" name="TextBox 3">
            <a:extLst>
              <a:ext uri="{FF2B5EF4-FFF2-40B4-BE49-F238E27FC236}">
                <a16:creationId xmlns:a16="http://schemas.microsoft.com/office/drawing/2014/main" id="{1EF15BB3-5CAC-5429-196F-96D02C81EE8B}"/>
              </a:ext>
            </a:extLst>
          </p:cNvPr>
          <p:cNvSpPr txBox="1"/>
          <p:nvPr/>
        </p:nvSpPr>
        <p:spPr>
          <a:xfrm>
            <a:off x="76200" y="1143000"/>
            <a:ext cx="12115800" cy="3359061"/>
          </a:xfrm>
          <a:prstGeom prst="rect">
            <a:avLst/>
          </a:prstGeom>
          <a:solidFill>
            <a:schemeClr val="bg1"/>
          </a:solidFill>
        </p:spPr>
        <p:txBody>
          <a:bodyPr wrap="square" rtlCol="0">
            <a:spAutoFit/>
          </a:bodyPr>
          <a:lstStyle/>
          <a:p>
            <a:pPr>
              <a:lnSpc>
                <a:spcPct val="150000"/>
              </a:lnSpc>
            </a:pPr>
            <a:r>
              <a:rPr lang="en-US" sz="2400" b="1" dirty="0">
                <a:latin typeface="+mj-lt"/>
              </a:rPr>
              <a:t>Can you discuss a real-world application of OLAP in a business context and its impact?"</a:t>
            </a:r>
            <a:endParaRPr lang="en-US" sz="2400" dirty="0">
              <a:latin typeface="+mj-lt"/>
            </a:endParaRPr>
          </a:p>
          <a:p>
            <a:pPr>
              <a:lnSpc>
                <a:spcPct val="150000"/>
              </a:lnSpc>
            </a:pPr>
            <a:r>
              <a:rPr lang="en-US" sz="2400" dirty="0">
                <a:latin typeface="+mj-lt"/>
              </a:rPr>
              <a:t>A real-world application of OLAP is seen in the retail chain Ruby Tuesday. OLAP analysis revealed that one location was underperforming due to longer customer wait times. By identifying and addressing this issue, the company improved customer satisfaction and increased revenue. OLAP applications provide valuable insights that can lead to operational improvements and better customer experiences.</a:t>
            </a:r>
          </a:p>
        </p:txBody>
      </p:sp>
    </p:spTree>
    <p:extLst>
      <p:ext uri="{BB962C8B-B14F-4D97-AF65-F5344CB8AC3E}">
        <p14:creationId xmlns:p14="http://schemas.microsoft.com/office/powerpoint/2010/main" val="184218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43000" y="304800"/>
            <a:ext cx="8411210" cy="443070"/>
          </a:xfrm>
          <a:prstGeom prst="rect">
            <a:avLst/>
          </a:prstGeom>
        </p:spPr>
        <p:txBody>
          <a:bodyPr vert="horz" wrap="square" lIns="0" tIns="12065" rIns="0" bIns="0" rtlCol="0">
            <a:spAutoFit/>
          </a:bodyPr>
          <a:lstStyle/>
          <a:p>
            <a:pPr marL="1791970">
              <a:lnSpc>
                <a:spcPct val="100000"/>
              </a:lnSpc>
              <a:spcBef>
                <a:spcPts val="95"/>
              </a:spcBef>
            </a:pPr>
            <a:r>
              <a:rPr lang="en-US" sz="2800" dirty="0">
                <a:solidFill>
                  <a:srgbClr val="FFFFFF"/>
                </a:solidFill>
                <a:latin typeface="Arial"/>
                <a:cs typeface="Arial"/>
              </a:rPr>
              <a:t>Open-Ended Question</a:t>
            </a:r>
            <a:endParaRPr sz="2800" dirty="0">
              <a:latin typeface="Arial"/>
              <a:cs typeface="Arial"/>
            </a:endParaRPr>
          </a:p>
        </p:txBody>
      </p:sp>
      <p:sp>
        <p:nvSpPr>
          <p:cNvPr id="4" name="TextBox 3">
            <a:extLst>
              <a:ext uri="{FF2B5EF4-FFF2-40B4-BE49-F238E27FC236}">
                <a16:creationId xmlns:a16="http://schemas.microsoft.com/office/drawing/2014/main" id="{1EF15BB3-5CAC-5429-196F-96D02C81EE8B}"/>
              </a:ext>
            </a:extLst>
          </p:cNvPr>
          <p:cNvSpPr txBox="1"/>
          <p:nvPr/>
        </p:nvSpPr>
        <p:spPr>
          <a:xfrm>
            <a:off x="76200" y="1143000"/>
            <a:ext cx="12115800" cy="3913059"/>
          </a:xfrm>
          <a:prstGeom prst="rect">
            <a:avLst/>
          </a:prstGeom>
          <a:solidFill>
            <a:schemeClr val="bg1"/>
          </a:solidFill>
        </p:spPr>
        <p:txBody>
          <a:bodyPr wrap="square" rtlCol="0">
            <a:spAutoFit/>
          </a:bodyPr>
          <a:lstStyle/>
          <a:p>
            <a:pPr>
              <a:lnSpc>
                <a:spcPct val="150000"/>
              </a:lnSpc>
            </a:pPr>
            <a:r>
              <a:rPr lang="en-US" sz="2400" b="1" dirty="0">
                <a:latin typeface="+mj-lt"/>
              </a:rPr>
              <a:t>What ethical and societal issues might arise from the increasing use of data mining and OLAP in business intelligence?"</a:t>
            </a:r>
            <a:endParaRPr lang="en-US" sz="2400" dirty="0">
              <a:latin typeface="+mj-lt"/>
            </a:endParaRPr>
          </a:p>
          <a:p>
            <a:pPr>
              <a:lnSpc>
                <a:spcPct val="150000"/>
              </a:lnSpc>
            </a:pPr>
            <a:r>
              <a:rPr lang="en-US" sz="2400" dirty="0">
                <a:latin typeface="+mj-lt"/>
              </a:rPr>
              <a:t>The increasing use of data mining and OLAP raises ethical and societal issues such as data privacy, security, and potential biases in decision-making. Businesses must ensure they handle customer data responsibly, comply with data protection regulations, and implement measures to prevent misuse or unauthorized access. Additionally, they should be aware of and address any biases in their data and algorithms to avoid unfair or discriminatory practices.</a:t>
            </a:r>
          </a:p>
        </p:txBody>
      </p:sp>
    </p:spTree>
    <p:extLst>
      <p:ext uri="{BB962C8B-B14F-4D97-AF65-F5344CB8AC3E}">
        <p14:creationId xmlns:p14="http://schemas.microsoft.com/office/powerpoint/2010/main" val="111539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65100">
              <a:lnSpc>
                <a:spcPct val="100000"/>
              </a:lnSpc>
              <a:spcBef>
                <a:spcPts val="95"/>
              </a:spcBef>
            </a:pPr>
            <a:r>
              <a:rPr dirty="0"/>
              <a:t>Data</a:t>
            </a:r>
            <a:r>
              <a:rPr spc="-85" dirty="0"/>
              <a:t> </a:t>
            </a:r>
            <a:r>
              <a:rPr dirty="0"/>
              <a:t>Mining</a:t>
            </a:r>
            <a:r>
              <a:rPr spc="-40" dirty="0"/>
              <a:t> </a:t>
            </a:r>
            <a:r>
              <a:rPr dirty="0"/>
              <a:t>and</a:t>
            </a:r>
            <a:r>
              <a:rPr spc="-65" dirty="0"/>
              <a:t> </a:t>
            </a:r>
            <a:r>
              <a:rPr spc="-10" dirty="0"/>
              <a:t>Online</a:t>
            </a:r>
            <a:r>
              <a:rPr spc="-180" dirty="0"/>
              <a:t> </a:t>
            </a:r>
            <a:r>
              <a:rPr spc="-10" dirty="0"/>
              <a:t>Analysis</a:t>
            </a:r>
          </a:p>
        </p:txBody>
      </p:sp>
      <p:sp>
        <p:nvSpPr>
          <p:cNvPr id="3" name="object 3"/>
          <p:cNvSpPr txBox="1"/>
          <p:nvPr/>
        </p:nvSpPr>
        <p:spPr>
          <a:xfrm>
            <a:off x="381000" y="1143000"/>
            <a:ext cx="5486400" cy="5408532"/>
          </a:xfrm>
          <a:prstGeom prst="rect">
            <a:avLst/>
          </a:prstGeom>
        </p:spPr>
        <p:txBody>
          <a:bodyPr vert="horz" wrap="square" lIns="0" tIns="12065" rIns="0" bIns="0" rtlCol="0">
            <a:spAutoFit/>
          </a:bodyPr>
          <a:lstStyle/>
          <a:p>
            <a:pPr marL="355600" marR="1050290" indent="-342900">
              <a:lnSpc>
                <a:spcPct val="100000"/>
              </a:lnSpc>
              <a:spcBef>
                <a:spcPts val="95"/>
              </a:spcBef>
              <a:buChar char="•"/>
              <a:tabLst>
                <a:tab pos="355600" algn="l"/>
              </a:tabLst>
            </a:pPr>
            <a:r>
              <a:rPr sz="2800" dirty="0">
                <a:latin typeface="Arial"/>
                <a:cs typeface="Arial"/>
              </a:rPr>
              <a:t>Data</a:t>
            </a:r>
            <a:r>
              <a:rPr sz="2800" spc="-75" dirty="0">
                <a:latin typeface="Arial"/>
                <a:cs typeface="Arial"/>
              </a:rPr>
              <a:t> </a:t>
            </a:r>
            <a:r>
              <a:rPr sz="2800" dirty="0">
                <a:latin typeface="Arial"/>
                <a:cs typeface="Arial"/>
              </a:rPr>
              <a:t>warehouse:</a:t>
            </a:r>
            <a:r>
              <a:rPr sz="2800" spc="-70" dirty="0">
                <a:latin typeface="Arial"/>
                <a:cs typeface="Arial"/>
              </a:rPr>
              <a:t> </a:t>
            </a:r>
            <a:r>
              <a:rPr sz="2800" dirty="0">
                <a:latin typeface="Arial"/>
                <a:cs typeface="Arial"/>
              </a:rPr>
              <a:t>a</a:t>
            </a:r>
            <a:r>
              <a:rPr sz="2800" spc="-80" dirty="0">
                <a:latin typeface="Arial"/>
                <a:cs typeface="Arial"/>
              </a:rPr>
              <a:t> </a:t>
            </a:r>
            <a:r>
              <a:rPr sz="2800" dirty="0">
                <a:latin typeface="Arial"/>
                <a:cs typeface="Arial"/>
              </a:rPr>
              <a:t>large</a:t>
            </a:r>
            <a:r>
              <a:rPr sz="2800" spc="-65" dirty="0">
                <a:latin typeface="Arial"/>
                <a:cs typeface="Arial"/>
              </a:rPr>
              <a:t> </a:t>
            </a:r>
            <a:r>
              <a:rPr sz="2800" dirty="0">
                <a:latin typeface="Arial"/>
                <a:cs typeface="Arial"/>
              </a:rPr>
              <a:t>database</a:t>
            </a:r>
            <a:r>
              <a:rPr sz="2800" spc="-85" dirty="0">
                <a:latin typeface="Arial"/>
                <a:cs typeface="Arial"/>
              </a:rPr>
              <a:t> </a:t>
            </a:r>
            <a:r>
              <a:rPr sz="2800" spc="-10" dirty="0">
                <a:latin typeface="Arial"/>
                <a:cs typeface="Arial"/>
              </a:rPr>
              <a:t>containing </a:t>
            </a:r>
            <a:r>
              <a:rPr sz="2800" dirty="0">
                <a:latin typeface="Arial"/>
                <a:cs typeface="Arial"/>
              </a:rPr>
              <a:t>historical</a:t>
            </a:r>
            <a:r>
              <a:rPr sz="2800" spc="-95" dirty="0">
                <a:latin typeface="Arial"/>
                <a:cs typeface="Arial"/>
              </a:rPr>
              <a:t> </a:t>
            </a:r>
            <a:r>
              <a:rPr sz="2800" dirty="0">
                <a:latin typeface="Arial"/>
                <a:cs typeface="Arial"/>
              </a:rPr>
              <a:t>transactions</a:t>
            </a:r>
            <a:r>
              <a:rPr sz="2800" spc="-80" dirty="0">
                <a:latin typeface="Arial"/>
                <a:cs typeface="Arial"/>
              </a:rPr>
              <a:t> </a:t>
            </a:r>
            <a:r>
              <a:rPr sz="2800" dirty="0">
                <a:latin typeface="Arial"/>
                <a:cs typeface="Arial"/>
              </a:rPr>
              <a:t>and</a:t>
            </a:r>
            <a:r>
              <a:rPr sz="2800" spc="-90" dirty="0">
                <a:latin typeface="Arial"/>
                <a:cs typeface="Arial"/>
              </a:rPr>
              <a:t> </a:t>
            </a:r>
            <a:r>
              <a:rPr sz="2800" dirty="0">
                <a:latin typeface="Arial"/>
                <a:cs typeface="Arial"/>
              </a:rPr>
              <a:t>other</a:t>
            </a:r>
            <a:r>
              <a:rPr sz="2800" spc="-90" dirty="0">
                <a:latin typeface="Arial"/>
                <a:cs typeface="Arial"/>
              </a:rPr>
              <a:t> </a:t>
            </a:r>
            <a:r>
              <a:rPr sz="2800" spc="-20" dirty="0">
                <a:latin typeface="Arial"/>
                <a:cs typeface="Arial"/>
              </a:rPr>
              <a:t>data</a:t>
            </a:r>
            <a:endParaRPr sz="2800" dirty="0">
              <a:latin typeface="Arial"/>
              <a:cs typeface="Arial"/>
            </a:endParaRPr>
          </a:p>
          <a:p>
            <a:pPr marL="355600" marR="5080" indent="-342900">
              <a:lnSpc>
                <a:spcPct val="100000"/>
              </a:lnSpc>
              <a:spcBef>
                <a:spcPts val="670"/>
              </a:spcBef>
              <a:buChar char="•"/>
              <a:tabLst>
                <a:tab pos="355600" algn="l"/>
              </a:tabLst>
            </a:pPr>
            <a:r>
              <a:rPr sz="2800" dirty="0">
                <a:latin typeface="Arial"/>
                <a:cs typeface="Arial"/>
              </a:rPr>
              <a:t>Data</a:t>
            </a:r>
            <a:r>
              <a:rPr sz="2800" spc="-100" dirty="0">
                <a:latin typeface="Arial"/>
                <a:cs typeface="Arial"/>
              </a:rPr>
              <a:t> </a:t>
            </a:r>
            <a:r>
              <a:rPr sz="2800" dirty="0">
                <a:latin typeface="Arial"/>
                <a:cs typeface="Arial"/>
              </a:rPr>
              <a:t>warehouses</a:t>
            </a:r>
            <a:r>
              <a:rPr sz="2800" spc="-80" dirty="0">
                <a:latin typeface="Arial"/>
                <a:cs typeface="Arial"/>
              </a:rPr>
              <a:t> </a:t>
            </a:r>
            <a:r>
              <a:rPr sz="2800" dirty="0">
                <a:latin typeface="Arial"/>
                <a:cs typeface="Arial"/>
              </a:rPr>
              <a:t>are</a:t>
            </a:r>
            <a:r>
              <a:rPr sz="2800" spc="-80" dirty="0">
                <a:latin typeface="Arial"/>
                <a:cs typeface="Arial"/>
              </a:rPr>
              <a:t> </a:t>
            </a:r>
            <a:r>
              <a:rPr sz="2800" dirty="0">
                <a:latin typeface="Arial"/>
                <a:cs typeface="Arial"/>
              </a:rPr>
              <a:t>useless</a:t>
            </a:r>
            <a:r>
              <a:rPr sz="2800" spc="-105" dirty="0">
                <a:latin typeface="Arial"/>
                <a:cs typeface="Arial"/>
              </a:rPr>
              <a:t> </a:t>
            </a:r>
            <a:r>
              <a:rPr sz="2800" dirty="0">
                <a:latin typeface="Arial"/>
                <a:cs typeface="Arial"/>
              </a:rPr>
              <a:t>without</a:t>
            </a:r>
            <a:r>
              <a:rPr sz="2800" spc="-90" dirty="0">
                <a:latin typeface="Arial"/>
                <a:cs typeface="Arial"/>
              </a:rPr>
              <a:t> </a:t>
            </a:r>
            <a:r>
              <a:rPr sz="2800" dirty="0">
                <a:latin typeface="Arial"/>
                <a:cs typeface="Arial"/>
              </a:rPr>
              <a:t>software</a:t>
            </a:r>
            <a:r>
              <a:rPr sz="2800" spc="-100" dirty="0">
                <a:latin typeface="Arial"/>
                <a:cs typeface="Arial"/>
              </a:rPr>
              <a:t> </a:t>
            </a:r>
            <a:r>
              <a:rPr sz="2800" spc="-10" dirty="0">
                <a:latin typeface="Arial"/>
                <a:cs typeface="Arial"/>
              </a:rPr>
              <a:t>tools </a:t>
            </a:r>
            <a:r>
              <a:rPr sz="2800" dirty="0">
                <a:latin typeface="Arial"/>
                <a:cs typeface="Arial"/>
              </a:rPr>
              <a:t>to</a:t>
            </a:r>
            <a:r>
              <a:rPr sz="2800" spc="-75" dirty="0">
                <a:latin typeface="Arial"/>
                <a:cs typeface="Arial"/>
              </a:rPr>
              <a:t> </a:t>
            </a:r>
            <a:r>
              <a:rPr sz="2800" dirty="0">
                <a:latin typeface="Arial"/>
                <a:cs typeface="Arial"/>
              </a:rPr>
              <a:t>process</a:t>
            </a:r>
            <a:r>
              <a:rPr sz="2800" spc="-70" dirty="0">
                <a:latin typeface="Arial"/>
                <a:cs typeface="Arial"/>
              </a:rPr>
              <a:t> </a:t>
            </a:r>
            <a:r>
              <a:rPr sz="2800" dirty="0">
                <a:latin typeface="Arial"/>
                <a:cs typeface="Arial"/>
              </a:rPr>
              <a:t>the</a:t>
            </a:r>
            <a:r>
              <a:rPr sz="2800" spc="-70" dirty="0">
                <a:latin typeface="Arial"/>
                <a:cs typeface="Arial"/>
              </a:rPr>
              <a:t> </a:t>
            </a:r>
            <a:r>
              <a:rPr sz="2800" dirty="0">
                <a:latin typeface="Arial"/>
                <a:cs typeface="Arial"/>
              </a:rPr>
              <a:t>data</a:t>
            </a:r>
            <a:r>
              <a:rPr sz="2800" spc="-65" dirty="0">
                <a:latin typeface="Arial"/>
                <a:cs typeface="Arial"/>
              </a:rPr>
              <a:t> </a:t>
            </a:r>
            <a:r>
              <a:rPr sz="2800" dirty="0">
                <a:latin typeface="Arial"/>
                <a:cs typeface="Arial"/>
              </a:rPr>
              <a:t>into</a:t>
            </a:r>
            <a:r>
              <a:rPr sz="2800" spc="-65" dirty="0">
                <a:latin typeface="Arial"/>
                <a:cs typeface="Arial"/>
              </a:rPr>
              <a:t> </a:t>
            </a:r>
            <a:r>
              <a:rPr sz="2800" dirty="0">
                <a:latin typeface="Arial"/>
                <a:cs typeface="Arial"/>
              </a:rPr>
              <a:t>meaningful</a:t>
            </a:r>
            <a:r>
              <a:rPr sz="2800" spc="-55" dirty="0">
                <a:latin typeface="Arial"/>
                <a:cs typeface="Arial"/>
              </a:rPr>
              <a:t> </a:t>
            </a:r>
            <a:r>
              <a:rPr sz="2800" spc="-10" dirty="0">
                <a:latin typeface="Arial"/>
                <a:cs typeface="Arial"/>
              </a:rPr>
              <a:t>information</a:t>
            </a:r>
            <a:endParaRPr sz="2800" dirty="0">
              <a:latin typeface="Arial"/>
              <a:cs typeface="Arial"/>
            </a:endParaRPr>
          </a:p>
          <a:p>
            <a:pPr marL="355600" marR="555625" indent="-342900">
              <a:lnSpc>
                <a:spcPct val="100000"/>
              </a:lnSpc>
              <a:spcBef>
                <a:spcPts val="675"/>
              </a:spcBef>
              <a:buFont typeface="Arial"/>
              <a:buChar char="•"/>
              <a:tabLst>
                <a:tab pos="355600" algn="l"/>
              </a:tabLst>
            </a:pPr>
            <a:r>
              <a:rPr sz="2800" b="1" dirty="0">
                <a:latin typeface="Arial"/>
                <a:cs typeface="Arial"/>
              </a:rPr>
              <a:t>Business</a:t>
            </a:r>
            <a:r>
              <a:rPr sz="2800" b="1" spc="-105" dirty="0">
                <a:latin typeface="Arial"/>
                <a:cs typeface="Arial"/>
              </a:rPr>
              <a:t> </a:t>
            </a:r>
            <a:r>
              <a:rPr sz="2800" b="1" dirty="0">
                <a:latin typeface="Arial"/>
                <a:cs typeface="Arial"/>
              </a:rPr>
              <a:t>intelligence</a:t>
            </a:r>
            <a:r>
              <a:rPr sz="2800" b="1" spc="-114" dirty="0">
                <a:latin typeface="Arial"/>
                <a:cs typeface="Arial"/>
              </a:rPr>
              <a:t> </a:t>
            </a:r>
            <a:r>
              <a:rPr sz="2800" b="1" dirty="0">
                <a:latin typeface="Arial"/>
                <a:cs typeface="Arial"/>
              </a:rPr>
              <a:t>(BI)</a:t>
            </a:r>
            <a:r>
              <a:rPr sz="2800" dirty="0">
                <a:latin typeface="Arial"/>
                <a:cs typeface="Arial"/>
              </a:rPr>
              <a:t>:</a:t>
            </a:r>
            <a:r>
              <a:rPr sz="2800" spc="-120" dirty="0">
                <a:latin typeface="Arial"/>
                <a:cs typeface="Arial"/>
              </a:rPr>
              <a:t> </a:t>
            </a:r>
            <a:r>
              <a:rPr sz="2800" dirty="0">
                <a:latin typeface="Arial"/>
                <a:cs typeface="Arial"/>
              </a:rPr>
              <a:t>information</a:t>
            </a:r>
            <a:r>
              <a:rPr sz="2800" spc="-114" dirty="0">
                <a:latin typeface="Arial"/>
                <a:cs typeface="Arial"/>
              </a:rPr>
              <a:t> </a:t>
            </a:r>
            <a:r>
              <a:rPr sz="2800" spc="-10" dirty="0">
                <a:latin typeface="Arial"/>
                <a:cs typeface="Arial"/>
              </a:rPr>
              <a:t>gleaned </a:t>
            </a:r>
            <a:r>
              <a:rPr sz="2800" dirty="0">
                <a:latin typeface="Arial"/>
                <a:cs typeface="Arial"/>
              </a:rPr>
              <a:t>with</a:t>
            </a:r>
            <a:r>
              <a:rPr sz="2800" spc="-105" dirty="0">
                <a:latin typeface="Arial"/>
                <a:cs typeface="Arial"/>
              </a:rPr>
              <a:t> </a:t>
            </a:r>
            <a:r>
              <a:rPr sz="2800" dirty="0">
                <a:latin typeface="Arial"/>
                <a:cs typeface="Arial"/>
              </a:rPr>
              <a:t>information</a:t>
            </a:r>
            <a:r>
              <a:rPr sz="2800" spc="-85" dirty="0">
                <a:latin typeface="Arial"/>
                <a:cs typeface="Arial"/>
              </a:rPr>
              <a:t> </a:t>
            </a:r>
            <a:r>
              <a:rPr sz="2800" dirty="0">
                <a:latin typeface="Arial"/>
                <a:cs typeface="Arial"/>
              </a:rPr>
              <a:t>analysis</a:t>
            </a:r>
            <a:r>
              <a:rPr sz="2800" spc="-110" dirty="0">
                <a:latin typeface="Arial"/>
                <a:cs typeface="Arial"/>
              </a:rPr>
              <a:t> </a:t>
            </a:r>
            <a:r>
              <a:rPr sz="2800" spc="-10" dirty="0">
                <a:latin typeface="Arial"/>
                <a:cs typeface="Arial"/>
              </a:rPr>
              <a:t>tools</a:t>
            </a:r>
            <a:endParaRPr sz="2800" dirty="0">
              <a:latin typeface="Arial"/>
              <a:cs typeface="Arial"/>
            </a:endParaRPr>
          </a:p>
          <a:p>
            <a:pPr marL="469900">
              <a:lnSpc>
                <a:spcPct val="100000"/>
              </a:lnSpc>
              <a:spcBef>
                <a:spcPts val="635"/>
              </a:spcBef>
            </a:pPr>
            <a:r>
              <a:rPr sz="2600" dirty="0">
                <a:latin typeface="Arial"/>
                <a:cs typeface="Arial"/>
              </a:rPr>
              <a:t>–</a:t>
            </a:r>
            <a:r>
              <a:rPr sz="2600" spc="45" dirty="0">
                <a:latin typeface="Arial"/>
                <a:cs typeface="Arial"/>
              </a:rPr>
              <a:t> </a:t>
            </a:r>
            <a:r>
              <a:rPr sz="2600" dirty="0">
                <a:latin typeface="Arial"/>
                <a:cs typeface="Arial"/>
              </a:rPr>
              <a:t>Also</a:t>
            </a:r>
            <a:r>
              <a:rPr sz="2600" spc="-45" dirty="0">
                <a:latin typeface="Arial"/>
                <a:cs typeface="Arial"/>
              </a:rPr>
              <a:t> </a:t>
            </a:r>
            <a:r>
              <a:rPr sz="2600" dirty="0">
                <a:latin typeface="Arial"/>
                <a:cs typeface="Arial"/>
              </a:rPr>
              <a:t>called</a:t>
            </a:r>
            <a:r>
              <a:rPr sz="2600" spc="-35" dirty="0">
                <a:latin typeface="Arial"/>
                <a:cs typeface="Arial"/>
              </a:rPr>
              <a:t> </a:t>
            </a:r>
            <a:r>
              <a:rPr sz="2600" b="1" dirty="0">
                <a:latin typeface="Arial"/>
                <a:cs typeface="Arial"/>
              </a:rPr>
              <a:t>business</a:t>
            </a:r>
            <a:r>
              <a:rPr sz="2600" b="1" spc="-60" dirty="0">
                <a:latin typeface="Arial"/>
                <a:cs typeface="Arial"/>
              </a:rPr>
              <a:t> </a:t>
            </a:r>
            <a:r>
              <a:rPr sz="2600" b="1" spc="-10" dirty="0">
                <a:latin typeface="Arial"/>
                <a:cs typeface="Arial"/>
              </a:rPr>
              <a:t>analytics</a:t>
            </a:r>
            <a:endParaRPr sz="2600" dirty="0">
              <a:latin typeface="Arial"/>
              <a:cs typeface="Arial"/>
            </a:endParaRPr>
          </a:p>
        </p:txBody>
      </p:sp>
      <p:sp>
        <p:nvSpPr>
          <p:cNvPr id="7" name="TextBox 6">
            <a:extLst>
              <a:ext uri="{FF2B5EF4-FFF2-40B4-BE49-F238E27FC236}">
                <a16:creationId xmlns:a16="http://schemas.microsoft.com/office/drawing/2014/main" id="{16655847-DB04-35ED-5DB5-99740ABBE480}"/>
              </a:ext>
            </a:extLst>
          </p:cNvPr>
          <p:cNvSpPr txBox="1"/>
          <p:nvPr/>
        </p:nvSpPr>
        <p:spPr>
          <a:xfrm>
            <a:off x="6069724" y="1336738"/>
            <a:ext cx="6096000" cy="5021055"/>
          </a:xfrm>
          <a:prstGeom prst="rect">
            <a:avLst/>
          </a:prstGeom>
          <a:noFill/>
          <a:ln>
            <a:solidFill>
              <a:srgbClr val="FF0000"/>
            </a:solidFill>
          </a:ln>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A data warehouse is a large database containing historical transactions and other data.</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Data warehouses are ineffective without software tools to process the data into meaningful information.</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mj-lt"/>
              </a:rPr>
              <a:t>Business intelligence (BI), also called business analytics, refers to the information gleaned from data analysis tools.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TotalTime>
  <Words>2947</Words>
  <Application>Microsoft Office PowerPoint</Application>
  <PresentationFormat>Widescreen</PresentationFormat>
  <Paragraphs>248</Paragraphs>
  <Slides>47</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47</vt:i4>
      </vt:variant>
    </vt:vector>
  </HeadingPairs>
  <TitlesOfParts>
    <vt:vector size="49" baseType="lpstr">
      <vt:lpstr>Arial</vt:lpstr>
      <vt:lpstr>Office Theme</vt:lpstr>
      <vt:lpstr>HC1041:Information Technology for Business</vt:lpstr>
      <vt:lpstr>Topics Covered….</vt:lpstr>
      <vt:lpstr>PowerPoint Presentation</vt:lpstr>
      <vt:lpstr>PowerPoint Presentation</vt:lpstr>
      <vt:lpstr>PowerPoint Presentation</vt:lpstr>
      <vt:lpstr>PowerPoint Presentation</vt:lpstr>
      <vt:lpstr>PowerPoint Presentation</vt:lpstr>
      <vt:lpstr>PowerPoint Presentation</vt:lpstr>
      <vt:lpstr>Data Mining and Online Analysis</vt:lpstr>
      <vt:lpstr>Data Mining and Online Analysis</vt:lpstr>
      <vt:lpstr>Data Mining and Online Analysis</vt:lpstr>
      <vt:lpstr>Data Mining and Online Analysis</vt:lpstr>
      <vt:lpstr>Data Mining</vt:lpstr>
      <vt:lpstr>Data Mining</vt:lpstr>
      <vt:lpstr>Open-Ended Question</vt:lpstr>
      <vt:lpstr>Data Mining (cont'd.)</vt:lpstr>
      <vt:lpstr>Data Mining (cont'd.)</vt:lpstr>
      <vt:lpstr>Data Mining (cont'd.)</vt:lpstr>
      <vt:lpstr>Data Mining (cont'd.)</vt:lpstr>
      <vt:lpstr>Data Mining (cont'd.)</vt:lpstr>
      <vt:lpstr>Data Mining (cont'd.)</vt:lpstr>
      <vt:lpstr>Online Analytical Processing</vt:lpstr>
      <vt:lpstr>Online Analytical Processing (cont'd.)</vt:lpstr>
      <vt:lpstr>Online Analytical Processing (cont'd.)</vt:lpstr>
      <vt:lpstr>Online Analytical Processing (cont'd.)</vt:lpstr>
      <vt:lpstr>Online Analytical Processing (cont'd.)</vt:lpstr>
      <vt:lpstr>Online Analytical Processing (cont'd.)</vt:lpstr>
      <vt:lpstr>PowerPoint Presentation</vt:lpstr>
      <vt:lpstr>More Customer Intelligence (cont'd.)</vt:lpstr>
      <vt:lpstr>More Customer Intelligence (cont'd.)</vt:lpstr>
      <vt:lpstr>Dashboards</vt:lpstr>
      <vt:lpstr>PowerPoint Presentation</vt:lpstr>
      <vt:lpstr>PowerPoint Presentation</vt:lpstr>
      <vt:lpstr>PowerPoint Presentation</vt:lpstr>
      <vt:lpstr>PowerPoint Presentation</vt:lpstr>
      <vt:lpstr>Knowledge Management (cont'd.)</vt:lpstr>
      <vt:lpstr>Capturing and Sorting Organizational Knowledge</vt:lpstr>
      <vt:lpstr>Capturing and Sorting Organizational Knowledge (cont'd.)</vt:lpstr>
      <vt:lpstr>Employee Knowledge Networks</vt:lpstr>
      <vt:lpstr>Employee Knowledge Networks</vt:lpstr>
      <vt:lpstr>Employee Knowledge Networks (cont'd.)</vt:lpstr>
      <vt:lpstr>Employee Knowledge Networks (cont'd.)</vt:lpstr>
      <vt:lpstr>Knowledge from the Web</vt:lpstr>
      <vt:lpstr>Knowledge from the Web (cont'd.)</vt:lpstr>
      <vt:lpstr>Autocategorization</vt:lpstr>
      <vt:lpstr>Auto-categorization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andra</dc:creator>
  <cp:lastModifiedBy>Farshid Keivanian</cp:lastModifiedBy>
  <cp:revision>14</cp:revision>
  <dcterms:created xsi:type="dcterms:W3CDTF">2024-06-05T04:20:55Z</dcterms:created>
  <dcterms:modified xsi:type="dcterms:W3CDTF">2024-06-05T04:34:37Z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2022-04-08T00:00:00Z</vt:filetime>
  </property>
  <property fmtid="{D5CDD505-2E9C-101B-9397-08002B2CF9AE}" pid="3" name="Creator">
    <vt:lpwstr>Microsoft® PowerPoint® 2019</vt:lpwstr>
  </property>
  <property fmtid="{D5CDD505-2E9C-101B-9397-08002B2CF9AE}" pid="4" name="LastSaved">
    <vt:filetime>2024-06-05T00:00:00Z</vt:filetime>
  </property>
  <property fmtid="{D5CDD505-2E9C-101B-9397-08002B2CF9AE}" pid="5" name="Producer">
    <vt:lpwstr>Microsoft® PowerPoint® 2019</vt:lpwstr>
  </property>
</Properties>
</file>