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85" r:id="rId2"/>
    <p:sldId id="427" r:id="rId3"/>
    <p:sldId id="42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1" r:id="rId17"/>
    <p:sldId id="442" r:id="rId18"/>
    <p:sldId id="443" r:id="rId19"/>
    <p:sldId id="444" r:id="rId20"/>
    <p:sldId id="445" r:id="rId21"/>
    <p:sldId id="446" r:id="rId22"/>
    <p:sldId id="1648" r:id="rId23"/>
    <p:sldId id="1649" r:id="rId24"/>
    <p:sldId id="1650" r:id="rId25"/>
    <p:sldId id="1651" r:id="rId26"/>
    <p:sldId id="1652" r:id="rId27"/>
    <p:sldId id="1653" r:id="rId28"/>
    <p:sldId id="1654" r:id="rId29"/>
    <p:sldId id="1655" r:id="rId30"/>
    <p:sldId id="1656" r:id="rId31"/>
    <p:sldId id="1657" r:id="rId32"/>
    <p:sldId id="1658" r:id="rId33"/>
    <p:sldId id="1659" r:id="rId34"/>
    <p:sldId id="1660" r:id="rId35"/>
    <p:sldId id="1661" r:id="rId36"/>
    <p:sldId id="447" r:id="rId37"/>
    <p:sldId id="1663" r:id="rId38"/>
    <p:sldId id="1662" r:id="rId39"/>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4660"/>
  </p:normalViewPr>
  <p:slideViewPr>
    <p:cSldViewPr>
      <p:cViewPr varScale="1">
        <p:scale>
          <a:sx n="45" d="100"/>
          <a:sy n="45" d="100"/>
        </p:scale>
        <p:origin x="261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18/09/2024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wiKrbnytWg" TargetMode="External"/><Relationship Id="rId7" Type="http://schemas.openxmlformats.org/officeDocument/2006/relationships/hyperlink" Target="https://www.youtube.com/watch?v=uqo5DLD-ssI" TargetMode="External"/><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hyperlink" Target="https://www.youtube.com/watch?v=JEGMROCxAJk" TargetMode="External"/><Relationship Id="rId5" Type="http://schemas.openxmlformats.org/officeDocument/2006/relationships/hyperlink" Target="https://www.youtube.com/watch?v=sC6UwpVEEE0" TargetMode="External"/><Relationship Id="rId4" Type="http://schemas.openxmlformats.org/officeDocument/2006/relationships/hyperlink" Target="https://www.youtube.com/watch?v=zC22yPmc6Kw"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asana.com/"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671851"/>
          </a:xfrm>
          <a:prstGeom prst="rect">
            <a:avLst/>
          </a:prstGeom>
          <a:noFill/>
        </p:spPr>
        <p:txBody>
          <a:bodyPr wrap="square">
            <a:spAutoFit/>
          </a:bodyPr>
          <a:lstStyle/>
          <a:p>
            <a:pPr>
              <a:lnSpc>
                <a:spcPct val="150000"/>
              </a:lnSpc>
            </a:pPr>
            <a:r>
              <a:rPr lang="en-US" sz="2800" b="1" dirty="0">
                <a:latin typeface="+mj-lt"/>
              </a:rPr>
              <a:t>Defining and Sequencing Activities:</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3257174"/>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To effectively manage a project, it’s crucial to clearly </a:t>
            </a:r>
            <a:r>
              <a:rPr lang="en-US" sz="2800" b="1" dirty="0">
                <a:latin typeface="+mj-lt"/>
              </a:rPr>
              <a:t>define and sequence the activities </a:t>
            </a:r>
            <a:r>
              <a:rPr lang="en-US" sz="2800" dirty="0">
                <a:latin typeface="+mj-lt"/>
              </a:rPr>
              <a:t>that need to be completed. This ensures that tasks are organized logically and efficiently, laying the foundation for accurate scheduling.</a:t>
            </a:r>
          </a:p>
        </p:txBody>
      </p:sp>
    </p:spTree>
    <p:extLst>
      <p:ext uri="{BB962C8B-B14F-4D97-AF65-F5344CB8AC3E}">
        <p14:creationId xmlns:p14="http://schemas.microsoft.com/office/powerpoint/2010/main" val="184793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352809"/>
            <a:ext cx="7556500" cy="671851"/>
          </a:xfrm>
          <a:prstGeom prst="rect">
            <a:avLst/>
          </a:prstGeom>
          <a:solidFill>
            <a:schemeClr val="bg1"/>
          </a:solidFill>
        </p:spPr>
        <p:txBody>
          <a:bodyPr wrap="square">
            <a:spAutoFit/>
          </a:bodyPr>
          <a:lstStyle/>
          <a:p>
            <a:pPr>
              <a:lnSpc>
                <a:spcPct val="150000"/>
              </a:lnSpc>
            </a:pPr>
            <a:r>
              <a:rPr lang="en-US" sz="2800" b="1" dirty="0">
                <a:latin typeface="+mj-lt"/>
              </a:rPr>
              <a:t>Schedule Control</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1995552"/>
            <a:ext cx="7556500" cy="3254417"/>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Once the schedule is developed and the project is underway, it’s important to monitor progress and control the schedule. This ensures that the project stays on track and any deviations are managed effectively.</a:t>
            </a:r>
          </a:p>
        </p:txBody>
      </p:sp>
    </p:spTree>
    <p:extLst>
      <p:ext uri="{BB962C8B-B14F-4D97-AF65-F5344CB8AC3E}">
        <p14:creationId xmlns:p14="http://schemas.microsoft.com/office/powerpoint/2010/main" val="210328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352809"/>
            <a:ext cx="7556500" cy="671851"/>
          </a:xfrm>
          <a:prstGeom prst="rect">
            <a:avLst/>
          </a:prstGeom>
          <a:solidFill>
            <a:schemeClr val="bg1"/>
          </a:solidFill>
        </p:spPr>
        <p:txBody>
          <a:bodyPr wrap="square">
            <a:spAutoFit/>
          </a:bodyPr>
          <a:lstStyle/>
          <a:p>
            <a:pPr>
              <a:lnSpc>
                <a:spcPct val="150000"/>
              </a:lnSpc>
            </a:pPr>
            <a:r>
              <a:rPr lang="en-US" sz="2800" b="1" dirty="0">
                <a:latin typeface="+mj-lt"/>
              </a:rPr>
              <a:t>Schedule Control</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1995552"/>
            <a:ext cx="7556500" cy="6488828"/>
          </a:xfrm>
          <a:prstGeom prst="rect">
            <a:avLst/>
          </a:prstGeom>
          <a:noFill/>
        </p:spPr>
        <p:txBody>
          <a:bodyPr wrap="square">
            <a:spAutoFit/>
          </a:bodyPr>
          <a:lstStyle/>
          <a:p>
            <a:pPr>
              <a:lnSpc>
                <a:spcPct val="150000"/>
              </a:lnSpc>
            </a:pPr>
            <a:r>
              <a:rPr lang="en-US" sz="2800" b="1" dirty="0">
                <a:latin typeface="+mj-lt"/>
              </a:rPr>
              <a:t>Practical Scenario Presentation:</a:t>
            </a:r>
            <a:r>
              <a:rPr lang="en-US" sz="2800" dirty="0">
                <a:latin typeface="+mj-lt"/>
              </a:rPr>
              <a:t> You’re overseeing the development of a new mobile app for </a:t>
            </a:r>
            <a:r>
              <a:rPr lang="en-US" sz="2800" b="1" dirty="0">
                <a:latin typeface="+mj-lt"/>
              </a:rPr>
              <a:t>Commonwealth Bank</a:t>
            </a:r>
            <a:r>
              <a:rPr lang="en-US" sz="2800" dirty="0">
                <a:latin typeface="+mj-lt"/>
              </a:rPr>
              <a:t>. Midway through the project, you discover that some key milestones are slipping. You need to implement schedule control measures to get the project back on track.</a:t>
            </a:r>
          </a:p>
          <a:p>
            <a:pPr>
              <a:lnSpc>
                <a:spcPct val="150000"/>
              </a:lnSpc>
            </a:pPr>
            <a:r>
              <a:rPr lang="en-US" sz="2800" b="1" dirty="0">
                <a:latin typeface="+mj-lt"/>
              </a:rPr>
              <a:t>Class Discussion Question:</a:t>
            </a:r>
            <a:r>
              <a:rPr lang="en-US" sz="2800" dirty="0">
                <a:latin typeface="+mj-lt"/>
              </a:rPr>
              <a:t> What steps would you take to control the schedule and bring the project back on track? Would you fast-track, crash, or re-baseline the schedule?</a:t>
            </a:r>
          </a:p>
        </p:txBody>
      </p:sp>
    </p:spTree>
    <p:extLst>
      <p:ext uri="{BB962C8B-B14F-4D97-AF65-F5344CB8AC3E}">
        <p14:creationId xmlns:p14="http://schemas.microsoft.com/office/powerpoint/2010/main" val="204644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352809"/>
            <a:ext cx="7556500" cy="671851"/>
          </a:xfrm>
          <a:prstGeom prst="rect">
            <a:avLst/>
          </a:prstGeom>
          <a:solidFill>
            <a:schemeClr val="bg1"/>
          </a:solidFill>
        </p:spPr>
        <p:txBody>
          <a:bodyPr wrap="square">
            <a:spAutoFit/>
          </a:bodyPr>
          <a:lstStyle/>
          <a:p>
            <a:pPr>
              <a:lnSpc>
                <a:spcPct val="150000"/>
              </a:lnSpc>
            </a:pPr>
            <a:r>
              <a:rPr lang="en-US" sz="2800" b="1" dirty="0">
                <a:latin typeface="+mj-lt"/>
              </a:rPr>
              <a:t>Schedule Control</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1995552"/>
            <a:ext cx="7556500" cy="7781489"/>
          </a:xfrm>
          <a:prstGeom prst="rect">
            <a:avLst/>
          </a:prstGeom>
          <a:noFill/>
        </p:spPr>
        <p:txBody>
          <a:bodyPr wrap="square">
            <a:spAutoFit/>
          </a:bodyPr>
          <a:lstStyle/>
          <a:p>
            <a:pPr>
              <a:lnSpc>
                <a:spcPct val="150000"/>
              </a:lnSpc>
            </a:pPr>
            <a:r>
              <a:rPr lang="en-US" sz="2800" b="1" dirty="0">
                <a:latin typeface="+mj-lt"/>
              </a:rPr>
              <a:t>Responses:</a:t>
            </a:r>
            <a:r>
              <a:rPr lang="en-US" sz="2800" dirty="0">
                <a:latin typeface="+mj-lt"/>
              </a:rPr>
              <a:t> You might consider fast-tracking to run activities in parallel or crashing by adding resources to critical tasks. Re-baselining could be necessary if the project scope has changed significantly.</a:t>
            </a:r>
          </a:p>
          <a:p>
            <a:pPr>
              <a:lnSpc>
                <a:spcPct val="150000"/>
              </a:lnSpc>
            </a:pPr>
            <a:r>
              <a:rPr lang="en-US" sz="2800" b="1" dirty="0">
                <a:latin typeface="+mj-lt"/>
              </a:rPr>
              <a:t>Multiple-Choice Question:</a:t>
            </a:r>
            <a:r>
              <a:rPr lang="en-US" sz="2800" dirty="0">
                <a:latin typeface="+mj-lt"/>
              </a:rPr>
              <a:t> Which of the following is a technique used to bring a delayed project back on track?</a:t>
            </a:r>
          </a:p>
          <a:p>
            <a:pPr>
              <a:lnSpc>
                <a:spcPct val="150000"/>
              </a:lnSpc>
            </a:pPr>
            <a:r>
              <a:rPr lang="en-US" sz="2800" dirty="0">
                <a:latin typeface="+mj-lt"/>
              </a:rPr>
              <a:t>a) Crashing</a:t>
            </a:r>
            <a:br>
              <a:rPr lang="en-US" sz="2800" dirty="0">
                <a:latin typeface="+mj-lt"/>
              </a:rPr>
            </a:br>
            <a:r>
              <a:rPr lang="en-US" sz="2800" dirty="0">
                <a:latin typeface="+mj-lt"/>
              </a:rPr>
              <a:t>b) Sequencing</a:t>
            </a:r>
            <a:br>
              <a:rPr lang="en-US" sz="2800" dirty="0">
                <a:latin typeface="+mj-lt"/>
              </a:rPr>
            </a:br>
            <a:r>
              <a:rPr lang="en-US" sz="2800" dirty="0">
                <a:latin typeface="+mj-lt"/>
              </a:rPr>
              <a:t>c) Parametric Estimating</a:t>
            </a:r>
            <a:br>
              <a:rPr lang="en-US" sz="2800" dirty="0">
                <a:latin typeface="+mj-lt"/>
              </a:rPr>
            </a:br>
            <a:r>
              <a:rPr lang="en-US" sz="2800" dirty="0">
                <a:latin typeface="+mj-lt"/>
              </a:rPr>
              <a:t>d) Analogous Estimating</a:t>
            </a:r>
          </a:p>
        </p:txBody>
      </p:sp>
      <p:sp>
        <p:nvSpPr>
          <p:cNvPr id="2" name="Rectangle: Rounded Corners 1">
            <a:extLst>
              <a:ext uri="{FF2B5EF4-FFF2-40B4-BE49-F238E27FC236}">
                <a16:creationId xmlns:a16="http://schemas.microsoft.com/office/drawing/2014/main" id="{210E5078-B0EE-06F5-A851-AB80E4D2052B}"/>
              </a:ext>
            </a:extLst>
          </p:cNvPr>
          <p:cNvSpPr/>
          <p:nvPr/>
        </p:nvSpPr>
        <p:spPr>
          <a:xfrm>
            <a:off x="0" y="7251700"/>
            <a:ext cx="5911850" cy="67185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4959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085012"/>
            <a:ext cx="7556500" cy="671851"/>
          </a:xfrm>
          <a:prstGeom prst="rect">
            <a:avLst/>
          </a:prstGeom>
          <a:solidFill>
            <a:schemeClr val="bg1"/>
          </a:solidFill>
        </p:spPr>
        <p:txBody>
          <a:bodyPr wrap="square">
            <a:spAutoFit/>
          </a:bodyPr>
          <a:lstStyle/>
          <a:p>
            <a:pPr>
              <a:lnSpc>
                <a:spcPct val="150000"/>
              </a:lnSpc>
            </a:pPr>
            <a:r>
              <a:rPr lang="en-US" sz="2800" b="1" dirty="0">
                <a:latin typeface="+mj-lt"/>
              </a:rPr>
              <a:t>Summary:</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727755"/>
            <a:ext cx="7556500" cy="4549835"/>
          </a:xfrm>
          <a:prstGeom prst="rect">
            <a:avLst/>
          </a:prstGeom>
          <a:noFill/>
        </p:spPr>
        <p:txBody>
          <a:bodyPr wrap="square">
            <a:spAutoFit/>
          </a:bodyPr>
          <a:lstStyle/>
          <a:p>
            <a:pPr>
              <a:lnSpc>
                <a:spcPct val="150000"/>
              </a:lnSpc>
            </a:pPr>
            <a:r>
              <a:rPr lang="en-US" sz="2800" dirty="0">
                <a:latin typeface="+mj-lt"/>
              </a:rPr>
              <a:t>In Project Time Management, defining and sequencing activities, estimating durations, developing the schedule, and controlling the schedule are crucial steps that ensure the timely completion of projects. Each step involves specific techniques and considerations that help manage the project's timeline effectively.</a:t>
            </a:r>
          </a:p>
        </p:txBody>
      </p:sp>
    </p:spTree>
    <p:extLst>
      <p:ext uri="{BB962C8B-B14F-4D97-AF65-F5344CB8AC3E}">
        <p14:creationId xmlns:p14="http://schemas.microsoft.com/office/powerpoint/2010/main" val="286313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0" y="2033916"/>
            <a:ext cx="7556500" cy="1384995"/>
          </a:xfrm>
          <a:prstGeom prst="rect">
            <a:avLst/>
          </a:prstGeom>
          <a:solidFill>
            <a:schemeClr val="bg1"/>
          </a:solidFill>
        </p:spPr>
        <p:txBody>
          <a:bodyPr wrap="square">
            <a:spAutoFit/>
          </a:bodyPr>
          <a:lstStyle/>
          <a:p>
            <a:r>
              <a:rPr lang="en-US" sz="2800" b="1" dirty="0">
                <a:highlight>
                  <a:srgbClr val="00FF00"/>
                </a:highlight>
                <a:latin typeface="+mj-lt"/>
              </a:rPr>
              <a:t>Group Class Activity 1 – Defining and Sequencing Activities - Project Simulation </a:t>
            </a:r>
            <a:br>
              <a:rPr lang="en-US" sz="2800" b="1" dirty="0">
                <a:highlight>
                  <a:srgbClr val="00FF00"/>
                </a:highlight>
                <a:latin typeface="+mj-lt"/>
              </a:rPr>
            </a:br>
            <a:r>
              <a:rPr lang="en-US" sz="2800" b="1" dirty="0">
                <a:highlight>
                  <a:srgbClr val="00FF00"/>
                </a:highlight>
                <a:latin typeface="+mj-lt"/>
              </a:rPr>
              <a:t>Calibri Size 28: Fkeivanian@my.holmes.edu.au</a:t>
            </a:r>
            <a:endParaRPr lang="en-US" sz="2800" dirty="0">
              <a:highlight>
                <a:srgbClr val="00FF00"/>
              </a:highlight>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3380261"/>
            <a:ext cx="7556500" cy="6555641"/>
          </a:xfrm>
          <a:prstGeom prst="rect">
            <a:avLst/>
          </a:prstGeom>
          <a:solidFill>
            <a:schemeClr val="bg1"/>
          </a:solidFill>
        </p:spPr>
        <p:txBody>
          <a:bodyPr wrap="square">
            <a:spAutoFit/>
          </a:bodyPr>
          <a:lstStyle/>
          <a:p>
            <a:r>
              <a:rPr lang="en-US" sz="2800" b="1" dirty="0">
                <a:latin typeface="+mj-lt"/>
              </a:rPr>
              <a:t>Objective: </a:t>
            </a:r>
            <a:r>
              <a:rPr lang="en-US" sz="2800" dirty="0">
                <a:latin typeface="+mj-lt"/>
              </a:rPr>
              <a:t>To engage students in the practical application of defining and sequencing project activities.</a:t>
            </a:r>
          </a:p>
          <a:p>
            <a:r>
              <a:rPr lang="en-US" sz="2800" b="1" dirty="0">
                <a:latin typeface="+mj-lt"/>
              </a:rPr>
              <a:t>Instructions:</a:t>
            </a:r>
            <a:endParaRPr lang="en-US" sz="2800" dirty="0">
              <a:latin typeface="+mj-lt"/>
            </a:endParaRPr>
          </a:p>
          <a:p>
            <a:pPr marL="457200" indent="-457200">
              <a:buFont typeface="Arial" panose="020B0604020202020204" pitchFamily="34" charset="0"/>
              <a:buChar char="•"/>
            </a:pPr>
            <a:r>
              <a:rPr lang="en-US" sz="2800" dirty="0">
                <a:latin typeface="+mj-lt"/>
              </a:rPr>
              <a:t>Each group selects a fictional project (e.g., developing a mobile app for a start-up, launching a marketing campaign for a new product, etc.).</a:t>
            </a:r>
          </a:p>
          <a:p>
            <a:pPr marL="457200" indent="-457200">
              <a:buFont typeface="Arial" panose="020B0604020202020204" pitchFamily="34" charset="0"/>
              <a:buChar char="•"/>
            </a:pPr>
            <a:r>
              <a:rPr lang="en-US" sz="2800" dirty="0">
                <a:latin typeface="+mj-lt"/>
              </a:rPr>
              <a:t>Each group must define all the activities required to complete their project and determine the correct sequence for these activities.</a:t>
            </a:r>
          </a:p>
          <a:p>
            <a:pPr marL="457200" indent="-457200">
              <a:buFont typeface="Arial" panose="020B0604020202020204" pitchFamily="34" charset="0"/>
              <a:buChar char="•"/>
            </a:pPr>
            <a:r>
              <a:rPr lang="en-US" sz="2800" dirty="0">
                <a:latin typeface="+mj-lt"/>
              </a:rPr>
              <a:t>Once completed, each group will present their activity list and sequence to the class, explaining the rationale behind their choices.</a:t>
            </a:r>
          </a:p>
        </p:txBody>
      </p:sp>
      <p:sp>
        <p:nvSpPr>
          <p:cNvPr id="2" name="object 11">
            <a:extLst>
              <a:ext uri="{FF2B5EF4-FFF2-40B4-BE49-F238E27FC236}">
                <a16:creationId xmlns:a16="http://schemas.microsoft.com/office/drawing/2014/main" id="{B638F29C-EA7B-505C-29D0-E1C1952D799F}"/>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Tree>
    <p:extLst>
      <p:ext uri="{BB962C8B-B14F-4D97-AF65-F5344CB8AC3E}">
        <p14:creationId xmlns:p14="http://schemas.microsoft.com/office/powerpoint/2010/main" val="105308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2253" y="3504704"/>
            <a:ext cx="7556500" cy="5842497"/>
          </a:xfrm>
          <a:prstGeom prst="rect">
            <a:avLst/>
          </a:prstGeom>
          <a:solidFill>
            <a:schemeClr val="bg1"/>
          </a:solidFill>
        </p:spPr>
        <p:txBody>
          <a:bodyPr wrap="square">
            <a:spAutoFit/>
          </a:bodyPr>
          <a:lstStyle/>
          <a:p>
            <a:pPr>
              <a:lnSpc>
                <a:spcPct val="150000"/>
              </a:lnSpc>
            </a:pPr>
            <a:r>
              <a:rPr lang="en-US" sz="2800" b="1" dirty="0">
                <a:latin typeface="+mj-lt"/>
              </a:rPr>
              <a:t>Discussion Question:</a:t>
            </a:r>
            <a:br>
              <a:rPr lang="en-US" sz="2800" dirty="0">
                <a:latin typeface="+mj-lt"/>
              </a:rPr>
            </a:br>
            <a:r>
              <a:rPr lang="en-US" sz="2800" dirty="0">
                <a:latin typeface="+mj-lt"/>
              </a:rPr>
              <a:t>What challenges did you face in defining and sequencing the activities, and how did you overcome them?</a:t>
            </a:r>
          </a:p>
          <a:p>
            <a:pPr>
              <a:lnSpc>
                <a:spcPct val="150000"/>
              </a:lnSpc>
            </a:pPr>
            <a:r>
              <a:rPr lang="en-US" sz="2800" b="1" dirty="0">
                <a:latin typeface="+mj-lt"/>
              </a:rPr>
              <a:t>Outcome:</a:t>
            </a:r>
            <a:br>
              <a:rPr lang="en-US" sz="2800" dirty="0">
                <a:latin typeface="+mj-lt"/>
              </a:rPr>
            </a:br>
            <a:r>
              <a:rPr lang="en-US" sz="2800" dirty="0">
                <a:latin typeface="+mj-lt"/>
              </a:rPr>
              <a:t>Students will gain hands-on experience in organizing project tasks, and the discussion will highlight the importance of understanding dependencies between tasks.</a:t>
            </a:r>
          </a:p>
        </p:txBody>
      </p:sp>
      <p:sp>
        <p:nvSpPr>
          <p:cNvPr id="2" name="TextBox 1">
            <a:extLst>
              <a:ext uri="{FF2B5EF4-FFF2-40B4-BE49-F238E27FC236}">
                <a16:creationId xmlns:a16="http://schemas.microsoft.com/office/drawing/2014/main" id="{6AA70D94-1950-76CB-721A-536BAE1CF420}"/>
              </a:ext>
            </a:extLst>
          </p:cNvPr>
          <p:cNvSpPr txBox="1"/>
          <p:nvPr/>
        </p:nvSpPr>
        <p:spPr>
          <a:xfrm>
            <a:off x="0" y="2033916"/>
            <a:ext cx="7556500" cy="1384995"/>
          </a:xfrm>
          <a:prstGeom prst="rect">
            <a:avLst/>
          </a:prstGeom>
          <a:solidFill>
            <a:schemeClr val="bg1"/>
          </a:solidFill>
        </p:spPr>
        <p:txBody>
          <a:bodyPr wrap="square">
            <a:spAutoFit/>
          </a:bodyPr>
          <a:lstStyle/>
          <a:p>
            <a:r>
              <a:rPr lang="en-US" sz="2800" b="1" dirty="0">
                <a:highlight>
                  <a:srgbClr val="00FF00"/>
                </a:highlight>
                <a:latin typeface="+mj-lt"/>
              </a:rPr>
              <a:t>Group Class Activity 1 – Defining and Sequencing Activities - Project Simulation </a:t>
            </a:r>
            <a:br>
              <a:rPr lang="en-US" sz="2800" b="1" dirty="0">
                <a:highlight>
                  <a:srgbClr val="00FF00"/>
                </a:highlight>
                <a:latin typeface="+mj-lt"/>
              </a:rPr>
            </a:br>
            <a:r>
              <a:rPr lang="en-US" sz="2800" b="1" dirty="0">
                <a:highlight>
                  <a:srgbClr val="00FF00"/>
                </a:highlight>
                <a:latin typeface="+mj-lt"/>
              </a:rPr>
              <a:t>Calibri Size 28: Fkeivanian@my.holmes.edu.au</a:t>
            </a:r>
            <a:endParaRPr lang="en-US" sz="2800" dirty="0">
              <a:highlight>
                <a:srgbClr val="00FF00"/>
              </a:highlight>
              <a:latin typeface="+mj-lt"/>
            </a:endParaRPr>
          </a:p>
        </p:txBody>
      </p:sp>
    </p:spTree>
    <p:extLst>
      <p:ext uri="{BB962C8B-B14F-4D97-AF65-F5344CB8AC3E}">
        <p14:creationId xmlns:p14="http://schemas.microsoft.com/office/powerpoint/2010/main" val="117391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3594100"/>
            <a:ext cx="7556500" cy="5262979"/>
          </a:xfrm>
          <a:prstGeom prst="rect">
            <a:avLst/>
          </a:prstGeom>
          <a:solidFill>
            <a:schemeClr val="bg1"/>
          </a:solidFill>
        </p:spPr>
        <p:txBody>
          <a:bodyPr wrap="square">
            <a:spAutoFit/>
          </a:bodyPr>
          <a:lstStyle/>
          <a:p>
            <a:r>
              <a:rPr lang="en-US" sz="2800" b="1" dirty="0">
                <a:latin typeface="+mj-lt"/>
              </a:rPr>
              <a:t>Objective:</a:t>
            </a:r>
            <a:br>
              <a:rPr lang="en-US" sz="2800" dirty="0">
                <a:latin typeface="+mj-lt"/>
              </a:rPr>
            </a:br>
            <a:r>
              <a:rPr lang="en-US" sz="2800" dirty="0">
                <a:latin typeface="+mj-lt"/>
              </a:rPr>
              <a:t>To practice different techniques for estimating the duration of project activities.</a:t>
            </a:r>
          </a:p>
          <a:p>
            <a:r>
              <a:rPr lang="en-US" sz="2800" b="1" dirty="0">
                <a:latin typeface="+mj-lt"/>
              </a:rPr>
              <a:t>Instructions:</a:t>
            </a:r>
            <a:endParaRPr lang="en-US" sz="2800" dirty="0">
              <a:latin typeface="+mj-lt"/>
            </a:endParaRPr>
          </a:p>
          <a:p>
            <a:pPr>
              <a:buFont typeface="+mj-lt"/>
              <a:buAutoNum type="arabicPeriod"/>
            </a:pPr>
            <a:r>
              <a:rPr lang="en-US" sz="2800" dirty="0">
                <a:latin typeface="+mj-lt"/>
              </a:rPr>
              <a:t> Provide each group with a set of project tasks related to a fictional construction project.</a:t>
            </a:r>
          </a:p>
          <a:p>
            <a:pPr>
              <a:buFont typeface="+mj-lt"/>
              <a:buAutoNum type="arabicPeriod"/>
            </a:pPr>
            <a:r>
              <a:rPr lang="en-US" sz="2800" dirty="0">
                <a:latin typeface="+mj-lt"/>
              </a:rPr>
              <a:t> Ask each group to use different estimation techniques (e.g., expert judgment, analogous estimating, parametric estimating) to estimate the duration of these tasks.</a:t>
            </a:r>
          </a:p>
          <a:p>
            <a:pPr>
              <a:buFont typeface="+mj-lt"/>
              <a:buAutoNum type="arabicPeriod"/>
            </a:pPr>
            <a:r>
              <a:rPr lang="en-US" sz="2800" dirty="0">
                <a:latin typeface="+mj-lt"/>
              </a:rPr>
              <a:t> Groups should compare their results and discuss the pros and cons of each technique.</a:t>
            </a:r>
          </a:p>
        </p:txBody>
      </p:sp>
      <p:sp>
        <p:nvSpPr>
          <p:cNvPr id="2" name="TextBox 1">
            <a:extLst>
              <a:ext uri="{FF2B5EF4-FFF2-40B4-BE49-F238E27FC236}">
                <a16:creationId xmlns:a16="http://schemas.microsoft.com/office/drawing/2014/main" id="{C2CE6651-4057-CE89-7051-D4E8ACFDE812}"/>
              </a:ext>
            </a:extLst>
          </p:cNvPr>
          <p:cNvSpPr txBox="1"/>
          <p:nvPr/>
        </p:nvSpPr>
        <p:spPr>
          <a:xfrm>
            <a:off x="0" y="2033916"/>
            <a:ext cx="7556500" cy="1384995"/>
          </a:xfrm>
          <a:prstGeom prst="rect">
            <a:avLst/>
          </a:prstGeom>
          <a:solidFill>
            <a:schemeClr val="bg1"/>
          </a:solidFill>
        </p:spPr>
        <p:txBody>
          <a:bodyPr wrap="square">
            <a:spAutoFit/>
          </a:bodyPr>
          <a:lstStyle/>
          <a:p>
            <a:r>
              <a:rPr lang="en-US" sz="2800" b="1" dirty="0">
                <a:highlight>
                  <a:srgbClr val="00FF00"/>
                </a:highlight>
                <a:latin typeface="+mj-lt"/>
              </a:rPr>
              <a:t>Group Class Activity 2 – Estimating Duration Techniques - Estimation Workshop </a:t>
            </a:r>
            <a:br>
              <a:rPr lang="en-US" sz="2800" b="1" dirty="0">
                <a:highlight>
                  <a:srgbClr val="00FF00"/>
                </a:highlight>
                <a:latin typeface="+mj-lt"/>
              </a:rPr>
            </a:br>
            <a:r>
              <a:rPr lang="en-US" sz="2800" b="1" dirty="0">
                <a:highlight>
                  <a:srgbClr val="00FF00"/>
                </a:highlight>
                <a:latin typeface="+mj-lt"/>
              </a:rPr>
              <a:t>Calibri Size 28: Fkeivanian@my.holmes.edu.au</a:t>
            </a:r>
            <a:endParaRPr lang="en-US" sz="2800" dirty="0">
              <a:highlight>
                <a:srgbClr val="00FF00"/>
              </a:highlight>
              <a:latin typeface="+mj-lt"/>
            </a:endParaRPr>
          </a:p>
        </p:txBody>
      </p:sp>
    </p:spTree>
    <p:extLst>
      <p:ext uri="{BB962C8B-B14F-4D97-AF65-F5344CB8AC3E}">
        <p14:creationId xmlns:p14="http://schemas.microsoft.com/office/powerpoint/2010/main" val="142674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3594100"/>
            <a:ext cx="7556500" cy="5842497"/>
          </a:xfrm>
          <a:prstGeom prst="rect">
            <a:avLst/>
          </a:prstGeom>
          <a:solidFill>
            <a:schemeClr val="bg1"/>
          </a:solidFill>
        </p:spPr>
        <p:txBody>
          <a:bodyPr wrap="square">
            <a:spAutoFit/>
          </a:bodyPr>
          <a:lstStyle/>
          <a:p>
            <a:pPr>
              <a:lnSpc>
                <a:spcPct val="150000"/>
              </a:lnSpc>
            </a:pPr>
            <a:r>
              <a:rPr lang="en-US" sz="2800" b="1" dirty="0">
                <a:latin typeface="+mj-lt"/>
              </a:rPr>
              <a:t>Discussion Question:</a:t>
            </a:r>
            <a:br>
              <a:rPr lang="en-US" sz="2800" dirty="0">
                <a:latin typeface="+mj-lt"/>
              </a:rPr>
            </a:br>
            <a:r>
              <a:rPr lang="en-US" sz="2800" dirty="0">
                <a:latin typeface="+mj-lt"/>
              </a:rPr>
              <a:t>Which estimation technique did your group find most reliable, and why? How did the techniques differ in terms of accuracy and ease of use?</a:t>
            </a:r>
          </a:p>
          <a:p>
            <a:pPr>
              <a:lnSpc>
                <a:spcPct val="150000"/>
              </a:lnSpc>
            </a:pPr>
            <a:r>
              <a:rPr lang="en-US" sz="2800" b="1" dirty="0">
                <a:latin typeface="+mj-lt"/>
              </a:rPr>
              <a:t>Expected Outcome:</a:t>
            </a:r>
            <a:br>
              <a:rPr lang="en-US" sz="2800" dirty="0">
                <a:latin typeface="+mj-lt"/>
              </a:rPr>
            </a:br>
            <a:r>
              <a:rPr lang="en-US" sz="2800" dirty="0">
                <a:latin typeface="+mj-lt"/>
              </a:rPr>
              <a:t>Students will understand the application and effectiveness of different estimation techniques and learn how to choose the most appropriate one based on project requirements.</a:t>
            </a:r>
          </a:p>
        </p:txBody>
      </p:sp>
      <p:sp>
        <p:nvSpPr>
          <p:cNvPr id="2" name="TextBox 1">
            <a:extLst>
              <a:ext uri="{FF2B5EF4-FFF2-40B4-BE49-F238E27FC236}">
                <a16:creationId xmlns:a16="http://schemas.microsoft.com/office/drawing/2014/main" id="{C2CE6651-4057-CE89-7051-D4E8ACFDE812}"/>
              </a:ext>
            </a:extLst>
          </p:cNvPr>
          <p:cNvSpPr txBox="1"/>
          <p:nvPr/>
        </p:nvSpPr>
        <p:spPr>
          <a:xfrm>
            <a:off x="0" y="2033916"/>
            <a:ext cx="7556500" cy="1384995"/>
          </a:xfrm>
          <a:prstGeom prst="rect">
            <a:avLst/>
          </a:prstGeom>
          <a:solidFill>
            <a:schemeClr val="bg1"/>
          </a:solidFill>
        </p:spPr>
        <p:txBody>
          <a:bodyPr wrap="square">
            <a:spAutoFit/>
          </a:bodyPr>
          <a:lstStyle/>
          <a:p>
            <a:r>
              <a:rPr lang="en-US" sz="2800" b="1" dirty="0">
                <a:highlight>
                  <a:srgbClr val="00FF00"/>
                </a:highlight>
                <a:latin typeface="+mj-lt"/>
              </a:rPr>
              <a:t>Group Class Activity 2 – Estimating Duration Techniques - Estimation Workshop </a:t>
            </a:r>
            <a:br>
              <a:rPr lang="en-US" sz="2800" b="1" dirty="0">
                <a:highlight>
                  <a:srgbClr val="00FF00"/>
                </a:highlight>
                <a:latin typeface="+mj-lt"/>
              </a:rPr>
            </a:br>
            <a:r>
              <a:rPr lang="en-US" sz="2800" b="1" dirty="0">
                <a:highlight>
                  <a:srgbClr val="00FF00"/>
                </a:highlight>
                <a:latin typeface="+mj-lt"/>
              </a:rPr>
              <a:t>Calibri Size 28: Fkeivanian@my.holmes.edu.au</a:t>
            </a:r>
            <a:endParaRPr lang="en-US" sz="2800" dirty="0">
              <a:highlight>
                <a:srgbClr val="00FF00"/>
              </a:highlight>
              <a:latin typeface="+mj-lt"/>
            </a:endParaRPr>
          </a:p>
        </p:txBody>
      </p:sp>
    </p:spTree>
    <p:extLst>
      <p:ext uri="{BB962C8B-B14F-4D97-AF65-F5344CB8AC3E}">
        <p14:creationId xmlns:p14="http://schemas.microsoft.com/office/powerpoint/2010/main" val="190769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3594100"/>
            <a:ext cx="7556500" cy="6555641"/>
          </a:xfrm>
          <a:prstGeom prst="rect">
            <a:avLst/>
          </a:prstGeom>
          <a:solidFill>
            <a:schemeClr val="bg1"/>
          </a:solidFill>
        </p:spPr>
        <p:txBody>
          <a:bodyPr wrap="square">
            <a:spAutoFit/>
          </a:bodyPr>
          <a:lstStyle/>
          <a:p>
            <a:r>
              <a:rPr lang="en-US" sz="2800" b="1" dirty="0">
                <a:latin typeface="+mj-lt"/>
              </a:rPr>
              <a:t>Objective:</a:t>
            </a:r>
            <a:br>
              <a:rPr lang="en-US" sz="2800" dirty="0">
                <a:latin typeface="+mj-lt"/>
              </a:rPr>
            </a:br>
            <a:r>
              <a:rPr lang="en-US" sz="2800" dirty="0">
                <a:latin typeface="+mj-lt"/>
              </a:rPr>
              <a:t>To develop a project schedule considering task dependencies, resource constraints, and potential risks.</a:t>
            </a:r>
          </a:p>
          <a:p>
            <a:r>
              <a:rPr lang="en-US" sz="2800" b="1" dirty="0">
                <a:latin typeface="+mj-lt"/>
              </a:rPr>
              <a:t>Instructions:</a:t>
            </a:r>
            <a:endParaRPr lang="en-US" sz="2800" dirty="0">
              <a:latin typeface="+mj-lt"/>
            </a:endParaRPr>
          </a:p>
          <a:p>
            <a:pPr>
              <a:buFont typeface="+mj-lt"/>
              <a:buAutoNum type="arabicPeriod"/>
            </a:pPr>
            <a:r>
              <a:rPr lang="en-US" sz="2800" dirty="0">
                <a:latin typeface="+mj-lt"/>
              </a:rPr>
              <a:t> Each group is tasked with developing a schedule for a fictional project (e.g., organizing a company event, implementing a new IT system).</a:t>
            </a:r>
          </a:p>
          <a:p>
            <a:pPr>
              <a:buFont typeface="+mj-lt"/>
              <a:buAutoNum type="arabicPeriod"/>
            </a:pPr>
            <a:r>
              <a:rPr lang="en-US" sz="2800" dirty="0">
                <a:latin typeface="+mj-lt"/>
              </a:rPr>
              <a:t> Provide groups with a set of predefined tasks, resources, and potential risks (e.g., limited availability of key personnel, unexpected delays).</a:t>
            </a:r>
          </a:p>
          <a:p>
            <a:pPr>
              <a:buFont typeface="+mj-lt"/>
              <a:buAutoNum type="arabicPeriod"/>
            </a:pPr>
            <a:r>
              <a:rPr lang="en-US" sz="2800" dirty="0">
                <a:latin typeface="+mj-lt"/>
              </a:rPr>
              <a:t> Groups must create a detailed schedule, using tools like Gantt charts if available, and consider how to handle dependencies and resource constraints.</a:t>
            </a:r>
          </a:p>
        </p:txBody>
      </p:sp>
      <p:sp>
        <p:nvSpPr>
          <p:cNvPr id="2" name="TextBox 1">
            <a:extLst>
              <a:ext uri="{FF2B5EF4-FFF2-40B4-BE49-F238E27FC236}">
                <a16:creationId xmlns:a16="http://schemas.microsoft.com/office/drawing/2014/main" id="{C2CE6651-4057-CE89-7051-D4E8ACFDE812}"/>
              </a:ext>
            </a:extLst>
          </p:cNvPr>
          <p:cNvSpPr txBox="1"/>
          <p:nvPr/>
        </p:nvSpPr>
        <p:spPr>
          <a:xfrm>
            <a:off x="0" y="2033916"/>
            <a:ext cx="7556500" cy="1384995"/>
          </a:xfrm>
          <a:prstGeom prst="rect">
            <a:avLst/>
          </a:prstGeom>
          <a:solidFill>
            <a:schemeClr val="bg1"/>
          </a:solidFill>
        </p:spPr>
        <p:txBody>
          <a:bodyPr wrap="square">
            <a:spAutoFit/>
          </a:bodyPr>
          <a:lstStyle/>
          <a:p>
            <a:r>
              <a:rPr lang="en-US" sz="2800" b="1" dirty="0">
                <a:highlight>
                  <a:srgbClr val="00FF00"/>
                </a:highlight>
                <a:latin typeface="+mj-lt"/>
              </a:rPr>
              <a:t>Group Class Activity 3 – Developing the Schedule - Interactive Scheduling Challenge </a:t>
            </a:r>
            <a:br>
              <a:rPr lang="en-US" sz="2800" b="1" dirty="0">
                <a:highlight>
                  <a:srgbClr val="00FF00"/>
                </a:highlight>
                <a:latin typeface="+mj-lt"/>
              </a:rPr>
            </a:br>
            <a:r>
              <a:rPr lang="en-US" sz="2800" b="1" dirty="0">
                <a:highlight>
                  <a:srgbClr val="00FF00"/>
                </a:highlight>
                <a:latin typeface="+mj-lt"/>
              </a:rPr>
              <a:t>Calibri Size 28: Fkeivanian@my.holmes.edu.au</a:t>
            </a:r>
            <a:endParaRPr lang="en-US" sz="2800" dirty="0">
              <a:highlight>
                <a:srgbClr val="00FF00"/>
              </a:highlight>
              <a:latin typeface="+mj-lt"/>
            </a:endParaRPr>
          </a:p>
        </p:txBody>
      </p:sp>
    </p:spTree>
    <p:extLst>
      <p:ext uri="{BB962C8B-B14F-4D97-AF65-F5344CB8AC3E}">
        <p14:creationId xmlns:p14="http://schemas.microsoft.com/office/powerpoint/2010/main" val="180768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3594100"/>
            <a:ext cx="7556500" cy="5196166"/>
          </a:xfrm>
          <a:prstGeom prst="rect">
            <a:avLst/>
          </a:prstGeom>
          <a:solidFill>
            <a:schemeClr val="bg1"/>
          </a:solidFill>
        </p:spPr>
        <p:txBody>
          <a:bodyPr wrap="square">
            <a:spAutoFit/>
          </a:bodyPr>
          <a:lstStyle/>
          <a:p>
            <a:pPr>
              <a:lnSpc>
                <a:spcPct val="150000"/>
              </a:lnSpc>
            </a:pPr>
            <a:r>
              <a:rPr lang="en-US" sz="2800" b="1" dirty="0">
                <a:latin typeface="+mj-lt"/>
              </a:rPr>
              <a:t>Discussion Question:</a:t>
            </a:r>
            <a:br>
              <a:rPr lang="en-US" sz="2800" dirty="0">
                <a:latin typeface="+mj-lt"/>
              </a:rPr>
            </a:br>
            <a:r>
              <a:rPr lang="en-US" sz="2800" dirty="0">
                <a:latin typeface="+mj-lt"/>
              </a:rPr>
              <a:t>What strategies did your group use to manage dependencies and resource constraints? How did you account for potential risks in your schedule?</a:t>
            </a:r>
          </a:p>
          <a:p>
            <a:pPr>
              <a:lnSpc>
                <a:spcPct val="150000"/>
              </a:lnSpc>
            </a:pPr>
            <a:r>
              <a:rPr lang="en-US" sz="2800" b="1" dirty="0">
                <a:latin typeface="+mj-lt"/>
              </a:rPr>
              <a:t>Expected Outcome:</a:t>
            </a:r>
            <a:br>
              <a:rPr lang="en-US" sz="2800" dirty="0">
                <a:latin typeface="+mj-lt"/>
              </a:rPr>
            </a:br>
            <a:r>
              <a:rPr lang="en-US" sz="2800" dirty="0">
                <a:latin typeface="+mj-lt"/>
              </a:rPr>
              <a:t>Students will experience the complexities of scheduling in real-world projects and learn how to manage constraints and risks effectively.</a:t>
            </a:r>
          </a:p>
        </p:txBody>
      </p:sp>
      <p:sp>
        <p:nvSpPr>
          <p:cNvPr id="2" name="TextBox 1">
            <a:extLst>
              <a:ext uri="{FF2B5EF4-FFF2-40B4-BE49-F238E27FC236}">
                <a16:creationId xmlns:a16="http://schemas.microsoft.com/office/drawing/2014/main" id="{C2CE6651-4057-CE89-7051-D4E8ACFDE812}"/>
              </a:ext>
            </a:extLst>
          </p:cNvPr>
          <p:cNvSpPr txBox="1"/>
          <p:nvPr/>
        </p:nvSpPr>
        <p:spPr>
          <a:xfrm>
            <a:off x="0" y="2033916"/>
            <a:ext cx="7556500" cy="1384995"/>
          </a:xfrm>
          <a:prstGeom prst="rect">
            <a:avLst/>
          </a:prstGeom>
          <a:solidFill>
            <a:schemeClr val="bg1"/>
          </a:solidFill>
        </p:spPr>
        <p:txBody>
          <a:bodyPr wrap="square">
            <a:spAutoFit/>
          </a:bodyPr>
          <a:lstStyle/>
          <a:p>
            <a:r>
              <a:rPr lang="en-US" sz="2800" b="1" dirty="0">
                <a:highlight>
                  <a:srgbClr val="00FF00"/>
                </a:highlight>
                <a:latin typeface="+mj-lt"/>
              </a:rPr>
              <a:t>Group Class Activity 3 – Developing the Schedule - Interactive Scheduling Challenge </a:t>
            </a:r>
            <a:br>
              <a:rPr lang="en-US" sz="2800" b="1" dirty="0">
                <a:highlight>
                  <a:srgbClr val="00FF00"/>
                </a:highlight>
                <a:latin typeface="+mj-lt"/>
              </a:rPr>
            </a:br>
            <a:r>
              <a:rPr lang="en-US" sz="2800" b="1" dirty="0">
                <a:highlight>
                  <a:srgbClr val="00FF00"/>
                </a:highlight>
                <a:latin typeface="+mj-lt"/>
              </a:rPr>
              <a:t>Calibri Size 28: Fkeivanian@my.holmes.edu.au</a:t>
            </a:r>
            <a:endParaRPr lang="en-US" sz="2800" dirty="0">
              <a:highlight>
                <a:srgbClr val="00FF00"/>
              </a:highlight>
              <a:latin typeface="+mj-lt"/>
            </a:endParaRPr>
          </a:p>
        </p:txBody>
      </p:sp>
    </p:spTree>
    <p:extLst>
      <p:ext uri="{BB962C8B-B14F-4D97-AF65-F5344CB8AC3E}">
        <p14:creationId xmlns:p14="http://schemas.microsoft.com/office/powerpoint/2010/main" val="16217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671851"/>
          </a:xfrm>
          <a:prstGeom prst="rect">
            <a:avLst/>
          </a:prstGeom>
          <a:noFill/>
        </p:spPr>
        <p:txBody>
          <a:bodyPr wrap="square">
            <a:spAutoFit/>
          </a:bodyPr>
          <a:lstStyle/>
          <a:p>
            <a:pPr>
              <a:lnSpc>
                <a:spcPct val="150000"/>
              </a:lnSpc>
            </a:pPr>
            <a:r>
              <a:rPr lang="en-US" sz="2800" b="1" dirty="0">
                <a:latin typeface="+mj-lt"/>
              </a:rPr>
              <a:t>Defining and Sequencing Activities:</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679564"/>
            <a:ext cx="7556500" cy="7135158"/>
          </a:xfrm>
          <a:prstGeom prst="rect">
            <a:avLst/>
          </a:prstGeom>
          <a:noFill/>
        </p:spPr>
        <p:txBody>
          <a:bodyPr wrap="square">
            <a:spAutoFit/>
          </a:bodyPr>
          <a:lstStyle/>
          <a:p>
            <a:pPr>
              <a:lnSpc>
                <a:spcPct val="150000"/>
              </a:lnSpc>
            </a:pPr>
            <a:r>
              <a:rPr lang="en-US" sz="2800" b="1" dirty="0">
                <a:latin typeface="+mj-lt"/>
              </a:rPr>
              <a:t>Practical Scenario Presentation:</a:t>
            </a:r>
            <a:r>
              <a:rPr lang="en-US" sz="2800" dirty="0">
                <a:latin typeface="+mj-lt"/>
              </a:rPr>
              <a:t> Imagine you’re working on a project for </a:t>
            </a:r>
            <a:r>
              <a:rPr lang="en-US" sz="2800" b="1" dirty="0">
                <a:latin typeface="+mj-lt"/>
              </a:rPr>
              <a:t>Atlassian</a:t>
            </a:r>
            <a:r>
              <a:rPr lang="en-US" sz="2800" dirty="0">
                <a:latin typeface="+mj-lt"/>
              </a:rPr>
              <a:t> to develop a new software tool. Your team needs to outline all the activities required, from initial concept design to final testing. You must also determine the order in which these tasks should be executed.</a:t>
            </a:r>
          </a:p>
          <a:p>
            <a:pPr>
              <a:lnSpc>
                <a:spcPct val="150000"/>
              </a:lnSpc>
            </a:pPr>
            <a:endParaRPr lang="en-US" sz="2800" b="1" dirty="0">
              <a:latin typeface="+mj-lt"/>
            </a:endParaRPr>
          </a:p>
          <a:p>
            <a:pPr>
              <a:lnSpc>
                <a:spcPct val="150000"/>
              </a:lnSpc>
            </a:pPr>
            <a:r>
              <a:rPr lang="en-US" sz="2800" b="1" dirty="0">
                <a:latin typeface="+mj-lt"/>
              </a:rPr>
              <a:t>Class Discussion Question:</a:t>
            </a:r>
            <a:r>
              <a:rPr lang="en-US" sz="2800" dirty="0">
                <a:latin typeface="+mj-lt"/>
              </a:rPr>
              <a:t> If you were in charge of this project, how would you prioritize and sequence the activities? Which tasks would you need to complete first, and why?</a:t>
            </a:r>
          </a:p>
        </p:txBody>
      </p:sp>
    </p:spTree>
    <p:extLst>
      <p:ext uri="{BB962C8B-B14F-4D97-AF65-F5344CB8AC3E}">
        <p14:creationId xmlns:p14="http://schemas.microsoft.com/office/powerpoint/2010/main" val="3568579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3594100"/>
            <a:ext cx="7556500" cy="6124754"/>
          </a:xfrm>
          <a:prstGeom prst="rect">
            <a:avLst/>
          </a:prstGeom>
          <a:solidFill>
            <a:schemeClr val="bg1"/>
          </a:solidFill>
        </p:spPr>
        <p:txBody>
          <a:bodyPr wrap="square">
            <a:spAutoFit/>
          </a:bodyPr>
          <a:lstStyle/>
          <a:p>
            <a:r>
              <a:rPr lang="en-US" sz="2800" b="1" dirty="0">
                <a:latin typeface="+mj-lt"/>
              </a:rPr>
              <a:t>Objective:</a:t>
            </a:r>
            <a:br>
              <a:rPr lang="en-US" sz="2800" dirty="0">
                <a:latin typeface="+mj-lt"/>
              </a:rPr>
            </a:br>
            <a:r>
              <a:rPr lang="en-US" sz="2800" dirty="0">
                <a:latin typeface="+mj-lt"/>
              </a:rPr>
              <a:t>To simulate real-world scenarios where the project schedule is at risk and practice schedule control techniques.</a:t>
            </a:r>
          </a:p>
          <a:p>
            <a:r>
              <a:rPr lang="en-US" sz="2800" b="1" dirty="0">
                <a:latin typeface="+mj-lt"/>
              </a:rPr>
              <a:t>Instructions:</a:t>
            </a:r>
            <a:endParaRPr lang="en-US" sz="2800" dirty="0">
              <a:latin typeface="+mj-lt"/>
            </a:endParaRPr>
          </a:p>
          <a:p>
            <a:pPr>
              <a:buFont typeface="+mj-lt"/>
              <a:buAutoNum type="arabicPeriod"/>
            </a:pPr>
            <a:r>
              <a:rPr lang="en-US" sz="2800" dirty="0">
                <a:latin typeface="+mj-lt"/>
              </a:rPr>
              <a:t> Present each group with a crisis scenario where a critical project task is delayed (e.g., a key supplier is late, a team member is unavailable).</a:t>
            </a:r>
          </a:p>
          <a:p>
            <a:pPr>
              <a:buFont typeface="+mj-lt"/>
              <a:buAutoNum type="arabicPeriod"/>
            </a:pPr>
            <a:r>
              <a:rPr lang="en-US" sz="2800" dirty="0">
                <a:latin typeface="+mj-lt"/>
              </a:rPr>
              <a:t> Groups must decide on the best schedule control technique to address the delay (e.g., fast-tracking, crashing, re-baselining).</a:t>
            </a:r>
          </a:p>
          <a:p>
            <a:pPr>
              <a:buFont typeface="+mj-lt"/>
              <a:buAutoNum type="arabicPeriod"/>
            </a:pPr>
            <a:r>
              <a:rPr lang="en-US" sz="2800" dirty="0">
                <a:latin typeface="+mj-lt"/>
              </a:rPr>
              <a:t> Each group presents their chosen solution and explains how they would implement it to bring the project back on track.</a:t>
            </a:r>
          </a:p>
        </p:txBody>
      </p:sp>
      <p:sp>
        <p:nvSpPr>
          <p:cNvPr id="2" name="TextBox 1">
            <a:extLst>
              <a:ext uri="{FF2B5EF4-FFF2-40B4-BE49-F238E27FC236}">
                <a16:creationId xmlns:a16="http://schemas.microsoft.com/office/drawing/2014/main" id="{C2CE6651-4057-CE89-7051-D4E8ACFDE812}"/>
              </a:ext>
            </a:extLst>
          </p:cNvPr>
          <p:cNvSpPr txBox="1"/>
          <p:nvPr/>
        </p:nvSpPr>
        <p:spPr>
          <a:xfrm>
            <a:off x="0" y="2033916"/>
            <a:ext cx="7556500" cy="1384995"/>
          </a:xfrm>
          <a:prstGeom prst="rect">
            <a:avLst/>
          </a:prstGeom>
          <a:solidFill>
            <a:schemeClr val="bg1"/>
          </a:solidFill>
        </p:spPr>
        <p:txBody>
          <a:bodyPr wrap="square">
            <a:spAutoFit/>
          </a:bodyPr>
          <a:lstStyle/>
          <a:p>
            <a:r>
              <a:rPr lang="en-US" sz="2800" b="1" dirty="0">
                <a:highlight>
                  <a:srgbClr val="00FF00"/>
                </a:highlight>
                <a:latin typeface="+mj-lt"/>
              </a:rPr>
              <a:t>Group Class Activity 4 – Schedule Control - Crisis Management Simulation </a:t>
            </a:r>
            <a:br>
              <a:rPr lang="en-US" sz="2800" b="1" dirty="0">
                <a:highlight>
                  <a:srgbClr val="00FF00"/>
                </a:highlight>
                <a:latin typeface="+mj-lt"/>
              </a:rPr>
            </a:br>
            <a:r>
              <a:rPr lang="en-US" sz="2800" b="1" dirty="0">
                <a:highlight>
                  <a:srgbClr val="00FF00"/>
                </a:highlight>
                <a:latin typeface="+mj-lt"/>
              </a:rPr>
              <a:t>Calibri Size 28: Fkeivanian@my.holmes.edu.au</a:t>
            </a:r>
            <a:endParaRPr lang="en-US" sz="2800" dirty="0">
              <a:highlight>
                <a:srgbClr val="00FF00"/>
              </a:highlight>
              <a:latin typeface="+mj-lt"/>
            </a:endParaRPr>
          </a:p>
        </p:txBody>
      </p:sp>
    </p:spTree>
    <p:extLst>
      <p:ext uri="{BB962C8B-B14F-4D97-AF65-F5344CB8AC3E}">
        <p14:creationId xmlns:p14="http://schemas.microsoft.com/office/powerpoint/2010/main" val="467480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3594100"/>
            <a:ext cx="7556500" cy="6488828"/>
          </a:xfrm>
          <a:prstGeom prst="rect">
            <a:avLst/>
          </a:prstGeom>
          <a:solidFill>
            <a:schemeClr val="bg1"/>
          </a:solidFill>
        </p:spPr>
        <p:txBody>
          <a:bodyPr wrap="square">
            <a:spAutoFit/>
          </a:bodyPr>
          <a:lstStyle/>
          <a:p>
            <a:pPr>
              <a:lnSpc>
                <a:spcPct val="150000"/>
              </a:lnSpc>
            </a:pPr>
            <a:r>
              <a:rPr lang="en-US" sz="2800" b="1" dirty="0">
                <a:latin typeface="+mj-lt"/>
              </a:rPr>
              <a:t>Discussion Question:</a:t>
            </a:r>
            <a:br>
              <a:rPr lang="en-US" sz="2800" dirty="0">
                <a:latin typeface="+mj-lt"/>
              </a:rPr>
            </a:br>
            <a:r>
              <a:rPr lang="en-US" sz="2800" dirty="0">
                <a:latin typeface="+mj-lt"/>
              </a:rPr>
              <a:t>Which schedule control technique did your group choose, and why? How would you mitigate the impact of the delay on the overall project timeline?</a:t>
            </a:r>
          </a:p>
          <a:p>
            <a:pPr>
              <a:lnSpc>
                <a:spcPct val="150000"/>
              </a:lnSpc>
            </a:pPr>
            <a:r>
              <a:rPr lang="en-US" sz="2800" b="1" dirty="0">
                <a:latin typeface="+mj-lt"/>
              </a:rPr>
              <a:t>Expected Outcome:</a:t>
            </a:r>
            <a:br>
              <a:rPr lang="en-US" sz="2800" dirty="0">
                <a:latin typeface="+mj-lt"/>
              </a:rPr>
            </a:br>
            <a:r>
              <a:rPr lang="en-US" sz="2800" dirty="0">
                <a:latin typeface="+mj-lt"/>
              </a:rPr>
              <a:t>Students will learn how to apply schedule control techniques in challenging situations and understand the importance of flexibility and decision-making in project management.</a:t>
            </a:r>
          </a:p>
        </p:txBody>
      </p:sp>
      <p:sp>
        <p:nvSpPr>
          <p:cNvPr id="2" name="TextBox 1">
            <a:extLst>
              <a:ext uri="{FF2B5EF4-FFF2-40B4-BE49-F238E27FC236}">
                <a16:creationId xmlns:a16="http://schemas.microsoft.com/office/drawing/2014/main" id="{C2CE6651-4057-CE89-7051-D4E8ACFDE812}"/>
              </a:ext>
            </a:extLst>
          </p:cNvPr>
          <p:cNvSpPr txBox="1"/>
          <p:nvPr/>
        </p:nvSpPr>
        <p:spPr>
          <a:xfrm>
            <a:off x="0" y="2033916"/>
            <a:ext cx="7556500" cy="1384995"/>
          </a:xfrm>
          <a:prstGeom prst="rect">
            <a:avLst/>
          </a:prstGeom>
          <a:solidFill>
            <a:schemeClr val="bg1"/>
          </a:solidFill>
        </p:spPr>
        <p:txBody>
          <a:bodyPr wrap="square">
            <a:spAutoFit/>
          </a:bodyPr>
          <a:lstStyle/>
          <a:p>
            <a:r>
              <a:rPr lang="en-US" sz="2800" b="1" dirty="0">
                <a:highlight>
                  <a:srgbClr val="00FF00"/>
                </a:highlight>
                <a:latin typeface="+mj-lt"/>
              </a:rPr>
              <a:t>Group Class Activity 4 – Schedule Control - Crisis Management Simulation </a:t>
            </a:r>
            <a:br>
              <a:rPr lang="en-US" sz="2800" b="1" dirty="0">
                <a:highlight>
                  <a:srgbClr val="00FF00"/>
                </a:highlight>
                <a:latin typeface="+mj-lt"/>
              </a:rPr>
            </a:br>
            <a:r>
              <a:rPr lang="en-US" sz="2800" b="1" dirty="0">
                <a:highlight>
                  <a:srgbClr val="00FF00"/>
                </a:highlight>
                <a:latin typeface="+mj-lt"/>
              </a:rPr>
              <a:t>Calibri Size 28: Fkeivanian@my.holmes.edu.au</a:t>
            </a:r>
            <a:endParaRPr lang="en-US" sz="2800" dirty="0">
              <a:highlight>
                <a:srgbClr val="00FF00"/>
              </a:highlight>
              <a:latin typeface="+mj-lt"/>
            </a:endParaRPr>
          </a:p>
        </p:txBody>
      </p:sp>
    </p:spTree>
    <p:extLst>
      <p:ext uri="{BB962C8B-B14F-4D97-AF65-F5344CB8AC3E}">
        <p14:creationId xmlns:p14="http://schemas.microsoft.com/office/powerpoint/2010/main" val="1197539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2" name="TextBox 1">
            <a:extLst>
              <a:ext uri="{FF2B5EF4-FFF2-40B4-BE49-F238E27FC236}">
                <a16:creationId xmlns:a16="http://schemas.microsoft.com/office/drawing/2014/main" id="{C2CE6651-4057-CE89-7051-D4E8ACFDE812}"/>
              </a:ext>
            </a:extLst>
          </p:cNvPr>
          <p:cNvSpPr txBox="1"/>
          <p:nvPr/>
        </p:nvSpPr>
        <p:spPr>
          <a:xfrm>
            <a:off x="0" y="2033916"/>
            <a:ext cx="7556500" cy="1384995"/>
          </a:xfrm>
          <a:prstGeom prst="rect">
            <a:avLst/>
          </a:prstGeom>
          <a:solidFill>
            <a:schemeClr val="bg1"/>
          </a:solidFill>
        </p:spPr>
        <p:txBody>
          <a:bodyPr wrap="square">
            <a:spAutoFit/>
          </a:bodyPr>
          <a:lstStyle/>
          <a:p>
            <a:r>
              <a:rPr lang="en-US" sz="2800" b="1" dirty="0">
                <a:highlight>
                  <a:srgbClr val="00FF00"/>
                </a:highlight>
                <a:latin typeface="+mj-lt"/>
              </a:rPr>
              <a:t>Group Class Activity 4 – Schedule Control - Crisis Management Simulation </a:t>
            </a:r>
            <a:br>
              <a:rPr lang="en-US" sz="2800" b="1" dirty="0">
                <a:highlight>
                  <a:srgbClr val="00FF00"/>
                </a:highlight>
                <a:latin typeface="+mj-lt"/>
              </a:rPr>
            </a:br>
            <a:r>
              <a:rPr lang="en-US" sz="2800" b="1" dirty="0">
                <a:highlight>
                  <a:srgbClr val="00FF00"/>
                </a:highlight>
                <a:latin typeface="+mj-lt"/>
              </a:rPr>
              <a:t>Calibri Size 28: Fkeivanian@my.holmes.edu.au</a:t>
            </a:r>
            <a:endParaRPr lang="en-US" sz="2800" dirty="0">
              <a:highlight>
                <a:srgbClr val="00FF00"/>
              </a:highlight>
              <a:latin typeface="+mj-lt"/>
            </a:endParaRPr>
          </a:p>
        </p:txBody>
      </p:sp>
      <p:sp>
        <p:nvSpPr>
          <p:cNvPr id="4" name="object 2"/>
          <p:cNvSpPr txBox="1">
            <a:spLocks/>
          </p:cNvSpPr>
          <p:nvPr/>
        </p:nvSpPr>
        <p:spPr>
          <a:xfrm>
            <a:off x="1" y="3373539"/>
            <a:ext cx="7556499" cy="438835"/>
          </a:xfrm>
          <a:prstGeom prst="rect">
            <a:avLst/>
          </a:prstGeom>
        </p:spPr>
        <p:txBody>
          <a:bodyPr vert="horz" wrap="square" lIns="0" tIns="7871" rIns="0" bIns="0" rtlCol="0" anchor="ctr">
            <a:spAutoFit/>
          </a:bodyPr>
          <a:lstStyle>
            <a:lvl1pPr>
              <a:defRPr>
                <a:latin typeface="+mj-lt"/>
                <a:ea typeface="+mj-ea"/>
                <a:cs typeface="+mj-cs"/>
              </a:defRPr>
            </a:lvl1pPr>
          </a:lstStyle>
          <a:p>
            <a:pPr marL="7871">
              <a:spcBef>
                <a:spcPts val="62"/>
              </a:spcBef>
            </a:pPr>
            <a:r>
              <a:rPr lang="en-AU" sz="2800" spc="-37">
                <a:cs typeface="Times New Roman" panose="02020603050405020304" pitchFamily="18" charset="0"/>
              </a:rPr>
              <a:t>Project Management Tools</a:t>
            </a:r>
            <a:endParaRPr lang="en-AU" sz="2800" dirty="0">
              <a:highlight>
                <a:srgbClr val="FFFF00"/>
              </a:highlight>
              <a:cs typeface="Times New Roman" panose="02020603050405020304" pitchFamily="18" charset="0"/>
            </a:endParaRPr>
          </a:p>
        </p:txBody>
      </p:sp>
      <p:sp>
        <p:nvSpPr>
          <p:cNvPr id="6" name="object 3"/>
          <p:cNvSpPr txBox="1"/>
          <p:nvPr/>
        </p:nvSpPr>
        <p:spPr>
          <a:xfrm>
            <a:off x="67762" y="4058492"/>
            <a:ext cx="7488738" cy="6643823"/>
          </a:xfrm>
          <a:prstGeom prst="rect">
            <a:avLst/>
          </a:prstGeom>
        </p:spPr>
        <p:txBody>
          <a:bodyPr vert="horz" wrap="square" lIns="0" tIns="26369" rIns="0" bIns="0" rtlCol="0">
            <a:spAutoFit/>
          </a:bodyPr>
          <a:lstStyle/>
          <a:p>
            <a:pPr marL="290850" indent="-283373">
              <a:spcBef>
                <a:spcPts val="328"/>
              </a:spcBef>
              <a:buFont typeface="Arial" panose="020B0604020202020204" pitchFamily="34" charset="0"/>
              <a:buChar char="•"/>
              <a:tabLst>
                <a:tab pos="114923" algn="l"/>
              </a:tabLst>
            </a:pPr>
            <a:r>
              <a:rPr lang="en-US" sz="2800" dirty="0">
                <a:latin typeface="+mj-lt"/>
              </a:rPr>
              <a:t>Gantt Chart in Asana: </a:t>
            </a:r>
            <a:r>
              <a:rPr lang="en-US" sz="2800" dirty="0">
                <a:latin typeface="+mj-lt"/>
                <a:hlinkClick r:id="rId3"/>
              </a:rPr>
              <a:t>https://www.youtube.com/watch?v=pwiKrbnytWg</a:t>
            </a:r>
            <a:endParaRPr lang="en-US" sz="2800" dirty="0">
              <a:latin typeface="+mj-lt"/>
            </a:endParaRPr>
          </a:p>
          <a:p>
            <a:pPr marL="290850" indent="-283373">
              <a:spcBef>
                <a:spcPts val="328"/>
              </a:spcBef>
              <a:buFont typeface="Arial" panose="020B0604020202020204" pitchFamily="34" charset="0"/>
              <a:buChar char="•"/>
              <a:tabLst>
                <a:tab pos="114923" algn="l"/>
              </a:tabLst>
            </a:pPr>
            <a:r>
              <a:rPr lang="en-US" sz="2800" dirty="0">
                <a:latin typeface="+mj-lt"/>
              </a:rPr>
              <a:t>Gantt Chart in MS Excel: </a:t>
            </a:r>
            <a:r>
              <a:rPr lang="en-US" sz="2800" dirty="0">
                <a:latin typeface="+mj-lt"/>
                <a:hlinkClick r:id="rId4"/>
              </a:rPr>
              <a:t>https://www.youtube.com/watch?v=zC22yPmc6Kw</a:t>
            </a:r>
            <a:endParaRPr lang="en-US" sz="2800" dirty="0">
              <a:latin typeface="+mj-lt"/>
            </a:endParaRPr>
          </a:p>
          <a:p>
            <a:pPr marL="290850" indent="-283373">
              <a:spcBef>
                <a:spcPts val="328"/>
              </a:spcBef>
              <a:buFont typeface="Arial" panose="020B0604020202020204" pitchFamily="34" charset="0"/>
              <a:buChar char="•"/>
              <a:tabLst>
                <a:tab pos="114923" algn="l"/>
              </a:tabLst>
            </a:pPr>
            <a:r>
              <a:rPr lang="en-US" sz="2800" dirty="0">
                <a:latin typeface="+mj-lt"/>
              </a:rPr>
              <a:t>Tutorial on Trello: </a:t>
            </a:r>
            <a:r>
              <a:rPr lang="en-US" sz="2800" dirty="0">
                <a:latin typeface="+mj-lt"/>
                <a:hlinkClick r:id="rId5"/>
              </a:rPr>
              <a:t>https://www.youtube.com/watch?v=sC6UwpVEEE0</a:t>
            </a:r>
            <a:r>
              <a:rPr lang="en-US" sz="2800" dirty="0">
                <a:latin typeface="+mj-lt"/>
              </a:rPr>
              <a:t> </a:t>
            </a:r>
          </a:p>
          <a:p>
            <a:pPr marL="290850" indent="-283373">
              <a:spcBef>
                <a:spcPts val="328"/>
              </a:spcBef>
              <a:buFont typeface="Arial" panose="020B0604020202020204" pitchFamily="34" charset="0"/>
              <a:buChar char="•"/>
              <a:tabLst>
                <a:tab pos="114923" algn="l"/>
              </a:tabLst>
            </a:pPr>
            <a:r>
              <a:rPr lang="en-US" sz="2800" dirty="0">
                <a:latin typeface="+mj-lt"/>
              </a:rPr>
              <a:t>Gantt Chart in Trello: </a:t>
            </a:r>
            <a:r>
              <a:rPr lang="en-US" sz="2800" dirty="0">
                <a:latin typeface="+mj-lt"/>
                <a:hlinkClick r:id="rId6"/>
              </a:rPr>
              <a:t>https://www.youtube.com/watch?v=JEGMROCxAJk</a:t>
            </a:r>
            <a:r>
              <a:rPr lang="en-US" sz="2800" dirty="0">
                <a:latin typeface="+mj-lt"/>
              </a:rPr>
              <a:t> </a:t>
            </a:r>
          </a:p>
          <a:p>
            <a:pPr marL="290850" indent="-283373">
              <a:spcBef>
                <a:spcPts val="328"/>
              </a:spcBef>
              <a:buFont typeface="Arial" panose="020B0604020202020204" pitchFamily="34" charset="0"/>
              <a:buChar char="•"/>
              <a:tabLst>
                <a:tab pos="114923" algn="l"/>
              </a:tabLst>
            </a:pPr>
            <a:r>
              <a:rPr lang="en-US" sz="2800" dirty="0">
                <a:latin typeface="+mj-lt"/>
              </a:rPr>
              <a:t>Gantt Chart in MS Project: </a:t>
            </a:r>
            <a:r>
              <a:rPr lang="en-US" sz="2800" dirty="0">
                <a:latin typeface="+mj-lt"/>
                <a:hlinkClick r:id="rId7"/>
              </a:rPr>
              <a:t>https://www.youtube.com/watch?v=uqo5DLD-ssI</a:t>
            </a:r>
            <a:r>
              <a:rPr lang="en-US" sz="2800" dirty="0">
                <a:latin typeface="+mj-lt"/>
              </a:rPr>
              <a:t> </a:t>
            </a:r>
            <a:endParaRPr sz="2800" dirty="0">
              <a:latin typeface="+mj-lt"/>
              <a:cs typeface="Times New Roman" panose="02020603050405020304" pitchFamily="18" charset="0"/>
            </a:endParaRPr>
          </a:p>
        </p:txBody>
      </p:sp>
    </p:spTree>
    <p:extLst>
      <p:ext uri="{BB962C8B-B14F-4D97-AF65-F5344CB8AC3E}">
        <p14:creationId xmlns:p14="http://schemas.microsoft.com/office/powerpoint/2010/main" val="2331880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7" name="Title 1">
            <a:extLst>
              <a:ext uri="{FF2B5EF4-FFF2-40B4-BE49-F238E27FC236}">
                <a16:creationId xmlns:a16="http://schemas.microsoft.com/office/drawing/2014/main" id="{26E304CF-66EB-F2F9-6346-3D5692A00268}"/>
              </a:ext>
            </a:extLst>
          </p:cNvPr>
          <p:cNvSpPr txBox="1">
            <a:spLocks/>
          </p:cNvSpPr>
          <p:nvPr/>
        </p:nvSpPr>
        <p:spPr>
          <a:xfrm>
            <a:off x="1" y="2025422"/>
            <a:ext cx="7556499" cy="410786"/>
          </a:xfrm>
          <a:prstGeom prst="rect">
            <a:avLst/>
          </a:prstGeom>
        </p:spPr>
        <p:txBody>
          <a:bodyPr>
            <a:noAutofit/>
          </a:bodyPr>
          <a:lstStyle>
            <a:lvl1pPr>
              <a:defRPr>
                <a:latin typeface="+mj-lt"/>
                <a:ea typeface="+mj-ea"/>
                <a:cs typeface="+mj-cs"/>
              </a:defRPr>
            </a:lvl1pPr>
          </a:lstStyle>
          <a:p>
            <a:r>
              <a:rPr lang="en-US" sz="2500" dirty="0">
                <a:cs typeface="Times New Roman" panose="02020603050405020304" pitchFamily="18" charset="0"/>
              </a:rPr>
              <a:t>Asana Gantt Chart</a:t>
            </a:r>
            <a:endParaRPr lang="en-AU" sz="2500" dirty="0">
              <a:cs typeface="Times New Roman" panose="02020603050405020304" pitchFamily="18" charset="0"/>
            </a:endParaRPr>
          </a:p>
        </p:txBody>
      </p:sp>
      <p:sp>
        <p:nvSpPr>
          <p:cNvPr id="12" name="TextBox 11">
            <a:extLst>
              <a:ext uri="{FF2B5EF4-FFF2-40B4-BE49-F238E27FC236}">
                <a16:creationId xmlns:a16="http://schemas.microsoft.com/office/drawing/2014/main" id="{E819D738-8191-401C-5892-7CFA4B7A686E}"/>
              </a:ext>
            </a:extLst>
          </p:cNvPr>
          <p:cNvSpPr txBox="1"/>
          <p:nvPr/>
        </p:nvSpPr>
        <p:spPr>
          <a:xfrm>
            <a:off x="14714" y="2658827"/>
            <a:ext cx="7556499" cy="3495188"/>
          </a:xfrm>
          <a:prstGeom prst="rect">
            <a:avLst/>
          </a:prstGeom>
          <a:noFill/>
        </p:spPr>
        <p:txBody>
          <a:bodyPr wrap="square">
            <a:spAutoFit/>
          </a:bodyPr>
          <a:lstStyle/>
          <a:p>
            <a:pPr>
              <a:lnSpc>
                <a:spcPct val="150000"/>
              </a:lnSpc>
            </a:pPr>
            <a:r>
              <a:rPr lang="en-AU" sz="2500" dirty="0">
                <a:latin typeface="+mj-lt"/>
              </a:rPr>
              <a:t>Regardless of whether you’re working as a freelancer or in a team, one of the most useful ways to organize your project tasks is by using an Asana Gantt chart. Asana is a browser-based task and to-do list manager that lets you do different projects with different deadlines, complications, and timelines.</a:t>
            </a:r>
          </a:p>
        </p:txBody>
      </p:sp>
      <p:sp>
        <p:nvSpPr>
          <p:cNvPr id="13" name="TextBox 12">
            <a:extLst>
              <a:ext uri="{FF2B5EF4-FFF2-40B4-BE49-F238E27FC236}">
                <a16:creationId xmlns:a16="http://schemas.microsoft.com/office/drawing/2014/main" id="{E654D559-7BA3-AF10-692B-F6E16A79C3D4}"/>
              </a:ext>
            </a:extLst>
          </p:cNvPr>
          <p:cNvSpPr txBox="1"/>
          <p:nvPr/>
        </p:nvSpPr>
        <p:spPr>
          <a:xfrm>
            <a:off x="14714" y="6172291"/>
            <a:ext cx="7583196" cy="4072269"/>
          </a:xfrm>
          <a:prstGeom prst="rect">
            <a:avLst/>
          </a:prstGeom>
          <a:noFill/>
        </p:spPr>
        <p:txBody>
          <a:bodyPr wrap="square">
            <a:spAutoFit/>
          </a:bodyPr>
          <a:lstStyle/>
          <a:p>
            <a:pPr>
              <a:lnSpc>
                <a:spcPct val="150000"/>
              </a:lnSpc>
            </a:pPr>
            <a:r>
              <a:rPr lang="en-AU" sz="2500" dirty="0">
                <a:latin typeface="+mj-lt"/>
              </a:rPr>
              <a:t>A Gantt chart is a graphic representation of a project’s schedule as a time-phased bar chart. It is named for its creator, Henry Gantt, a U.S. mathematician and creator of the earliest modern project scheduling system. It is a disciplined project-management tool that involves identifying tasks, assigning resources, and assigning timelines and milestones to the tasks.</a:t>
            </a:r>
          </a:p>
        </p:txBody>
      </p:sp>
    </p:spTree>
    <p:extLst>
      <p:ext uri="{BB962C8B-B14F-4D97-AF65-F5344CB8AC3E}">
        <p14:creationId xmlns:p14="http://schemas.microsoft.com/office/powerpoint/2010/main" val="69690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2" name="Title 1">
            <a:extLst>
              <a:ext uri="{FF2B5EF4-FFF2-40B4-BE49-F238E27FC236}">
                <a16:creationId xmlns:a16="http://schemas.microsoft.com/office/drawing/2014/main" id="{43DE8803-2761-FFE2-5943-D1B79AAEA30E}"/>
              </a:ext>
            </a:extLst>
          </p:cNvPr>
          <p:cNvSpPr txBox="1">
            <a:spLocks/>
          </p:cNvSpPr>
          <p:nvPr/>
        </p:nvSpPr>
        <p:spPr>
          <a:xfrm>
            <a:off x="1" y="2025422"/>
            <a:ext cx="7556499" cy="410786"/>
          </a:xfrm>
          <a:prstGeom prst="rect">
            <a:avLst/>
          </a:prstGeom>
        </p:spPr>
        <p:txBody>
          <a:bodyPr>
            <a:normAutofit lnSpcReduction="10000"/>
          </a:bodyPr>
          <a:lstStyle>
            <a:lvl1pPr>
              <a:defRPr>
                <a:latin typeface="+mj-lt"/>
                <a:ea typeface="+mj-ea"/>
                <a:cs typeface="+mj-cs"/>
              </a:defRPr>
            </a:lvl1pPr>
          </a:lstStyle>
          <a:p>
            <a:r>
              <a:rPr lang="en-US" sz="2200">
                <a:cs typeface="Times New Roman" panose="02020603050405020304" pitchFamily="18" charset="0"/>
              </a:rPr>
              <a:t>Asana Gantt Chart</a:t>
            </a:r>
            <a:endParaRPr lang="en-AU" sz="2200" dirty="0">
              <a:cs typeface="Times New Roman" panose="02020603050405020304" pitchFamily="18" charset="0"/>
            </a:endParaRPr>
          </a:p>
        </p:txBody>
      </p:sp>
      <p:pic>
        <p:nvPicPr>
          <p:cNvPr id="4" name="Picture 2" descr="Gantt Chart">
            <a:extLst>
              <a:ext uri="{FF2B5EF4-FFF2-40B4-BE49-F238E27FC236}">
                <a16:creationId xmlns:a16="http://schemas.microsoft.com/office/drawing/2014/main" id="{6E18FBEB-03E6-D281-FDC4-1601AC816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97" y="2476868"/>
            <a:ext cx="7308705" cy="25713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BEB940-BDEE-A4C0-8775-89805393986F}"/>
              </a:ext>
            </a:extLst>
          </p:cNvPr>
          <p:cNvSpPr txBox="1"/>
          <p:nvPr/>
        </p:nvSpPr>
        <p:spPr>
          <a:xfrm>
            <a:off x="-1" y="5127745"/>
            <a:ext cx="7556499" cy="5118196"/>
          </a:xfrm>
          <a:prstGeom prst="rect">
            <a:avLst/>
          </a:prstGeom>
          <a:solidFill>
            <a:schemeClr val="bg1"/>
          </a:solidFill>
        </p:spPr>
        <p:txBody>
          <a:bodyPr wrap="square">
            <a:spAutoFit/>
          </a:bodyPr>
          <a:lstStyle/>
          <a:p>
            <a:pPr>
              <a:lnSpc>
                <a:spcPct val="150000"/>
              </a:lnSpc>
            </a:pPr>
            <a:r>
              <a:rPr lang="en-US" sz="2200" dirty="0">
                <a:latin typeface="+mj-lt"/>
              </a:rPr>
              <a:t>Project managers can plan their work and determine a project’s timetable, thanks to Asana Gantt Charts. Project scheduling can assist teams in organizing themselves to meet deadlines and provide quality work. </a:t>
            </a:r>
          </a:p>
          <a:p>
            <a:pPr>
              <a:lnSpc>
                <a:spcPct val="150000"/>
              </a:lnSpc>
            </a:pPr>
            <a:r>
              <a:rPr lang="en-US" sz="2200" dirty="0">
                <a:latin typeface="+mj-lt"/>
              </a:rPr>
              <a:t>The length of a bar in a Gantt chart denotes the time needed to accomplish a task, and each bar represents a phase of the project (or task within a project). The Asana Gantt chart gives you a comprehensive perspective of the workflow so that management can monitor each task and assign it the appropriate priority.</a:t>
            </a:r>
            <a:endParaRPr lang="en-AU" sz="2200" dirty="0">
              <a:latin typeface="+mj-lt"/>
            </a:endParaRPr>
          </a:p>
        </p:txBody>
      </p:sp>
    </p:spTree>
    <p:extLst>
      <p:ext uri="{BB962C8B-B14F-4D97-AF65-F5344CB8AC3E}">
        <p14:creationId xmlns:p14="http://schemas.microsoft.com/office/powerpoint/2010/main" val="3077612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7" name="Title 1">
            <a:extLst>
              <a:ext uri="{FF2B5EF4-FFF2-40B4-BE49-F238E27FC236}">
                <a16:creationId xmlns:a16="http://schemas.microsoft.com/office/drawing/2014/main" id="{21DC13B5-E8B2-9FA4-995D-FC298704DCFA}"/>
              </a:ext>
            </a:extLst>
          </p:cNvPr>
          <p:cNvSpPr txBox="1">
            <a:spLocks/>
          </p:cNvSpPr>
          <p:nvPr/>
        </p:nvSpPr>
        <p:spPr>
          <a:xfrm>
            <a:off x="37077" y="1987182"/>
            <a:ext cx="7556499" cy="410786"/>
          </a:xfrm>
          <a:prstGeom prst="rect">
            <a:avLst/>
          </a:prstGeom>
        </p:spPr>
        <p:txBody>
          <a:bodyPr>
            <a:noAutofit/>
          </a:bodyPr>
          <a:lstStyle>
            <a:lvl1pPr>
              <a:defRPr>
                <a:latin typeface="+mj-lt"/>
                <a:ea typeface="+mj-ea"/>
                <a:cs typeface="+mj-cs"/>
              </a:defRPr>
            </a:lvl1pPr>
          </a:lstStyle>
          <a:p>
            <a:r>
              <a:rPr lang="en-US" sz="2200">
                <a:cs typeface="Times New Roman" panose="02020603050405020304" pitchFamily="18" charset="0"/>
              </a:rPr>
              <a:t>Asana Gantt Chart</a:t>
            </a:r>
            <a:endParaRPr lang="en-AU" sz="2200" dirty="0">
              <a:cs typeface="Times New Roman" panose="02020603050405020304" pitchFamily="18" charset="0"/>
            </a:endParaRPr>
          </a:p>
        </p:txBody>
      </p:sp>
      <p:sp>
        <p:nvSpPr>
          <p:cNvPr id="12" name="TextBox 11">
            <a:extLst>
              <a:ext uri="{FF2B5EF4-FFF2-40B4-BE49-F238E27FC236}">
                <a16:creationId xmlns:a16="http://schemas.microsoft.com/office/drawing/2014/main" id="{1FFFE014-763B-66AE-D422-BA918557CF75}"/>
              </a:ext>
            </a:extLst>
          </p:cNvPr>
          <p:cNvSpPr txBox="1"/>
          <p:nvPr/>
        </p:nvSpPr>
        <p:spPr>
          <a:xfrm>
            <a:off x="37077" y="2397969"/>
            <a:ext cx="7556499" cy="5118196"/>
          </a:xfrm>
          <a:prstGeom prst="rect">
            <a:avLst/>
          </a:prstGeom>
          <a:solidFill>
            <a:schemeClr val="bg1"/>
          </a:solidFill>
        </p:spPr>
        <p:txBody>
          <a:bodyPr wrap="square">
            <a:spAutoFit/>
          </a:bodyPr>
          <a:lstStyle/>
          <a:p>
            <a:pPr>
              <a:lnSpc>
                <a:spcPct val="150000"/>
              </a:lnSpc>
            </a:pPr>
            <a:r>
              <a:rPr lang="en-US" sz="2200" b="1" dirty="0">
                <a:latin typeface="+mj-lt"/>
              </a:rPr>
              <a:t>Step 1: Set Up a Project in Asana</a:t>
            </a:r>
          </a:p>
          <a:p>
            <a:pPr>
              <a:lnSpc>
                <a:spcPct val="150000"/>
              </a:lnSpc>
              <a:buFont typeface="+mj-lt"/>
              <a:buAutoNum type="arabicPeriod"/>
            </a:pPr>
            <a:r>
              <a:rPr lang="en-US" sz="2200" b="1" dirty="0">
                <a:latin typeface="+mj-lt"/>
              </a:rPr>
              <a:t> Log in to Asana</a:t>
            </a:r>
            <a:r>
              <a:rPr lang="en-US" sz="2200" dirty="0">
                <a:latin typeface="+mj-lt"/>
              </a:rPr>
              <a:t>: Navigate to </a:t>
            </a:r>
            <a:r>
              <a:rPr lang="en-US" sz="2200" dirty="0">
                <a:latin typeface="+mj-lt"/>
                <a:hlinkClick r:id="rId3"/>
              </a:rPr>
              <a:t>asana.com</a:t>
            </a:r>
            <a:r>
              <a:rPr lang="en-US" sz="2200" dirty="0">
                <a:latin typeface="+mj-lt"/>
              </a:rPr>
              <a:t> and log in or create an account.</a:t>
            </a:r>
          </a:p>
          <a:p>
            <a:pPr>
              <a:lnSpc>
                <a:spcPct val="150000"/>
              </a:lnSpc>
              <a:buFont typeface="+mj-lt"/>
              <a:buAutoNum type="arabicPeriod"/>
            </a:pPr>
            <a:r>
              <a:rPr lang="en-US" sz="2200" b="1" dirty="0">
                <a:latin typeface="+mj-lt"/>
              </a:rPr>
              <a:t> Create a New Project</a:t>
            </a:r>
            <a:r>
              <a:rPr lang="en-US" sz="2200" dirty="0">
                <a:latin typeface="+mj-lt"/>
              </a:rPr>
              <a:t>:</a:t>
            </a:r>
          </a:p>
          <a:p>
            <a:pPr marL="566745" lvl="1" indent="-283373">
              <a:lnSpc>
                <a:spcPct val="150000"/>
              </a:lnSpc>
              <a:buFont typeface="Arial" panose="020B0604020202020204" pitchFamily="34" charset="0"/>
              <a:buChar char="•"/>
            </a:pPr>
            <a:r>
              <a:rPr lang="en-US" sz="2200" dirty="0">
                <a:latin typeface="+mj-lt"/>
              </a:rPr>
              <a:t>Click on the “+” button or the “Create New Project” option.</a:t>
            </a:r>
          </a:p>
          <a:p>
            <a:pPr marL="566745" lvl="1" indent="-283373">
              <a:lnSpc>
                <a:spcPct val="150000"/>
              </a:lnSpc>
              <a:buFont typeface="Arial" panose="020B0604020202020204" pitchFamily="34" charset="0"/>
              <a:buChar char="•"/>
            </a:pPr>
            <a:r>
              <a:rPr lang="en-US" sz="2200" dirty="0">
                <a:latin typeface="+mj-lt"/>
              </a:rPr>
              <a:t>Choose a template or start with a blank project.</a:t>
            </a:r>
          </a:p>
          <a:p>
            <a:pPr marL="566745" lvl="1" indent="-283373">
              <a:lnSpc>
                <a:spcPct val="150000"/>
              </a:lnSpc>
              <a:buFont typeface="Arial" panose="020B0604020202020204" pitchFamily="34" charset="0"/>
              <a:buChar char="•"/>
            </a:pPr>
            <a:r>
              <a:rPr lang="en-US" sz="2200" dirty="0">
                <a:latin typeface="+mj-lt"/>
              </a:rPr>
              <a:t>Name your project and set up your preferred layout (list or board).</a:t>
            </a:r>
          </a:p>
          <a:p>
            <a:pPr marL="566745" lvl="1" indent="-283373">
              <a:lnSpc>
                <a:spcPct val="150000"/>
              </a:lnSpc>
              <a:buFont typeface="Arial" panose="020B0604020202020204" pitchFamily="34" charset="0"/>
              <a:buChar char="•"/>
            </a:pPr>
            <a:r>
              <a:rPr lang="en-US" sz="2200" b="1" dirty="0">
                <a:latin typeface="+mj-lt"/>
              </a:rPr>
              <a:t>Screenshot:</a:t>
            </a:r>
            <a:r>
              <a:rPr lang="en-US" sz="2200" dirty="0">
                <a:latin typeface="+mj-lt"/>
              </a:rPr>
              <a:t> Capture the screen where you create a new project.</a:t>
            </a:r>
          </a:p>
        </p:txBody>
      </p:sp>
    </p:spTree>
    <p:extLst>
      <p:ext uri="{BB962C8B-B14F-4D97-AF65-F5344CB8AC3E}">
        <p14:creationId xmlns:p14="http://schemas.microsoft.com/office/powerpoint/2010/main" val="3543297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2" name="Title 1">
            <a:extLst>
              <a:ext uri="{FF2B5EF4-FFF2-40B4-BE49-F238E27FC236}">
                <a16:creationId xmlns:a16="http://schemas.microsoft.com/office/drawing/2014/main" id="{21DC13B5-E8B2-9FA4-995D-FC298704DCFA}"/>
              </a:ext>
            </a:extLst>
          </p:cNvPr>
          <p:cNvSpPr txBox="1">
            <a:spLocks/>
          </p:cNvSpPr>
          <p:nvPr/>
        </p:nvSpPr>
        <p:spPr>
          <a:xfrm>
            <a:off x="120650" y="2061520"/>
            <a:ext cx="7556499" cy="410786"/>
          </a:xfrm>
          <a:prstGeom prst="rect">
            <a:avLst/>
          </a:prstGeom>
        </p:spPr>
        <p:txBody>
          <a:bodyPr>
            <a:noAutofit/>
          </a:bodyPr>
          <a:lstStyle>
            <a:lvl1pPr>
              <a:defRPr>
                <a:latin typeface="+mj-lt"/>
                <a:ea typeface="+mj-ea"/>
                <a:cs typeface="+mj-cs"/>
              </a:defRPr>
            </a:lvl1pPr>
          </a:lstStyle>
          <a:p>
            <a:r>
              <a:rPr lang="en-US" sz="2200">
                <a:cs typeface="Times New Roman" panose="02020603050405020304" pitchFamily="18" charset="0"/>
              </a:rPr>
              <a:t>Asana Gantt Chart</a:t>
            </a:r>
            <a:endParaRPr lang="en-AU" sz="2200" dirty="0">
              <a:cs typeface="Times New Roman" panose="02020603050405020304" pitchFamily="18" charset="0"/>
            </a:endParaRPr>
          </a:p>
        </p:txBody>
      </p:sp>
      <p:sp>
        <p:nvSpPr>
          <p:cNvPr id="4" name="TextBox 3">
            <a:extLst>
              <a:ext uri="{FF2B5EF4-FFF2-40B4-BE49-F238E27FC236}">
                <a16:creationId xmlns:a16="http://schemas.microsoft.com/office/drawing/2014/main" id="{1FFFE014-763B-66AE-D422-BA918557CF75}"/>
              </a:ext>
            </a:extLst>
          </p:cNvPr>
          <p:cNvSpPr txBox="1"/>
          <p:nvPr/>
        </p:nvSpPr>
        <p:spPr>
          <a:xfrm>
            <a:off x="120650" y="2472307"/>
            <a:ext cx="7556499" cy="5509200"/>
          </a:xfrm>
          <a:prstGeom prst="rect">
            <a:avLst/>
          </a:prstGeom>
          <a:solidFill>
            <a:schemeClr val="bg1"/>
          </a:solidFill>
        </p:spPr>
        <p:txBody>
          <a:bodyPr wrap="square">
            <a:spAutoFit/>
          </a:bodyPr>
          <a:lstStyle/>
          <a:p>
            <a:r>
              <a:rPr lang="en-US" sz="2200" b="1" dirty="0">
                <a:latin typeface="+mj-lt"/>
              </a:rPr>
              <a:t>Step 2: Add Tasks to Your Project</a:t>
            </a:r>
          </a:p>
          <a:p>
            <a:pPr>
              <a:buFont typeface="+mj-lt"/>
              <a:buAutoNum type="arabicPeriod"/>
            </a:pPr>
            <a:r>
              <a:rPr lang="en-US" sz="2200" b="1" dirty="0">
                <a:latin typeface="+mj-lt"/>
              </a:rPr>
              <a:t> Create Tasks</a:t>
            </a:r>
            <a:r>
              <a:rPr lang="en-US" sz="2200" dirty="0">
                <a:latin typeface="+mj-lt"/>
              </a:rPr>
              <a:t>:</a:t>
            </a:r>
          </a:p>
          <a:p>
            <a:pPr marL="566745" lvl="1" indent="-283373">
              <a:buFont typeface="Arial" panose="020B0604020202020204" pitchFamily="34" charset="0"/>
              <a:buChar char="•"/>
            </a:pPr>
            <a:r>
              <a:rPr lang="en-US" sz="2200" dirty="0">
                <a:latin typeface="+mj-lt"/>
              </a:rPr>
              <a:t>Click the “Add Task” button to start adding tasks to your project.</a:t>
            </a:r>
          </a:p>
          <a:p>
            <a:pPr marL="566745" lvl="1" indent="-283373">
              <a:buFont typeface="Arial" panose="020B0604020202020204" pitchFamily="34" charset="0"/>
              <a:buChar char="•"/>
            </a:pPr>
            <a:r>
              <a:rPr lang="en-US" sz="2200" dirty="0">
                <a:latin typeface="+mj-lt"/>
              </a:rPr>
              <a:t>Name your tasks, which represent different phases or activities.</a:t>
            </a:r>
          </a:p>
          <a:p>
            <a:pPr marL="566745" lvl="1" indent="-283373">
              <a:buFont typeface="Arial" panose="020B0604020202020204" pitchFamily="34" charset="0"/>
              <a:buChar char="•"/>
            </a:pPr>
            <a:r>
              <a:rPr lang="en-US" sz="2200" b="1" dirty="0">
                <a:latin typeface="+mj-lt"/>
              </a:rPr>
              <a:t>Screenshot:</a:t>
            </a:r>
            <a:r>
              <a:rPr lang="en-US" sz="2200" dirty="0">
                <a:latin typeface="+mj-lt"/>
              </a:rPr>
              <a:t> Capture the screen after you've added a few tasks.</a:t>
            </a:r>
          </a:p>
          <a:p>
            <a:pPr>
              <a:buFont typeface="+mj-lt"/>
              <a:buAutoNum type="arabicPeriod"/>
            </a:pPr>
            <a:r>
              <a:rPr lang="en-US" sz="2200" b="1" dirty="0">
                <a:latin typeface="+mj-lt"/>
              </a:rPr>
              <a:t> Assign Dates</a:t>
            </a:r>
            <a:r>
              <a:rPr lang="en-US" sz="2200" dirty="0">
                <a:latin typeface="+mj-lt"/>
              </a:rPr>
              <a:t>:</a:t>
            </a:r>
          </a:p>
          <a:p>
            <a:pPr marL="566745" lvl="1" indent="-283373">
              <a:buFont typeface="Arial" panose="020B0604020202020204" pitchFamily="34" charset="0"/>
              <a:buChar char="•"/>
            </a:pPr>
            <a:r>
              <a:rPr lang="en-US" sz="2200" dirty="0">
                <a:latin typeface="+mj-lt"/>
              </a:rPr>
              <a:t>Open a task and set a start date and a due date.</a:t>
            </a:r>
          </a:p>
          <a:p>
            <a:pPr marL="566745" lvl="1" indent="-283373">
              <a:buFont typeface="Arial" panose="020B0604020202020204" pitchFamily="34" charset="0"/>
              <a:buChar char="•"/>
            </a:pPr>
            <a:r>
              <a:rPr lang="en-US" sz="2200" b="1" dirty="0">
                <a:latin typeface="+mj-lt"/>
              </a:rPr>
              <a:t>Screenshot:</a:t>
            </a:r>
            <a:r>
              <a:rPr lang="en-US" sz="2200" dirty="0">
                <a:latin typeface="+mj-lt"/>
              </a:rPr>
              <a:t> Capture the screen where you're assigning dates to a task.</a:t>
            </a:r>
          </a:p>
          <a:p>
            <a:pPr>
              <a:buFont typeface="+mj-lt"/>
              <a:buAutoNum type="arabicPeriod"/>
            </a:pPr>
            <a:r>
              <a:rPr lang="en-US" sz="2200" b="1" dirty="0">
                <a:latin typeface="+mj-lt"/>
              </a:rPr>
              <a:t> Assign Responsibilities</a:t>
            </a:r>
            <a:r>
              <a:rPr lang="en-US" sz="2200" dirty="0">
                <a:latin typeface="+mj-lt"/>
              </a:rPr>
              <a:t>:</a:t>
            </a:r>
          </a:p>
          <a:p>
            <a:pPr marL="566745" lvl="1" indent="-283373">
              <a:buFont typeface="Arial" panose="020B0604020202020204" pitchFamily="34" charset="0"/>
              <a:buChar char="•"/>
            </a:pPr>
            <a:r>
              <a:rPr lang="en-US" sz="2200" dirty="0">
                <a:latin typeface="+mj-lt"/>
              </a:rPr>
              <a:t>Assign the task to a team member.</a:t>
            </a:r>
          </a:p>
          <a:p>
            <a:pPr marL="566745" lvl="1" indent="-283373">
              <a:buFont typeface="Arial" panose="020B0604020202020204" pitchFamily="34" charset="0"/>
              <a:buChar char="•"/>
            </a:pPr>
            <a:r>
              <a:rPr lang="en-US" sz="2200" b="1" dirty="0">
                <a:latin typeface="+mj-lt"/>
              </a:rPr>
              <a:t>Screenshot:</a:t>
            </a:r>
            <a:r>
              <a:rPr lang="en-US" sz="2200" dirty="0">
                <a:latin typeface="+mj-lt"/>
              </a:rPr>
              <a:t> Capture the screen where you're assigning a team member to a task.</a:t>
            </a:r>
          </a:p>
        </p:txBody>
      </p:sp>
    </p:spTree>
    <p:extLst>
      <p:ext uri="{BB962C8B-B14F-4D97-AF65-F5344CB8AC3E}">
        <p14:creationId xmlns:p14="http://schemas.microsoft.com/office/powerpoint/2010/main" val="975316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6" name="Title 1">
            <a:extLst>
              <a:ext uri="{FF2B5EF4-FFF2-40B4-BE49-F238E27FC236}">
                <a16:creationId xmlns:a16="http://schemas.microsoft.com/office/drawing/2014/main" id="{21DC13B5-E8B2-9FA4-995D-FC298704DCFA}"/>
              </a:ext>
            </a:extLst>
          </p:cNvPr>
          <p:cNvSpPr txBox="1">
            <a:spLocks/>
          </p:cNvSpPr>
          <p:nvPr/>
        </p:nvSpPr>
        <p:spPr>
          <a:xfrm>
            <a:off x="1" y="2063978"/>
            <a:ext cx="7556499" cy="410786"/>
          </a:xfrm>
          <a:prstGeom prst="rect">
            <a:avLst/>
          </a:prstGeom>
        </p:spPr>
        <p:txBody>
          <a:bodyPr>
            <a:noAutofit/>
          </a:bodyPr>
          <a:lstStyle>
            <a:lvl1pPr>
              <a:defRPr>
                <a:latin typeface="+mj-lt"/>
                <a:ea typeface="+mj-ea"/>
                <a:cs typeface="+mj-cs"/>
              </a:defRPr>
            </a:lvl1pPr>
          </a:lstStyle>
          <a:p>
            <a:r>
              <a:rPr lang="en-US" sz="2200">
                <a:cs typeface="Times New Roman" panose="02020603050405020304" pitchFamily="18" charset="0"/>
              </a:rPr>
              <a:t>Asana Gantt Chart</a:t>
            </a:r>
            <a:endParaRPr lang="en-AU" sz="2200" dirty="0">
              <a:cs typeface="Times New Roman" panose="02020603050405020304" pitchFamily="18" charset="0"/>
            </a:endParaRPr>
          </a:p>
        </p:txBody>
      </p:sp>
      <p:sp>
        <p:nvSpPr>
          <p:cNvPr id="7" name="TextBox 6">
            <a:extLst>
              <a:ext uri="{FF2B5EF4-FFF2-40B4-BE49-F238E27FC236}">
                <a16:creationId xmlns:a16="http://schemas.microsoft.com/office/drawing/2014/main" id="{1FFFE014-763B-66AE-D422-BA918557CF75}"/>
              </a:ext>
            </a:extLst>
          </p:cNvPr>
          <p:cNvSpPr txBox="1"/>
          <p:nvPr/>
        </p:nvSpPr>
        <p:spPr>
          <a:xfrm>
            <a:off x="1" y="2474765"/>
            <a:ext cx="7556499" cy="5118196"/>
          </a:xfrm>
          <a:prstGeom prst="rect">
            <a:avLst/>
          </a:prstGeom>
          <a:solidFill>
            <a:schemeClr val="bg1"/>
          </a:solidFill>
        </p:spPr>
        <p:txBody>
          <a:bodyPr wrap="square">
            <a:spAutoFit/>
          </a:bodyPr>
          <a:lstStyle/>
          <a:p>
            <a:pPr>
              <a:lnSpc>
                <a:spcPct val="150000"/>
              </a:lnSpc>
            </a:pPr>
            <a:r>
              <a:rPr lang="en-US" sz="2200" b="1" dirty="0">
                <a:latin typeface="+mj-lt"/>
              </a:rPr>
              <a:t>Step 3: Switch to Timeline View (Gantt Chart)</a:t>
            </a:r>
          </a:p>
          <a:p>
            <a:pPr>
              <a:lnSpc>
                <a:spcPct val="150000"/>
              </a:lnSpc>
              <a:buFont typeface="+mj-lt"/>
              <a:buAutoNum type="arabicPeriod"/>
            </a:pPr>
            <a:r>
              <a:rPr lang="en-US" sz="2200" b="1" dirty="0">
                <a:latin typeface="+mj-lt"/>
              </a:rPr>
              <a:t> Access Timeline View</a:t>
            </a:r>
            <a:r>
              <a:rPr lang="en-US" sz="2200" dirty="0">
                <a:latin typeface="+mj-lt"/>
              </a:rPr>
              <a:t>:</a:t>
            </a:r>
          </a:p>
          <a:p>
            <a:pPr marL="566745" lvl="1" indent="-283373">
              <a:lnSpc>
                <a:spcPct val="150000"/>
              </a:lnSpc>
              <a:buFont typeface="Arial" panose="020B0604020202020204" pitchFamily="34" charset="0"/>
              <a:buChar char="•"/>
            </a:pPr>
            <a:r>
              <a:rPr lang="en-US" sz="2200" dirty="0">
                <a:latin typeface="+mj-lt"/>
              </a:rPr>
              <a:t>In your project, click on the “Timeline” tab to view the Gantt chart.</a:t>
            </a:r>
          </a:p>
          <a:p>
            <a:pPr marL="566745" lvl="1" indent="-283373">
              <a:lnSpc>
                <a:spcPct val="150000"/>
              </a:lnSpc>
              <a:buFont typeface="Arial" panose="020B0604020202020204" pitchFamily="34" charset="0"/>
              <a:buChar char="•"/>
            </a:pPr>
            <a:r>
              <a:rPr lang="en-US" sz="2200" b="1" dirty="0">
                <a:latin typeface="+mj-lt"/>
              </a:rPr>
              <a:t>Screenshot:</a:t>
            </a:r>
            <a:r>
              <a:rPr lang="en-US" sz="2200" dirty="0">
                <a:latin typeface="+mj-lt"/>
              </a:rPr>
              <a:t> Capture the Timeline view screen.</a:t>
            </a:r>
          </a:p>
          <a:p>
            <a:pPr>
              <a:lnSpc>
                <a:spcPct val="150000"/>
              </a:lnSpc>
              <a:buFont typeface="+mj-lt"/>
              <a:buAutoNum type="arabicPeriod"/>
            </a:pPr>
            <a:r>
              <a:rPr lang="en-US" sz="2200" b="1" dirty="0">
                <a:latin typeface="+mj-lt"/>
              </a:rPr>
              <a:t> Adjust the Timeline</a:t>
            </a:r>
            <a:r>
              <a:rPr lang="en-US" sz="2200" dirty="0">
                <a:latin typeface="+mj-lt"/>
              </a:rPr>
              <a:t>:</a:t>
            </a:r>
          </a:p>
          <a:p>
            <a:pPr marL="566745" lvl="1" indent="-283373">
              <a:lnSpc>
                <a:spcPct val="150000"/>
              </a:lnSpc>
              <a:buFont typeface="Arial" panose="020B0604020202020204" pitchFamily="34" charset="0"/>
              <a:buChar char="•"/>
            </a:pPr>
            <a:r>
              <a:rPr lang="en-US" sz="2200" dirty="0">
                <a:latin typeface="+mj-lt"/>
              </a:rPr>
              <a:t>Drag and drop tasks to adjust start and end dates directly in the Timeline view.</a:t>
            </a:r>
          </a:p>
          <a:p>
            <a:pPr marL="566745" lvl="1" indent="-283373">
              <a:lnSpc>
                <a:spcPct val="150000"/>
              </a:lnSpc>
              <a:buFont typeface="Arial" panose="020B0604020202020204" pitchFamily="34" charset="0"/>
              <a:buChar char="•"/>
            </a:pPr>
            <a:r>
              <a:rPr lang="en-US" sz="2200" b="1" dirty="0">
                <a:latin typeface="+mj-lt"/>
              </a:rPr>
              <a:t>Screenshot:</a:t>
            </a:r>
            <a:r>
              <a:rPr lang="en-US" sz="2200" dirty="0">
                <a:latin typeface="+mj-lt"/>
              </a:rPr>
              <a:t> Capture a screen showing tasks being moved on the Timeline.</a:t>
            </a:r>
          </a:p>
        </p:txBody>
      </p:sp>
    </p:spTree>
    <p:extLst>
      <p:ext uri="{BB962C8B-B14F-4D97-AF65-F5344CB8AC3E}">
        <p14:creationId xmlns:p14="http://schemas.microsoft.com/office/powerpoint/2010/main" val="3129109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2" name="Title 1">
            <a:extLst>
              <a:ext uri="{FF2B5EF4-FFF2-40B4-BE49-F238E27FC236}">
                <a16:creationId xmlns:a16="http://schemas.microsoft.com/office/drawing/2014/main" id="{21DC13B5-E8B2-9FA4-995D-FC298704DCFA}"/>
              </a:ext>
            </a:extLst>
          </p:cNvPr>
          <p:cNvSpPr txBox="1">
            <a:spLocks/>
          </p:cNvSpPr>
          <p:nvPr/>
        </p:nvSpPr>
        <p:spPr>
          <a:xfrm>
            <a:off x="0" y="2100170"/>
            <a:ext cx="7556499" cy="410786"/>
          </a:xfrm>
          <a:prstGeom prst="rect">
            <a:avLst/>
          </a:prstGeom>
        </p:spPr>
        <p:txBody>
          <a:bodyPr>
            <a:noAutofit/>
          </a:bodyPr>
          <a:lstStyle>
            <a:lvl1pPr>
              <a:defRPr>
                <a:latin typeface="+mj-lt"/>
                <a:ea typeface="+mj-ea"/>
                <a:cs typeface="+mj-cs"/>
              </a:defRPr>
            </a:lvl1pPr>
          </a:lstStyle>
          <a:p>
            <a:r>
              <a:rPr lang="en-US" sz="2200">
                <a:cs typeface="Times New Roman" panose="02020603050405020304" pitchFamily="18" charset="0"/>
              </a:rPr>
              <a:t>Asana Gantt Chart</a:t>
            </a:r>
            <a:endParaRPr lang="en-AU" sz="2200" dirty="0">
              <a:cs typeface="Times New Roman" panose="02020603050405020304" pitchFamily="18" charset="0"/>
            </a:endParaRPr>
          </a:p>
        </p:txBody>
      </p:sp>
      <p:sp>
        <p:nvSpPr>
          <p:cNvPr id="4" name="TextBox 3">
            <a:extLst>
              <a:ext uri="{FF2B5EF4-FFF2-40B4-BE49-F238E27FC236}">
                <a16:creationId xmlns:a16="http://schemas.microsoft.com/office/drawing/2014/main" id="{1FFFE014-763B-66AE-D422-BA918557CF75}"/>
              </a:ext>
            </a:extLst>
          </p:cNvPr>
          <p:cNvSpPr txBox="1"/>
          <p:nvPr/>
        </p:nvSpPr>
        <p:spPr>
          <a:xfrm>
            <a:off x="0" y="2510956"/>
            <a:ext cx="7556499" cy="6355586"/>
          </a:xfrm>
          <a:prstGeom prst="rect">
            <a:avLst/>
          </a:prstGeom>
          <a:solidFill>
            <a:schemeClr val="bg1"/>
          </a:solidFill>
        </p:spPr>
        <p:txBody>
          <a:bodyPr wrap="square">
            <a:spAutoFit/>
          </a:bodyPr>
          <a:lstStyle/>
          <a:p>
            <a:pPr>
              <a:lnSpc>
                <a:spcPct val="150000"/>
              </a:lnSpc>
            </a:pPr>
            <a:r>
              <a:rPr lang="en-US" sz="2200" b="1" dirty="0">
                <a:latin typeface="+mj-lt"/>
              </a:rPr>
              <a:t>Step 4: Add Milestones and Dependencies</a:t>
            </a:r>
          </a:p>
          <a:p>
            <a:r>
              <a:rPr lang="en-US" sz="2200" b="1" dirty="0">
                <a:latin typeface="+mj-lt"/>
              </a:rPr>
              <a:t>Create Milestones in Timeline View:</a:t>
            </a:r>
          </a:p>
          <a:p>
            <a:pPr>
              <a:buFont typeface="+mj-lt"/>
              <a:buAutoNum type="arabicPeriod"/>
            </a:pPr>
            <a:r>
              <a:rPr lang="en-US" sz="2200" b="1" dirty="0">
                <a:latin typeface="+mj-lt"/>
              </a:rPr>
              <a:t> Access Timeline View:</a:t>
            </a:r>
            <a:endParaRPr lang="en-US" sz="2200" dirty="0">
              <a:latin typeface="+mj-lt"/>
            </a:endParaRPr>
          </a:p>
          <a:p>
            <a:pPr marL="495902" lvl="1" indent="-212529">
              <a:buFont typeface="Arial" panose="020B0604020202020204" pitchFamily="34" charset="0"/>
              <a:buChar char="•"/>
            </a:pPr>
            <a:r>
              <a:rPr lang="en-US" sz="2200" dirty="0">
                <a:latin typeface="+mj-lt"/>
              </a:rPr>
              <a:t>Navigate to your project and click on the “</a:t>
            </a:r>
            <a:r>
              <a:rPr lang="en-US" sz="2200" b="1" dirty="0">
                <a:latin typeface="+mj-lt"/>
              </a:rPr>
              <a:t>Timeline</a:t>
            </a:r>
            <a:r>
              <a:rPr lang="en-US" sz="2200" dirty="0">
                <a:latin typeface="+mj-lt"/>
              </a:rPr>
              <a:t>” tab (you've already done this in Step 3).</a:t>
            </a:r>
          </a:p>
          <a:p>
            <a:pPr>
              <a:buFont typeface="+mj-lt"/>
              <a:buAutoNum type="arabicPeriod"/>
            </a:pPr>
            <a:r>
              <a:rPr lang="en-US" sz="2200" b="1" dirty="0">
                <a:latin typeface="+mj-lt"/>
              </a:rPr>
              <a:t> Add a Milestone:</a:t>
            </a:r>
            <a:endParaRPr lang="en-US" sz="2200" dirty="0">
              <a:latin typeface="+mj-lt"/>
            </a:endParaRPr>
          </a:p>
          <a:p>
            <a:pPr marL="495902" lvl="1" indent="-212529">
              <a:buFont typeface="Arial" panose="020B0604020202020204" pitchFamily="34" charset="0"/>
              <a:buChar char="•"/>
            </a:pPr>
            <a:r>
              <a:rPr lang="en-US" sz="2200" dirty="0">
                <a:latin typeface="+mj-lt"/>
              </a:rPr>
              <a:t>In the Timeline view, look for the “</a:t>
            </a:r>
            <a:r>
              <a:rPr lang="en-US" sz="2200" b="1" dirty="0">
                <a:latin typeface="+mj-lt"/>
              </a:rPr>
              <a:t>+</a:t>
            </a:r>
            <a:r>
              <a:rPr lang="en-US" sz="2200" dirty="0">
                <a:latin typeface="+mj-lt"/>
              </a:rPr>
              <a:t>” button or “</a:t>
            </a:r>
            <a:r>
              <a:rPr lang="en-US" sz="2200" b="1" dirty="0">
                <a:latin typeface="+mj-lt"/>
              </a:rPr>
              <a:t>+ Milestone</a:t>
            </a:r>
            <a:r>
              <a:rPr lang="en-US" sz="2200" dirty="0">
                <a:latin typeface="+mj-lt"/>
              </a:rPr>
              <a:t>” option usually located at the top or side of the timeline view.</a:t>
            </a:r>
          </a:p>
          <a:p>
            <a:pPr marL="495902" lvl="1" indent="-212529">
              <a:buFont typeface="Arial" panose="020B0604020202020204" pitchFamily="34" charset="0"/>
              <a:buChar char="•"/>
            </a:pPr>
            <a:r>
              <a:rPr lang="en-US" sz="2200" dirty="0">
                <a:latin typeface="+mj-lt"/>
              </a:rPr>
              <a:t>Click on “</a:t>
            </a:r>
            <a:r>
              <a:rPr lang="en-US" sz="2200" b="1" dirty="0">
                <a:latin typeface="+mj-lt"/>
              </a:rPr>
              <a:t>+ Milestone</a:t>
            </a:r>
            <a:r>
              <a:rPr lang="en-US" sz="2200" dirty="0">
                <a:latin typeface="+mj-lt"/>
              </a:rPr>
              <a:t>.” This will allow you to create a new milestone directly within the Timeline view.</a:t>
            </a:r>
          </a:p>
          <a:p>
            <a:pPr marL="495902" lvl="1" indent="-212529">
              <a:buFont typeface="Arial" panose="020B0604020202020204" pitchFamily="34" charset="0"/>
              <a:buChar char="•"/>
            </a:pPr>
            <a:r>
              <a:rPr lang="en-US" sz="2200" b="1" dirty="0">
                <a:latin typeface="+mj-lt"/>
              </a:rPr>
              <a:t>Name Your Milestone:</a:t>
            </a:r>
            <a:r>
              <a:rPr lang="en-US" sz="2200" dirty="0">
                <a:latin typeface="+mj-lt"/>
              </a:rPr>
              <a:t> Enter a name for the milestone to represent a key checkpoint or goal in your project.</a:t>
            </a:r>
          </a:p>
          <a:p>
            <a:pPr marL="495902" lvl="1" indent="-212529">
              <a:buFont typeface="Arial" panose="020B0604020202020204" pitchFamily="34" charset="0"/>
              <a:buChar char="•"/>
            </a:pPr>
            <a:r>
              <a:rPr lang="en-US" sz="2200" b="1" dirty="0">
                <a:latin typeface="+mj-lt"/>
              </a:rPr>
              <a:t>Set the Date:</a:t>
            </a:r>
            <a:r>
              <a:rPr lang="en-US" sz="2200" dirty="0">
                <a:latin typeface="+mj-lt"/>
              </a:rPr>
              <a:t> Choose a specific date for the milestone by clicking on the date field associated with it. Milestones are single-date items, so you only need to set the due date.</a:t>
            </a:r>
          </a:p>
          <a:p>
            <a:pPr marL="495902" lvl="1" indent="-212529">
              <a:buFont typeface="Arial" panose="020B0604020202020204" pitchFamily="34" charset="0"/>
              <a:buChar char="•"/>
            </a:pPr>
            <a:r>
              <a:rPr lang="en-US" sz="2200" b="1" dirty="0">
                <a:latin typeface="+mj-lt"/>
              </a:rPr>
              <a:t>Screenshot:</a:t>
            </a:r>
            <a:r>
              <a:rPr lang="en-US" sz="2200" dirty="0">
                <a:latin typeface="+mj-lt"/>
              </a:rPr>
              <a:t> After adding the milestone, capture the screen to show the new milestone added in the Timeline.</a:t>
            </a:r>
          </a:p>
        </p:txBody>
      </p:sp>
    </p:spTree>
    <p:extLst>
      <p:ext uri="{BB962C8B-B14F-4D97-AF65-F5344CB8AC3E}">
        <p14:creationId xmlns:p14="http://schemas.microsoft.com/office/powerpoint/2010/main" val="101013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2" name="Title 1">
            <a:extLst>
              <a:ext uri="{FF2B5EF4-FFF2-40B4-BE49-F238E27FC236}">
                <a16:creationId xmlns:a16="http://schemas.microsoft.com/office/drawing/2014/main" id="{21DC13B5-E8B2-9FA4-995D-FC298704DCFA}"/>
              </a:ext>
            </a:extLst>
          </p:cNvPr>
          <p:cNvSpPr txBox="1">
            <a:spLocks/>
          </p:cNvSpPr>
          <p:nvPr/>
        </p:nvSpPr>
        <p:spPr>
          <a:xfrm>
            <a:off x="0" y="2100170"/>
            <a:ext cx="7556499" cy="410786"/>
          </a:xfrm>
          <a:prstGeom prst="rect">
            <a:avLst/>
          </a:prstGeom>
        </p:spPr>
        <p:txBody>
          <a:bodyPr>
            <a:noAutofit/>
          </a:bodyPr>
          <a:lstStyle>
            <a:lvl1pPr>
              <a:defRPr>
                <a:latin typeface="+mj-lt"/>
                <a:ea typeface="+mj-ea"/>
                <a:cs typeface="+mj-cs"/>
              </a:defRPr>
            </a:lvl1pPr>
          </a:lstStyle>
          <a:p>
            <a:r>
              <a:rPr lang="en-US" sz="2200">
                <a:cs typeface="Times New Roman" panose="02020603050405020304" pitchFamily="18" charset="0"/>
              </a:rPr>
              <a:t>Asana Gantt Chart</a:t>
            </a:r>
            <a:endParaRPr lang="en-AU" sz="2200" dirty="0">
              <a:cs typeface="Times New Roman" panose="02020603050405020304" pitchFamily="18" charset="0"/>
            </a:endParaRPr>
          </a:p>
        </p:txBody>
      </p:sp>
      <p:sp>
        <p:nvSpPr>
          <p:cNvPr id="7" name="TextBox 6">
            <a:extLst>
              <a:ext uri="{FF2B5EF4-FFF2-40B4-BE49-F238E27FC236}">
                <a16:creationId xmlns:a16="http://schemas.microsoft.com/office/drawing/2014/main" id="{1FFFE014-763B-66AE-D422-BA918557CF75}"/>
              </a:ext>
            </a:extLst>
          </p:cNvPr>
          <p:cNvSpPr txBox="1"/>
          <p:nvPr/>
        </p:nvSpPr>
        <p:spPr>
          <a:xfrm>
            <a:off x="14954" y="2510956"/>
            <a:ext cx="7556499" cy="7848302"/>
          </a:xfrm>
          <a:prstGeom prst="rect">
            <a:avLst/>
          </a:prstGeom>
          <a:solidFill>
            <a:schemeClr val="bg1"/>
          </a:solidFill>
        </p:spPr>
        <p:txBody>
          <a:bodyPr wrap="square">
            <a:spAutoFit/>
          </a:bodyPr>
          <a:lstStyle/>
          <a:p>
            <a:r>
              <a:rPr lang="en-US" sz="2800" b="1" dirty="0">
                <a:latin typeface="+mj-lt"/>
              </a:rPr>
              <a:t>Set Dependencies Between Tasks:</a:t>
            </a:r>
          </a:p>
          <a:p>
            <a:pPr>
              <a:buFont typeface="+mj-lt"/>
              <a:buAutoNum type="arabicPeriod"/>
            </a:pPr>
            <a:r>
              <a:rPr lang="en-US" sz="2800" b="1" dirty="0">
                <a:latin typeface="+mj-lt"/>
              </a:rPr>
              <a:t> Select a Task:</a:t>
            </a:r>
            <a:endParaRPr lang="en-US" sz="2800" dirty="0">
              <a:latin typeface="+mj-lt"/>
            </a:endParaRPr>
          </a:p>
          <a:p>
            <a:pPr marL="566745" lvl="1" indent="-283373">
              <a:buFont typeface="Arial" panose="020B0604020202020204" pitchFamily="34" charset="0"/>
              <a:buChar char="•"/>
            </a:pPr>
            <a:r>
              <a:rPr lang="en-US" sz="2800" dirty="0">
                <a:latin typeface="+mj-lt"/>
              </a:rPr>
              <a:t>Click on the task that needs to be dependent on another task.</a:t>
            </a:r>
          </a:p>
          <a:p>
            <a:pPr>
              <a:buFont typeface="+mj-lt"/>
              <a:buAutoNum type="arabicPeriod"/>
            </a:pPr>
            <a:r>
              <a:rPr lang="en-US" sz="2800" b="1" dirty="0">
                <a:latin typeface="+mj-lt"/>
              </a:rPr>
              <a:t> Drag the Connector:</a:t>
            </a:r>
            <a:endParaRPr lang="en-US" sz="2800" dirty="0">
              <a:latin typeface="+mj-lt"/>
            </a:endParaRPr>
          </a:p>
          <a:p>
            <a:pPr marL="566745" lvl="1" indent="-283373">
              <a:buFont typeface="Arial" panose="020B0604020202020204" pitchFamily="34" charset="0"/>
              <a:buChar char="•"/>
            </a:pPr>
            <a:r>
              <a:rPr lang="en-US" sz="2800" dirty="0">
                <a:latin typeface="+mj-lt"/>
              </a:rPr>
              <a:t>Look for a small circle on either end of the task bar in the Timeline view. This is the dependency handle.</a:t>
            </a:r>
          </a:p>
          <a:p>
            <a:pPr marL="566745" lvl="1" indent="-283373">
              <a:buFont typeface="Arial" panose="020B0604020202020204" pitchFamily="34" charset="0"/>
              <a:buChar char="•"/>
            </a:pPr>
            <a:r>
              <a:rPr lang="en-US" sz="2800" b="1" dirty="0">
                <a:latin typeface="+mj-lt"/>
              </a:rPr>
              <a:t>Click and Drag:</a:t>
            </a:r>
            <a:r>
              <a:rPr lang="en-US" sz="2800" dirty="0">
                <a:latin typeface="+mj-lt"/>
              </a:rPr>
              <a:t> Click on the circle and drag it to another task that should be a prerequisite or a subsequent step.</a:t>
            </a:r>
          </a:p>
          <a:p>
            <a:pPr marL="566745" lvl="1" indent="-283373">
              <a:buFont typeface="Arial" panose="020B0604020202020204" pitchFamily="34" charset="0"/>
              <a:buChar char="•"/>
            </a:pPr>
            <a:r>
              <a:rPr lang="en-US" sz="2800" dirty="0">
                <a:latin typeface="+mj-lt"/>
              </a:rPr>
              <a:t>Release the drag when you’ve connected the two tasks. This will create a dependency line between the tasks, indicating that one task depends on the completion of the other.</a:t>
            </a:r>
          </a:p>
          <a:p>
            <a:pPr marL="566745" lvl="1" indent="-283373">
              <a:buFont typeface="Arial" panose="020B0604020202020204" pitchFamily="34" charset="0"/>
              <a:buChar char="•"/>
            </a:pPr>
            <a:r>
              <a:rPr lang="en-US" sz="2800" b="1" dirty="0">
                <a:latin typeface="+mj-lt"/>
              </a:rPr>
              <a:t>Screenshot:</a:t>
            </a:r>
            <a:r>
              <a:rPr lang="en-US" sz="2800" dirty="0">
                <a:latin typeface="+mj-lt"/>
              </a:rPr>
              <a:t> Capture the screen showing the linked tasks with the dependency line between them.</a:t>
            </a:r>
          </a:p>
        </p:txBody>
      </p:sp>
    </p:spTree>
    <p:extLst>
      <p:ext uri="{BB962C8B-B14F-4D97-AF65-F5344CB8AC3E}">
        <p14:creationId xmlns:p14="http://schemas.microsoft.com/office/powerpoint/2010/main" val="89806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671851"/>
          </a:xfrm>
          <a:prstGeom prst="rect">
            <a:avLst/>
          </a:prstGeom>
          <a:noFill/>
        </p:spPr>
        <p:txBody>
          <a:bodyPr wrap="square">
            <a:spAutoFit/>
          </a:bodyPr>
          <a:lstStyle/>
          <a:p>
            <a:pPr>
              <a:lnSpc>
                <a:spcPct val="150000"/>
              </a:lnSpc>
            </a:pPr>
            <a:r>
              <a:rPr lang="en-US" sz="2800" b="1" dirty="0">
                <a:latin typeface="+mj-lt"/>
              </a:rPr>
              <a:t>Defining and Sequencing Activities:</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679564"/>
            <a:ext cx="7556500" cy="7781489"/>
          </a:xfrm>
          <a:prstGeom prst="rect">
            <a:avLst/>
          </a:prstGeom>
          <a:noFill/>
        </p:spPr>
        <p:txBody>
          <a:bodyPr wrap="square">
            <a:spAutoFit/>
          </a:bodyPr>
          <a:lstStyle/>
          <a:p>
            <a:pPr>
              <a:lnSpc>
                <a:spcPct val="150000"/>
              </a:lnSpc>
            </a:pPr>
            <a:r>
              <a:rPr lang="en-US" sz="2800" b="1" dirty="0">
                <a:latin typeface="+mj-lt"/>
              </a:rPr>
              <a:t>Responses:</a:t>
            </a:r>
            <a:r>
              <a:rPr lang="en-US" sz="2800" dirty="0">
                <a:latin typeface="+mj-lt"/>
              </a:rPr>
              <a:t> You might suggest starting with the concept design, followed by requirement gathering, then development, testing, and finally deployment. Understanding dependencies between tasks would help you determine the correct sequence.</a:t>
            </a:r>
          </a:p>
          <a:p>
            <a:pPr>
              <a:lnSpc>
                <a:spcPct val="150000"/>
              </a:lnSpc>
            </a:pPr>
            <a:r>
              <a:rPr lang="en-US" sz="2800" b="1" dirty="0">
                <a:latin typeface="+mj-lt"/>
              </a:rPr>
              <a:t>Multiple-Choice Question:</a:t>
            </a:r>
            <a:r>
              <a:rPr lang="en-US" sz="2800" dirty="0">
                <a:latin typeface="+mj-lt"/>
              </a:rPr>
              <a:t> Which of the following is the first step in Project Time Management?</a:t>
            </a:r>
          </a:p>
          <a:p>
            <a:pPr>
              <a:lnSpc>
                <a:spcPct val="150000"/>
              </a:lnSpc>
            </a:pPr>
            <a:r>
              <a:rPr lang="en-US" sz="2800" dirty="0">
                <a:latin typeface="+mj-lt"/>
              </a:rPr>
              <a:t>a) Estimating Duration</a:t>
            </a:r>
            <a:br>
              <a:rPr lang="en-US" sz="2800" dirty="0">
                <a:latin typeface="+mj-lt"/>
              </a:rPr>
            </a:br>
            <a:r>
              <a:rPr lang="en-US" sz="2800" dirty="0">
                <a:latin typeface="+mj-lt"/>
              </a:rPr>
              <a:t>b) Defining and Sequencing Activities</a:t>
            </a:r>
            <a:br>
              <a:rPr lang="en-US" sz="2800" dirty="0">
                <a:latin typeface="+mj-lt"/>
              </a:rPr>
            </a:br>
            <a:r>
              <a:rPr lang="en-US" sz="2800" dirty="0">
                <a:latin typeface="+mj-lt"/>
              </a:rPr>
              <a:t>c) Schedule Control</a:t>
            </a:r>
            <a:br>
              <a:rPr lang="en-US" sz="2800" dirty="0">
                <a:latin typeface="+mj-lt"/>
              </a:rPr>
            </a:br>
            <a:r>
              <a:rPr lang="en-US" sz="2800" dirty="0">
                <a:latin typeface="+mj-lt"/>
              </a:rPr>
              <a:t>d) Developing the Schedule</a:t>
            </a:r>
          </a:p>
        </p:txBody>
      </p:sp>
      <p:sp>
        <p:nvSpPr>
          <p:cNvPr id="2" name="Rectangle: Rounded Corners 1">
            <a:extLst>
              <a:ext uri="{FF2B5EF4-FFF2-40B4-BE49-F238E27FC236}">
                <a16:creationId xmlns:a16="http://schemas.microsoft.com/office/drawing/2014/main" id="{9E1C8612-1613-B262-C5DB-5D360C7AFC80}"/>
              </a:ext>
            </a:extLst>
          </p:cNvPr>
          <p:cNvSpPr/>
          <p:nvPr/>
        </p:nvSpPr>
        <p:spPr>
          <a:xfrm>
            <a:off x="0" y="8623300"/>
            <a:ext cx="7207250" cy="533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3748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2" name="Title 1">
            <a:extLst>
              <a:ext uri="{FF2B5EF4-FFF2-40B4-BE49-F238E27FC236}">
                <a16:creationId xmlns:a16="http://schemas.microsoft.com/office/drawing/2014/main" id="{21DC13B5-E8B2-9FA4-995D-FC298704DCFA}"/>
              </a:ext>
            </a:extLst>
          </p:cNvPr>
          <p:cNvSpPr txBox="1">
            <a:spLocks/>
          </p:cNvSpPr>
          <p:nvPr/>
        </p:nvSpPr>
        <p:spPr>
          <a:xfrm>
            <a:off x="0" y="2100170"/>
            <a:ext cx="7556499" cy="410786"/>
          </a:xfrm>
          <a:prstGeom prst="rect">
            <a:avLst/>
          </a:prstGeom>
        </p:spPr>
        <p:txBody>
          <a:bodyPr>
            <a:noAutofit/>
          </a:bodyPr>
          <a:lstStyle>
            <a:lvl1pPr>
              <a:defRPr>
                <a:latin typeface="+mj-lt"/>
                <a:ea typeface="+mj-ea"/>
                <a:cs typeface="+mj-cs"/>
              </a:defRPr>
            </a:lvl1pPr>
          </a:lstStyle>
          <a:p>
            <a:r>
              <a:rPr lang="en-US" sz="2200">
                <a:cs typeface="Times New Roman" panose="02020603050405020304" pitchFamily="18" charset="0"/>
              </a:rPr>
              <a:t>Asana Gantt Chart</a:t>
            </a:r>
            <a:endParaRPr lang="en-AU" sz="2200" dirty="0">
              <a:cs typeface="Times New Roman" panose="02020603050405020304" pitchFamily="18" charset="0"/>
            </a:endParaRPr>
          </a:p>
        </p:txBody>
      </p:sp>
      <p:sp>
        <p:nvSpPr>
          <p:cNvPr id="4" name="TextBox 3">
            <a:extLst>
              <a:ext uri="{FF2B5EF4-FFF2-40B4-BE49-F238E27FC236}">
                <a16:creationId xmlns:a16="http://schemas.microsoft.com/office/drawing/2014/main" id="{1FFFE014-763B-66AE-D422-BA918557CF75}"/>
              </a:ext>
            </a:extLst>
          </p:cNvPr>
          <p:cNvSpPr txBox="1"/>
          <p:nvPr/>
        </p:nvSpPr>
        <p:spPr>
          <a:xfrm>
            <a:off x="1" y="2510956"/>
            <a:ext cx="7556499" cy="4549835"/>
          </a:xfrm>
          <a:prstGeom prst="rect">
            <a:avLst/>
          </a:prstGeom>
          <a:solidFill>
            <a:schemeClr val="bg1"/>
          </a:solidFill>
        </p:spPr>
        <p:txBody>
          <a:bodyPr wrap="square">
            <a:spAutoFit/>
          </a:bodyPr>
          <a:lstStyle/>
          <a:p>
            <a:pPr algn="l" defTabSz="566745" rtl="0" eaLnBrk="0" fontAlgn="base" hangingPunct="0">
              <a:lnSpc>
                <a:spcPct val="150000"/>
              </a:lnSpc>
              <a:spcBef>
                <a:spcPct val="0"/>
              </a:spcBef>
              <a:spcAft>
                <a:spcPct val="0"/>
              </a:spcAft>
              <a:buFontTx/>
              <a:buChar char="•"/>
            </a:pPr>
            <a:r>
              <a:rPr lang="en-US" altLang="en-US" sz="2800" b="1">
                <a:solidFill>
                  <a:schemeClr val="tx1"/>
                </a:solidFill>
                <a:latin typeface="+mj-lt"/>
              </a:rPr>
              <a:t> Milestones</a:t>
            </a:r>
            <a:r>
              <a:rPr lang="en-US" altLang="en-US" sz="2800">
                <a:solidFill>
                  <a:schemeClr val="tx1"/>
                </a:solidFill>
                <a:latin typeface="+mj-lt"/>
              </a:rPr>
              <a:t> are used to mark significant points in your project, and they are shown as diamond-shaped icons in the Timeline view.</a:t>
            </a:r>
          </a:p>
          <a:p>
            <a:pPr algn="l" defTabSz="566745" rtl="0" eaLnBrk="0" fontAlgn="base" hangingPunct="0">
              <a:lnSpc>
                <a:spcPct val="150000"/>
              </a:lnSpc>
              <a:spcBef>
                <a:spcPct val="0"/>
              </a:spcBef>
              <a:spcAft>
                <a:spcPct val="0"/>
              </a:spcAft>
              <a:buFontTx/>
              <a:buChar char="•"/>
            </a:pPr>
            <a:r>
              <a:rPr lang="en-US" altLang="en-US" sz="2800" b="1">
                <a:solidFill>
                  <a:schemeClr val="tx1"/>
                </a:solidFill>
                <a:latin typeface="+mj-lt"/>
              </a:rPr>
              <a:t> Dependencies</a:t>
            </a:r>
            <a:r>
              <a:rPr lang="en-US" altLang="en-US" sz="2800">
                <a:solidFill>
                  <a:schemeClr val="tx1"/>
                </a:solidFill>
                <a:latin typeface="+mj-lt"/>
              </a:rPr>
              <a:t> help you define the order in which tasks should be completed. Tasks that are dependent on each other will be connected with lines in the Timeline view. </a:t>
            </a:r>
            <a:endParaRPr lang="en-US" altLang="en-US" sz="2800" dirty="0">
              <a:solidFill>
                <a:schemeClr val="tx1"/>
              </a:solidFill>
              <a:latin typeface="+mj-lt"/>
            </a:endParaRPr>
          </a:p>
        </p:txBody>
      </p:sp>
    </p:spTree>
    <p:extLst>
      <p:ext uri="{BB962C8B-B14F-4D97-AF65-F5344CB8AC3E}">
        <p14:creationId xmlns:p14="http://schemas.microsoft.com/office/powerpoint/2010/main" val="1803598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2" name="Title 1">
            <a:extLst>
              <a:ext uri="{FF2B5EF4-FFF2-40B4-BE49-F238E27FC236}">
                <a16:creationId xmlns:a16="http://schemas.microsoft.com/office/drawing/2014/main" id="{21DC13B5-E8B2-9FA4-995D-FC298704DCFA}"/>
              </a:ext>
            </a:extLst>
          </p:cNvPr>
          <p:cNvSpPr txBox="1">
            <a:spLocks/>
          </p:cNvSpPr>
          <p:nvPr/>
        </p:nvSpPr>
        <p:spPr>
          <a:xfrm>
            <a:off x="0" y="2100170"/>
            <a:ext cx="7556499" cy="410786"/>
          </a:xfrm>
          <a:prstGeom prst="rect">
            <a:avLst/>
          </a:prstGeom>
        </p:spPr>
        <p:txBody>
          <a:bodyPr>
            <a:noAutofit/>
          </a:bodyPr>
          <a:lstStyle>
            <a:lvl1pPr>
              <a:defRPr>
                <a:latin typeface="+mj-lt"/>
                <a:ea typeface="+mj-ea"/>
                <a:cs typeface="+mj-cs"/>
              </a:defRPr>
            </a:lvl1pPr>
          </a:lstStyle>
          <a:p>
            <a:r>
              <a:rPr lang="en-US" sz="2200">
                <a:cs typeface="Times New Roman" panose="02020603050405020304" pitchFamily="18" charset="0"/>
              </a:rPr>
              <a:t>Asana Gantt Chart</a:t>
            </a:r>
            <a:endParaRPr lang="en-AU" sz="2200" dirty="0">
              <a:cs typeface="Times New Roman" panose="02020603050405020304" pitchFamily="18" charset="0"/>
            </a:endParaRPr>
          </a:p>
        </p:txBody>
      </p:sp>
      <p:sp>
        <p:nvSpPr>
          <p:cNvPr id="6" name="TextBox 5">
            <a:extLst>
              <a:ext uri="{FF2B5EF4-FFF2-40B4-BE49-F238E27FC236}">
                <a16:creationId xmlns:a16="http://schemas.microsoft.com/office/drawing/2014/main" id="{1FFFE014-763B-66AE-D422-BA918557CF75}"/>
              </a:ext>
            </a:extLst>
          </p:cNvPr>
          <p:cNvSpPr txBox="1"/>
          <p:nvPr/>
        </p:nvSpPr>
        <p:spPr>
          <a:xfrm>
            <a:off x="1" y="2663003"/>
            <a:ext cx="7556499" cy="7534755"/>
          </a:xfrm>
          <a:prstGeom prst="rect">
            <a:avLst/>
          </a:prstGeom>
          <a:solidFill>
            <a:schemeClr val="bg1"/>
          </a:solidFill>
        </p:spPr>
        <p:txBody>
          <a:bodyPr wrap="square">
            <a:spAutoFit/>
          </a:bodyPr>
          <a:lstStyle/>
          <a:p>
            <a:pPr>
              <a:lnSpc>
                <a:spcPct val="150000"/>
              </a:lnSpc>
            </a:pPr>
            <a:r>
              <a:rPr lang="en-US" sz="2500" b="1" dirty="0">
                <a:latin typeface="+mj-lt"/>
              </a:rPr>
              <a:t>Step 5: Customize and Export</a:t>
            </a:r>
          </a:p>
          <a:p>
            <a:pPr>
              <a:lnSpc>
                <a:spcPct val="150000"/>
              </a:lnSpc>
              <a:buFont typeface="+mj-lt"/>
              <a:buAutoNum type="arabicPeriod"/>
            </a:pPr>
            <a:r>
              <a:rPr lang="en-US" sz="2500" b="1" dirty="0">
                <a:latin typeface="+mj-lt"/>
              </a:rPr>
              <a:t> Customize the View</a:t>
            </a:r>
            <a:r>
              <a:rPr lang="en-US" sz="2500" dirty="0">
                <a:latin typeface="+mj-lt"/>
              </a:rPr>
              <a:t>:</a:t>
            </a:r>
          </a:p>
          <a:p>
            <a:pPr marL="566745" lvl="1" indent="-283373">
              <a:lnSpc>
                <a:spcPct val="150000"/>
              </a:lnSpc>
              <a:buFont typeface="Arial" panose="020B0604020202020204" pitchFamily="34" charset="0"/>
              <a:buChar char="•"/>
            </a:pPr>
            <a:r>
              <a:rPr lang="en-US" sz="2500" dirty="0">
                <a:latin typeface="+mj-lt"/>
              </a:rPr>
              <a:t>Adjust the zoom level to see more or less of your project timeline.</a:t>
            </a:r>
          </a:p>
          <a:p>
            <a:pPr marL="566745" lvl="1" indent="-283373">
              <a:lnSpc>
                <a:spcPct val="150000"/>
              </a:lnSpc>
              <a:buFont typeface="Arial" panose="020B0604020202020204" pitchFamily="34" charset="0"/>
              <a:buChar char="•"/>
            </a:pPr>
            <a:r>
              <a:rPr lang="en-US" sz="2500" b="1" dirty="0">
                <a:latin typeface="+mj-lt"/>
              </a:rPr>
              <a:t>Screenshot:</a:t>
            </a:r>
            <a:r>
              <a:rPr lang="en-US" sz="2500" dirty="0">
                <a:latin typeface="+mj-lt"/>
              </a:rPr>
              <a:t> Capture a screen showing different zoom levels or filter settings.</a:t>
            </a:r>
          </a:p>
          <a:p>
            <a:pPr>
              <a:lnSpc>
                <a:spcPct val="150000"/>
              </a:lnSpc>
              <a:buFont typeface="+mj-lt"/>
              <a:buAutoNum type="arabicPeriod"/>
            </a:pPr>
            <a:r>
              <a:rPr lang="en-US" sz="2500" b="1" dirty="0">
                <a:latin typeface="+mj-lt"/>
              </a:rPr>
              <a:t> Export the Gantt Chart</a:t>
            </a:r>
            <a:r>
              <a:rPr lang="en-US" sz="2500" dirty="0">
                <a:latin typeface="+mj-lt"/>
              </a:rPr>
              <a:t>:</a:t>
            </a:r>
          </a:p>
          <a:p>
            <a:pPr marL="566745" lvl="1" indent="-283373">
              <a:lnSpc>
                <a:spcPct val="150000"/>
              </a:lnSpc>
              <a:buFont typeface="Arial" panose="020B0604020202020204" pitchFamily="34" charset="0"/>
              <a:buChar char="•"/>
            </a:pPr>
            <a:r>
              <a:rPr lang="en-US" sz="2500" dirty="0">
                <a:latin typeface="+mj-lt"/>
              </a:rPr>
              <a:t>Click on the “...” (More Options) in the top right corner of the Timeline view.</a:t>
            </a:r>
          </a:p>
          <a:p>
            <a:pPr marL="566745" lvl="1" indent="-283373">
              <a:lnSpc>
                <a:spcPct val="150000"/>
              </a:lnSpc>
              <a:buFont typeface="Arial" panose="020B0604020202020204" pitchFamily="34" charset="0"/>
              <a:buChar char="•"/>
            </a:pPr>
            <a:r>
              <a:rPr lang="en-US" sz="2500" dirty="0">
                <a:latin typeface="+mj-lt"/>
              </a:rPr>
              <a:t>Choose “Export/Print” to download the chart as a PDF or CSV file.</a:t>
            </a:r>
          </a:p>
          <a:p>
            <a:pPr marL="566745" lvl="1" indent="-283373">
              <a:lnSpc>
                <a:spcPct val="150000"/>
              </a:lnSpc>
              <a:buFont typeface="Arial" panose="020B0604020202020204" pitchFamily="34" charset="0"/>
              <a:buChar char="•"/>
            </a:pPr>
            <a:r>
              <a:rPr lang="en-US" sz="2500" b="1" dirty="0">
                <a:latin typeface="+mj-lt"/>
              </a:rPr>
              <a:t>Screenshot:</a:t>
            </a:r>
            <a:r>
              <a:rPr lang="en-US" sz="2500" dirty="0">
                <a:latin typeface="+mj-lt"/>
              </a:rPr>
              <a:t> Capture the screen where you choose to export or print.</a:t>
            </a:r>
          </a:p>
        </p:txBody>
      </p:sp>
    </p:spTree>
    <p:extLst>
      <p:ext uri="{BB962C8B-B14F-4D97-AF65-F5344CB8AC3E}">
        <p14:creationId xmlns:p14="http://schemas.microsoft.com/office/powerpoint/2010/main" val="3046143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itle 1">
            <a:extLst>
              <a:ext uri="{FF2B5EF4-FFF2-40B4-BE49-F238E27FC236}">
                <a16:creationId xmlns:a16="http://schemas.microsoft.com/office/drawing/2014/main" id="{81106433-EE17-75F0-1FC1-8C259A0638BE}"/>
              </a:ext>
            </a:extLst>
          </p:cNvPr>
          <p:cNvSpPr txBox="1">
            <a:spLocks/>
          </p:cNvSpPr>
          <p:nvPr/>
        </p:nvSpPr>
        <p:spPr>
          <a:xfrm>
            <a:off x="309587" y="2132480"/>
            <a:ext cx="6517481" cy="775819"/>
          </a:xfrm>
          <a:prstGeom prst="rect">
            <a:avLst/>
          </a:prstGeom>
        </p:spPr>
        <p:txBody>
          <a:bodyPr>
            <a:noAutofit/>
          </a:bodyPr>
          <a:lstStyle>
            <a:lvl1pPr>
              <a:defRPr>
                <a:latin typeface="+mj-lt"/>
                <a:ea typeface="+mj-ea"/>
                <a:cs typeface="+mj-cs"/>
              </a:defRPr>
            </a:lvl1pPr>
          </a:lstStyle>
          <a:p>
            <a:r>
              <a:rPr lang="en-US" sz="2500" b="1" dirty="0"/>
              <a:t>Suggested Project Topics for Gantt Chart Creation:</a:t>
            </a:r>
          </a:p>
        </p:txBody>
      </p:sp>
      <p:sp>
        <p:nvSpPr>
          <p:cNvPr id="7" name="Content Placeholder 2">
            <a:extLst>
              <a:ext uri="{FF2B5EF4-FFF2-40B4-BE49-F238E27FC236}">
                <a16:creationId xmlns:a16="http://schemas.microsoft.com/office/drawing/2014/main" id="{34CCE454-1456-9DCE-4455-DB70775D8F3D}"/>
              </a:ext>
            </a:extLst>
          </p:cNvPr>
          <p:cNvSpPr txBox="1">
            <a:spLocks/>
          </p:cNvSpPr>
          <p:nvPr/>
        </p:nvSpPr>
        <p:spPr>
          <a:xfrm>
            <a:off x="121350" y="3054006"/>
            <a:ext cx="7349877" cy="5652622"/>
          </a:xfrm>
          <a:prstGeom prst="rect">
            <a:avLst/>
          </a:prstGeom>
          <a:solidFill>
            <a:schemeClr val="bg1"/>
          </a:solidFill>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600" b="1" dirty="0">
                <a:latin typeface="+mj-lt"/>
              </a:rPr>
              <a:t>1. Event Planning</a:t>
            </a:r>
            <a:endParaRPr lang="en-US" sz="2600" dirty="0">
              <a:latin typeface="+mj-lt"/>
            </a:endParaRPr>
          </a:p>
          <a:p>
            <a:pPr lvl="1"/>
            <a:r>
              <a:rPr lang="en-US" sz="2600" b="1" dirty="0">
                <a:latin typeface="+mj-lt"/>
              </a:rPr>
              <a:t>Description:</a:t>
            </a:r>
            <a:r>
              <a:rPr lang="en-US" sz="2600" dirty="0">
                <a:latin typeface="+mj-lt"/>
              </a:rPr>
              <a:t> Plan a corporate conference or workshop, including tasks like booking the venue, arranging speakers, marketing the event, and managing registrations.</a:t>
            </a:r>
          </a:p>
          <a:p>
            <a:pPr lvl="1"/>
            <a:r>
              <a:rPr lang="en-US" sz="2600" b="1" dirty="0">
                <a:latin typeface="+mj-lt"/>
              </a:rPr>
              <a:t>Key Tasks:</a:t>
            </a:r>
            <a:r>
              <a:rPr lang="en-US" sz="2600" dirty="0">
                <a:latin typeface="+mj-lt"/>
              </a:rPr>
              <a:t> Venue booking, Speaker coordination, Marketing campaign, Registration management, Event day logistics.</a:t>
            </a:r>
          </a:p>
          <a:p>
            <a:r>
              <a:rPr lang="en-US" sz="2600" b="1" dirty="0">
                <a:latin typeface="+mj-lt"/>
              </a:rPr>
              <a:t>2. Software Development</a:t>
            </a:r>
            <a:endParaRPr lang="en-US" sz="2600" dirty="0">
              <a:latin typeface="+mj-lt"/>
            </a:endParaRPr>
          </a:p>
          <a:p>
            <a:pPr lvl="1"/>
            <a:r>
              <a:rPr lang="en-US" sz="2600" b="1" dirty="0">
                <a:latin typeface="+mj-lt"/>
              </a:rPr>
              <a:t>Description:</a:t>
            </a:r>
            <a:r>
              <a:rPr lang="en-US" sz="2600" dirty="0">
                <a:latin typeface="+mj-lt"/>
              </a:rPr>
              <a:t> Develop a simple mobile or web application, from concept to deployment.</a:t>
            </a:r>
          </a:p>
          <a:p>
            <a:pPr lvl="1"/>
            <a:r>
              <a:rPr lang="en-US" sz="2600" b="1" dirty="0">
                <a:latin typeface="+mj-lt"/>
              </a:rPr>
              <a:t>Key Tasks:</a:t>
            </a:r>
            <a:r>
              <a:rPr lang="en-US" sz="2600" dirty="0">
                <a:latin typeface="+mj-lt"/>
              </a:rPr>
              <a:t> Requirement gathering, Design, Development, Testing, Deployment, User training.</a:t>
            </a:r>
          </a:p>
        </p:txBody>
      </p:sp>
    </p:spTree>
    <p:extLst>
      <p:ext uri="{BB962C8B-B14F-4D97-AF65-F5344CB8AC3E}">
        <p14:creationId xmlns:p14="http://schemas.microsoft.com/office/powerpoint/2010/main" val="1867236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itle 1">
            <a:extLst>
              <a:ext uri="{FF2B5EF4-FFF2-40B4-BE49-F238E27FC236}">
                <a16:creationId xmlns:a16="http://schemas.microsoft.com/office/drawing/2014/main" id="{81106433-EE17-75F0-1FC1-8C259A0638BE}"/>
              </a:ext>
            </a:extLst>
          </p:cNvPr>
          <p:cNvSpPr txBox="1">
            <a:spLocks/>
          </p:cNvSpPr>
          <p:nvPr/>
        </p:nvSpPr>
        <p:spPr>
          <a:xfrm>
            <a:off x="309587" y="2132480"/>
            <a:ext cx="6517481" cy="775819"/>
          </a:xfrm>
          <a:prstGeom prst="rect">
            <a:avLst/>
          </a:prstGeom>
        </p:spPr>
        <p:txBody>
          <a:bodyPr>
            <a:noAutofit/>
          </a:bodyPr>
          <a:lstStyle>
            <a:lvl1pPr>
              <a:defRPr>
                <a:latin typeface="+mj-lt"/>
                <a:ea typeface="+mj-ea"/>
                <a:cs typeface="+mj-cs"/>
              </a:defRPr>
            </a:lvl1pPr>
          </a:lstStyle>
          <a:p>
            <a:r>
              <a:rPr lang="en-US" sz="2500" b="1" dirty="0"/>
              <a:t>Suggested Project Topics for Gantt Chart Creation:</a:t>
            </a:r>
          </a:p>
        </p:txBody>
      </p:sp>
      <p:sp>
        <p:nvSpPr>
          <p:cNvPr id="7" name="Content Placeholder 2">
            <a:extLst>
              <a:ext uri="{FF2B5EF4-FFF2-40B4-BE49-F238E27FC236}">
                <a16:creationId xmlns:a16="http://schemas.microsoft.com/office/drawing/2014/main" id="{34CCE454-1456-9DCE-4455-DB70775D8F3D}"/>
              </a:ext>
            </a:extLst>
          </p:cNvPr>
          <p:cNvSpPr txBox="1">
            <a:spLocks/>
          </p:cNvSpPr>
          <p:nvPr/>
        </p:nvSpPr>
        <p:spPr>
          <a:xfrm>
            <a:off x="121350" y="3054006"/>
            <a:ext cx="7349877" cy="6255094"/>
          </a:xfrm>
          <a:prstGeom prst="rect">
            <a:avLst/>
          </a:prstGeom>
          <a:solidFill>
            <a:schemeClr val="bg1"/>
          </a:solidFill>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defTabSz="566745" rtl="0" eaLnBrk="0" fontAlgn="base" hangingPunct="0">
              <a:spcBef>
                <a:spcPct val="0"/>
              </a:spcBef>
              <a:spcAft>
                <a:spcPct val="0"/>
              </a:spcAft>
            </a:pPr>
            <a:r>
              <a:rPr lang="en-US" altLang="en-US" sz="2800" b="1" dirty="0">
                <a:solidFill>
                  <a:schemeClr val="tx1"/>
                </a:solidFill>
              </a:rPr>
              <a:t>3. Product Launch</a:t>
            </a:r>
            <a:endParaRPr lang="en-US" altLang="en-US" sz="2800" dirty="0">
              <a:solidFill>
                <a:schemeClr val="tx1"/>
              </a:solidFill>
            </a:endParaRPr>
          </a:p>
          <a:p>
            <a:pPr algn="l" defTabSz="566745" rtl="0" eaLnBrk="0" fontAlgn="base" hangingPunct="0">
              <a:spcBef>
                <a:spcPct val="0"/>
              </a:spcBef>
              <a:spcAft>
                <a:spcPct val="0"/>
              </a:spcAft>
              <a:buFontTx/>
              <a:buChar char="•"/>
            </a:pPr>
            <a:r>
              <a:rPr lang="en-US" altLang="en-US" sz="2800" b="1" dirty="0">
                <a:solidFill>
                  <a:schemeClr val="tx1"/>
                </a:solidFill>
              </a:rPr>
              <a:t> Description:</a:t>
            </a:r>
            <a:r>
              <a:rPr lang="en-US" altLang="en-US" sz="2800" dirty="0">
                <a:solidFill>
                  <a:schemeClr val="tx1"/>
                </a:solidFill>
              </a:rPr>
              <a:t> Organize the launch of a new product in the market, including market research, production, and marketing efforts.</a:t>
            </a:r>
          </a:p>
          <a:p>
            <a:pPr algn="l" defTabSz="566745" rtl="0" eaLnBrk="0" fontAlgn="base" hangingPunct="0">
              <a:spcBef>
                <a:spcPct val="0"/>
              </a:spcBef>
              <a:spcAft>
                <a:spcPct val="0"/>
              </a:spcAft>
              <a:buFontTx/>
              <a:buChar char="•"/>
            </a:pPr>
            <a:r>
              <a:rPr lang="en-US" altLang="en-US" sz="2800" b="1" dirty="0">
                <a:solidFill>
                  <a:schemeClr val="tx1"/>
                </a:solidFill>
              </a:rPr>
              <a:t> Key Tasks:</a:t>
            </a:r>
            <a:r>
              <a:rPr lang="en-US" altLang="en-US" sz="2800" dirty="0">
                <a:solidFill>
                  <a:schemeClr val="tx1"/>
                </a:solidFill>
              </a:rPr>
              <a:t> Market research, Production, Packaging design, Marketing campaign, Launch event, Post-launch analysis.</a:t>
            </a:r>
          </a:p>
          <a:p>
            <a:pPr algn="l" defTabSz="566745" rtl="0" eaLnBrk="0" fontAlgn="base" hangingPunct="0">
              <a:spcBef>
                <a:spcPct val="0"/>
              </a:spcBef>
              <a:spcAft>
                <a:spcPct val="0"/>
              </a:spcAft>
            </a:pPr>
            <a:r>
              <a:rPr lang="en-US" altLang="en-US" sz="2800" b="1" dirty="0">
                <a:solidFill>
                  <a:schemeClr val="tx1"/>
                </a:solidFill>
              </a:rPr>
              <a:t>4. Marketing Campaign</a:t>
            </a:r>
            <a:endParaRPr lang="en-US" altLang="en-US" sz="2800" dirty="0">
              <a:solidFill>
                <a:schemeClr val="tx1"/>
              </a:solidFill>
            </a:endParaRPr>
          </a:p>
          <a:p>
            <a:pPr algn="l" defTabSz="566745" rtl="0" eaLnBrk="0" fontAlgn="base" hangingPunct="0">
              <a:spcBef>
                <a:spcPct val="0"/>
              </a:spcBef>
              <a:spcAft>
                <a:spcPct val="0"/>
              </a:spcAft>
              <a:buFontTx/>
              <a:buChar char="•"/>
            </a:pPr>
            <a:r>
              <a:rPr lang="en-US" altLang="en-US" sz="2800" b="1" dirty="0">
                <a:solidFill>
                  <a:schemeClr val="tx1"/>
                </a:solidFill>
              </a:rPr>
              <a:t> Description:</a:t>
            </a:r>
            <a:r>
              <a:rPr lang="en-US" altLang="en-US" sz="2800" dirty="0">
                <a:solidFill>
                  <a:schemeClr val="tx1"/>
                </a:solidFill>
              </a:rPr>
              <a:t> Plan and execute a marketing campaign for a new or existing product or service.</a:t>
            </a:r>
          </a:p>
          <a:p>
            <a:pPr algn="l" defTabSz="566745" rtl="0" eaLnBrk="0" fontAlgn="base" hangingPunct="0">
              <a:spcBef>
                <a:spcPct val="0"/>
              </a:spcBef>
              <a:spcAft>
                <a:spcPct val="0"/>
              </a:spcAft>
              <a:buFontTx/>
              <a:buChar char="•"/>
            </a:pPr>
            <a:r>
              <a:rPr lang="en-US" altLang="en-US" sz="2800" b="1" dirty="0">
                <a:solidFill>
                  <a:schemeClr val="tx1"/>
                </a:solidFill>
              </a:rPr>
              <a:t> Key Tasks:</a:t>
            </a:r>
            <a:r>
              <a:rPr lang="en-US" altLang="en-US" sz="2800" dirty="0">
                <a:solidFill>
                  <a:schemeClr val="tx1"/>
                </a:solidFill>
              </a:rPr>
              <a:t> Campaign planning, Content creation, Social media marketing, Email marketing, Ad placements, Campaign analysis.</a:t>
            </a:r>
          </a:p>
        </p:txBody>
      </p:sp>
    </p:spTree>
    <p:extLst>
      <p:ext uri="{BB962C8B-B14F-4D97-AF65-F5344CB8AC3E}">
        <p14:creationId xmlns:p14="http://schemas.microsoft.com/office/powerpoint/2010/main" val="1066036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itle 1">
            <a:extLst>
              <a:ext uri="{FF2B5EF4-FFF2-40B4-BE49-F238E27FC236}">
                <a16:creationId xmlns:a16="http://schemas.microsoft.com/office/drawing/2014/main" id="{81106433-EE17-75F0-1FC1-8C259A0638BE}"/>
              </a:ext>
            </a:extLst>
          </p:cNvPr>
          <p:cNvSpPr txBox="1">
            <a:spLocks/>
          </p:cNvSpPr>
          <p:nvPr/>
        </p:nvSpPr>
        <p:spPr>
          <a:xfrm>
            <a:off x="309587" y="2132480"/>
            <a:ext cx="6517481" cy="775819"/>
          </a:xfrm>
          <a:prstGeom prst="rect">
            <a:avLst/>
          </a:prstGeom>
        </p:spPr>
        <p:txBody>
          <a:bodyPr>
            <a:noAutofit/>
          </a:bodyPr>
          <a:lstStyle>
            <a:lvl1pPr>
              <a:defRPr>
                <a:latin typeface="+mj-lt"/>
                <a:ea typeface="+mj-ea"/>
                <a:cs typeface="+mj-cs"/>
              </a:defRPr>
            </a:lvl1pPr>
          </a:lstStyle>
          <a:p>
            <a:r>
              <a:rPr lang="en-US" sz="2500" b="1" dirty="0"/>
              <a:t>Suggested Project Topics for Gantt Chart Creation:</a:t>
            </a:r>
          </a:p>
        </p:txBody>
      </p:sp>
      <p:sp>
        <p:nvSpPr>
          <p:cNvPr id="7" name="Content Placeholder 2">
            <a:extLst>
              <a:ext uri="{FF2B5EF4-FFF2-40B4-BE49-F238E27FC236}">
                <a16:creationId xmlns:a16="http://schemas.microsoft.com/office/drawing/2014/main" id="{34CCE454-1456-9DCE-4455-DB70775D8F3D}"/>
              </a:ext>
            </a:extLst>
          </p:cNvPr>
          <p:cNvSpPr txBox="1">
            <a:spLocks/>
          </p:cNvSpPr>
          <p:nvPr/>
        </p:nvSpPr>
        <p:spPr>
          <a:xfrm>
            <a:off x="121350" y="3054006"/>
            <a:ext cx="7349877" cy="6255094"/>
          </a:xfrm>
          <a:prstGeom prst="rect">
            <a:avLst/>
          </a:prstGeom>
          <a:solidFill>
            <a:schemeClr val="bg1"/>
          </a:solidFill>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defTabSz="566745" rtl="0" eaLnBrk="0" fontAlgn="base" hangingPunct="0">
              <a:spcBef>
                <a:spcPct val="0"/>
              </a:spcBef>
              <a:spcAft>
                <a:spcPct val="0"/>
              </a:spcAft>
            </a:pPr>
            <a:r>
              <a:rPr lang="en-US" altLang="en-US" sz="2800" b="1" dirty="0">
                <a:solidFill>
                  <a:schemeClr val="tx1"/>
                </a:solidFill>
              </a:rPr>
              <a:t>5. Construction Project</a:t>
            </a:r>
            <a:endParaRPr lang="en-US" altLang="en-US" sz="2800" dirty="0">
              <a:solidFill>
                <a:schemeClr val="tx1"/>
              </a:solidFill>
            </a:endParaRPr>
          </a:p>
          <a:p>
            <a:pPr algn="l" defTabSz="566745" rtl="0" eaLnBrk="0" fontAlgn="base" hangingPunct="0">
              <a:spcBef>
                <a:spcPct val="0"/>
              </a:spcBef>
              <a:spcAft>
                <a:spcPct val="0"/>
              </a:spcAft>
              <a:buFontTx/>
              <a:buChar char="•"/>
            </a:pPr>
            <a:r>
              <a:rPr lang="en-US" altLang="en-US" sz="2800" b="1" dirty="0">
                <a:solidFill>
                  <a:schemeClr val="tx1"/>
                </a:solidFill>
              </a:rPr>
              <a:t> Description:</a:t>
            </a:r>
            <a:r>
              <a:rPr lang="en-US" altLang="en-US" sz="2800" dirty="0">
                <a:solidFill>
                  <a:schemeClr val="tx1"/>
                </a:solidFill>
              </a:rPr>
              <a:t> Manage the construction of a small building or renovation  project, from planning to completion.</a:t>
            </a:r>
          </a:p>
          <a:p>
            <a:pPr algn="l" defTabSz="566745" rtl="0" eaLnBrk="0" fontAlgn="base" hangingPunct="0">
              <a:spcBef>
                <a:spcPct val="0"/>
              </a:spcBef>
              <a:spcAft>
                <a:spcPct val="0"/>
              </a:spcAft>
              <a:buFontTx/>
              <a:buChar char="•"/>
            </a:pPr>
            <a:r>
              <a:rPr lang="en-US" altLang="en-US" sz="2800" b="1" dirty="0">
                <a:solidFill>
                  <a:schemeClr val="tx1"/>
                </a:solidFill>
              </a:rPr>
              <a:t> Key Tasks:</a:t>
            </a:r>
            <a:r>
              <a:rPr lang="en-US" altLang="en-US" sz="2800" dirty="0">
                <a:solidFill>
                  <a:schemeClr val="tx1"/>
                </a:solidFill>
              </a:rPr>
              <a:t> Site preparation, Foundation laying, Framing, Electrical and plumbing installation, Roofing, Interior finishing.</a:t>
            </a:r>
          </a:p>
          <a:p>
            <a:pPr algn="l" defTabSz="566745" rtl="0" eaLnBrk="0" fontAlgn="base" hangingPunct="0">
              <a:spcBef>
                <a:spcPct val="0"/>
              </a:spcBef>
              <a:spcAft>
                <a:spcPct val="0"/>
              </a:spcAft>
            </a:pPr>
            <a:r>
              <a:rPr lang="en-US" altLang="en-US" sz="2800" b="1" dirty="0">
                <a:solidFill>
                  <a:schemeClr val="tx1"/>
                </a:solidFill>
              </a:rPr>
              <a:t>6. Research Project</a:t>
            </a:r>
            <a:endParaRPr lang="en-US" altLang="en-US" sz="2800" dirty="0">
              <a:solidFill>
                <a:schemeClr val="tx1"/>
              </a:solidFill>
            </a:endParaRPr>
          </a:p>
          <a:p>
            <a:pPr algn="l" defTabSz="566745" rtl="0" eaLnBrk="0" fontAlgn="base" hangingPunct="0">
              <a:spcBef>
                <a:spcPct val="0"/>
              </a:spcBef>
              <a:spcAft>
                <a:spcPct val="0"/>
              </a:spcAft>
              <a:buFontTx/>
              <a:buChar char="•"/>
            </a:pPr>
            <a:r>
              <a:rPr lang="en-US" altLang="en-US" sz="2800" b="1" dirty="0">
                <a:solidFill>
                  <a:schemeClr val="tx1"/>
                </a:solidFill>
              </a:rPr>
              <a:t> Description:</a:t>
            </a:r>
            <a:r>
              <a:rPr lang="en-US" altLang="en-US" sz="2800" dirty="0">
                <a:solidFill>
                  <a:schemeClr val="tx1"/>
                </a:solidFill>
              </a:rPr>
              <a:t> Conduct a research project, such as a scientific study or market research, including data collection, analysis, and reporting.</a:t>
            </a:r>
          </a:p>
          <a:p>
            <a:pPr algn="l" defTabSz="566745" rtl="0" eaLnBrk="0" fontAlgn="base" hangingPunct="0">
              <a:spcBef>
                <a:spcPct val="0"/>
              </a:spcBef>
              <a:spcAft>
                <a:spcPct val="0"/>
              </a:spcAft>
              <a:buFontTx/>
              <a:buChar char="•"/>
            </a:pPr>
            <a:r>
              <a:rPr lang="en-US" altLang="en-US" sz="2800" b="1" dirty="0">
                <a:solidFill>
                  <a:schemeClr val="tx1"/>
                </a:solidFill>
              </a:rPr>
              <a:t> Key Tasks:</a:t>
            </a:r>
            <a:r>
              <a:rPr lang="en-US" altLang="en-US" sz="2800" dirty="0">
                <a:solidFill>
                  <a:schemeClr val="tx1"/>
                </a:solidFill>
              </a:rPr>
              <a:t> Literature review, Hypothesis formulation, Data collection, Data analysis, Report writing, Publication submission.</a:t>
            </a:r>
          </a:p>
        </p:txBody>
      </p:sp>
    </p:spTree>
    <p:extLst>
      <p:ext uri="{BB962C8B-B14F-4D97-AF65-F5344CB8AC3E}">
        <p14:creationId xmlns:p14="http://schemas.microsoft.com/office/powerpoint/2010/main" val="2331436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itle 1">
            <a:extLst>
              <a:ext uri="{FF2B5EF4-FFF2-40B4-BE49-F238E27FC236}">
                <a16:creationId xmlns:a16="http://schemas.microsoft.com/office/drawing/2014/main" id="{81106433-EE17-75F0-1FC1-8C259A0638BE}"/>
              </a:ext>
            </a:extLst>
          </p:cNvPr>
          <p:cNvSpPr txBox="1">
            <a:spLocks/>
          </p:cNvSpPr>
          <p:nvPr/>
        </p:nvSpPr>
        <p:spPr>
          <a:xfrm>
            <a:off x="309587" y="2132480"/>
            <a:ext cx="6517481" cy="775819"/>
          </a:xfrm>
          <a:prstGeom prst="rect">
            <a:avLst/>
          </a:prstGeom>
        </p:spPr>
        <p:txBody>
          <a:bodyPr>
            <a:noAutofit/>
          </a:bodyPr>
          <a:lstStyle>
            <a:lvl1pPr>
              <a:defRPr>
                <a:latin typeface="+mj-lt"/>
                <a:ea typeface="+mj-ea"/>
                <a:cs typeface="+mj-cs"/>
              </a:defRPr>
            </a:lvl1pPr>
          </a:lstStyle>
          <a:p>
            <a:r>
              <a:rPr lang="en-US" sz="2500" b="1" dirty="0"/>
              <a:t>Suggested Project Topics for Gantt Chart Creation:</a:t>
            </a:r>
          </a:p>
        </p:txBody>
      </p:sp>
      <p:sp>
        <p:nvSpPr>
          <p:cNvPr id="7" name="Content Placeholder 2">
            <a:extLst>
              <a:ext uri="{FF2B5EF4-FFF2-40B4-BE49-F238E27FC236}">
                <a16:creationId xmlns:a16="http://schemas.microsoft.com/office/drawing/2014/main" id="{34CCE454-1456-9DCE-4455-DB70775D8F3D}"/>
              </a:ext>
            </a:extLst>
          </p:cNvPr>
          <p:cNvSpPr txBox="1">
            <a:spLocks/>
          </p:cNvSpPr>
          <p:nvPr/>
        </p:nvSpPr>
        <p:spPr>
          <a:xfrm>
            <a:off x="121350" y="3054006"/>
            <a:ext cx="7349877" cy="6255094"/>
          </a:xfrm>
          <a:prstGeom prst="rect">
            <a:avLst/>
          </a:prstGeom>
          <a:solidFill>
            <a:schemeClr val="bg1"/>
          </a:solidFill>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defTabSz="566745" rtl="0" eaLnBrk="0" fontAlgn="base" hangingPunct="0">
              <a:spcBef>
                <a:spcPct val="0"/>
              </a:spcBef>
              <a:spcAft>
                <a:spcPct val="0"/>
              </a:spcAft>
            </a:pPr>
            <a:r>
              <a:rPr lang="en-US" altLang="en-US" sz="2800" b="1" dirty="0">
                <a:solidFill>
                  <a:schemeClr val="tx1"/>
                </a:solidFill>
              </a:rPr>
              <a:t>7. Community Service Project</a:t>
            </a:r>
            <a:endParaRPr lang="en-US" altLang="en-US" sz="2800" dirty="0">
              <a:solidFill>
                <a:schemeClr val="tx1"/>
              </a:solidFill>
            </a:endParaRPr>
          </a:p>
          <a:p>
            <a:pPr algn="l" defTabSz="566745" rtl="0" eaLnBrk="0" fontAlgn="base" hangingPunct="0">
              <a:spcBef>
                <a:spcPct val="0"/>
              </a:spcBef>
              <a:spcAft>
                <a:spcPct val="0"/>
              </a:spcAft>
              <a:buFontTx/>
              <a:buChar char="•"/>
            </a:pPr>
            <a:r>
              <a:rPr lang="en-US" altLang="en-US" sz="2800" b="1" dirty="0">
                <a:solidFill>
                  <a:schemeClr val="tx1"/>
                </a:solidFill>
              </a:rPr>
              <a:t> Description:</a:t>
            </a:r>
            <a:r>
              <a:rPr lang="en-US" altLang="en-US" sz="2800" dirty="0">
                <a:solidFill>
                  <a:schemeClr val="tx1"/>
                </a:solidFill>
              </a:rPr>
              <a:t> Plan and implement a community service project, such as organizing a charity event or environmental cleanup.</a:t>
            </a:r>
          </a:p>
          <a:p>
            <a:pPr algn="l" defTabSz="566745" rtl="0" eaLnBrk="0" fontAlgn="base" hangingPunct="0">
              <a:spcBef>
                <a:spcPct val="0"/>
              </a:spcBef>
              <a:spcAft>
                <a:spcPct val="0"/>
              </a:spcAft>
              <a:buFontTx/>
              <a:buChar char="•"/>
            </a:pPr>
            <a:r>
              <a:rPr lang="en-US" altLang="en-US" sz="2800" b="1" dirty="0">
                <a:solidFill>
                  <a:schemeClr val="tx1"/>
                </a:solidFill>
              </a:rPr>
              <a:t> Key Tasks:</a:t>
            </a:r>
            <a:r>
              <a:rPr lang="en-US" altLang="en-US" sz="2800" dirty="0">
                <a:solidFill>
                  <a:schemeClr val="tx1"/>
                </a:solidFill>
              </a:rPr>
              <a:t> Project planning, Volunteer coordination, Resource allocation, Event execution, Post-event reporting.</a:t>
            </a:r>
          </a:p>
          <a:p>
            <a:pPr algn="l" defTabSz="566745" rtl="0" eaLnBrk="0" fontAlgn="base" hangingPunct="0">
              <a:spcBef>
                <a:spcPct val="0"/>
              </a:spcBef>
              <a:spcAft>
                <a:spcPct val="0"/>
              </a:spcAft>
            </a:pPr>
            <a:r>
              <a:rPr lang="en-US" altLang="en-US" sz="2800" b="1" dirty="0">
                <a:solidFill>
                  <a:schemeClr val="tx1"/>
                </a:solidFill>
              </a:rPr>
              <a:t>8. Educational Course Development</a:t>
            </a:r>
            <a:endParaRPr lang="en-US" altLang="en-US" sz="2800" dirty="0">
              <a:solidFill>
                <a:schemeClr val="tx1"/>
              </a:solidFill>
            </a:endParaRPr>
          </a:p>
          <a:p>
            <a:pPr algn="l" defTabSz="566745" rtl="0" eaLnBrk="0" fontAlgn="base" hangingPunct="0">
              <a:spcBef>
                <a:spcPct val="0"/>
              </a:spcBef>
              <a:spcAft>
                <a:spcPct val="0"/>
              </a:spcAft>
              <a:buFontTx/>
              <a:buChar char="•"/>
            </a:pPr>
            <a:r>
              <a:rPr lang="en-US" altLang="en-US" sz="2800" b="1" dirty="0">
                <a:solidFill>
                  <a:schemeClr val="tx1"/>
                </a:solidFill>
              </a:rPr>
              <a:t> Description:</a:t>
            </a:r>
            <a:r>
              <a:rPr lang="en-US" altLang="en-US" sz="2800" dirty="0">
                <a:solidFill>
                  <a:schemeClr val="tx1"/>
                </a:solidFill>
              </a:rPr>
              <a:t> Develop an online or in-person educational course, including curriculum design, content creation, and course delivery.</a:t>
            </a:r>
          </a:p>
          <a:p>
            <a:pPr algn="l" defTabSz="566745" rtl="0" eaLnBrk="0" fontAlgn="base" hangingPunct="0">
              <a:spcBef>
                <a:spcPct val="0"/>
              </a:spcBef>
              <a:spcAft>
                <a:spcPct val="0"/>
              </a:spcAft>
              <a:buFontTx/>
              <a:buChar char="•"/>
            </a:pPr>
            <a:r>
              <a:rPr lang="en-US" altLang="en-US" sz="2800" b="1" dirty="0">
                <a:solidFill>
                  <a:schemeClr val="tx1"/>
                </a:solidFill>
              </a:rPr>
              <a:t> Key Tasks:</a:t>
            </a:r>
            <a:r>
              <a:rPr lang="en-US" altLang="en-US" sz="2800" dirty="0">
                <a:solidFill>
                  <a:schemeClr val="tx1"/>
                </a:solidFill>
              </a:rPr>
              <a:t> Curriculum design, Content development, Platform setup, Student enrollment, Course delivery, Feedback collection.</a:t>
            </a:r>
          </a:p>
        </p:txBody>
      </p:sp>
    </p:spTree>
    <p:extLst>
      <p:ext uri="{BB962C8B-B14F-4D97-AF65-F5344CB8AC3E}">
        <p14:creationId xmlns:p14="http://schemas.microsoft.com/office/powerpoint/2010/main" val="297605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467BA53E-8D99-CA1C-16D8-E9EC10D77C3B}"/>
              </a:ext>
            </a:extLst>
          </p:cNvPr>
          <p:cNvSpPr txBox="1"/>
          <p:nvPr/>
        </p:nvSpPr>
        <p:spPr>
          <a:xfrm>
            <a:off x="0" y="2085012"/>
            <a:ext cx="7556500" cy="8279190"/>
          </a:xfrm>
          <a:prstGeom prst="rect">
            <a:avLst/>
          </a:prstGeom>
          <a:noFill/>
        </p:spPr>
        <p:txBody>
          <a:bodyPr wrap="square">
            <a:spAutoFit/>
          </a:bodyPr>
          <a:lstStyle/>
          <a:p>
            <a:r>
              <a:rPr lang="en-US" sz="2800" b="1" dirty="0">
                <a:latin typeface="+mj-lt"/>
              </a:rPr>
              <a:t>Reasons for Using a Software Tool:</a:t>
            </a:r>
            <a:endParaRPr lang="en-US" sz="2800" dirty="0">
              <a:latin typeface="+mj-lt"/>
            </a:endParaRPr>
          </a:p>
          <a:p>
            <a:pPr>
              <a:buFont typeface="+mj-lt"/>
              <a:buAutoNum type="arabicPeriod"/>
            </a:pPr>
            <a:r>
              <a:rPr lang="en-US" sz="2800" b="1" dirty="0">
                <a:latin typeface="+mj-lt"/>
              </a:rPr>
              <a:t>Visual Representation:</a:t>
            </a:r>
            <a:r>
              <a:rPr lang="en-US" sz="2800" dirty="0">
                <a:latin typeface="+mj-lt"/>
              </a:rPr>
              <a:t> Tools like MS Project or Asana provide a visual representation of the project schedule, making it easier to understand task dependencies, resource allocation, and the overall project timeline.</a:t>
            </a:r>
          </a:p>
          <a:p>
            <a:pPr>
              <a:buFont typeface="+mj-lt"/>
              <a:buAutoNum type="arabicPeriod"/>
            </a:pPr>
            <a:r>
              <a:rPr lang="en-US" sz="2800" b="1" dirty="0">
                <a:latin typeface="+mj-lt"/>
              </a:rPr>
              <a:t>Automated Calculations:</a:t>
            </a:r>
            <a:r>
              <a:rPr lang="en-US" sz="2800" dirty="0">
                <a:latin typeface="+mj-lt"/>
              </a:rPr>
              <a:t> These tools can automatically calculate durations, critical paths, and potential delays, reducing the likelihood of errors that can occur with manual calculations.</a:t>
            </a:r>
          </a:p>
          <a:p>
            <a:pPr>
              <a:buFont typeface="+mj-lt"/>
              <a:buAutoNum type="arabicPeriod"/>
            </a:pPr>
            <a:r>
              <a:rPr lang="en-US" sz="2800" b="1" dirty="0">
                <a:latin typeface="+mj-lt"/>
              </a:rPr>
              <a:t>Scenario Planning:</a:t>
            </a:r>
            <a:r>
              <a:rPr lang="en-US" sz="2800" dirty="0">
                <a:latin typeface="+mj-lt"/>
              </a:rPr>
              <a:t> Software tools allow students to simulate different scenarios (e.g., what happens if a task is delayed?) and see the impact on the overall project, helping them understand the importance of schedule control.</a:t>
            </a:r>
          </a:p>
          <a:p>
            <a:pPr>
              <a:buFont typeface="+mj-lt"/>
              <a:buAutoNum type="arabicPeriod"/>
            </a:pPr>
            <a:r>
              <a:rPr lang="en-US" sz="2800" b="1" dirty="0">
                <a:latin typeface="+mj-lt"/>
              </a:rPr>
              <a:t>Collaboration:</a:t>
            </a:r>
            <a:r>
              <a:rPr lang="en-US" sz="2800" dirty="0">
                <a:latin typeface="+mj-lt"/>
              </a:rPr>
              <a:t> These tools often include features for collaboration, enabling group work to be more effective as students can share project plans, updates, and feedback in real-time.</a:t>
            </a:r>
          </a:p>
        </p:txBody>
      </p:sp>
    </p:spTree>
    <p:extLst>
      <p:ext uri="{BB962C8B-B14F-4D97-AF65-F5344CB8AC3E}">
        <p14:creationId xmlns:p14="http://schemas.microsoft.com/office/powerpoint/2010/main" val="3167052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467BA53E-8D99-CA1C-16D8-E9EC10D77C3B}"/>
              </a:ext>
            </a:extLst>
          </p:cNvPr>
          <p:cNvSpPr txBox="1"/>
          <p:nvPr/>
        </p:nvSpPr>
        <p:spPr>
          <a:xfrm>
            <a:off x="0" y="2085012"/>
            <a:ext cx="7556500" cy="8710077"/>
          </a:xfrm>
          <a:prstGeom prst="rect">
            <a:avLst/>
          </a:prstGeom>
          <a:noFill/>
        </p:spPr>
        <p:txBody>
          <a:bodyPr wrap="square">
            <a:spAutoFit/>
          </a:bodyPr>
          <a:lstStyle/>
          <a:p>
            <a:r>
              <a:rPr lang="en-US" sz="2800" b="1" dirty="0">
                <a:latin typeface="+mj-lt"/>
              </a:rPr>
              <a:t>Specific Activities and Recommended Tools:</a:t>
            </a:r>
            <a:endParaRPr lang="en-US" sz="2800" dirty="0">
              <a:latin typeface="+mj-lt"/>
            </a:endParaRPr>
          </a:p>
          <a:p>
            <a:pPr>
              <a:buFont typeface="Arial" panose="020B0604020202020204" pitchFamily="34" charset="0"/>
              <a:buChar char="•"/>
            </a:pPr>
            <a:r>
              <a:rPr lang="en-US" sz="2800" b="1" dirty="0">
                <a:latin typeface="+mj-lt"/>
              </a:rPr>
              <a:t>Defining and Sequencing Activities:</a:t>
            </a:r>
            <a:r>
              <a:rPr lang="en-US" sz="2800" dirty="0">
                <a:latin typeface="+mj-lt"/>
              </a:rPr>
              <a:t> Students can use Gantt charts in ASANA, MS Project or similar software to sequence tasks visually.</a:t>
            </a:r>
          </a:p>
          <a:p>
            <a:pPr>
              <a:buFont typeface="Arial" panose="020B0604020202020204" pitchFamily="34" charset="0"/>
              <a:buChar char="•"/>
            </a:pPr>
            <a:r>
              <a:rPr lang="en-US" sz="2800" b="1" dirty="0">
                <a:latin typeface="+mj-lt"/>
              </a:rPr>
              <a:t>Estimating Duration Techniques:</a:t>
            </a:r>
            <a:r>
              <a:rPr lang="en-US" sz="2800" dirty="0">
                <a:latin typeface="+mj-lt"/>
              </a:rPr>
              <a:t> Software tools can help apply different estimation techniques and compare the results effectively.</a:t>
            </a:r>
          </a:p>
          <a:p>
            <a:pPr>
              <a:buFont typeface="Arial" panose="020B0604020202020204" pitchFamily="34" charset="0"/>
              <a:buChar char="•"/>
            </a:pPr>
            <a:r>
              <a:rPr lang="en-US" sz="2800" b="1" dirty="0">
                <a:latin typeface="+mj-lt"/>
              </a:rPr>
              <a:t>Developing the Schedule:</a:t>
            </a:r>
            <a:r>
              <a:rPr lang="en-US" sz="2800" dirty="0">
                <a:latin typeface="+mj-lt"/>
              </a:rPr>
              <a:t> Students can develop a detailed schedule using MS Project, which helps in managing task dependencies and resources.</a:t>
            </a:r>
          </a:p>
          <a:p>
            <a:pPr>
              <a:buFont typeface="Arial" panose="020B0604020202020204" pitchFamily="34" charset="0"/>
              <a:buChar char="•"/>
            </a:pPr>
            <a:r>
              <a:rPr lang="en-US" sz="2800" b="1" dirty="0">
                <a:latin typeface="+mj-lt"/>
              </a:rPr>
              <a:t>Schedule Control:</a:t>
            </a:r>
            <a:r>
              <a:rPr lang="en-US" sz="2800" dirty="0">
                <a:latin typeface="+mj-lt"/>
              </a:rPr>
              <a:t> Tools like Primavera can simulate the impact of schedule control techniques such as fast-tracking or crashing, allowing students to understand the consequences of their decisions.</a:t>
            </a:r>
          </a:p>
          <a:p>
            <a:r>
              <a:rPr lang="en-US" sz="2800" b="1" dirty="0">
                <a:latin typeface="+mj-lt"/>
              </a:rPr>
              <a:t>Summary:</a:t>
            </a:r>
            <a:r>
              <a:rPr lang="en-US" sz="2800" dirty="0">
                <a:latin typeface="+mj-lt"/>
              </a:rPr>
              <a:t> Using a software tool will not only make the learning process more interactive and practical but also provide students with valuable skills that are highly relevant in the project management industry.</a:t>
            </a:r>
          </a:p>
        </p:txBody>
      </p:sp>
    </p:spTree>
    <p:extLst>
      <p:ext uri="{BB962C8B-B14F-4D97-AF65-F5344CB8AC3E}">
        <p14:creationId xmlns:p14="http://schemas.microsoft.com/office/powerpoint/2010/main" val="1100003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467BA53E-8D99-CA1C-16D8-E9EC10D77C3B}"/>
              </a:ext>
            </a:extLst>
          </p:cNvPr>
          <p:cNvSpPr txBox="1"/>
          <p:nvPr/>
        </p:nvSpPr>
        <p:spPr>
          <a:xfrm>
            <a:off x="0" y="2085012"/>
            <a:ext cx="75565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dirty="0">
                <a:latin typeface="+mj-lt"/>
              </a:rPr>
              <a:t>These activities are designed to make the class engaging, encourage collaboration, and provide practical experience with key concepts in project time management.</a:t>
            </a:r>
          </a:p>
          <a:p>
            <a:pPr marL="0" marR="0" lvl="0" indent="0" algn="l" defTabSz="914400" rtl="0" eaLnBrk="0" fontAlgn="base" latinLnBrk="0" hangingPunct="0">
              <a:lnSpc>
                <a:spcPct val="150000"/>
              </a:lnSpc>
              <a:spcBef>
                <a:spcPct val="0"/>
              </a:spcBef>
              <a:spcAft>
                <a:spcPct val="0"/>
              </a:spcAft>
              <a:buClrTx/>
              <a:buSzTx/>
              <a:buFontTx/>
              <a:buNone/>
              <a:tabLst/>
            </a:pPr>
            <a:endParaRPr lang="en-US" sz="2800" dirty="0">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lang="en-US" sz="2800" dirty="0">
                <a:latin typeface="+mj-lt"/>
              </a:rPr>
              <a:t>Happy A Learning Day!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mj-lt"/>
              </a:rPr>
              <a:t>Lecturer/Tutor: Dr. Farshid Keivanian</a:t>
            </a:r>
          </a:p>
        </p:txBody>
      </p:sp>
    </p:spTree>
    <p:extLst>
      <p:ext uri="{BB962C8B-B14F-4D97-AF65-F5344CB8AC3E}">
        <p14:creationId xmlns:p14="http://schemas.microsoft.com/office/powerpoint/2010/main" val="14364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671851"/>
          </a:xfrm>
          <a:prstGeom prst="rect">
            <a:avLst/>
          </a:prstGeom>
          <a:noFill/>
        </p:spPr>
        <p:txBody>
          <a:bodyPr wrap="square">
            <a:spAutoFit/>
          </a:bodyPr>
          <a:lstStyle/>
          <a:p>
            <a:pPr>
              <a:lnSpc>
                <a:spcPct val="150000"/>
              </a:lnSpc>
            </a:pPr>
            <a:r>
              <a:rPr lang="en-US" sz="2800" b="1" dirty="0">
                <a:latin typeface="+mj-lt"/>
              </a:rPr>
              <a:t>Estimating Duration Techniques:</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679564"/>
            <a:ext cx="7556500" cy="3254417"/>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Estimating how long each task will take is crucial for developing a realistic project schedule. Various techniques can be used, depending on the level of detail available and the complexity of the project.</a:t>
            </a:r>
          </a:p>
        </p:txBody>
      </p:sp>
    </p:spTree>
    <p:extLst>
      <p:ext uri="{BB962C8B-B14F-4D97-AF65-F5344CB8AC3E}">
        <p14:creationId xmlns:p14="http://schemas.microsoft.com/office/powerpoint/2010/main" val="218865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671851"/>
          </a:xfrm>
          <a:prstGeom prst="rect">
            <a:avLst/>
          </a:prstGeom>
          <a:noFill/>
        </p:spPr>
        <p:txBody>
          <a:bodyPr wrap="square">
            <a:spAutoFit/>
          </a:bodyPr>
          <a:lstStyle/>
          <a:p>
            <a:pPr>
              <a:lnSpc>
                <a:spcPct val="150000"/>
              </a:lnSpc>
            </a:pPr>
            <a:r>
              <a:rPr lang="en-US" sz="2800" b="1" dirty="0">
                <a:latin typeface="+mj-lt"/>
              </a:rPr>
              <a:t>Estimating Duration Techniques:</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679564"/>
            <a:ext cx="7556500" cy="7135158"/>
          </a:xfrm>
          <a:prstGeom prst="rect">
            <a:avLst/>
          </a:prstGeom>
          <a:noFill/>
        </p:spPr>
        <p:txBody>
          <a:bodyPr wrap="square">
            <a:spAutoFit/>
          </a:bodyPr>
          <a:lstStyle/>
          <a:p>
            <a:pPr>
              <a:lnSpc>
                <a:spcPct val="150000"/>
              </a:lnSpc>
            </a:pPr>
            <a:r>
              <a:rPr lang="en-US" sz="2800" b="1" dirty="0">
                <a:latin typeface="+mj-lt"/>
              </a:rPr>
              <a:t>Practical Scenario Presentation:</a:t>
            </a:r>
            <a:r>
              <a:rPr lang="en-US" sz="2800" dirty="0">
                <a:latin typeface="+mj-lt"/>
              </a:rPr>
              <a:t> You are managing a construction project for </a:t>
            </a:r>
            <a:r>
              <a:rPr lang="en-US" sz="2800" b="1" dirty="0">
                <a:latin typeface="+mj-lt"/>
              </a:rPr>
              <a:t>Lendlease</a:t>
            </a:r>
            <a:r>
              <a:rPr lang="en-US" sz="2800" dirty="0">
                <a:latin typeface="+mj-lt"/>
              </a:rPr>
              <a:t>. You need to estimate the duration of various tasks like foundation laying, framing, and roofing. You have previous data from similar projects but need to adjust for current conditions.</a:t>
            </a:r>
          </a:p>
          <a:p>
            <a:pPr>
              <a:lnSpc>
                <a:spcPct val="150000"/>
              </a:lnSpc>
            </a:pPr>
            <a:r>
              <a:rPr lang="en-US" sz="2800" b="1" dirty="0">
                <a:latin typeface="+mj-lt"/>
              </a:rPr>
              <a:t>Class Discussion Question:</a:t>
            </a:r>
            <a:r>
              <a:rPr lang="en-US" sz="2800" dirty="0">
                <a:latin typeface="+mj-lt"/>
              </a:rPr>
              <a:t> Which estimating technique would you use for this project, and why? Would you prefer expert judgment, analogous estimating, or a more detailed parametric analysis?</a:t>
            </a:r>
          </a:p>
        </p:txBody>
      </p:sp>
    </p:spTree>
    <p:extLst>
      <p:ext uri="{BB962C8B-B14F-4D97-AF65-F5344CB8AC3E}">
        <p14:creationId xmlns:p14="http://schemas.microsoft.com/office/powerpoint/2010/main" val="86651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352809"/>
            <a:ext cx="7556500" cy="671851"/>
          </a:xfrm>
          <a:prstGeom prst="rect">
            <a:avLst/>
          </a:prstGeom>
          <a:solidFill>
            <a:schemeClr val="bg1"/>
          </a:solidFill>
        </p:spPr>
        <p:txBody>
          <a:bodyPr wrap="square">
            <a:spAutoFit/>
          </a:bodyPr>
          <a:lstStyle/>
          <a:p>
            <a:pPr>
              <a:lnSpc>
                <a:spcPct val="150000"/>
              </a:lnSpc>
            </a:pPr>
            <a:r>
              <a:rPr lang="en-US" sz="2800" b="1" dirty="0">
                <a:latin typeface="+mj-lt"/>
              </a:rPr>
              <a:t>Estimating Duration Techniques:</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1948123"/>
            <a:ext cx="7556500" cy="8427820"/>
          </a:xfrm>
          <a:prstGeom prst="rect">
            <a:avLst/>
          </a:prstGeom>
          <a:noFill/>
        </p:spPr>
        <p:txBody>
          <a:bodyPr wrap="square">
            <a:spAutoFit/>
          </a:bodyPr>
          <a:lstStyle/>
          <a:p>
            <a:pPr>
              <a:lnSpc>
                <a:spcPct val="150000"/>
              </a:lnSpc>
            </a:pPr>
            <a:r>
              <a:rPr lang="en-US" sz="2800" b="1" dirty="0">
                <a:latin typeface="+mj-lt"/>
              </a:rPr>
              <a:t>Responses:</a:t>
            </a:r>
            <a:r>
              <a:rPr lang="en-US" sz="2800" dirty="0">
                <a:latin typeface="+mj-lt"/>
              </a:rPr>
              <a:t> You might prefer expert judgment if you have experienced team members, or analogous estimating if you have relevant historical data. Parametric analysis could be useful if you need precise estimates based on quantifiable factors.</a:t>
            </a:r>
          </a:p>
          <a:p>
            <a:pPr>
              <a:lnSpc>
                <a:spcPct val="150000"/>
              </a:lnSpc>
            </a:pPr>
            <a:r>
              <a:rPr lang="en-US" sz="2800" b="1" dirty="0">
                <a:latin typeface="+mj-lt"/>
              </a:rPr>
              <a:t>Multiple-Choice Question:</a:t>
            </a:r>
            <a:r>
              <a:rPr lang="en-US" sz="2800" dirty="0">
                <a:latin typeface="+mj-lt"/>
              </a:rPr>
              <a:t> Which of the following techniques is based on historical data from similar projects?</a:t>
            </a:r>
          </a:p>
          <a:p>
            <a:pPr>
              <a:lnSpc>
                <a:spcPct val="150000"/>
              </a:lnSpc>
            </a:pPr>
            <a:r>
              <a:rPr lang="en-US" sz="2800" dirty="0">
                <a:latin typeface="+mj-lt"/>
              </a:rPr>
              <a:t>a) Analogous Estimating</a:t>
            </a:r>
            <a:br>
              <a:rPr lang="en-US" sz="2800" dirty="0">
                <a:latin typeface="+mj-lt"/>
              </a:rPr>
            </a:br>
            <a:r>
              <a:rPr lang="en-US" sz="2800" dirty="0">
                <a:latin typeface="+mj-lt"/>
              </a:rPr>
              <a:t>b) Expert Judgment</a:t>
            </a:r>
            <a:br>
              <a:rPr lang="en-US" sz="2800" dirty="0">
                <a:latin typeface="+mj-lt"/>
              </a:rPr>
            </a:br>
            <a:r>
              <a:rPr lang="en-US" sz="2800" dirty="0">
                <a:latin typeface="+mj-lt"/>
              </a:rPr>
              <a:t>c) Three-Point Estimating</a:t>
            </a:r>
            <a:br>
              <a:rPr lang="en-US" sz="2800" dirty="0">
                <a:latin typeface="+mj-lt"/>
              </a:rPr>
            </a:br>
            <a:r>
              <a:rPr lang="en-US" sz="2800" dirty="0">
                <a:latin typeface="+mj-lt"/>
              </a:rPr>
              <a:t>d) Parametric Estimating</a:t>
            </a:r>
          </a:p>
        </p:txBody>
      </p:sp>
      <p:sp>
        <p:nvSpPr>
          <p:cNvPr id="2" name="Rectangle: Rounded Corners 1">
            <a:extLst>
              <a:ext uri="{FF2B5EF4-FFF2-40B4-BE49-F238E27FC236}">
                <a16:creationId xmlns:a16="http://schemas.microsoft.com/office/drawing/2014/main" id="{22396BF2-025B-326B-22B8-506BFD591D23}"/>
              </a:ext>
            </a:extLst>
          </p:cNvPr>
          <p:cNvSpPr/>
          <p:nvPr/>
        </p:nvSpPr>
        <p:spPr>
          <a:xfrm>
            <a:off x="0" y="7861300"/>
            <a:ext cx="5073650" cy="533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4529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352809"/>
            <a:ext cx="7556500" cy="671851"/>
          </a:xfrm>
          <a:prstGeom prst="rect">
            <a:avLst/>
          </a:prstGeom>
          <a:solidFill>
            <a:schemeClr val="bg1"/>
          </a:solidFill>
        </p:spPr>
        <p:txBody>
          <a:bodyPr wrap="square">
            <a:spAutoFit/>
          </a:bodyPr>
          <a:lstStyle/>
          <a:p>
            <a:pPr>
              <a:lnSpc>
                <a:spcPct val="150000"/>
              </a:lnSpc>
            </a:pPr>
            <a:r>
              <a:rPr lang="en-US" sz="2800" b="1" dirty="0">
                <a:latin typeface="+mj-lt"/>
              </a:rPr>
              <a:t>Developing the Schedule</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1948123"/>
            <a:ext cx="7556500" cy="3257174"/>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Once activities are defined, sequenced, and their durations estimated, the next step is to develop the project schedule. This involves creating a timeline that reflects the planned start and finish dates for each activity.</a:t>
            </a:r>
          </a:p>
        </p:txBody>
      </p:sp>
    </p:spTree>
    <p:extLst>
      <p:ext uri="{BB962C8B-B14F-4D97-AF65-F5344CB8AC3E}">
        <p14:creationId xmlns:p14="http://schemas.microsoft.com/office/powerpoint/2010/main" val="106319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352809"/>
            <a:ext cx="7556500" cy="671851"/>
          </a:xfrm>
          <a:prstGeom prst="rect">
            <a:avLst/>
          </a:prstGeom>
          <a:solidFill>
            <a:schemeClr val="bg1"/>
          </a:solidFill>
        </p:spPr>
        <p:txBody>
          <a:bodyPr wrap="square">
            <a:spAutoFit/>
          </a:bodyPr>
          <a:lstStyle/>
          <a:p>
            <a:pPr>
              <a:lnSpc>
                <a:spcPct val="150000"/>
              </a:lnSpc>
            </a:pPr>
            <a:r>
              <a:rPr lang="en-US" sz="2800" b="1" dirty="0">
                <a:latin typeface="+mj-lt"/>
              </a:rPr>
              <a:t>Developing the Schedule</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1995552"/>
            <a:ext cx="7556500" cy="6488828"/>
          </a:xfrm>
          <a:prstGeom prst="rect">
            <a:avLst/>
          </a:prstGeom>
          <a:noFill/>
        </p:spPr>
        <p:txBody>
          <a:bodyPr wrap="square">
            <a:spAutoFit/>
          </a:bodyPr>
          <a:lstStyle/>
          <a:p>
            <a:pPr>
              <a:lnSpc>
                <a:spcPct val="150000"/>
              </a:lnSpc>
            </a:pPr>
            <a:r>
              <a:rPr lang="en-US" sz="2800" b="1" dirty="0">
                <a:latin typeface="+mj-lt"/>
              </a:rPr>
              <a:t>Practical Scenario Presentation:</a:t>
            </a:r>
            <a:r>
              <a:rPr lang="en-US" sz="2800" dirty="0">
                <a:latin typeface="+mj-lt"/>
              </a:rPr>
              <a:t> As a project manager at </a:t>
            </a:r>
            <a:r>
              <a:rPr lang="en-US" sz="2800" b="1" dirty="0">
                <a:latin typeface="+mj-lt"/>
              </a:rPr>
              <a:t>Telstra</a:t>
            </a:r>
            <a:r>
              <a:rPr lang="en-US" sz="2800" dirty="0">
                <a:latin typeface="+mj-lt"/>
              </a:rPr>
              <a:t>, you need to develop a schedule for rolling out a new nationwide broadband service. The project has multiple dependencies and requires coordination across various teams.</a:t>
            </a:r>
          </a:p>
          <a:p>
            <a:pPr>
              <a:lnSpc>
                <a:spcPct val="150000"/>
              </a:lnSpc>
            </a:pPr>
            <a:r>
              <a:rPr lang="en-US" sz="2800" b="1" dirty="0">
                <a:latin typeface="+mj-lt"/>
              </a:rPr>
              <a:t>Class Discussion Question:</a:t>
            </a:r>
            <a:r>
              <a:rPr lang="en-US" sz="2800" dirty="0">
                <a:latin typeface="+mj-lt"/>
              </a:rPr>
              <a:t> What factors would you consider when developing the project schedule, and how would you manage dependencies and resource constraints?</a:t>
            </a:r>
          </a:p>
        </p:txBody>
      </p:sp>
    </p:spTree>
    <p:extLst>
      <p:ext uri="{BB962C8B-B14F-4D97-AF65-F5344CB8AC3E}">
        <p14:creationId xmlns:p14="http://schemas.microsoft.com/office/powerpoint/2010/main" val="169505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3 &amp; 4</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352809"/>
            <a:ext cx="7556500" cy="671851"/>
          </a:xfrm>
          <a:prstGeom prst="rect">
            <a:avLst/>
          </a:prstGeom>
          <a:solidFill>
            <a:schemeClr val="bg1"/>
          </a:solidFill>
        </p:spPr>
        <p:txBody>
          <a:bodyPr wrap="square">
            <a:spAutoFit/>
          </a:bodyPr>
          <a:lstStyle/>
          <a:p>
            <a:pPr>
              <a:lnSpc>
                <a:spcPct val="150000"/>
              </a:lnSpc>
            </a:pPr>
            <a:r>
              <a:rPr lang="en-US" sz="2800" b="1" dirty="0">
                <a:latin typeface="+mj-lt"/>
              </a:rPr>
              <a:t>Developing the Schedule</a:t>
            </a:r>
            <a:endParaRPr lang="en-US" sz="2800" dirty="0">
              <a:latin typeface="+mj-lt"/>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1995552"/>
            <a:ext cx="7556500" cy="7135158"/>
          </a:xfrm>
          <a:prstGeom prst="rect">
            <a:avLst/>
          </a:prstGeom>
          <a:noFill/>
        </p:spPr>
        <p:txBody>
          <a:bodyPr wrap="square">
            <a:spAutoFit/>
          </a:bodyPr>
          <a:lstStyle/>
          <a:p>
            <a:pPr>
              <a:lnSpc>
                <a:spcPct val="150000"/>
              </a:lnSpc>
            </a:pPr>
            <a:r>
              <a:rPr lang="en-US" sz="2800" b="1" dirty="0">
                <a:latin typeface="+mj-lt"/>
              </a:rPr>
              <a:t>Responses:</a:t>
            </a:r>
            <a:r>
              <a:rPr lang="en-US" sz="2800" dirty="0">
                <a:latin typeface="+mj-lt"/>
              </a:rPr>
              <a:t> You might consider factors such as task dependencies, resource availability, and potential bottlenecks. Utilizing software tools like MS Project or Primavera could help you visualize and adjust the schedule as needed.</a:t>
            </a:r>
          </a:p>
          <a:p>
            <a:pPr>
              <a:lnSpc>
                <a:spcPct val="150000"/>
              </a:lnSpc>
            </a:pPr>
            <a:r>
              <a:rPr lang="en-US" sz="2800" b="1" dirty="0">
                <a:latin typeface="+mj-lt"/>
              </a:rPr>
              <a:t>Multiple-Choice Question:</a:t>
            </a:r>
            <a:r>
              <a:rPr lang="en-US" sz="2800" dirty="0">
                <a:latin typeface="+mj-lt"/>
              </a:rPr>
              <a:t> What is the primary output of the Develop Schedule process?</a:t>
            </a:r>
          </a:p>
          <a:p>
            <a:pPr>
              <a:lnSpc>
                <a:spcPct val="150000"/>
              </a:lnSpc>
            </a:pPr>
            <a:r>
              <a:rPr lang="en-US" sz="2800" dirty="0">
                <a:latin typeface="+mj-lt"/>
              </a:rPr>
              <a:t>a) Project Charter</a:t>
            </a:r>
            <a:br>
              <a:rPr lang="en-US" sz="2800" dirty="0">
                <a:latin typeface="+mj-lt"/>
              </a:rPr>
            </a:br>
            <a:r>
              <a:rPr lang="en-US" sz="2800" dirty="0">
                <a:latin typeface="+mj-lt"/>
              </a:rPr>
              <a:t>b) Resource Calendar</a:t>
            </a:r>
            <a:br>
              <a:rPr lang="en-US" sz="2800" dirty="0">
                <a:latin typeface="+mj-lt"/>
              </a:rPr>
            </a:br>
            <a:r>
              <a:rPr lang="en-US" sz="2800" dirty="0">
                <a:latin typeface="+mj-lt"/>
              </a:rPr>
              <a:t>c) Work Breakdown Structure</a:t>
            </a:r>
          </a:p>
          <a:p>
            <a:pPr>
              <a:lnSpc>
                <a:spcPct val="150000"/>
              </a:lnSpc>
            </a:pPr>
            <a:r>
              <a:rPr lang="en-US" sz="2800" dirty="0">
                <a:latin typeface="+mj-lt"/>
              </a:rPr>
              <a:t>d) Project Schedule</a:t>
            </a:r>
          </a:p>
        </p:txBody>
      </p:sp>
      <p:sp>
        <p:nvSpPr>
          <p:cNvPr id="2" name="Rectangle: Rounded Corners 1">
            <a:extLst>
              <a:ext uri="{FF2B5EF4-FFF2-40B4-BE49-F238E27FC236}">
                <a16:creationId xmlns:a16="http://schemas.microsoft.com/office/drawing/2014/main" id="{8853E48A-D8E1-76C4-E14F-1E86C99ED0F2}"/>
              </a:ext>
            </a:extLst>
          </p:cNvPr>
          <p:cNvSpPr/>
          <p:nvPr/>
        </p:nvSpPr>
        <p:spPr>
          <a:xfrm>
            <a:off x="0" y="8470900"/>
            <a:ext cx="4845050" cy="67185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4705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855</TotalTime>
  <Words>4038</Words>
  <Application>Microsoft Office PowerPoint</Application>
  <PresentationFormat>Custom</PresentationFormat>
  <Paragraphs>382</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315</cp:revision>
  <dcterms:created xsi:type="dcterms:W3CDTF">2024-07-26T23:28:23Z</dcterms:created>
  <dcterms:modified xsi:type="dcterms:W3CDTF">2024-09-17T21:29:45Z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