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85" r:id="rId2"/>
    <p:sldId id="372" r:id="rId3"/>
    <p:sldId id="381" r:id="rId4"/>
    <p:sldId id="383" r:id="rId5"/>
    <p:sldId id="384" r:id="rId6"/>
    <p:sldId id="385" r:id="rId7"/>
    <p:sldId id="374" r:id="rId8"/>
    <p:sldId id="387" r:id="rId9"/>
    <p:sldId id="376" r:id="rId10"/>
    <p:sldId id="377" r:id="rId11"/>
    <p:sldId id="378" r:id="rId12"/>
    <p:sldId id="379" r:id="rId13"/>
    <p:sldId id="380" r:id="rId14"/>
    <p:sldId id="382" r:id="rId15"/>
    <p:sldId id="386" r:id="rId16"/>
    <p:sldId id="389" r:id="rId17"/>
    <p:sldId id="390" r:id="rId18"/>
    <p:sldId id="391" r:id="rId19"/>
    <p:sldId id="388"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371" r:id="rId55"/>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4660"/>
  </p:normalViewPr>
  <p:slideViewPr>
    <p:cSldViewPr>
      <p:cViewPr>
        <p:scale>
          <a:sx n="50" d="100"/>
          <a:sy n="50" d="100"/>
        </p:scale>
        <p:origin x="2502" y="-2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11/09/2024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7781489"/>
          </a:xfrm>
          <a:prstGeom prst="rect">
            <a:avLst/>
          </a:prstGeom>
          <a:noFill/>
        </p:spPr>
        <p:txBody>
          <a:bodyPr wrap="square">
            <a:spAutoFit/>
          </a:bodyPr>
          <a:lstStyle/>
          <a:p>
            <a:pPr>
              <a:lnSpc>
                <a:spcPct val="150000"/>
              </a:lnSpc>
            </a:pPr>
            <a:r>
              <a:rPr lang="en-US" sz="2800" b="1" dirty="0">
                <a:latin typeface="+mj-lt"/>
              </a:rPr>
              <a:t>Step-by-Step Instructions for Individual Presentation:</a:t>
            </a:r>
          </a:p>
          <a:p>
            <a:pPr>
              <a:lnSpc>
                <a:spcPct val="150000"/>
              </a:lnSpc>
            </a:pPr>
            <a:r>
              <a:rPr lang="en-US" sz="2800" b="1" dirty="0">
                <a:latin typeface="+mj-lt"/>
              </a:rPr>
              <a:t>Step 1: Review the Assignment Instructions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Download the documents attached to the 'Individual Presentation' section in Blackboard. These include the 'Individual Assignment Cover Sheet 2024' and 'HS2061 - Individual Presentation - T2 2024.pdf.'</a:t>
            </a:r>
          </a:p>
          <a:p>
            <a:pPr marL="457200" indent="-457200">
              <a:lnSpc>
                <a:spcPct val="150000"/>
              </a:lnSpc>
              <a:buFont typeface="Arial" panose="020B0604020202020204" pitchFamily="34" charset="0"/>
              <a:buChar char="•"/>
            </a:pPr>
            <a:r>
              <a:rPr lang="en-US" sz="2800" dirty="0">
                <a:latin typeface="+mj-lt"/>
              </a:rPr>
              <a:t>Carefully read through these documents to understand the requirements, including presentation format, submission guidelines, and assessment criteria.</a:t>
            </a:r>
          </a:p>
        </p:txBody>
      </p:sp>
    </p:spTree>
    <p:extLst>
      <p:ext uri="{BB962C8B-B14F-4D97-AF65-F5344CB8AC3E}">
        <p14:creationId xmlns:p14="http://schemas.microsoft.com/office/powerpoint/2010/main" val="184793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3903504"/>
          </a:xfrm>
          <a:prstGeom prst="rect">
            <a:avLst/>
          </a:prstGeom>
          <a:noFill/>
        </p:spPr>
        <p:txBody>
          <a:bodyPr wrap="square">
            <a:spAutoFit/>
          </a:bodyPr>
          <a:lstStyle/>
          <a:p>
            <a:pPr>
              <a:lnSpc>
                <a:spcPct val="150000"/>
              </a:lnSpc>
            </a:pPr>
            <a:r>
              <a:rPr lang="en-US" sz="2800" b="1" dirty="0">
                <a:latin typeface="+mj-lt"/>
              </a:rPr>
              <a:t>Step 5: Deliver Your Presentation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Present your topic during your allocated tutorial session between Session 5 and Sessions 1 &amp; 21.</a:t>
            </a:r>
          </a:p>
          <a:p>
            <a:pPr marL="457200" indent="-457200">
              <a:lnSpc>
                <a:spcPct val="150000"/>
              </a:lnSpc>
              <a:buFont typeface="Arial" panose="020B0604020202020204" pitchFamily="34" charset="0"/>
              <a:buChar char="•"/>
            </a:pPr>
            <a:r>
              <a:rPr lang="en-US" sz="2800" dirty="0">
                <a:latin typeface="+mj-lt"/>
              </a:rPr>
              <a:t>You will have 10 minutes for the presentation, followed by a 5-minute Q&amp;A session.</a:t>
            </a:r>
          </a:p>
        </p:txBody>
      </p:sp>
    </p:spTree>
    <p:extLst>
      <p:ext uri="{BB962C8B-B14F-4D97-AF65-F5344CB8AC3E}">
        <p14:creationId xmlns:p14="http://schemas.microsoft.com/office/powerpoint/2010/main" val="250855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5262979"/>
          </a:xfrm>
          <a:prstGeom prst="rect">
            <a:avLst/>
          </a:prstGeom>
          <a:noFill/>
        </p:spPr>
        <p:txBody>
          <a:bodyPr wrap="square">
            <a:spAutoFit/>
          </a:bodyPr>
          <a:lstStyle/>
          <a:p>
            <a:r>
              <a:rPr lang="en-US" sz="2800" b="1" dirty="0">
                <a:latin typeface="+mj-lt"/>
              </a:rPr>
              <a:t>Important Notes:</a:t>
            </a:r>
            <a:endParaRPr lang="en-US" sz="2800" dirty="0">
              <a:latin typeface="+mj-lt"/>
            </a:endParaRPr>
          </a:p>
          <a:p>
            <a:pPr marL="457200" indent="-457200">
              <a:buFont typeface="Arial" panose="020B0604020202020204" pitchFamily="34" charset="0"/>
              <a:buChar char="•"/>
            </a:pPr>
            <a:r>
              <a:rPr lang="en-US" sz="2800" dirty="0">
                <a:latin typeface="+mj-lt"/>
              </a:rPr>
              <a:t>Ensure your presentation is well-organized, clear, and visually appealing.</a:t>
            </a:r>
          </a:p>
          <a:p>
            <a:pPr marL="457200" indent="-457200">
              <a:buFont typeface="Arial" panose="020B0604020202020204" pitchFamily="34" charset="0"/>
              <a:buChar char="•"/>
            </a:pPr>
            <a:r>
              <a:rPr lang="en-US" sz="2800" dirty="0">
                <a:latin typeface="+mj-lt"/>
              </a:rPr>
              <a:t>Be prepared to facilitate a discussion, engage with your peers, and answer questions.</a:t>
            </a:r>
          </a:p>
          <a:p>
            <a:pPr marL="457200" indent="-457200">
              <a:buFont typeface="Arial" panose="020B0604020202020204" pitchFamily="34" charset="0"/>
              <a:buChar char="•"/>
            </a:pPr>
            <a:r>
              <a:rPr lang="en-US" sz="2800" dirty="0">
                <a:latin typeface="+mj-lt"/>
              </a:rPr>
              <a:t>Do not upload your presentation via mobile devices or tablets; use a desktop or laptop computer.</a:t>
            </a:r>
          </a:p>
          <a:p>
            <a:pPr marL="457200" indent="-457200">
              <a:buFont typeface="Arial" panose="020B0604020202020204" pitchFamily="34" charset="0"/>
              <a:buChar char="•"/>
            </a:pPr>
            <a:r>
              <a:rPr lang="en-US" sz="2800" dirty="0">
                <a:latin typeface="+mj-lt"/>
              </a:rPr>
              <a:t>Late submissions are subject to penalties, and presentations delivered without prior submission will not receive full marks. (Marking penalty of -5% late submission per day)</a:t>
            </a:r>
          </a:p>
        </p:txBody>
      </p:sp>
    </p:spTree>
    <p:extLst>
      <p:ext uri="{BB962C8B-B14F-4D97-AF65-F5344CB8AC3E}">
        <p14:creationId xmlns:p14="http://schemas.microsoft.com/office/powerpoint/2010/main" val="47600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5196166"/>
          </a:xfrm>
          <a:prstGeom prst="rect">
            <a:avLst/>
          </a:prstGeom>
          <a:noFill/>
        </p:spPr>
        <p:txBody>
          <a:bodyPr wrap="square">
            <a:spAutoFit/>
          </a:bodyPr>
          <a:lstStyle/>
          <a:p>
            <a:pPr>
              <a:lnSpc>
                <a:spcPct val="150000"/>
              </a:lnSpc>
            </a:pPr>
            <a:r>
              <a:rPr lang="en-US" sz="2800" b="1" dirty="0">
                <a:latin typeface="+mj-lt"/>
              </a:rPr>
              <a:t>What Is Not Accepted:</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Handwritten submissions, photos, screenshots, and any other format not specified in the instructions.</a:t>
            </a:r>
          </a:p>
          <a:p>
            <a:pPr marL="457200" indent="-457200">
              <a:lnSpc>
                <a:spcPct val="150000"/>
              </a:lnSpc>
              <a:buFont typeface="Arial" panose="020B0604020202020204" pitchFamily="34" charset="0"/>
              <a:buChar char="•"/>
            </a:pPr>
            <a:r>
              <a:rPr lang="en-US" sz="2800" dirty="0">
                <a:latin typeface="+mj-lt"/>
              </a:rPr>
              <a:t>Emailed submissions or submissions for a different assessment or unit.</a:t>
            </a:r>
          </a:p>
          <a:p>
            <a:pPr marL="457200" indent="-457200">
              <a:lnSpc>
                <a:spcPct val="150000"/>
              </a:lnSpc>
              <a:buFont typeface="Arial" panose="020B0604020202020204" pitchFamily="34" charset="0"/>
              <a:buChar char="•"/>
            </a:pPr>
            <a:r>
              <a:rPr lang="en-US" sz="2800" dirty="0">
                <a:latin typeface="+mj-lt"/>
              </a:rPr>
              <a:t>Files without a name and/or Student ID or with incorrect information.</a:t>
            </a:r>
          </a:p>
        </p:txBody>
      </p:sp>
    </p:spTree>
    <p:extLst>
      <p:ext uri="{BB962C8B-B14F-4D97-AF65-F5344CB8AC3E}">
        <p14:creationId xmlns:p14="http://schemas.microsoft.com/office/powerpoint/2010/main" val="12758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3257174"/>
          </a:xfrm>
          <a:prstGeom prst="rect">
            <a:avLst/>
          </a:prstGeom>
          <a:noFill/>
        </p:spPr>
        <p:txBody>
          <a:bodyPr wrap="square">
            <a:spAutoFit/>
          </a:bodyPr>
          <a:lstStyle/>
          <a:p>
            <a:pPr>
              <a:lnSpc>
                <a:spcPct val="150000"/>
              </a:lnSpc>
            </a:pPr>
            <a:r>
              <a:rPr lang="en-US" sz="2800" b="1" dirty="0">
                <a:latin typeface="+mj-lt"/>
              </a:rPr>
              <a:t>Marking Criteria:</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Quality of Submitted Materials (5 Marks)</a:t>
            </a:r>
          </a:p>
          <a:p>
            <a:pPr marL="457200" indent="-457200">
              <a:lnSpc>
                <a:spcPct val="150000"/>
              </a:lnSpc>
              <a:buFont typeface="Arial" panose="020B0604020202020204" pitchFamily="34" charset="0"/>
              <a:buChar char="•"/>
            </a:pPr>
            <a:r>
              <a:rPr lang="en-US" sz="2800" dirty="0">
                <a:latin typeface="+mj-lt"/>
              </a:rPr>
              <a:t>Facilitated Discussion (5 Marks)</a:t>
            </a:r>
          </a:p>
          <a:p>
            <a:pPr marL="457200" indent="-457200">
              <a:lnSpc>
                <a:spcPct val="150000"/>
              </a:lnSpc>
              <a:buFont typeface="Arial" panose="020B0604020202020204" pitchFamily="34" charset="0"/>
              <a:buChar char="•"/>
            </a:pPr>
            <a:r>
              <a:rPr lang="en-US" sz="2800" dirty="0">
                <a:latin typeface="+mj-lt"/>
              </a:rPr>
              <a:t>Fluency &amp; Voice (5 Marks)</a:t>
            </a:r>
          </a:p>
          <a:p>
            <a:pPr marL="457200" indent="-457200">
              <a:lnSpc>
                <a:spcPct val="150000"/>
              </a:lnSpc>
              <a:buFont typeface="Arial" panose="020B0604020202020204" pitchFamily="34" charset="0"/>
              <a:buChar char="•"/>
            </a:pPr>
            <a:r>
              <a:rPr lang="en-US" sz="2800" dirty="0">
                <a:latin typeface="+mj-lt"/>
              </a:rPr>
              <a:t>Interaction with Tutorial Attendees (5 Marks)</a:t>
            </a:r>
          </a:p>
        </p:txBody>
      </p:sp>
    </p:spTree>
    <p:extLst>
      <p:ext uri="{BB962C8B-B14F-4D97-AF65-F5344CB8AC3E}">
        <p14:creationId xmlns:p14="http://schemas.microsoft.com/office/powerpoint/2010/main" val="2650484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Rubric Criteria</a:t>
            </a:r>
          </a:p>
        </p:txBody>
      </p:sp>
      <p:pic>
        <p:nvPicPr>
          <p:cNvPr id="6" name="Picture 5">
            <a:extLst>
              <a:ext uri="{FF2B5EF4-FFF2-40B4-BE49-F238E27FC236}">
                <a16:creationId xmlns:a16="http://schemas.microsoft.com/office/drawing/2014/main" id="{F0B57968-C32A-AFA1-F7BE-49C46020B917}"/>
              </a:ext>
            </a:extLst>
          </p:cNvPr>
          <p:cNvPicPr>
            <a:picLocks noChangeAspect="1"/>
          </p:cNvPicPr>
          <p:nvPr/>
        </p:nvPicPr>
        <p:blipFill>
          <a:blip r:embed="rId3"/>
          <a:srcRect l="23781" t="10560" r="24790" b="8767"/>
          <a:stretch/>
        </p:blipFill>
        <p:spPr>
          <a:xfrm>
            <a:off x="0" y="2400186"/>
            <a:ext cx="7556500" cy="6667502"/>
          </a:xfrm>
          <a:prstGeom prst="rect">
            <a:avLst/>
          </a:prstGeom>
        </p:spPr>
      </p:pic>
    </p:spTree>
    <p:extLst>
      <p:ext uri="{BB962C8B-B14F-4D97-AF65-F5344CB8AC3E}">
        <p14:creationId xmlns:p14="http://schemas.microsoft.com/office/powerpoint/2010/main" val="418375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pic>
        <p:nvPicPr>
          <p:cNvPr id="6" name="Picture 5">
            <a:extLst>
              <a:ext uri="{FF2B5EF4-FFF2-40B4-BE49-F238E27FC236}">
                <a16:creationId xmlns:a16="http://schemas.microsoft.com/office/drawing/2014/main" id="{488838DA-8D34-DFAC-FFB6-7C7689DD6149}"/>
              </a:ext>
            </a:extLst>
          </p:cNvPr>
          <p:cNvPicPr>
            <a:picLocks noChangeAspect="1"/>
          </p:cNvPicPr>
          <p:nvPr/>
        </p:nvPicPr>
        <p:blipFill>
          <a:blip r:embed="rId3"/>
          <a:srcRect t="8767" b="12353"/>
          <a:stretch/>
        </p:blipFill>
        <p:spPr>
          <a:xfrm>
            <a:off x="0" y="2813943"/>
            <a:ext cx="7556500" cy="3352800"/>
          </a:xfrm>
          <a:prstGeom prst="rect">
            <a:avLst/>
          </a:prstGeom>
        </p:spPr>
      </p:pic>
      <p:sp>
        <p:nvSpPr>
          <p:cNvPr id="12" name="Rectangle: Rounded Corners 11">
            <a:extLst>
              <a:ext uri="{FF2B5EF4-FFF2-40B4-BE49-F238E27FC236}">
                <a16:creationId xmlns:a16="http://schemas.microsoft.com/office/drawing/2014/main" id="{0342770D-6BBA-D147-FC8C-ED999FAA70D6}"/>
              </a:ext>
            </a:extLst>
          </p:cNvPr>
          <p:cNvSpPr/>
          <p:nvPr/>
        </p:nvSpPr>
        <p:spPr>
          <a:xfrm>
            <a:off x="273050" y="4795142"/>
            <a:ext cx="121920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05224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B88191-7F2E-FBB8-475E-6E61E4DA5F38}"/>
              </a:ext>
            </a:extLst>
          </p:cNvPr>
          <p:cNvPicPr>
            <a:picLocks noChangeAspect="1"/>
          </p:cNvPicPr>
          <p:nvPr/>
        </p:nvPicPr>
        <p:blipFill>
          <a:blip r:embed="rId2"/>
          <a:srcRect t="8767" b="10560"/>
          <a:stretch/>
        </p:blipFill>
        <p:spPr>
          <a:xfrm>
            <a:off x="0" y="2984500"/>
            <a:ext cx="7556500" cy="3429000"/>
          </a:xfrm>
          <a:prstGeom prst="rect">
            <a:avLst/>
          </a:prstGeom>
        </p:spPr>
      </p:pic>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3"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12" name="Rectangle: Rounded Corners 11">
            <a:extLst>
              <a:ext uri="{FF2B5EF4-FFF2-40B4-BE49-F238E27FC236}">
                <a16:creationId xmlns:a16="http://schemas.microsoft.com/office/drawing/2014/main" id="{0342770D-6BBA-D147-FC8C-ED999FAA70D6}"/>
              </a:ext>
            </a:extLst>
          </p:cNvPr>
          <p:cNvSpPr/>
          <p:nvPr/>
        </p:nvSpPr>
        <p:spPr>
          <a:xfrm>
            <a:off x="2178050" y="4699000"/>
            <a:ext cx="3276600" cy="3355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28449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4019AB-B3A5-430D-4CE6-304D7CF6AB87}"/>
              </a:ext>
            </a:extLst>
          </p:cNvPr>
          <p:cNvPicPr>
            <a:picLocks noChangeAspect="1"/>
          </p:cNvPicPr>
          <p:nvPr/>
        </p:nvPicPr>
        <p:blipFill>
          <a:blip r:embed="rId2"/>
          <a:srcRect t="6975" b="8768"/>
          <a:stretch/>
        </p:blipFill>
        <p:spPr>
          <a:xfrm>
            <a:off x="0" y="2908300"/>
            <a:ext cx="7556500" cy="3581400"/>
          </a:xfrm>
          <a:prstGeom prst="rect">
            <a:avLst/>
          </a:prstGeom>
        </p:spPr>
      </p:pic>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3"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12" name="Rectangle: Rounded Corners 11">
            <a:extLst>
              <a:ext uri="{FF2B5EF4-FFF2-40B4-BE49-F238E27FC236}">
                <a16:creationId xmlns:a16="http://schemas.microsoft.com/office/drawing/2014/main" id="{0342770D-6BBA-D147-FC8C-ED999FAA70D6}"/>
              </a:ext>
            </a:extLst>
          </p:cNvPr>
          <p:cNvSpPr/>
          <p:nvPr/>
        </p:nvSpPr>
        <p:spPr>
          <a:xfrm>
            <a:off x="2101850" y="3670300"/>
            <a:ext cx="2133600" cy="14351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6074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C9AA53-8E1C-56D1-7568-9BAC96B0D788}"/>
              </a:ext>
            </a:extLst>
          </p:cNvPr>
          <p:cNvPicPr>
            <a:picLocks noChangeAspect="1"/>
          </p:cNvPicPr>
          <p:nvPr/>
        </p:nvPicPr>
        <p:blipFill>
          <a:blip r:embed="rId2"/>
          <a:srcRect t="6975" b="8768"/>
          <a:stretch/>
        </p:blipFill>
        <p:spPr>
          <a:xfrm>
            <a:off x="0" y="2908300"/>
            <a:ext cx="7556500" cy="3581400"/>
          </a:xfrm>
          <a:prstGeom prst="rect">
            <a:avLst/>
          </a:prstGeom>
        </p:spPr>
      </p:pic>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3"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12" name="Rectangle: Rounded Corners 11">
            <a:extLst>
              <a:ext uri="{FF2B5EF4-FFF2-40B4-BE49-F238E27FC236}">
                <a16:creationId xmlns:a16="http://schemas.microsoft.com/office/drawing/2014/main" id="{0342770D-6BBA-D147-FC8C-ED999FAA70D6}"/>
              </a:ext>
            </a:extLst>
          </p:cNvPr>
          <p:cNvSpPr/>
          <p:nvPr/>
        </p:nvSpPr>
        <p:spPr>
          <a:xfrm>
            <a:off x="1873250" y="4432300"/>
            <a:ext cx="3429000"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5A458E19-750B-04CD-F22F-2D5CBF28E13B}"/>
              </a:ext>
            </a:extLst>
          </p:cNvPr>
          <p:cNvSpPr/>
          <p:nvPr/>
        </p:nvSpPr>
        <p:spPr>
          <a:xfrm>
            <a:off x="5530850" y="6150896"/>
            <a:ext cx="1101200" cy="26260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2272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1961755"/>
          </a:xfrm>
          <a:prstGeom prst="rect">
            <a:avLst/>
          </a:prstGeom>
          <a:noFill/>
        </p:spPr>
        <p:txBody>
          <a:bodyPr wrap="square">
            <a:spAutoFit/>
          </a:bodyPr>
          <a:lstStyle/>
          <a:p>
            <a:pPr>
              <a:lnSpc>
                <a:spcPct val="150000"/>
              </a:lnSpc>
            </a:pPr>
            <a:r>
              <a:rPr lang="en-US" sz="2800" dirty="0">
                <a:latin typeface="+mj-lt"/>
              </a:rPr>
              <a:t>By following these steps, you will be well-prepared to complete your Individual Presentation successfully. Good luck!</a:t>
            </a:r>
          </a:p>
        </p:txBody>
      </p:sp>
    </p:spTree>
    <p:extLst>
      <p:ext uri="{BB962C8B-B14F-4D97-AF65-F5344CB8AC3E}">
        <p14:creationId xmlns:p14="http://schemas.microsoft.com/office/powerpoint/2010/main" val="354628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5196166"/>
          </a:xfrm>
          <a:prstGeom prst="rect">
            <a:avLst/>
          </a:prstGeom>
          <a:noFill/>
        </p:spPr>
        <p:txBody>
          <a:bodyPr wrap="square">
            <a:spAutoFit/>
          </a:bodyPr>
          <a:lstStyle/>
          <a:p>
            <a:pPr>
              <a:lnSpc>
                <a:spcPct val="150000"/>
              </a:lnSpc>
            </a:pPr>
            <a:r>
              <a:rPr lang="en-US" sz="2800" b="1" dirty="0">
                <a:latin typeface="+mj-lt"/>
              </a:rPr>
              <a:t>Step 2: Choose Your Presentation Topic</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Select a topic related to Project Management from the weekly materials presented between Sessions 5 and 11.</a:t>
            </a:r>
          </a:p>
          <a:p>
            <a:pPr marL="457200" indent="-457200">
              <a:lnSpc>
                <a:spcPct val="150000"/>
              </a:lnSpc>
              <a:buFont typeface="Arial" panose="020B0604020202020204" pitchFamily="34" charset="0"/>
              <a:buChar char="•"/>
            </a:pPr>
            <a:r>
              <a:rPr lang="en-US" sz="2800" dirty="0">
                <a:latin typeface="+mj-lt"/>
              </a:rPr>
              <a:t>Topics include, but are not limited to, Project Scope Management, Project Time Management, Project Cost Management, Project Risk Management, and more.</a:t>
            </a:r>
          </a:p>
        </p:txBody>
      </p:sp>
    </p:spTree>
    <p:extLst>
      <p:ext uri="{BB962C8B-B14F-4D97-AF65-F5344CB8AC3E}">
        <p14:creationId xmlns:p14="http://schemas.microsoft.com/office/powerpoint/2010/main" val="99192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pic>
        <p:nvPicPr>
          <p:cNvPr id="2" name="Picture 1">
            <a:extLst>
              <a:ext uri="{FF2B5EF4-FFF2-40B4-BE49-F238E27FC236}">
                <a16:creationId xmlns:a16="http://schemas.microsoft.com/office/drawing/2014/main" id="{63AA80B5-26B7-6F6C-EE19-42E9F27DE9A3}"/>
              </a:ext>
            </a:extLst>
          </p:cNvPr>
          <p:cNvPicPr>
            <a:picLocks noChangeAspect="1"/>
          </p:cNvPicPr>
          <p:nvPr/>
        </p:nvPicPr>
        <p:blipFill>
          <a:blip r:embed="rId3"/>
          <a:srcRect l="18740" t="28487" r="22773" b="12353"/>
          <a:stretch/>
        </p:blipFill>
        <p:spPr>
          <a:xfrm>
            <a:off x="0" y="2824196"/>
            <a:ext cx="7556500" cy="4299387"/>
          </a:xfrm>
          <a:prstGeom prst="rect">
            <a:avLst/>
          </a:prstGeom>
        </p:spPr>
      </p:pic>
      <p:pic>
        <p:nvPicPr>
          <p:cNvPr id="6" name="Picture 5">
            <a:extLst>
              <a:ext uri="{FF2B5EF4-FFF2-40B4-BE49-F238E27FC236}">
                <a16:creationId xmlns:a16="http://schemas.microsoft.com/office/drawing/2014/main" id="{7C4AC3F5-AD94-E88F-45E4-1CD802DF04B6}"/>
              </a:ext>
            </a:extLst>
          </p:cNvPr>
          <p:cNvPicPr>
            <a:picLocks noChangeAspect="1"/>
          </p:cNvPicPr>
          <p:nvPr/>
        </p:nvPicPr>
        <p:blipFill>
          <a:blip r:embed="rId4"/>
          <a:srcRect l="24790" t="53586" r="67901" b="41036"/>
          <a:stretch/>
        </p:blipFill>
        <p:spPr>
          <a:xfrm>
            <a:off x="101783" y="2910147"/>
            <a:ext cx="628467" cy="260141"/>
          </a:xfrm>
          <a:prstGeom prst="rect">
            <a:avLst/>
          </a:prstGeom>
          <a:solidFill>
            <a:schemeClr val="accent6">
              <a:lumMod val="20000"/>
              <a:lumOff val="80000"/>
            </a:schemeClr>
          </a:solidFill>
        </p:spPr>
      </p:pic>
      <p:sp>
        <p:nvSpPr>
          <p:cNvPr id="12" name="Rectangle: Rounded Corners 11">
            <a:extLst>
              <a:ext uri="{FF2B5EF4-FFF2-40B4-BE49-F238E27FC236}">
                <a16:creationId xmlns:a16="http://schemas.microsoft.com/office/drawing/2014/main" id="{D8AF7694-2EE9-5CE0-3B7A-3DD4DD4715A9}"/>
              </a:ext>
            </a:extLst>
          </p:cNvPr>
          <p:cNvSpPr/>
          <p:nvPr/>
        </p:nvSpPr>
        <p:spPr>
          <a:xfrm>
            <a:off x="0" y="2903654"/>
            <a:ext cx="7556500" cy="99524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0362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262979"/>
          </a:xfrm>
          <a:prstGeom prst="rect">
            <a:avLst/>
          </a:prstGeom>
          <a:noFill/>
        </p:spPr>
        <p:txBody>
          <a:bodyPr wrap="square">
            <a:spAutoFit/>
          </a:bodyPr>
          <a:lstStyle/>
          <a:p>
            <a:r>
              <a:rPr lang="en-US" sz="2800" b="1" dirty="0">
                <a:latin typeface="+mj-lt"/>
              </a:rPr>
              <a:t>Introduction:</a:t>
            </a:r>
            <a:r>
              <a:rPr lang="en-US" sz="2800" dirty="0">
                <a:latin typeface="+mj-lt"/>
              </a:rPr>
              <a:t> In this session, we will dive into Project Scope Management, a critical domain in project management that ensures all the work required—and only the work required—to complete a project successfully is included. The topics we'll cover include scope definition, requirement gathering techniques, work breakdown structure (WBS), project deliverables, and scope control. These concepts are fundamental in ensuring that your project stays on track and meets its objectives without scope creep or unnecessary delays.</a:t>
            </a:r>
            <a:endParaRPr lang="en-AU" sz="2800" dirty="0">
              <a:latin typeface="+mj-lt"/>
            </a:endParaRPr>
          </a:p>
        </p:txBody>
      </p:sp>
    </p:spTree>
    <p:extLst>
      <p:ext uri="{BB962C8B-B14F-4D97-AF65-F5344CB8AC3E}">
        <p14:creationId xmlns:p14="http://schemas.microsoft.com/office/powerpoint/2010/main" val="3418899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832092"/>
          </a:xfrm>
          <a:prstGeom prst="rect">
            <a:avLst/>
          </a:prstGeom>
          <a:noFill/>
        </p:spPr>
        <p:txBody>
          <a:bodyPr wrap="square">
            <a:spAutoFit/>
          </a:bodyPr>
          <a:lstStyle/>
          <a:p>
            <a:r>
              <a:rPr lang="en-US" sz="2800" b="1" dirty="0">
                <a:latin typeface="+mj-lt"/>
              </a:rPr>
              <a:t>Scenario Presentation:</a:t>
            </a:r>
            <a:r>
              <a:rPr lang="en-US" sz="2800" dirty="0">
                <a:latin typeface="+mj-lt"/>
              </a:rPr>
              <a:t> Imagine you are working for a tech company like Atlassian, tasked with developing a new project management tool. One of your first responsibilities is to define the project scope clearly. If the scope is not well-defined, the project could expand beyond its original goals, leading to delays and increased costs. Your team needs to gather requirements effectively, break down the project work into manageable parts, and control the scope throughout the project lifecycle to ensure success.</a:t>
            </a:r>
            <a:endParaRPr lang="en-AU" sz="2800" dirty="0">
              <a:latin typeface="+mj-lt"/>
            </a:endParaRPr>
          </a:p>
        </p:txBody>
      </p:sp>
    </p:spTree>
    <p:extLst>
      <p:ext uri="{BB962C8B-B14F-4D97-AF65-F5344CB8AC3E}">
        <p14:creationId xmlns:p14="http://schemas.microsoft.com/office/powerpoint/2010/main" val="372263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10843"/>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What do you think could happen if a project's scope is not clearly defined at the beginning? How might this impact the project's timeline, budget, and quality?</a:t>
            </a:r>
            <a:endParaRPr lang="en-AU" sz="2800" dirty="0">
              <a:latin typeface="+mj-lt"/>
            </a:endParaRPr>
          </a:p>
        </p:txBody>
      </p:sp>
    </p:spTree>
    <p:extLst>
      <p:ext uri="{BB962C8B-B14F-4D97-AF65-F5344CB8AC3E}">
        <p14:creationId xmlns:p14="http://schemas.microsoft.com/office/powerpoint/2010/main" val="204066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 "The project could face delays because of unclear or changing requirements."</a:t>
            </a:r>
          </a:p>
          <a:p>
            <a:pPr>
              <a:lnSpc>
                <a:spcPct val="150000"/>
              </a:lnSpc>
              <a:buFont typeface="Arial" panose="020B0604020202020204" pitchFamily="34" charset="0"/>
              <a:buChar char="•"/>
            </a:pPr>
            <a:r>
              <a:rPr lang="en-US" sz="2800" dirty="0">
                <a:latin typeface="+mj-lt"/>
              </a:rPr>
              <a:t> "The budget might increase as more work is added without proper justification."</a:t>
            </a:r>
          </a:p>
          <a:p>
            <a:pPr>
              <a:lnSpc>
                <a:spcPct val="150000"/>
              </a:lnSpc>
              <a:buFont typeface="Arial" panose="020B0604020202020204" pitchFamily="34" charset="0"/>
              <a:buChar char="•"/>
            </a:pPr>
            <a:r>
              <a:rPr lang="en-US" sz="2800" dirty="0">
                <a:latin typeface="+mj-lt"/>
              </a:rPr>
              <a:t> "The quality of the final product could suffer due to a lack of focus on the core objectives."</a:t>
            </a:r>
          </a:p>
        </p:txBody>
      </p:sp>
    </p:spTree>
    <p:extLst>
      <p:ext uri="{BB962C8B-B14F-4D97-AF65-F5344CB8AC3E}">
        <p14:creationId xmlns:p14="http://schemas.microsoft.com/office/powerpoint/2010/main" val="3026558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What is the primary goal of Project Scope Management?</a:t>
            </a:r>
          </a:p>
          <a:p>
            <a:pPr marL="514350" indent="-514350">
              <a:lnSpc>
                <a:spcPct val="150000"/>
              </a:lnSpc>
              <a:buAutoNum type="alphaLcParenR"/>
            </a:pPr>
            <a:r>
              <a:rPr lang="en-US" sz="2800" dirty="0">
                <a:latin typeface="+mj-lt"/>
              </a:rPr>
              <a:t>To ensure all work required for the project is completed.</a:t>
            </a:r>
          </a:p>
          <a:p>
            <a:pPr marL="514350" indent="-514350">
              <a:lnSpc>
                <a:spcPct val="150000"/>
              </a:lnSpc>
              <a:buAutoNum type="alphaLcParenR"/>
            </a:pPr>
            <a:r>
              <a:rPr lang="en-US" sz="2800" dirty="0">
                <a:latin typeface="+mj-lt"/>
              </a:rPr>
              <a:t>To monitor the project's budget. </a:t>
            </a:r>
          </a:p>
          <a:p>
            <a:pPr marL="514350" indent="-514350">
              <a:lnSpc>
                <a:spcPct val="150000"/>
              </a:lnSpc>
              <a:buAutoNum type="alphaLcParenR"/>
            </a:pPr>
            <a:r>
              <a:rPr lang="en-US" sz="2800" dirty="0">
                <a:latin typeface="+mj-lt"/>
              </a:rPr>
              <a:t>To control the project's schedule.</a:t>
            </a:r>
          </a:p>
          <a:p>
            <a:pPr marL="514350" indent="-514350">
              <a:lnSpc>
                <a:spcPct val="150000"/>
              </a:lnSpc>
              <a:buAutoNum type="alphaLcParenR"/>
            </a:pPr>
            <a:r>
              <a:rPr lang="en-US" sz="2800" dirty="0">
                <a:latin typeface="+mj-lt"/>
              </a:rPr>
              <a:t>To manage the project team.</a:t>
            </a:r>
          </a:p>
        </p:txBody>
      </p:sp>
      <p:sp>
        <p:nvSpPr>
          <p:cNvPr id="2" name="Rectangle: Rounded Corners 1">
            <a:extLst>
              <a:ext uri="{FF2B5EF4-FFF2-40B4-BE49-F238E27FC236}">
                <a16:creationId xmlns:a16="http://schemas.microsoft.com/office/drawing/2014/main" id="{002FBD5D-84BC-1C5C-5548-FAF8154B8E4C}"/>
              </a:ext>
            </a:extLst>
          </p:cNvPr>
          <p:cNvSpPr/>
          <p:nvPr/>
        </p:nvSpPr>
        <p:spPr>
          <a:xfrm>
            <a:off x="0" y="4051300"/>
            <a:ext cx="7556500" cy="11708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2477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254417"/>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Project Scope Management is essential for defining, documenting, and controlling what is and is not included in a project, preventing scope creep and ensuring project success.</a:t>
            </a:r>
          </a:p>
        </p:txBody>
      </p:sp>
    </p:spTree>
    <p:extLst>
      <p:ext uri="{BB962C8B-B14F-4D97-AF65-F5344CB8AC3E}">
        <p14:creationId xmlns:p14="http://schemas.microsoft.com/office/powerpoint/2010/main" val="4004850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903504"/>
          </a:xfrm>
          <a:prstGeom prst="rect">
            <a:avLst/>
          </a:prstGeom>
          <a:noFill/>
        </p:spPr>
        <p:txBody>
          <a:bodyPr wrap="square">
            <a:spAutoFit/>
          </a:bodyPr>
          <a:lstStyle/>
          <a:p>
            <a:pPr>
              <a:lnSpc>
                <a:spcPct val="150000"/>
              </a:lnSpc>
            </a:pPr>
            <a:r>
              <a:rPr lang="en-US" sz="2800" b="1" dirty="0">
                <a:latin typeface="+mj-lt"/>
              </a:rPr>
              <a:t>Introduction: </a:t>
            </a:r>
            <a:r>
              <a:rPr lang="en-US" sz="2800" dirty="0">
                <a:latin typeface="+mj-lt"/>
              </a:rPr>
              <a:t>Scope definition involves outlining the project's boundaries and deliverables, which serve as the foundation for all project planning. This step ensures that everyone involved understands the project's objectives and what needs to be accomplished.</a:t>
            </a:r>
            <a:endParaRPr lang="en-AU" sz="2800" dirty="0">
              <a:latin typeface="+mj-lt"/>
            </a:endParaRPr>
          </a:p>
        </p:txBody>
      </p:sp>
    </p:spTree>
    <p:extLst>
      <p:ext uri="{BB962C8B-B14F-4D97-AF65-F5344CB8AC3E}">
        <p14:creationId xmlns:p14="http://schemas.microsoft.com/office/powerpoint/2010/main" val="42671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6488828"/>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Consider you are working on a software development project for a healthcare organization like Medibank. You need to define the scope of a new patient management system. This includes specifying all the features that the system will have, such as patient records, appointment scheduling, and billing, as well as the features it will not include. Clear scope definition will help avoid confusion and ensure the project meets the organization's needs.</a:t>
            </a:r>
            <a:endParaRPr lang="en-AU" sz="2800" dirty="0">
              <a:latin typeface="+mj-lt"/>
            </a:endParaRPr>
          </a:p>
        </p:txBody>
      </p:sp>
    </p:spTree>
    <p:extLst>
      <p:ext uri="{BB962C8B-B14F-4D97-AF65-F5344CB8AC3E}">
        <p14:creationId xmlns:p14="http://schemas.microsoft.com/office/powerpoint/2010/main" val="3991719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Why is it important to define both what is included and what is excluded from the project scope? How can this clarity help the project team?</a:t>
            </a:r>
            <a:endParaRPr lang="en-AU" sz="2800" dirty="0">
              <a:latin typeface="+mj-lt"/>
            </a:endParaRPr>
          </a:p>
        </p:txBody>
      </p:sp>
    </p:spTree>
    <p:extLst>
      <p:ext uri="{BB962C8B-B14F-4D97-AF65-F5344CB8AC3E}">
        <p14:creationId xmlns:p14="http://schemas.microsoft.com/office/powerpoint/2010/main" val="37874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6380593"/>
          </a:xfrm>
          <a:prstGeom prst="rect">
            <a:avLst/>
          </a:prstGeom>
          <a:noFill/>
        </p:spPr>
        <p:txBody>
          <a:bodyPr wrap="square">
            <a:spAutoFit/>
          </a:bodyPr>
          <a:lstStyle/>
          <a:p>
            <a:pPr>
              <a:lnSpc>
                <a:spcPct val="150000"/>
              </a:lnSpc>
            </a:pPr>
            <a:r>
              <a:rPr lang="en-US" sz="2500" b="1" i="0" u="none" strike="noStrike" baseline="0" dirty="0">
                <a:solidFill>
                  <a:srgbClr val="000000"/>
                </a:solidFill>
                <a:latin typeface="Calibri" panose="020F0502020204030204" pitchFamily="34" charset="0"/>
              </a:rPr>
              <a:t>The PowerPoint Presentation format must contain: </a:t>
            </a:r>
            <a:endParaRPr lang="en-US" sz="2500" b="0" i="0" u="none" strike="noStrike" baseline="0" dirty="0">
              <a:solidFill>
                <a:srgbClr val="000000"/>
              </a:solidFill>
              <a:latin typeface="Calibri" panose="020F0502020204030204" pitchFamily="34" charset="0"/>
            </a:endParaRPr>
          </a:p>
          <a:p>
            <a:pPr>
              <a:lnSpc>
                <a:spcPct val="150000"/>
              </a:lnSpc>
            </a:pPr>
            <a:r>
              <a:rPr lang="en-US" sz="2500" b="0" i="0" u="none" strike="noStrike" baseline="0" dirty="0">
                <a:solidFill>
                  <a:srgbClr val="000000"/>
                </a:solidFill>
                <a:latin typeface="Calibri" panose="020F0502020204030204" pitchFamily="34" charset="0"/>
              </a:rPr>
              <a:t>1. Title slide – Topic and Student Details </a:t>
            </a:r>
          </a:p>
          <a:p>
            <a:pPr>
              <a:lnSpc>
                <a:spcPct val="150000"/>
              </a:lnSpc>
            </a:pPr>
            <a:r>
              <a:rPr lang="en-US" sz="2500" b="0" i="0" u="none" strike="noStrike" baseline="0" dirty="0">
                <a:solidFill>
                  <a:srgbClr val="000000"/>
                </a:solidFill>
                <a:latin typeface="Calibri" panose="020F0502020204030204" pitchFamily="34" charset="0"/>
              </a:rPr>
              <a:t>2. Outline &amp; Introduction</a:t>
            </a:r>
          </a:p>
          <a:p>
            <a:pPr>
              <a:lnSpc>
                <a:spcPct val="150000"/>
              </a:lnSpc>
            </a:pPr>
            <a:r>
              <a:rPr lang="en-US" sz="2500" dirty="0">
                <a:solidFill>
                  <a:srgbClr val="000000"/>
                </a:solidFill>
                <a:latin typeface="Calibri" panose="020F0502020204030204" pitchFamily="34" charset="0"/>
              </a:rPr>
              <a:t>	2.1 </a:t>
            </a:r>
            <a:r>
              <a:rPr lang="en-US" sz="2500" b="0" i="0" u="none" strike="noStrike" baseline="0" dirty="0">
                <a:solidFill>
                  <a:srgbClr val="000000"/>
                </a:solidFill>
                <a:latin typeface="Calibri" panose="020F0502020204030204" pitchFamily="34" charset="0"/>
              </a:rPr>
              <a:t>Introduction to the topic, important definitions, and presentation contents. </a:t>
            </a:r>
          </a:p>
          <a:p>
            <a:pPr>
              <a:lnSpc>
                <a:spcPct val="150000"/>
              </a:lnSpc>
            </a:pPr>
            <a:r>
              <a:rPr lang="en-US" sz="2500" b="0" i="0" u="none" strike="noStrike" baseline="0" dirty="0">
                <a:solidFill>
                  <a:srgbClr val="000000"/>
                </a:solidFill>
                <a:latin typeface="Calibri" panose="020F0502020204030204" pitchFamily="34" charset="0"/>
              </a:rPr>
              <a:t>3. Presentation Body</a:t>
            </a:r>
          </a:p>
          <a:p>
            <a:pPr>
              <a:lnSpc>
                <a:spcPct val="150000"/>
              </a:lnSpc>
            </a:pPr>
            <a:r>
              <a:rPr lang="en-US" sz="2500" dirty="0">
                <a:solidFill>
                  <a:srgbClr val="000000"/>
                </a:solidFill>
                <a:latin typeface="Calibri" panose="020F0502020204030204" pitchFamily="34" charset="0"/>
              </a:rPr>
              <a:t>	3.1 </a:t>
            </a:r>
            <a:r>
              <a:rPr lang="en-US" sz="2500" b="0" i="0" u="none" strike="noStrike" baseline="0" dirty="0">
                <a:solidFill>
                  <a:srgbClr val="000000"/>
                </a:solidFill>
                <a:latin typeface="Calibri" panose="020F0502020204030204" pitchFamily="34" charset="0"/>
              </a:rPr>
              <a:t>Discussion on the topic selected. </a:t>
            </a:r>
          </a:p>
          <a:p>
            <a:pPr>
              <a:lnSpc>
                <a:spcPct val="150000"/>
              </a:lnSpc>
            </a:pPr>
            <a:r>
              <a:rPr lang="en-US" sz="2500" b="0" i="0" u="none" strike="noStrike" baseline="0" dirty="0">
                <a:solidFill>
                  <a:srgbClr val="000000"/>
                </a:solidFill>
                <a:latin typeface="Calibri" panose="020F0502020204030204" pitchFamily="34" charset="0"/>
              </a:rPr>
              <a:t>	3.2 Analysis using 2 Academic Journal Articles on the topic selected. </a:t>
            </a:r>
          </a:p>
          <a:p>
            <a:pPr>
              <a:lnSpc>
                <a:spcPct val="150000"/>
              </a:lnSpc>
            </a:pPr>
            <a:r>
              <a:rPr lang="en-AU" sz="2500" b="0" i="0" u="none" strike="noStrike" baseline="0" dirty="0">
                <a:solidFill>
                  <a:srgbClr val="000000"/>
                </a:solidFill>
                <a:latin typeface="Calibri" panose="020F0502020204030204" pitchFamily="34" charset="0"/>
              </a:rPr>
              <a:t>4. Conclusion </a:t>
            </a:r>
          </a:p>
          <a:p>
            <a:pPr>
              <a:lnSpc>
                <a:spcPct val="150000"/>
              </a:lnSpc>
            </a:pPr>
            <a:r>
              <a:rPr lang="en-AU" sz="2500" b="0" i="0" u="none" strike="noStrike" baseline="0" dirty="0">
                <a:solidFill>
                  <a:srgbClr val="000000"/>
                </a:solidFill>
                <a:latin typeface="Calibri" panose="020F0502020204030204" pitchFamily="34" charset="0"/>
              </a:rPr>
              <a:t>5. References - Adapted Harvard style </a:t>
            </a:r>
          </a:p>
        </p:txBody>
      </p:sp>
    </p:spTree>
    <p:extLst>
      <p:ext uri="{BB962C8B-B14F-4D97-AF65-F5344CB8AC3E}">
        <p14:creationId xmlns:p14="http://schemas.microsoft.com/office/powerpoint/2010/main" val="1374182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196166"/>
          </a:xfrm>
          <a:prstGeom prst="rect">
            <a:avLst/>
          </a:prstGeom>
          <a:noFill/>
        </p:spPr>
        <p:txBody>
          <a:bodyPr wrap="square">
            <a:spAutoFit/>
          </a:bodyPr>
          <a:lstStyle/>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"It helps prevent scope creep by clearly outlining the project's boundaries."</a:t>
            </a:r>
          </a:p>
          <a:p>
            <a:pPr>
              <a:lnSpc>
                <a:spcPct val="150000"/>
              </a:lnSpc>
              <a:buFont typeface="Arial" panose="020B0604020202020204" pitchFamily="34" charset="0"/>
              <a:buChar char="•"/>
            </a:pPr>
            <a:r>
              <a:rPr lang="en-US" sz="2800" dirty="0">
                <a:latin typeface="+mj-lt"/>
              </a:rPr>
              <a:t>"It ensures that the project team and stakeholders have a shared understanding of the project's goals."</a:t>
            </a:r>
          </a:p>
          <a:p>
            <a:pPr>
              <a:lnSpc>
                <a:spcPct val="150000"/>
              </a:lnSpc>
              <a:buFont typeface="Arial" panose="020B0604020202020204" pitchFamily="34" charset="0"/>
              <a:buChar char="•"/>
            </a:pPr>
            <a:r>
              <a:rPr lang="en-US" sz="2800" dirty="0">
                <a:latin typeface="+mj-lt"/>
              </a:rPr>
              <a:t>"It helps in managing expectations and reduces the risk of conflicts later on."</a:t>
            </a:r>
          </a:p>
        </p:txBody>
      </p:sp>
    </p:spTree>
    <p:extLst>
      <p:ext uri="{BB962C8B-B14F-4D97-AF65-F5344CB8AC3E}">
        <p14:creationId xmlns:p14="http://schemas.microsoft.com/office/powerpoint/2010/main" val="2469445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903504"/>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Which of the following is not a component of scope definition?</a:t>
            </a:r>
          </a:p>
          <a:p>
            <a:pPr marL="514350" indent="-514350">
              <a:lnSpc>
                <a:spcPct val="150000"/>
              </a:lnSpc>
              <a:buAutoNum type="alphaLcParenR"/>
            </a:pPr>
            <a:r>
              <a:rPr lang="en-US" sz="2800" dirty="0">
                <a:latin typeface="+mj-lt"/>
              </a:rPr>
              <a:t>Project objectives</a:t>
            </a:r>
          </a:p>
          <a:p>
            <a:pPr marL="514350" indent="-514350">
              <a:lnSpc>
                <a:spcPct val="150000"/>
              </a:lnSpc>
              <a:buAutoNum type="alphaLcParenR"/>
            </a:pPr>
            <a:r>
              <a:rPr lang="en-US" sz="2800" dirty="0">
                <a:latin typeface="+mj-lt"/>
              </a:rPr>
              <a:t>Project boundaries</a:t>
            </a:r>
          </a:p>
          <a:p>
            <a:pPr marL="514350" indent="-514350">
              <a:lnSpc>
                <a:spcPct val="150000"/>
              </a:lnSpc>
              <a:buAutoNum type="alphaLcParenR"/>
            </a:pPr>
            <a:r>
              <a:rPr lang="en-US" sz="2800" dirty="0">
                <a:latin typeface="+mj-lt"/>
              </a:rPr>
              <a:t>Project stakeholders</a:t>
            </a:r>
          </a:p>
          <a:p>
            <a:pPr marL="514350" indent="-514350">
              <a:lnSpc>
                <a:spcPct val="150000"/>
              </a:lnSpc>
              <a:buAutoNum type="alphaLcParenR"/>
            </a:pPr>
            <a:r>
              <a:rPr lang="en-US" sz="2800" dirty="0">
                <a:latin typeface="+mj-lt"/>
              </a:rPr>
              <a:t>Project deliverables</a:t>
            </a:r>
          </a:p>
        </p:txBody>
      </p:sp>
      <p:sp>
        <p:nvSpPr>
          <p:cNvPr id="2" name="Rectangle: Rounded Corners 1">
            <a:extLst>
              <a:ext uri="{FF2B5EF4-FFF2-40B4-BE49-F238E27FC236}">
                <a16:creationId xmlns:a16="http://schemas.microsoft.com/office/drawing/2014/main" id="{DBCD407F-A71A-EADF-E7EE-0A7C1321AC6C}"/>
              </a:ext>
            </a:extLst>
          </p:cNvPr>
          <p:cNvSpPr/>
          <p:nvPr/>
        </p:nvSpPr>
        <p:spPr>
          <a:xfrm>
            <a:off x="0" y="5239966"/>
            <a:ext cx="5130985" cy="64013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5234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10843"/>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Scope definition is crucial for setting clear boundaries and expectations for a project, which helps prevent scope creep and keeps the project focused on its goals.</a:t>
            </a:r>
          </a:p>
        </p:txBody>
      </p:sp>
    </p:spTree>
    <p:extLst>
      <p:ext uri="{BB962C8B-B14F-4D97-AF65-F5344CB8AC3E}">
        <p14:creationId xmlns:p14="http://schemas.microsoft.com/office/powerpoint/2010/main" val="1107931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900748"/>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Requirement gathering is a key process in project management where the needs and expectations of stakeholders are identified and documented. This step ensures that the project team understands what the stakeholders expect the project to deliver.</a:t>
            </a:r>
          </a:p>
        </p:txBody>
      </p:sp>
    </p:spTree>
    <p:extLst>
      <p:ext uri="{BB962C8B-B14F-4D97-AF65-F5344CB8AC3E}">
        <p14:creationId xmlns:p14="http://schemas.microsoft.com/office/powerpoint/2010/main" val="1604546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196166"/>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Imagine you are managing a project for a retail company like Woolworths, developing an e-commerce platform. You need to gather requirements from various stakeholders, including customers, sales teams, and IT staff. Techniques like interviews, surveys, and focus groups will be critical in understanding their needs and translating them into project requirements.</a:t>
            </a:r>
          </a:p>
        </p:txBody>
      </p:sp>
    </p:spTree>
    <p:extLst>
      <p:ext uri="{BB962C8B-B14F-4D97-AF65-F5344CB8AC3E}">
        <p14:creationId xmlns:p14="http://schemas.microsoft.com/office/powerpoint/2010/main" val="2632223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693866"/>
          </a:xfrm>
          <a:prstGeom prst="rect">
            <a:avLst/>
          </a:prstGeom>
          <a:noFill/>
        </p:spPr>
        <p:txBody>
          <a:bodyPr wrap="square">
            <a:spAutoFit/>
          </a:bodyPr>
          <a:lstStyle/>
          <a:p>
            <a:r>
              <a:rPr lang="en-US" sz="2800" b="1" dirty="0">
                <a:latin typeface="+mj-lt"/>
              </a:rPr>
              <a:t>Class Discussion Question:</a:t>
            </a:r>
            <a:r>
              <a:rPr lang="en-US" sz="2800" dirty="0">
                <a:latin typeface="+mj-lt"/>
              </a:rPr>
              <a:t> What are some challenges you might face during requirement gathering, and how could you overcome them?</a:t>
            </a:r>
          </a:p>
          <a:p>
            <a:r>
              <a:rPr lang="en-US" sz="2800" b="1" dirty="0">
                <a:latin typeface="+mj-lt"/>
              </a:rPr>
              <a:t>Responses:</a:t>
            </a:r>
            <a:endParaRPr lang="en-US" sz="2800" dirty="0">
              <a:latin typeface="+mj-lt"/>
            </a:endParaRPr>
          </a:p>
          <a:p>
            <a:pPr>
              <a:buFont typeface="Arial" panose="020B0604020202020204" pitchFamily="34" charset="0"/>
              <a:buChar char="•"/>
            </a:pPr>
            <a:r>
              <a:rPr lang="en-US" sz="2800" dirty="0">
                <a:latin typeface="+mj-lt"/>
              </a:rPr>
              <a:t> "Stakeholders might have conflicting requirements, which can be managed by prioritizing the most critical needs."</a:t>
            </a:r>
          </a:p>
          <a:p>
            <a:pPr>
              <a:buFont typeface="Arial" panose="020B0604020202020204" pitchFamily="34" charset="0"/>
              <a:buChar char="•"/>
            </a:pPr>
            <a:r>
              <a:rPr lang="en-US" sz="2800" dirty="0">
                <a:latin typeface="+mj-lt"/>
              </a:rPr>
              <a:t> "Some stakeholders might not be able to articulate their needs clearly, requiring additional probing and clarification."</a:t>
            </a:r>
          </a:p>
          <a:p>
            <a:pPr>
              <a:buFont typeface="Arial" panose="020B0604020202020204" pitchFamily="34" charset="0"/>
              <a:buChar char="•"/>
            </a:pPr>
            <a:r>
              <a:rPr lang="en-US" sz="2800" dirty="0">
                <a:latin typeface="+mj-lt"/>
              </a:rPr>
              <a:t> "Requirements might change over time, so it's important to have a process in place for managing changes."</a:t>
            </a:r>
          </a:p>
        </p:txBody>
      </p:sp>
    </p:spTree>
    <p:extLst>
      <p:ext uri="{BB962C8B-B14F-4D97-AF65-F5344CB8AC3E}">
        <p14:creationId xmlns:p14="http://schemas.microsoft.com/office/powerpoint/2010/main" val="41542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Which of the following is a common technique used for gathering project requirements?</a:t>
            </a:r>
          </a:p>
          <a:p>
            <a:pPr marL="514350" indent="-514350">
              <a:lnSpc>
                <a:spcPct val="150000"/>
              </a:lnSpc>
              <a:buAutoNum type="alphaLcParenR"/>
            </a:pPr>
            <a:r>
              <a:rPr lang="en-US" sz="2800" dirty="0">
                <a:latin typeface="+mj-lt"/>
              </a:rPr>
              <a:t>Budget analysis </a:t>
            </a:r>
          </a:p>
          <a:p>
            <a:pPr marL="514350" indent="-514350">
              <a:lnSpc>
                <a:spcPct val="150000"/>
              </a:lnSpc>
              <a:buAutoNum type="alphaLcParenR"/>
            </a:pPr>
            <a:r>
              <a:rPr lang="en-US" sz="2800" dirty="0">
                <a:latin typeface="+mj-lt"/>
              </a:rPr>
              <a:t>Focus groups </a:t>
            </a:r>
          </a:p>
          <a:p>
            <a:pPr marL="514350" indent="-514350">
              <a:lnSpc>
                <a:spcPct val="150000"/>
              </a:lnSpc>
              <a:buAutoNum type="alphaLcParenR"/>
            </a:pPr>
            <a:r>
              <a:rPr lang="en-US" sz="2800" dirty="0">
                <a:latin typeface="+mj-lt"/>
              </a:rPr>
              <a:t>Resource allocation</a:t>
            </a:r>
          </a:p>
          <a:p>
            <a:pPr marL="514350" indent="-514350">
              <a:lnSpc>
                <a:spcPct val="150000"/>
              </a:lnSpc>
              <a:buAutoNum type="alphaLcParenR"/>
            </a:pPr>
            <a:r>
              <a:rPr lang="en-US" sz="2800" dirty="0">
                <a:latin typeface="+mj-lt"/>
              </a:rPr>
              <a:t>Risk assessment</a:t>
            </a:r>
          </a:p>
        </p:txBody>
      </p:sp>
      <p:sp>
        <p:nvSpPr>
          <p:cNvPr id="2" name="Rectangle: Rounded Corners 1">
            <a:extLst>
              <a:ext uri="{FF2B5EF4-FFF2-40B4-BE49-F238E27FC236}">
                <a16:creationId xmlns:a16="http://schemas.microsoft.com/office/drawing/2014/main" id="{D8216A02-D835-2936-5E88-F1485BBD6B09}"/>
              </a:ext>
            </a:extLst>
          </p:cNvPr>
          <p:cNvSpPr/>
          <p:nvPr/>
        </p:nvSpPr>
        <p:spPr>
          <a:xfrm>
            <a:off x="25215" y="5239966"/>
            <a:ext cx="4743635" cy="64013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AU" dirty="0"/>
          </a:p>
        </p:txBody>
      </p:sp>
    </p:spTree>
    <p:extLst>
      <p:ext uri="{BB962C8B-B14F-4D97-AF65-F5344CB8AC3E}">
        <p14:creationId xmlns:p14="http://schemas.microsoft.com/office/powerpoint/2010/main" val="18834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Effective requirement gathering ensures that a project's outcomes meet stakeholder expectations and lays the groundwork for successful project execution.</a:t>
            </a:r>
          </a:p>
        </p:txBody>
      </p:sp>
    </p:spTree>
    <p:extLst>
      <p:ext uri="{BB962C8B-B14F-4D97-AF65-F5344CB8AC3E}">
        <p14:creationId xmlns:p14="http://schemas.microsoft.com/office/powerpoint/2010/main" val="850491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257174"/>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The Work Breakdown Structure (WBS) is a hierarchical decomposition of the total scope of work to accomplish the project objectives and create the deliverables. It provides a structured vision of what has to be delivered.</a:t>
            </a:r>
          </a:p>
        </p:txBody>
      </p:sp>
    </p:spTree>
    <p:extLst>
      <p:ext uri="{BB962C8B-B14F-4D97-AF65-F5344CB8AC3E}">
        <p14:creationId xmlns:p14="http://schemas.microsoft.com/office/powerpoint/2010/main" val="1627175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842497"/>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Let's say you're part of a project team at Google working on a new product launch. To manage this complex project, you create a WBS that breaks down the project into manageable tasks, such as market research, product design, testing, and marketing. Each of these tasks is further divided into subtasks, ensuring that every aspect of the project is planned and monitored effectively.</a:t>
            </a:r>
          </a:p>
        </p:txBody>
      </p:sp>
    </p:spTree>
    <p:extLst>
      <p:ext uri="{BB962C8B-B14F-4D97-AF65-F5344CB8AC3E}">
        <p14:creationId xmlns:p14="http://schemas.microsoft.com/office/powerpoint/2010/main" val="212987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3970318"/>
          </a:xfrm>
          <a:prstGeom prst="rect">
            <a:avLst/>
          </a:prstGeom>
          <a:noFill/>
        </p:spPr>
        <p:txBody>
          <a:bodyPr wrap="square">
            <a:spAutoFit/>
          </a:bodyPr>
          <a:lstStyle/>
          <a:p>
            <a:r>
              <a:rPr lang="en-AU" sz="2800" b="1" i="0" u="none" strike="noStrike" baseline="0" dirty="0">
                <a:solidFill>
                  <a:srgbClr val="000000"/>
                </a:solidFill>
                <a:latin typeface="Calibri" panose="020F0502020204030204" pitchFamily="34" charset="0"/>
              </a:rPr>
              <a:t>Adapted Harvard Referencing Rules </a:t>
            </a:r>
            <a:endParaRPr lang="en-AU"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Calibri" panose="020F0502020204030204" pitchFamily="34" charset="0"/>
              </a:rPr>
              <a:t>Holmes has implemented a revised Harvard approach to referencing. The following rules apply: </a:t>
            </a:r>
          </a:p>
          <a:p>
            <a:r>
              <a:rPr lang="en-US" sz="2800" b="0" i="0" u="none" strike="noStrike" baseline="0" dirty="0">
                <a:solidFill>
                  <a:srgbClr val="000000"/>
                </a:solidFill>
                <a:latin typeface="Calibri" panose="020F0502020204030204" pitchFamily="34" charset="0"/>
              </a:rPr>
              <a:t>Reference sources in assignments are limited to sources that provide full-text access to the </a:t>
            </a:r>
          </a:p>
          <a:p>
            <a:endParaRPr lang="en-AU"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Calibri" panose="020F0502020204030204" pitchFamily="34" charset="0"/>
              </a:rPr>
              <a:t>source’s content for lecturers and markers. </a:t>
            </a:r>
          </a:p>
          <a:p>
            <a:r>
              <a:rPr lang="en-US" sz="2800" b="0" i="0" u="none" strike="noStrike" baseline="0" dirty="0">
                <a:solidFill>
                  <a:srgbClr val="000000"/>
                </a:solidFill>
                <a:latin typeface="Calibri" panose="020F0502020204030204" pitchFamily="34" charset="0"/>
              </a:rPr>
              <a:t>The reference list must be located on a separate page at the end of the essay and titled: </a:t>
            </a:r>
          </a:p>
        </p:txBody>
      </p:sp>
    </p:spTree>
    <p:extLst>
      <p:ext uri="{BB962C8B-B14F-4D97-AF65-F5344CB8AC3E}">
        <p14:creationId xmlns:p14="http://schemas.microsoft.com/office/powerpoint/2010/main" val="3304154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7135158"/>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How can creating a WBS help in managing a large and complex project? What are the benefits of breaking down the work into smaller components?</a:t>
            </a:r>
          </a:p>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"It makes it easier to assign tasks and track progress."</a:t>
            </a:r>
          </a:p>
          <a:p>
            <a:pPr>
              <a:lnSpc>
                <a:spcPct val="150000"/>
              </a:lnSpc>
              <a:buFont typeface="Arial" panose="020B0604020202020204" pitchFamily="34" charset="0"/>
              <a:buChar char="•"/>
            </a:pPr>
            <a:r>
              <a:rPr lang="en-US" sz="2800" dirty="0">
                <a:latin typeface="+mj-lt"/>
              </a:rPr>
              <a:t>"It helps in identifying the resources needed for each task."</a:t>
            </a:r>
          </a:p>
          <a:p>
            <a:pPr>
              <a:lnSpc>
                <a:spcPct val="150000"/>
              </a:lnSpc>
              <a:buFont typeface="Arial" panose="020B0604020202020204" pitchFamily="34" charset="0"/>
              <a:buChar char="•"/>
            </a:pPr>
            <a:r>
              <a:rPr lang="en-US" sz="2800" dirty="0">
                <a:latin typeface="+mj-lt"/>
              </a:rPr>
              <a:t>"It reduces the risk of missing important steps in the project."</a:t>
            </a:r>
          </a:p>
        </p:txBody>
      </p:sp>
    </p:spTree>
    <p:extLst>
      <p:ext uri="{BB962C8B-B14F-4D97-AF65-F5344CB8AC3E}">
        <p14:creationId xmlns:p14="http://schemas.microsoft.com/office/powerpoint/2010/main" val="203491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What is the primary purpose of a Work Breakdown Structure (WBS)? a) To allocate resources for the project</a:t>
            </a:r>
          </a:p>
          <a:p>
            <a:pPr>
              <a:lnSpc>
                <a:spcPct val="150000"/>
              </a:lnSpc>
            </a:pPr>
            <a:r>
              <a:rPr lang="en-US" sz="2800" dirty="0">
                <a:latin typeface="+mj-lt"/>
              </a:rPr>
              <a:t>b) To define the project schedule </a:t>
            </a:r>
          </a:p>
          <a:p>
            <a:pPr>
              <a:lnSpc>
                <a:spcPct val="150000"/>
              </a:lnSpc>
            </a:pPr>
            <a:r>
              <a:rPr lang="en-US" sz="2800" dirty="0">
                <a:latin typeface="+mj-lt"/>
              </a:rPr>
              <a:t>c) To break down the project scope into manageable tasks </a:t>
            </a:r>
          </a:p>
          <a:p>
            <a:pPr>
              <a:lnSpc>
                <a:spcPct val="150000"/>
              </a:lnSpc>
            </a:pPr>
            <a:r>
              <a:rPr lang="en-US" sz="2800" dirty="0">
                <a:latin typeface="+mj-lt"/>
              </a:rPr>
              <a:t>d) To monitor the project budget</a:t>
            </a:r>
          </a:p>
        </p:txBody>
      </p:sp>
      <p:sp>
        <p:nvSpPr>
          <p:cNvPr id="2" name="Rectangle: Rounded Corners 1">
            <a:extLst>
              <a:ext uri="{FF2B5EF4-FFF2-40B4-BE49-F238E27FC236}">
                <a16:creationId xmlns:a16="http://schemas.microsoft.com/office/drawing/2014/main" id="{4D87CFD3-C025-ED39-9254-A9207D21AAAC}"/>
              </a:ext>
            </a:extLst>
          </p:cNvPr>
          <p:cNvSpPr/>
          <p:nvPr/>
        </p:nvSpPr>
        <p:spPr>
          <a:xfrm>
            <a:off x="0" y="5239966"/>
            <a:ext cx="6978650" cy="124973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9225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A Work Breakdown Structure (WBS) organizes the project scope into manageable tasks, facilitating better planning, execution, and monitoring.</a:t>
            </a:r>
          </a:p>
        </p:txBody>
      </p:sp>
    </p:spTree>
    <p:extLst>
      <p:ext uri="{BB962C8B-B14F-4D97-AF65-F5344CB8AC3E}">
        <p14:creationId xmlns:p14="http://schemas.microsoft.com/office/powerpoint/2010/main" val="2197271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254417"/>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Project deliverables are the tangible or intangible outcomes that are produced as a result of project execution. They are the building blocks that lead to the project's final product, service, or result.</a:t>
            </a:r>
          </a:p>
        </p:txBody>
      </p:sp>
    </p:spTree>
    <p:extLst>
      <p:ext uri="{BB962C8B-B14F-4D97-AF65-F5344CB8AC3E}">
        <p14:creationId xmlns:p14="http://schemas.microsoft.com/office/powerpoint/2010/main" val="4041208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Consider a project at Tesla where the goal is to develop a new electric vehicle model. The deliverables would include the car prototype, battery system, software for autonomous driving, and marketing materials. Each deliverable contributes to the overall success of the project.</a:t>
            </a:r>
          </a:p>
        </p:txBody>
      </p:sp>
    </p:spTree>
    <p:extLst>
      <p:ext uri="{BB962C8B-B14F-4D97-AF65-F5344CB8AC3E}">
        <p14:creationId xmlns:p14="http://schemas.microsoft.com/office/powerpoint/2010/main" val="560035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6488828"/>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Why is it important to clearly define project deliverables, and how can unclear deliverables affect the project outcome?</a:t>
            </a:r>
          </a:p>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 "Clear deliverables ensure that everyone knows what needs to be produced."</a:t>
            </a:r>
          </a:p>
          <a:p>
            <a:pPr>
              <a:lnSpc>
                <a:spcPct val="150000"/>
              </a:lnSpc>
              <a:buFont typeface="Arial" panose="020B0604020202020204" pitchFamily="34" charset="0"/>
              <a:buChar char="•"/>
            </a:pPr>
            <a:r>
              <a:rPr lang="en-US" sz="2800" dirty="0">
                <a:latin typeface="+mj-lt"/>
              </a:rPr>
              <a:t> "Unclear deliverables can lead to confusion, rework, and delays."</a:t>
            </a:r>
          </a:p>
          <a:p>
            <a:pPr>
              <a:lnSpc>
                <a:spcPct val="150000"/>
              </a:lnSpc>
              <a:buFont typeface="Arial" panose="020B0604020202020204" pitchFamily="34" charset="0"/>
              <a:buChar char="•"/>
            </a:pPr>
            <a:r>
              <a:rPr lang="en-US" sz="2800" dirty="0">
                <a:latin typeface="+mj-lt"/>
              </a:rPr>
              <a:t> "They provide a basis for measuring project progress and success."</a:t>
            </a:r>
          </a:p>
        </p:txBody>
      </p:sp>
    </p:spTree>
    <p:extLst>
      <p:ext uri="{BB962C8B-B14F-4D97-AF65-F5344CB8AC3E}">
        <p14:creationId xmlns:p14="http://schemas.microsoft.com/office/powerpoint/2010/main" val="18586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890489"/>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Which of the following is considered a project deliverable?</a:t>
            </a:r>
          </a:p>
          <a:p>
            <a:pPr marL="514350" indent="-514350">
              <a:lnSpc>
                <a:spcPct val="150000"/>
              </a:lnSpc>
              <a:buAutoNum type="alphaLcParenR"/>
            </a:pPr>
            <a:r>
              <a:rPr lang="en-US" sz="2800" dirty="0">
                <a:latin typeface="+mj-lt"/>
              </a:rPr>
              <a:t>Project budget</a:t>
            </a:r>
          </a:p>
          <a:p>
            <a:pPr marL="514350" indent="-514350">
              <a:lnSpc>
                <a:spcPct val="150000"/>
              </a:lnSpc>
              <a:buAutoNum type="alphaLcParenR"/>
            </a:pPr>
            <a:r>
              <a:rPr lang="en-US" sz="2800" dirty="0">
                <a:latin typeface="+mj-lt"/>
              </a:rPr>
              <a:t>Risk assessment plan</a:t>
            </a:r>
          </a:p>
          <a:p>
            <a:pPr marL="514350" indent="-514350">
              <a:lnSpc>
                <a:spcPct val="150000"/>
              </a:lnSpc>
              <a:buAutoNum type="alphaLcParenR"/>
            </a:pPr>
            <a:r>
              <a:rPr lang="en-US" sz="2800" dirty="0">
                <a:latin typeface="+mj-lt"/>
              </a:rPr>
              <a:t>Project schedule</a:t>
            </a:r>
          </a:p>
          <a:p>
            <a:pPr marL="514350" indent="-514350">
              <a:lnSpc>
                <a:spcPct val="150000"/>
              </a:lnSpc>
              <a:buFontTx/>
              <a:buAutoNum type="alphaLcParenR"/>
            </a:pPr>
            <a:r>
              <a:rPr lang="en-US" sz="2800" dirty="0">
                <a:latin typeface="+mj-lt"/>
              </a:rPr>
              <a:t>Product prototype</a:t>
            </a:r>
          </a:p>
        </p:txBody>
      </p:sp>
      <p:sp>
        <p:nvSpPr>
          <p:cNvPr id="2" name="Rectangle: Rounded Corners 1">
            <a:extLst>
              <a:ext uri="{FF2B5EF4-FFF2-40B4-BE49-F238E27FC236}">
                <a16:creationId xmlns:a16="http://schemas.microsoft.com/office/drawing/2014/main" id="{11B6476C-71D8-FD38-4D84-E3BA2F4B4036}"/>
              </a:ext>
            </a:extLst>
          </p:cNvPr>
          <p:cNvSpPr/>
          <p:nvPr/>
        </p:nvSpPr>
        <p:spPr>
          <a:xfrm>
            <a:off x="0" y="5803900"/>
            <a:ext cx="5683250" cy="6858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1581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Defining clear project deliverables is essential for ensuring that the project produces the required outcomes, which are key to its success.</a:t>
            </a:r>
          </a:p>
        </p:txBody>
      </p:sp>
    </p:spTree>
    <p:extLst>
      <p:ext uri="{BB962C8B-B14F-4D97-AF65-F5344CB8AC3E}">
        <p14:creationId xmlns:p14="http://schemas.microsoft.com/office/powerpoint/2010/main" val="1017878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257174"/>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Scope control involves monitoring the status of the project and managing changes to the scope baseline. It ensures that any changes to the project scope are properly documented, evaluated, and approved.</a:t>
            </a:r>
          </a:p>
        </p:txBody>
      </p:sp>
    </p:spTree>
    <p:extLst>
      <p:ext uri="{BB962C8B-B14F-4D97-AF65-F5344CB8AC3E}">
        <p14:creationId xmlns:p14="http://schemas.microsoft.com/office/powerpoint/2010/main" val="3187367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839740"/>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Imagine you are managing a project for Microsoft, where the scope was initially defined to develop a new software application. Midway through the project, a stakeholder requests additional features. Through scope control, you assess the impact of these changes on the project's timeline and budget and decide whether to accept, defer, or reject the change request.</a:t>
            </a:r>
          </a:p>
        </p:txBody>
      </p:sp>
    </p:spTree>
    <p:extLst>
      <p:ext uri="{BB962C8B-B14F-4D97-AF65-F5344CB8AC3E}">
        <p14:creationId xmlns:p14="http://schemas.microsoft.com/office/powerpoint/2010/main" val="178930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25422"/>
            <a:ext cx="7556500" cy="8710077"/>
          </a:xfrm>
          <a:prstGeom prst="rect">
            <a:avLst/>
          </a:prstGeom>
          <a:noFill/>
        </p:spPr>
        <p:txBody>
          <a:bodyPr wrap="square">
            <a:spAutoFit/>
          </a:bodyPr>
          <a:lstStyle/>
          <a:p>
            <a:r>
              <a:rPr lang="en-AU" sz="2800" b="0" i="0" u="none" strike="noStrike" baseline="0" dirty="0">
                <a:solidFill>
                  <a:srgbClr val="000000"/>
                </a:solidFill>
                <a:latin typeface="Calibri" panose="020F0502020204030204" pitchFamily="34" charset="0"/>
              </a:rPr>
              <a:t>“References”. </a:t>
            </a:r>
          </a:p>
          <a:p>
            <a:r>
              <a:rPr lang="en-US" sz="2800" b="0" i="0" u="none" strike="noStrike" baseline="0" dirty="0">
                <a:solidFill>
                  <a:srgbClr val="000000"/>
                </a:solidFill>
                <a:latin typeface="Calibri" panose="020F0502020204030204" pitchFamily="34" charset="0"/>
              </a:rPr>
              <a:t>The reference list must include the details of all the in-text citations, </a:t>
            </a:r>
            <a:r>
              <a:rPr lang="en-US" sz="2800" b="1" i="0" u="none" strike="noStrike" baseline="0" dirty="0">
                <a:solidFill>
                  <a:srgbClr val="000000"/>
                </a:solidFill>
                <a:latin typeface="Calibri" panose="020F0502020204030204" pitchFamily="34" charset="0"/>
              </a:rPr>
              <a:t>arranged A-Z alphabetically by author surname </a:t>
            </a:r>
            <a:r>
              <a:rPr lang="en-US" sz="2800" b="0" i="0" u="none" strike="noStrike" baseline="0" dirty="0">
                <a:solidFill>
                  <a:srgbClr val="000000"/>
                </a:solidFill>
                <a:latin typeface="Calibri" panose="020F0502020204030204" pitchFamily="34" charset="0"/>
              </a:rPr>
              <a:t>with each reference </a:t>
            </a:r>
            <a:r>
              <a:rPr lang="en-US" sz="2800" b="1" i="0" u="none" strike="noStrike" baseline="0" dirty="0">
                <a:solidFill>
                  <a:srgbClr val="000000"/>
                </a:solidFill>
                <a:latin typeface="Calibri" panose="020F0502020204030204" pitchFamily="34" charset="0"/>
              </a:rPr>
              <a:t>numbered </a:t>
            </a:r>
            <a:r>
              <a:rPr lang="en-US" sz="2800" b="0" i="0" u="none" strike="noStrike" baseline="0" dirty="0">
                <a:solidFill>
                  <a:srgbClr val="000000"/>
                </a:solidFill>
                <a:latin typeface="Calibri" panose="020F0502020204030204" pitchFamily="34" charset="0"/>
              </a:rPr>
              <a:t>(1 to 10, etc.) and each reference </a:t>
            </a:r>
            <a:r>
              <a:rPr lang="en-US" sz="2800" b="1" i="0" u="none" strike="noStrike" baseline="0" dirty="0">
                <a:solidFill>
                  <a:srgbClr val="000000"/>
                </a:solidFill>
                <a:latin typeface="Calibri" panose="020F0502020204030204" pitchFamily="34" charset="0"/>
              </a:rPr>
              <a:t>MUST </a:t>
            </a:r>
            <a:r>
              <a:rPr lang="en-US" sz="2800" b="0" i="0" u="none" strike="noStrike" baseline="0" dirty="0">
                <a:solidFill>
                  <a:srgbClr val="000000"/>
                </a:solidFill>
                <a:latin typeface="Calibri" panose="020F0502020204030204" pitchFamily="34" charset="0"/>
              </a:rPr>
              <a:t>include a hyperlink to the full text of the cited reference source. For example: </a:t>
            </a:r>
          </a:p>
          <a:p>
            <a:pPr marL="342900" indent="-342900">
              <a:buAutoNum type="arabicPeriod"/>
            </a:pPr>
            <a:r>
              <a:rPr lang="en-US" sz="2800" b="0" i="0" u="none" strike="noStrike" baseline="0" dirty="0">
                <a:solidFill>
                  <a:srgbClr val="000000"/>
                </a:solidFill>
                <a:latin typeface="Calibri" panose="020F0502020204030204" pitchFamily="34" charset="0"/>
              </a:rPr>
              <a:t>Hawking, P., McCarthy, B. &amp; Stein, A. 2004. Second Wave ERP Education, </a:t>
            </a:r>
            <a:r>
              <a:rPr lang="en-US" sz="2800" b="0" i="1" u="none" strike="noStrike" baseline="0" dirty="0">
                <a:solidFill>
                  <a:srgbClr val="000000"/>
                </a:solidFill>
                <a:latin typeface="Calibri" panose="020F0502020204030204" pitchFamily="34" charset="0"/>
              </a:rPr>
              <a:t>Journal of Information Systems Education, Fall</a:t>
            </a:r>
            <a:r>
              <a:rPr lang="en-US" sz="2800" b="0" i="0" u="none" strike="noStrike" baseline="0" dirty="0">
                <a:solidFill>
                  <a:srgbClr val="000000"/>
                </a:solidFill>
                <a:latin typeface="Calibri" panose="020F0502020204030204" pitchFamily="34" charset="0"/>
              </a:rPr>
              <a:t>, </a:t>
            </a:r>
            <a:r>
              <a:rPr lang="en-US" sz="2800" b="0" i="0" u="none" strike="noStrike" baseline="0" dirty="0">
                <a:solidFill>
                  <a:srgbClr val="0000FF"/>
                </a:solidFill>
                <a:latin typeface="Calibri" panose="020F0502020204030204" pitchFamily="34" charset="0"/>
              </a:rPr>
              <a:t>http://jise.org/Volume15/n3/JISEv15n3p327.pdf </a:t>
            </a:r>
            <a:endParaRPr lang="en-US" sz="2800" dirty="0">
              <a:solidFill>
                <a:srgbClr val="000000"/>
              </a:solidFill>
              <a:latin typeface="Calibri" panose="020F0502020204030204" pitchFamily="34" charset="0"/>
            </a:endParaRPr>
          </a:p>
          <a:p>
            <a:pPr marL="342900" indent="-342900">
              <a:buAutoNum type="arabicPeriod"/>
            </a:pPr>
            <a:r>
              <a:rPr lang="en-US" sz="2800" b="0" i="0" u="none" strike="noStrike" baseline="0" dirty="0">
                <a:solidFill>
                  <a:srgbClr val="000000"/>
                </a:solidFill>
                <a:latin typeface="Calibri" panose="020F0502020204030204" pitchFamily="34" charset="0"/>
              </a:rPr>
              <a:t>All assignments must include in-text citations to the listed references. These must include the surname of the author/s or name of the authoring body, year of publication, page number of the content, and paragraph where the content can be found. For example, “The company decided to implement an enterprise-wide data warehouse business intelligence strategies (Hawking et al., 2004, p3(4)).” </a:t>
            </a:r>
          </a:p>
        </p:txBody>
      </p:sp>
    </p:spTree>
    <p:extLst>
      <p:ext uri="{BB962C8B-B14F-4D97-AF65-F5344CB8AC3E}">
        <p14:creationId xmlns:p14="http://schemas.microsoft.com/office/powerpoint/2010/main" val="31816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7781489"/>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How can effective scope control prevent scope creep, and what strategies can you use to manage changes to the project scope?</a:t>
            </a:r>
          </a:p>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 "Effective scope control helps ensure that only necessary changes are made, preventing scope creep."</a:t>
            </a:r>
          </a:p>
          <a:p>
            <a:pPr>
              <a:lnSpc>
                <a:spcPct val="150000"/>
              </a:lnSpc>
              <a:buFont typeface="Arial" panose="020B0604020202020204" pitchFamily="34" charset="0"/>
              <a:buChar char="•"/>
            </a:pPr>
            <a:r>
              <a:rPr lang="en-US" sz="2800" dirty="0">
                <a:latin typeface="+mj-lt"/>
              </a:rPr>
              <a:t> "Strategies include having a formal change management process, involving stakeholders in scope decisions, and regularly reviewing project scope against the original plan."</a:t>
            </a:r>
          </a:p>
        </p:txBody>
      </p:sp>
    </p:spTree>
    <p:extLst>
      <p:ext uri="{BB962C8B-B14F-4D97-AF65-F5344CB8AC3E}">
        <p14:creationId xmlns:p14="http://schemas.microsoft.com/office/powerpoint/2010/main" val="2601976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903504"/>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Which of the following is a key activity in scope control?</a:t>
            </a:r>
          </a:p>
          <a:p>
            <a:pPr marL="514350" indent="-514350">
              <a:lnSpc>
                <a:spcPct val="150000"/>
              </a:lnSpc>
              <a:buAutoNum type="alphaLcParenR"/>
            </a:pPr>
            <a:r>
              <a:rPr lang="en-US" sz="2800" dirty="0">
                <a:latin typeface="+mj-lt"/>
              </a:rPr>
              <a:t>Resource allocation</a:t>
            </a:r>
          </a:p>
          <a:p>
            <a:pPr marL="514350" indent="-514350">
              <a:lnSpc>
                <a:spcPct val="150000"/>
              </a:lnSpc>
              <a:buAutoNum type="alphaLcParenR"/>
            </a:pPr>
            <a:r>
              <a:rPr lang="en-US" sz="2800" dirty="0">
                <a:latin typeface="+mj-lt"/>
              </a:rPr>
              <a:t>Change request management</a:t>
            </a:r>
          </a:p>
          <a:p>
            <a:pPr marL="514350" indent="-514350">
              <a:lnSpc>
                <a:spcPct val="150000"/>
              </a:lnSpc>
              <a:buAutoNum type="alphaLcParenR"/>
            </a:pPr>
            <a:r>
              <a:rPr lang="en-US" sz="2800" dirty="0">
                <a:latin typeface="+mj-lt"/>
              </a:rPr>
              <a:t>Budget forecasting</a:t>
            </a:r>
          </a:p>
          <a:p>
            <a:pPr marL="514350" indent="-514350">
              <a:lnSpc>
                <a:spcPct val="150000"/>
              </a:lnSpc>
              <a:buAutoNum type="alphaLcParenR"/>
            </a:pPr>
            <a:r>
              <a:rPr lang="en-US" sz="2800" dirty="0">
                <a:latin typeface="+mj-lt"/>
              </a:rPr>
              <a:t>Team management</a:t>
            </a:r>
          </a:p>
        </p:txBody>
      </p:sp>
      <p:sp>
        <p:nvSpPr>
          <p:cNvPr id="2" name="Rectangle: Rounded Corners 1">
            <a:extLst>
              <a:ext uri="{FF2B5EF4-FFF2-40B4-BE49-F238E27FC236}">
                <a16:creationId xmlns:a16="http://schemas.microsoft.com/office/drawing/2014/main" id="{BD87F3A2-1A1D-ADDE-B012-224F8D298F4B}"/>
              </a:ext>
            </a:extLst>
          </p:cNvPr>
          <p:cNvSpPr/>
          <p:nvPr/>
        </p:nvSpPr>
        <p:spPr>
          <a:xfrm>
            <a:off x="0" y="4584700"/>
            <a:ext cx="6521450" cy="7620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7520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Scope control is critical for managing changes to the project scope, preventing scope creep, and ensuring the project stays on track.</a:t>
            </a:r>
          </a:p>
        </p:txBody>
      </p:sp>
    </p:spTree>
    <p:extLst>
      <p:ext uri="{BB962C8B-B14F-4D97-AF65-F5344CB8AC3E}">
        <p14:creationId xmlns:p14="http://schemas.microsoft.com/office/powerpoint/2010/main" val="4025526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Final Summary</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193409"/>
          </a:xfrm>
          <a:prstGeom prst="rect">
            <a:avLst/>
          </a:prstGeom>
          <a:noFill/>
        </p:spPr>
        <p:txBody>
          <a:bodyPr wrap="square">
            <a:spAutoFit/>
          </a:bodyPr>
          <a:lstStyle/>
          <a:p>
            <a:pPr>
              <a:lnSpc>
                <a:spcPct val="150000"/>
              </a:lnSpc>
            </a:pPr>
            <a:r>
              <a:rPr lang="en-US" sz="2800" dirty="0">
                <a:latin typeface="+mj-lt"/>
              </a:rPr>
              <a:t>Project Scope Management ensures that all the necessary work for a project is included and managed effectively. By defining the scope, gathering requirements, creating a WBS, managing deliverables, and controlling scope changes, you can lead projects to successful completion without unnecessary delays or budget overruns.</a:t>
            </a:r>
          </a:p>
        </p:txBody>
      </p:sp>
    </p:spTree>
    <p:extLst>
      <p:ext uri="{BB962C8B-B14F-4D97-AF65-F5344CB8AC3E}">
        <p14:creationId xmlns:p14="http://schemas.microsoft.com/office/powerpoint/2010/main" val="4108800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906E0-5279-D23C-F90C-066A6512259B}"/>
              </a:ext>
            </a:extLst>
          </p:cNvPr>
          <p:cNvSpPr txBox="1"/>
          <p:nvPr/>
        </p:nvSpPr>
        <p:spPr>
          <a:xfrm>
            <a:off x="0" y="-25400"/>
            <a:ext cx="7556500" cy="131818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dirty="0">
                <a:latin typeface="+mj-lt"/>
              </a:rPr>
              <a:t>Happy A Learning Day!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mj-lt"/>
              </a:rPr>
              <a:t>Lecturer/Tutor: Dr. Farshid Keivanian</a:t>
            </a:r>
          </a:p>
        </p:txBody>
      </p:sp>
    </p:spTree>
    <p:extLst>
      <p:ext uri="{BB962C8B-B14F-4D97-AF65-F5344CB8AC3E}">
        <p14:creationId xmlns:p14="http://schemas.microsoft.com/office/powerpoint/2010/main" val="236672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pic>
        <p:nvPicPr>
          <p:cNvPr id="4" name="Picture 3">
            <a:extLst>
              <a:ext uri="{FF2B5EF4-FFF2-40B4-BE49-F238E27FC236}">
                <a16:creationId xmlns:a16="http://schemas.microsoft.com/office/drawing/2014/main" id="{0E26BF93-AC4B-8BCA-EF80-7B5166AE5B47}"/>
              </a:ext>
            </a:extLst>
          </p:cNvPr>
          <p:cNvPicPr>
            <a:picLocks noChangeAspect="1"/>
          </p:cNvPicPr>
          <p:nvPr/>
        </p:nvPicPr>
        <p:blipFill>
          <a:blip r:embed="rId3"/>
          <a:srcRect l="15714" t="37451" r="24286" b="41037"/>
          <a:stretch/>
        </p:blipFill>
        <p:spPr>
          <a:xfrm>
            <a:off x="0" y="2222500"/>
            <a:ext cx="7556500" cy="1523968"/>
          </a:xfrm>
          <a:prstGeom prst="rect">
            <a:avLst/>
          </a:prstGeom>
        </p:spPr>
      </p:pic>
      <p:sp>
        <p:nvSpPr>
          <p:cNvPr id="12" name="TextBox 11">
            <a:extLst>
              <a:ext uri="{FF2B5EF4-FFF2-40B4-BE49-F238E27FC236}">
                <a16:creationId xmlns:a16="http://schemas.microsoft.com/office/drawing/2014/main" id="{0BE07226-1518-03BC-C252-DAB2E28FBFC7}"/>
              </a:ext>
            </a:extLst>
          </p:cNvPr>
          <p:cNvSpPr txBox="1"/>
          <p:nvPr/>
        </p:nvSpPr>
        <p:spPr>
          <a:xfrm>
            <a:off x="120651" y="3746468"/>
            <a:ext cx="7317012" cy="5226431"/>
          </a:xfrm>
          <a:prstGeom prst="rect">
            <a:avLst/>
          </a:prstGeom>
          <a:noFill/>
        </p:spPr>
        <p:txBody>
          <a:bodyPr wrap="square">
            <a:spAutoFit/>
          </a:bodyPr>
          <a:lstStyle/>
          <a:p>
            <a:pPr>
              <a:lnSpc>
                <a:spcPct val="150000"/>
              </a:lnSpc>
            </a:pPr>
            <a:r>
              <a:rPr lang="en-AU" sz="2500" b="1" i="0" u="none" strike="noStrike" baseline="0" dirty="0">
                <a:solidFill>
                  <a:srgbClr val="000000"/>
                </a:solidFill>
                <a:latin typeface="Calibri" panose="020F0502020204030204" pitchFamily="34" charset="0"/>
              </a:rPr>
              <a:t>Non-Adherence to Referencing Rules </a:t>
            </a:r>
            <a:endParaRPr lang="en-AU" sz="2500" b="0" i="0" u="none" strike="noStrike" baseline="0" dirty="0">
              <a:solidFill>
                <a:srgbClr val="000000"/>
              </a:solidFill>
              <a:latin typeface="Calibri" panose="020F0502020204030204" pitchFamily="34" charset="0"/>
            </a:endParaRPr>
          </a:p>
          <a:p>
            <a:pPr>
              <a:lnSpc>
                <a:spcPct val="150000"/>
              </a:lnSpc>
            </a:pPr>
            <a:r>
              <a:rPr lang="en-US" sz="2500" b="0" i="0" u="none" strike="noStrike" baseline="0" dirty="0">
                <a:solidFill>
                  <a:srgbClr val="000000"/>
                </a:solidFill>
                <a:latin typeface="Calibri" panose="020F0502020204030204" pitchFamily="34" charset="0"/>
              </a:rPr>
              <a:t>Where students do not follow the above rules: </a:t>
            </a:r>
          </a:p>
          <a:p>
            <a:pPr>
              <a:lnSpc>
                <a:spcPct val="150000"/>
              </a:lnSpc>
            </a:pPr>
            <a:r>
              <a:rPr lang="en-US" sz="2500" b="1" i="0" u="none" strike="noStrike" baseline="0" dirty="0">
                <a:solidFill>
                  <a:srgbClr val="FF0000"/>
                </a:solidFill>
                <a:latin typeface="Calibri" panose="020F0502020204030204" pitchFamily="34" charset="0"/>
              </a:rPr>
              <a:t>1. For students who submit assignments that do not comply with the rules, a 10% penalty will be applied. </a:t>
            </a:r>
            <a:endParaRPr lang="en-US" sz="2500" b="0" i="0" u="none" strike="noStrike" baseline="0" dirty="0">
              <a:solidFill>
                <a:srgbClr val="000000"/>
              </a:solidFill>
              <a:latin typeface="Calibri" panose="020F0502020204030204" pitchFamily="34" charset="0"/>
            </a:endParaRPr>
          </a:p>
          <a:p>
            <a:pPr>
              <a:lnSpc>
                <a:spcPct val="150000"/>
              </a:lnSpc>
            </a:pPr>
            <a:r>
              <a:rPr lang="en-US" sz="2500" b="0" i="0" u="none" strike="noStrike" baseline="0" dirty="0">
                <a:solidFill>
                  <a:srgbClr val="000000"/>
                </a:solidFill>
                <a:latin typeface="Calibri" panose="020F0502020204030204" pitchFamily="34" charset="0"/>
              </a:rPr>
              <a:t>2. As per the Student Handbook, late penalties will apply each day after the student/s has been notified of the due date. </a:t>
            </a:r>
          </a:p>
          <a:p>
            <a:pPr>
              <a:lnSpc>
                <a:spcPct val="150000"/>
              </a:lnSpc>
            </a:pPr>
            <a:r>
              <a:rPr lang="en-US" sz="2500" b="0" i="0" u="none" strike="noStrike" baseline="0" dirty="0">
                <a:solidFill>
                  <a:srgbClr val="000000"/>
                </a:solidFill>
                <a:latin typeface="Calibri" panose="020F0502020204030204" pitchFamily="34" charset="0"/>
              </a:rPr>
              <a:t>3. Students who comply with rules and the citations are “fake” may be reported for academic misconduct. </a:t>
            </a:r>
          </a:p>
        </p:txBody>
      </p:sp>
    </p:spTree>
    <p:extLst>
      <p:ext uri="{BB962C8B-B14F-4D97-AF65-F5344CB8AC3E}">
        <p14:creationId xmlns:p14="http://schemas.microsoft.com/office/powerpoint/2010/main" val="127923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6555641"/>
          </a:xfrm>
          <a:prstGeom prst="rect">
            <a:avLst/>
          </a:prstGeom>
          <a:noFill/>
        </p:spPr>
        <p:txBody>
          <a:bodyPr wrap="square">
            <a:spAutoFit/>
          </a:bodyPr>
          <a:lstStyle/>
          <a:p>
            <a:r>
              <a:rPr lang="en-US" sz="2800" b="1" dirty="0">
                <a:latin typeface="+mj-lt"/>
              </a:rPr>
              <a:t>Step 3: Prepare Your Presentation</a:t>
            </a:r>
            <a:endParaRPr lang="en-US" sz="2800" dirty="0">
              <a:latin typeface="+mj-lt"/>
            </a:endParaRPr>
          </a:p>
          <a:p>
            <a:pPr>
              <a:buFont typeface="Arial" panose="020B0604020202020204" pitchFamily="34" charset="0"/>
              <a:buChar char="•"/>
            </a:pPr>
            <a:r>
              <a:rPr lang="en-US" sz="2800" dirty="0">
                <a:latin typeface="+mj-lt"/>
              </a:rPr>
              <a:t> Develop a 10-minute presentation on your chosen topic. This should include:</a:t>
            </a:r>
          </a:p>
          <a:p>
            <a:pPr marL="742950" lvl="1" indent="-285750">
              <a:buFont typeface="Arial" panose="020B0604020202020204" pitchFamily="34" charset="0"/>
              <a:buChar char="•"/>
            </a:pPr>
            <a:r>
              <a:rPr lang="en-US" sz="2800" b="1" dirty="0">
                <a:latin typeface="+mj-lt"/>
              </a:rPr>
              <a:t>Title Slide</a:t>
            </a:r>
            <a:r>
              <a:rPr lang="en-US" sz="2800" dirty="0">
                <a:latin typeface="+mj-lt"/>
              </a:rPr>
              <a:t>: Indicate the topic and your student details.</a:t>
            </a:r>
          </a:p>
          <a:p>
            <a:pPr marL="742950" lvl="1" indent="-285750">
              <a:buFont typeface="Arial" panose="020B0604020202020204" pitchFamily="34" charset="0"/>
              <a:buChar char="•"/>
            </a:pPr>
            <a:r>
              <a:rPr lang="en-US" sz="2800" b="1" dirty="0">
                <a:latin typeface="+mj-lt"/>
              </a:rPr>
              <a:t>Outline &amp; Introduction</a:t>
            </a:r>
            <a:r>
              <a:rPr lang="en-US" sz="2800" dirty="0">
                <a:latin typeface="+mj-lt"/>
              </a:rPr>
              <a:t>: Introduce the topic, provide important definitions, and outline the contents of your presentation.</a:t>
            </a:r>
          </a:p>
          <a:p>
            <a:pPr marL="742950" lvl="1" indent="-285750">
              <a:buFont typeface="Arial" panose="020B0604020202020204" pitchFamily="34" charset="0"/>
              <a:buChar char="•"/>
            </a:pPr>
            <a:r>
              <a:rPr lang="en-US" sz="2800" b="1" dirty="0">
                <a:latin typeface="+mj-lt"/>
              </a:rPr>
              <a:t>Presentation Body</a:t>
            </a:r>
            <a:r>
              <a:rPr lang="en-US" sz="2800" dirty="0">
                <a:latin typeface="+mj-lt"/>
              </a:rPr>
              <a:t>: Discuss the topic, including analysis using at least two academic journal articles.</a:t>
            </a:r>
          </a:p>
          <a:p>
            <a:pPr marL="742950" lvl="1" indent="-285750">
              <a:buFont typeface="Arial" panose="020B0604020202020204" pitchFamily="34" charset="0"/>
              <a:buChar char="•"/>
            </a:pPr>
            <a:r>
              <a:rPr lang="en-US" sz="2800" b="1" dirty="0">
                <a:latin typeface="+mj-lt"/>
              </a:rPr>
              <a:t>Conclusion</a:t>
            </a:r>
            <a:r>
              <a:rPr lang="en-US" sz="2800" dirty="0">
                <a:latin typeface="+mj-lt"/>
              </a:rPr>
              <a:t>: Summarize key points and findings.</a:t>
            </a:r>
          </a:p>
          <a:p>
            <a:pPr marL="742950" lvl="1" indent="-285750">
              <a:buFont typeface="Arial" panose="020B0604020202020204" pitchFamily="34" charset="0"/>
              <a:buChar char="•"/>
            </a:pPr>
            <a:r>
              <a:rPr lang="en-US" sz="2800" b="1" dirty="0">
                <a:latin typeface="+mj-lt"/>
              </a:rPr>
              <a:t>References</a:t>
            </a:r>
            <a:r>
              <a:rPr lang="en-US" sz="2800" dirty="0">
                <a:latin typeface="+mj-lt"/>
              </a:rPr>
              <a:t>: Use Holmes Institute Adapted Harvard Referencing style.</a:t>
            </a:r>
          </a:p>
        </p:txBody>
      </p:sp>
    </p:spTree>
    <p:extLst>
      <p:ext uri="{BB962C8B-B14F-4D97-AF65-F5344CB8AC3E}">
        <p14:creationId xmlns:p14="http://schemas.microsoft.com/office/powerpoint/2010/main" val="374299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pic>
        <p:nvPicPr>
          <p:cNvPr id="13" name="Picture 12">
            <a:extLst>
              <a:ext uri="{FF2B5EF4-FFF2-40B4-BE49-F238E27FC236}">
                <a16:creationId xmlns:a16="http://schemas.microsoft.com/office/drawing/2014/main" id="{28A12184-4899-D61D-B0AF-BE052AE82649}"/>
              </a:ext>
            </a:extLst>
          </p:cNvPr>
          <p:cNvPicPr>
            <a:picLocks noChangeAspect="1"/>
          </p:cNvPicPr>
          <p:nvPr/>
        </p:nvPicPr>
        <p:blipFill>
          <a:blip r:embed="rId3"/>
          <a:srcRect l="18740" t="28487" r="22773" b="12353"/>
          <a:stretch/>
        </p:blipFill>
        <p:spPr>
          <a:xfrm>
            <a:off x="0" y="2824196"/>
            <a:ext cx="7556500" cy="4299387"/>
          </a:xfrm>
          <a:prstGeom prst="rect">
            <a:avLst/>
          </a:prstGeom>
        </p:spPr>
      </p:pic>
      <p:pic>
        <p:nvPicPr>
          <p:cNvPr id="16" name="Picture 15">
            <a:extLst>
              <a:ext uri="{FF2B5EF4-FFF2-40B4-BE49-F238E27FC236}">
                <a16:creationId xmlns:a16="http://schemas.microsoft.com/office/drawing/2014/main" id="{22342D97-334A-FAE3-8F4C-2314E523F8B5}"/>
              </a:ext>
            </a:extLst>
          </p:cNvPr>
          <p:cNvPicPr>
            <a:picLocks noChangeAspect="1"/>
          </p:cNvPicPr>
          <p:nvPr/>
        </p:nvPicPr>
        <p:blipFill>
          <a:blip r:embed="rId4"/>
          <a:srcRect l="24790" t="53586" r="67901" b="41036"/>
          <a:stretch/>
        </p:blipFill>
        <p:spPr>
          <a:xfrm>
            <a:off x="101783" y="2910147"/>
            <a:ext cx="628467" cy="260141"/>
          </a:xfrm>
          <a:prstGeom prst="rect">
            <a:avLst/>
          </a:prstGeom>
          <a:solidFill>
            <a:schemeClr val="accent6">
              <a:lumMod val="20000"/>
              <a:lumOff val="80000"/>
            </a:schemeClr>
          </a:solidFill>
        </p:spPr>
      </p:pic>
    </p:spTree>
    <p:extLst>
      <p:ext uri="{BB962C8B-B14F-4D97-AF65-F5344CB8AC3E}">
        <p14:creationId xmlns:p14="http://schemas.microsoft.com/office/powerpoint/2010/main" val="216455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5196166"/>
          </a:xfrm>
          <a:prstGeom prst="rect">
            <a:avLst/>
          </a:prstGeom>
          <a:noFill/>
        </p:spPr>
        <p:txBody>
          <a:bodyPr wrap="square">
            <a:spAutoFit/>
          </a:bodyPr>
          <a:lstStyle/>
          <a:p>
            <a:pPr>
              <a:lnSpc>
                <a:spcPct val="150000"/>
              </a:lnSpc>
            </a:pPr>
            <a:r>
              <a:rPr lang="en-US" sz="2800" b="1" dirty="0">
                <a:latin typeface="+mj-lt"/>
              </a:rPr>
              <a:t>Step 4: Submit Your Presentation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Your presentation (in PowerPoint format) must be submitted to the Blackboard submission link by 9:00 AM each Monday before your scheduled tutorial.</a:t>
            </a:r>
          </a:p>
          <a:p>
            <a:pPr marL="457200" indent="-457200">
              <a:lnSpc>
                <a:spcPct val="150000"/>
              </a:lnSpc>
              <a:buFont typeface="Arial" panose="020B0604020202020204" pitchFamily="34" charset="0"/>
              <a:buChar char="•"/>
            </a:pPr>
            <a:r>
              <a:rPr lang="en-US" sz="2800" dirty="0">
                <a:latin typeface="+mj-lt"/>
              </a:rPr>
              <a:t>If your presentation includes a video, upload the video to YouTube and submit the hyperlink along with your cover sheet.</a:t>
            </a:r>
          </a:p>
        </p:txBody>
      </p:sp>
    </p:spTree>
    <p:extLst>
      <p:ext uri="{BB962C8B-B14F-4D97-AF65-F5344CB8AC3E}">
        <p14:creationId xmlns:p14="http://schemas.microsoft.com/office/powerpoint/2010/main" val="4173103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805</TotalTime>
  <Words>3575</Words>
  <Application>Microsoft Office PowerPoint</Application>
  <PresentationFormat>Custom</PresentationFormat>
  <Paragraphs>454</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Aptos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286</cp:revision>
  <dcterms:created xsi:type="dcterms:W3CDTF">2024-07-26T23:28:23Z</dcterms:created>
  <dcterms:modified xsi:type="dcterms:W3CDTF">2024-09-11T01:09:50Z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