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85" r:id="rId2"/>
    <p:sldId id="427"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25/09/2024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1. Estimating Cost Techniques: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Estimating cost techniques are methods used to predict the financial resources required for a project. They help you forecast the expenses involved, ensuring that a project remains financially viable.</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7135158"/>
          </a:xfrm>
          <a:prstGeom prst="rect">
            <a:avLst/>
          </a:prstGeom>
          <a:noFill/>
        </p:spPr>
        <p:txBody>
          <a:bodyPr wrap="square">
            <a:spAutoFit/>
          </a:bodyPr>
          <a:lstStyle/>
          <a:p>
            <a:pPr>
              <a:lnSpc>
                <a:spcPct val="150000"/>
              </a:lnSpc>
            </a:pPr>
            <a:r>
              <a:rPr lang="en-US" sz="2800" b="1" dirty="0">
                <a:latin typeface="+mj-lt"/>
              </a:rPr>
              <a:t>Practical Scenario Presentation:</a:t>
            </a:r>
          </a:p>
          <a:p>
            <a:pPr>
              <a:lnSpc>
                <a:spcPct val="150000"/>
              </a:lnSpc>
            </a:pPr>
            <a:r>
              <a:rPr lang="en-US" sz="2800" dirty="0">
                <a:latin typeface="+mj-lt"/>
              </a:rPr>
              <a:t>You work for </a:t>
            </a:r>
            <a:r>
              <a:rPr lang="en-US" sz="2800" b="1" dirty="0">
                <a:latin typeface="+mj-lt"/>
              </a:rPr>
              <a:t>Qantas Airways</a:t>
            </a:r>
            <a:r>
              <a:rPr lang="en-US" sz="2800" dirty="0">
                <a:latin typeface="+mj-lt"/>
              </a:rPr>
              <a:t>, and you need to analyze whether investing in a new booking system is financially viable. You perform a financial analysis to compare costs against expected benefits, such as increased ticket sales and improved customer experience.</a:t>
            </a:r>
          </a:p>
          <a:p>
            <a:pPr>
              <a:lnSpc>
                <a:spcPct val="150000"/>
              </a:lnSpc>
            </a:pPr>
            <a:r>
              <a:rPr lang="en-US" sz="2800" b="1" dirty="0">
                <a:latin typeface="+mj-lt"/>
              </a:rPr>
              <a:t>Class Discussion Question:</a:t>
            </a:r>
          </a:p>
          <a:p>
            <a:pPr>
              <a:lnSpc>
                <a:spcPct val="150000"/>
              </a:lnSpc>
            </a:pPr>
            <a:r>
              <a:rPr lang="en-US" sz="2800" dirty="0">
                <a:latin typeface="+mj-lt"/>
              </a:rPr>
              <a:t>How would financial analysis help you decide whether to proceed with a new project investment?</a:t>
            </a:r>
          </a:p>
        </p:txBody>
      </p:sp>
    </p:spTree>
    <p:extLst>
      <p:ext uri="{BB962C8B-B14F-4D97-AF65-F5344CB8AC3E}">
        <p14:creationId xmlns:p14="http://schemas.microsoft.com/office/powerpoint/2010/main" val="323065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7781489"/>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It helps assess whether the project's potential benefits outweigh the costs.</a:t>
            </a:r>
          </a:p>
          <a:p>
            <a:pPr>
              <a:lnSpc>
                <a:spcPct val="150000"/>
              </a:lnSpc>
              <a:buFont typeface="Arial" panose="020B0604020202020204" pitchFamily="34" charset="0"/>
              <a:buChar char="•"/>
            </a:pPr>
            <a:r>
              <a:rPr lang="en-US" sz="2800" dirty="0">
                <a:latin typeface="+mj-lt"/>
              </a:rPr>
              <a:t> You might use tools like Net Present Value (NPV), Return on Investment (ROI), or Payback Period.</a:t>
            </a:r>
          </a:p>
          <a:p>
            <a:pPr>
              <a:lnSpc>
                <a:spcPct val="150000"/>
              </a:lnSpc>
            </a:pPr>
            <a:r>
              <a:rPr lang="en-US" sz="2800" b="1" dirty="0">
                <a:latin typeface="+mj-lt"/>
              </a:rPr>
              <a:t>Multiple-Choice Question:</a:t>
            </a:r>
          </a:p>
          <a:p>
            <a:pPr>
              <a:lnSpc>
                <a:spcPct val="150000"/>
              </a:lnSpc>
            </a:pPr>
            <a:r>
              <a:rPr lang="en-US" sz="2800" dirty="0">
                <a:latin typeface="+mj-lt"/>
              </a:rPr>
              <a:t>Which financial analysis technique assesses how quickly an investment will pay for itself?</a:t>
            </a:r>
          </a:p>
          <a:p>
            <a:pPr>
              <a:lnSpc>
                <a:spcPct val="150000"/>
              </a:lnSpc>
              <a:buFont typeface="Arial" panose="020B0604020202020204" pitchFamily="34" charset="0"/>
              <a:buChar char="•"/>
            </a:pPr>
            <a:r>
              <a:rPr lang="en-US" sz="2800" dirty="0">
                <a:latin typeface="+mj-lt"/>
              </a:rPr>
              <a:t> A) Net Present Value (NPV)</a:t>
            </a:r>
          </a:p>
          <a:p>
            <a:pPr>
              <a:lnSpc>
                <a:spcPct val="150000"/>
              </a:lnSpc>
              <a:buFont typeface="Arial" panose="020B0604020202020204" pitchFamily="34" charset="0"/>
              <a:buChar char="•"/>
            </a:pPr>
            <a:r>
              <a:rPr lang="en-US" sz="2800" dirty="0">
                <a:latin typeface="+mj-lt"/>
              </a:rPr>
              <a:t> B) Return on Investment (ROI)</a:t>
            </a:r>
          </a:p>
          <a:p>
            <a:pPr>
              <a:lnSpc>
                <a:spcPct val="150000"/>
              </a:lnSpc>
              <a:buFont typeface="Arial" panose="020B0604020202020204" pitchFamily="34" charset="0"/>
              <a:buChar char="•"/>
            </a:pPr>
            <a:r>
              <a:rPr lang="en-US" sz="2800" dirty="0">
                <a:latin typeface="+mj-lt"/>
              </a:rPr>
              <a:t> C) Payback Period</a:t>
            </a:r>
          </a:p>
          <a:p>
            <a:pPr>
              <a:lnSpc>
                <a:spcPct val="150000"/>
              </a:lnSpc>
              <a:buFont typeface="Arial" panose="020B0604020202020204" pitchFamily="34" charset="0"/>
              <a:buChar char="•"/>
            </a:pPr>
            <a:r>
              <a:rPr lang="en-US" sz="2800" dirty="0">
                <a:latin typeface="+mj-lt"/>
              </a:rPr>
              <a:t> D) Internal Rate of Return (IRR)</a:t>
            </a:r>
          </a:p>
        </p:txBody>
      </p:sp>
      <p:sp>
        <p:nvSpPr>
          <p:cNvPr id="2" name="Rectangle: Rounded Corners 1">
            <a:extLst>
              <a:ext uri="{FF2B5EF4-FFF2-40B4-BE49-F238E27FC236}">
                <a16:creationId xmlns:a16="http://schemas.microsoft.com/office/drawing/2014/main" id="{722F3A86-48A2-28F9-6A26-D7182467377B}"/>
              </a:ext>
            </a:extLst>
          </p:cNvPr>
          <p:cNvSpPr/>
          <p:nvPr/>
        </p:nvSpPr>
        <p:spPr>
          <a:xfrm>
            <a:off x="0" y="8630432"/>
            <a:ext cx="5835650" cy="5262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7457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2610843"/>
          </a:xfrm>
          <a:prstGeom prst="rect">
            <a:avLst/>
          </a:prstGeom>
          <a:noFill/>
        </p:spPr>
        <p:txBody>
          <a:bodyPr wrap="square">
            <a:spAutoFit/>
          </a:bodyPr>
          <a:lstStyle/>
          <a:p>
            <a:pPr>
              <a:lnSpc>
                <a:spcPct val="150000"/>
              </a:lnSpc>
            </a:pPr>
            <a:r>
              <a:rPr lang="en-US" sz="2800" b="1" dirty="0">
                <a:latin typeface="+mj-lt"/>
              </a:rPr>
              <a:t>One-Sentence Summary:</a:t>
            </a:r>
          </a:p>
          <a:p>
            <a:pPr>
              <a:lnSpc>
                <a:spcPct val="150000"/>
              </a:lnSpc>
            </a:pPr>
            <a:r>
              <a:rPr lang="en-US" sz="2800" dirty="0">
                <a:latin typeface="+mj-lt"/>
              </a:rPr>
              <a:t>Financial analysis helps you evaluate a project's financial viability, ensuring informed investment decisions.</a:t>
            </a:r>
          </a:p>
        </p:txBody>
      </p:sp>
    </p:spTree>
    <p:extLst>
      <p:ext uri="{BB962C8B-B14F-4D97-AF65-F5344CB8AC3E}">
        <p14:creationId xmlns:p14="http://schemas.microsoft.com/office/powerpoint/2010/main" val="5747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3257174"/>
          </a:xfrm>
          <a:prstGeom prst="rect">
            <a:avLst/>
          </a:prstGeom>
          <a:noFill/>
        </p:spPr>
        <p:txBody>
          <a:bodyPr wrap="square">
            <a:spAutoFit/>
          </a:bodyPr>
          <a:lstStyle/>
          <a:p>
            <a:pPr>
              <a:lnSpc>
                <a:spcPct val="150000"/>
              </a:lnSpc>
            </a:pPr>
            <a:r>
              <a:rPr lang="en-US" sz="2800" b="1" dirty="0">
                <a:latin typeface="+mj-lt"/>
              </a:rPr>
              <a:t>4. Cost Control</a:t>
            </a:r>
          </a:p>
          <a:p>
            <a:pPr>
              <a:lnSpc>
                <a:spcPct val="150000"/>
              </a:lnSpc>
            </a:pPr>
            <a:r>
              <a:rPr lang="en-US" sz="2800" b="1" dirty="0">
                <a:latin typeface="+mj-lt"/>
              </a:rPr>
              <a:t>Introduction:</a:t>
            </a:r>
          </a:p>
          <a:p>
            <a:pPr>
              <a:lnSpc>
                <a:spcPct val="150000"/>
              </a:lnSpc>
            </a:pPr>
            <a:r>
              <a:rPr lang="en-US" sz="2800" dirty="0">
                <a:latin typeface="+mj-lt"/>
              </a:rPr>
              <a:t>Cost control involves monitoring project expenses and making adjustments to keep the project within the approved budget.</a:t>
            </a:r>
          </a:p>
        </p:txBody>
      </p:sp>
    </p:spTree>
    <p:extLst>
      <p:ext uri="{BB962C8B-B14F-4D97-AF65-F5344CB8AC3E}">
        <p14:creationId xmlns:p14="http://schemas.microsoft.com/office/powerpoint/2010/main" val="212218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6488828"/>
          </a:xfrm>
          <a:prstGeom prst="rect">
            <a:avLst/>
          </a:prstGeom>
          <a:noFill/>
        </p:spPr>
        <p:txBody>
          <a:bodyPr wrap="square">
            <a:spAutoFit/>
          </a:bodyPr>
          <a:lstStyle/>
          <a:p>
            <a:pPr>
              <a:lnSpc>
                <a:spcPct val="150000"/>
              </a:lnSpc>
            </a:pPr>
            <a:r>
              <a:rPr lang="en-US" sz="2800" b="1" dirty="0">
                <a:latin typeface="+mj-lt"/>
              </a:rPr>
              <a:t>Practical Scenario Presentation:</a:t>
            </a:r>
          </a:p>
          <a:p>
            <a:pPr>
              <a:lnSpc>
                <a:spcPct val="150000"/>
              </a:lnSpc>
            </a:pPr>
            <a:r>
              <a:rPr lang="en-US" sz="2800" dirty="0">
                <a:latin typeface="+mj-lt"/>
              </a:rPr>
              <a:t>You're a project manager at </a:t>
            </a:r>
            <a:r>
              <a:rPr lang="en-US" sz="2800" b="1" dirty="0">
                <a:latin typeface="+mj-lt"/>
              </a:rPr>
              <a:t>Telstra</a:t>
            </a:r>
            <a:r>
              <a:rPr lang="en-US" sz="2800" dirty="0">
                <a:latin typeface="+mj-lt"/>
              </a:rPr>
              <a:t>, overseeing a network upgrade project. Midway through the project, you realize that the costs are exceeding the budget due to unforeseen technical challenges. Implementing cost control measures ensures you bring the project back within budget.</a:t>
            </a:r>
          </a:p>
          <a:p>
            <a:pPr>
              <a:lnSpc>
                <a:spcPct val="150000"/>
              </a:lnSpc>
            </a:pPr>
            <a:r>
              <a:rPr lang="en-US" sz="2800" b="1" dirty="0">
                <a:latin typeface="+mj-lt"/>
              </a:rPr>
              <a:t>Class Discussion Question:</a:t>
            </a:r>
          </a:p>
          <a:p>
            <a:pPr>
              <a:lnSpc>
                <a:spcPct val="150000"/>
              </a:lnSpc>
            </a:pPr>
            <a:r>
              <a:rPr lang="en-US" sz="2800" dirty="0">
                <a:latin typeface="+mj-lt"/>
              </a:rPr>
              <a:t>What steps would you take to control costs if your project expenses started to exceed the budget?</a:t>
            </a:r>
          </a:p>
        </p:txBody>
      </p:sp>
    </p:spTree>
    <p:extLst>
      <p:ext uri="{BB962C8B-B14F-4D97-AF65-F5344CB8AC3E}">
        <p14:creationId xmlns:p14="http://schemas.microsoft.com/office/powerpoint/2010/main" val="303894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7135158"/>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You might identify areas of overspending and implement corrective actions.</a:t>
            </a:r>
          </a:p>
          <a:p>
            <a:pPr>
              <a:lnSpc>
                <a:spcPct val="150000"/>
              </a:lnSpc>
              <a:buFont typeface="Arial" panose="020B0604020202020204" pitchFamily="34" charset="0"/>
              <a:buChar char="•"/>
            </a:pPr>
            <a:r>
              <a:rPr lang="en-US" sz="2800" dirty="0">
                <a:latin typeface="+mj-lt"/>
              </a:rPr>
              <a:t>Adjust project scope, reduce unnecessary expenses, or negotiate with suppliers.</a:t>
            </a:r>
          </a:p>
          <a:p>
            <a:pPr>
              <a:lnSpc>
                <a:spcPct val="150000"/>
              </a:lnSpc>
            </a:pPr>
            <a:r>
              <a:rPr lang="en-US" sz="2800" b="1" dirty="0">
                <a:latin typeface="+mj-lt"/>
              </a:rPr>
              <a:t>Multiple-Choice Question:</a:t>
            </a:r>
          </a:p>
          <a:p>
            <a:pPr>
              <a:lnSpc>
                <a:spcPct val="150000"/>
              </a:lnSpc>
            </a:pPr>
            <a:r>
              <a:rPr lang="en-US" sz="2800" dirty="0">
                <a:latin typeface="+mj-lt"/>
              </a:rPr>
              <a:t>Which of the following is a tool for cost control?</a:t>
            </a:r>
          </a:p>
          <a:p>
            <a:pPr>
              <a:lnSpc>
                <a:spcPct val="150000"/>
              </a:lnSpc>
              <a:buFont typeface="Arial" panose="020B0604020202020204" pitchFamily="34" charset="0"/>
              <a:buChar char="•"/>
            </a:pPr>
            <a:r>
              <a:rPr lang="en-US" sz="2800" dirty="0">
                <a:latin typeface="+mj-lt"/>
              </a:rPr>
              <a:t>A) Gantt Chart</a:t>
            </a:r>
          </a:p>
          <a:p>
            <a:pPr>
              <a:lnSpc>
                <a:spcPct val="150000"/>
              </a:lnSpc>
              <a:buFont typeface="Arial" panose="020B0604020202020204" pitchFamily="34" charset="0"/>
              <a:buChar char="•"/>
            </a:pPr>
            <a:r>
              <a:rPr lang="en-US" sz="2800" dirty="0">
                <a:latin typeface="+mj-lt"/>
              </a:rPr>
              <a:t>B) SWOT Analysis</a:t>
            </a:r>
          </a:p>
          <a:p>
            <a:pPr>
              <a:lnSpc>
                <a:spcPct val="150000"/>
              </a:lnSpc>
              <a:buFont typeface="Arial" panose="020B0604020202020204" pitchFamily="34" charset="0"/>
              <a:buChar char="•"/>
            </a:pPr>
            <a:r>
              <a:rPr lang="en-US" sz="2800" dirty="0">
                <a:latin typeface="+mj-lt"/>
              </a:rPr>
              <a:t>C) PERT Analysis</a:t>
            </a:r>
          </a:p>
          <a:p>
            <a:pPr>
              <a:lnSpc>
                <a:spcPct val="150000"/>
              </a:lnSpc>
              <a:buFont typeface="Arial" panose="020B0604020202020204" pitchFamily="34" charset="0"/>
              <a:buChar char="•"/>
            </a:pPr>
            <a:r>
              <a:rPr lang="en-US" sz="2800" dirty="0">
                <a:latin typeface="+mj-lt"/>
              </a:rPr>
              <a:t>D) Earned Value Management (EVM)</a:t>
            </a:r>
          </a:p>
        </p:txBody>
      </p:sp>
      <p:sp>
        <p:nvSpPr>
          <p:cNvPr id="2" name="Rectangle: Rounded Corners 1">
            <a:extLst>
              <a:ext uri="{FF2B5EF4-FFF2-40B4-BE49-F238E27FC236}">
                <a16:creationId xmlns:a16="http://schemas.microsoft.com/office/drawing/2014/main" id="{88D61A50-0A90-2A47-7004-E07BD32CAFC3}"/>
              </a:ext>
            </a:extLst>
          </p:cNvPr>
          <p:cNvSpPr/>
          <p:nvPr/>
        </p:nvSpPr>
        <p:spPr>
          <a:xfrm>
            <a:off x="0" y="8547100"/>
            <a:ext cx="5759450" cy="60959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7507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2610843"/>
          </a:xfrm>
          <a:prstGeom prst="rect">
            <a:avLst/>
          </a:prstGeom>
          <a:noFill/>
        </p:spPr>
        <p:txBody>
          <a:bodyPr wrap="square">
            <a:spAutoFit/>
          </a:bodyPr>
          <a:lstStyle/>
          <a:p>
            <a:pPr>
              <a:lnSpc>
                <a:spcPct val="150000"/>
              </a:lnSpc>
            </a:pPr>
            <a:r>
              <a:rPr lang="en-US" sz="2800" b="1" dirty="0">
                <a:latin typeface="+mj-lt"/>
              </a:rPr>
              <a:t>One-Sentence Summary:</a:t>
            </a:r>
          </a:p>
          <a:p>
            <a:pPr>
              <a:lnSpc>
                <a:spcPct val="150000"/>
              </a:lnSpc>
            </a:pPr>
            <a:r>
              <a:rPr lang="en-US" sz="2800" dirty="0">
                <a:latin typeface="+mj-lt"/>
              </a:rPr>
              <a:t>Cost control helps you monitor and manage expenses, ensuring your project stays within budget.</a:t>
            </a:r>
          </a:p>
        </p:txBody>
      </p:sp>
    </p:spTree>
    <p:extLst>
      <p:ext uri="{BB962C8B-B14F-4D97-AF65-F5344CB8AC3E}">
        <p14:creationId xmlns:p14="http://schemas.microsoft.com/office/powerpoint/2010/main" val="111012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3257174"/>
          </a:xfrm>
          <a:prstGeom prst="rect">
            <a:avLst/>
          </a:prstGeom>
          <a:noFill/>
        </p:spPr>
        <p:txBody>
          <a:bodyPr wrap="square">
            <a:spAutoFit/>
          </a:bodyPr>
          <a:lstStyle/>
          <a:p>
            <a:pPr>
              <a:lnSpc>
                <a:spcPct val="150000"/>
              </a:lnSpc>
            </a:pPr>
            <a:r>
              <a:rPr lang="en-US" sz="2800" b="1" dirty="0">
                <a:latin typeface="+mj-lt"/>
              </a:rPr>
              <a:t>Overall Summary</a:t>
            </a:r>
          </a:p>
          <a:p>
            <a:pPr>
              <a:lnSpc>
                <a:spcPct val="150000"/>
              </a:lnSpc>
            </a:pPr>
            <a:r>
              <a:rPr lang="en-US" sz="2800" dirty="0">
                <a:latin typeface="+mj-lt"/>
              </a:rPr>
              <a:t>Project Cost Management involves estimating costs, developing budgets, conducting financial analyses, and controlling expenses to ensure that projects are completed within financial limits.</a:t>
            </a:r>
          </a:p>
        </p:txBody>
      </p:sp>
    </p:spTree>
    <p:extLst>
      <p:ext uri="{BB962C8B-B14F-4D97-AF65-F5344CB8AC3E}">
        <p14:creationId xmlns:p14="http://schemas.microsoft.com/office/powerpoint/2010/main" val="41040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Practical Scenario Presentation:</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679564"/>
            <a:ext cx="7556500" cy="6488828"/>
          </a:xfrm>
          <a:prstGeom prst="rect">
            <a:avLst/>
          </a:prstGeom>
          <a:noFill/>
        </p:spPr>
        <p:txBody>
          <a:bodyPr wrap="square">
            <a:spAutoFit/>
          </a:bodyPr>
          <a:lstStyle/>
          <a:p>
            <a:pPr>
              <a:lnSpc>
                <a:spcPct val="150000"/>
              </a:lnSpc>
            </a:pPr>
            <a:r>
              <a:rPr lang="en-US" sz="2800" dirty="0">
                <a:latin typeface="+mj-lt"/>
              </a:rPr>
              <a:t>Imagine you are working for </a:t>
            </a:r>
            <a:r>
              <a:rPr lang="en-US" sz="2800" b="1" dirty="0">
                <a:latin typeface="+mj-lt"/>
              </a:rPr>
              <a:t>Atlassian</a:t>
            </a:r>
            <a:r>
              <a:rPr lang="en-US" sz="2800" dirty="0">
                <a:latin typeface="+mj-lt"/>
              </a:rPr>
              <a:t>, a software company, tasked with developing a new project management tool. To plan the project effectively, you need to estimate costs for software development, employee salaries, marketing, and equipment.</a:t>
            </a:r>
          </a:p>
          <a:p>
            <a:pPr>
              <a:lnSpc>
                <a:spcPct val="150000"/>
              </a:lnSpc>
            </a:pPr>
            <a:r>
              <a:rPr lang="en-US" sz="2800" b="1" dirty="0">
                <a:latin typeface="+mj-lt"/>
              </a:rPr>
              <a:t>Class Discussion Question:</a:t>
            </a:r>
          </a:p>
          <a:p>
            <a:pPr>
              <a:lnSpc>
                <a:spcPct val="150000"/>
              </a:lnSpc>
            </a:pPr>
            <a:r>
              <a:rPr lang="en-US" sz="2800" dirty="0">
                <a:latin typeface="+mj-lt"/>
              </a:rPr>
              <a:t>How would you go about estimating the cost for developing this tool? Which factors would you consider?</a:t>
            </a:r>
          </a:p>
        </p:txBody>
      </p:sp>
    </p:spTree>
    <p:extLst>
      <p:ext uri="{BB962C8B-B14F-4D97-AF65-F5344CB8AC3E}">
        <p14:creationId xmlns:p14="http://schemas.microsoft.com/office/powerpoint/2010/main" val="356857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8427820"/>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You might consider employee wages, software licenses, hardware costs, and marketing expenses.</a:t>
            </a:r>
          </a:p>
          <a:p>
            <a:pPr>
              <a:lnSpc>
                <a:spcPct val="150000"/>
              </a:lnSpc>
              <a:buFont typeface="Arial" panose="020B0604020202020204" pitchFamily="34" charset="0"/>
              <a:buChar char="•"/>
            </a:pPr>
            <a:r>
              <a:rPr lang="en-US" sz="2800" dirty="0">
                <a:latin typeface="+mj-lt"/>
              </a:rPr>
              <a:t>You may choose an estimation technique, such as analogous, parametric, or bottom-up estimating, based on the data available.</a:t>
            </a:r>
          </a:p>
          <a:p>
            <a:pPr>
              <a:lnSpc>
                <a:spcPct val="150000"/>
              </a:lnSpc>
            </a:pPr>
            <a:r>
              <a:rPr lang="en-US" sz="2800" b="1" dirty="0">
                <a:latin typeface="+mj-lt"/>
              </a:rPr>
              <a:t>Multiple-Choice Question:</a:t>
            </a:r>
          </a:p>
          <a:p>
            <a:pPr>
              <a:lnSpc>
                <a:spcPct val="150000"/>
              </a:lnSpc>
            </a:pPr>
            <a:r>
              <a:rPr lang="en-US" sz="2800" dirty="0">
                <a:latin typeface="+mj-lt"/>
              </a:rPr>
              <a:t>Which of the following is a cost estimating technique?</a:t>
            </a:r>
          </a:p>
          <a:p>
            <a:pPr>
              <a:lnSpc>
                <a:spcPct val="150000"/>
              </a:lnSpc>
              <a:buFont typeface="Arial" panose="020B0604020202020204" pitchFamily="34" charset="0"/>
              <a:buChar char="•"/>
            </a:pPr>
            <a:r>
              <a:rPr lang="en-US" sz="2800" dirty="0">
                <a:latin typeface="+mj-lt"/>
              </a:rPr>
              <a:t>A) Critical Path Analysis</a:t>
            </a:r>
          </a:p>
          <a:p>
            <a:pPr>
              <a:lnSpc>
                <a:spcPct val="150000"/>
              </a:lnSpc>
              <a:buFont typeface="Arial" panose="020B0604020202020204" pitchFamily="34" charset="0"/>
              <a:buChar char="•"/>
            </a:pPr>
            <a:r>
              <a:rPr lang="en-US" sz="2800" dirty="0">
                <a:latin typeface="+mj-lt"/>
              </a:rPr>
              <a:t>B) Analogous Estimating</a:t>
            </a:r>
          </a:p>
          <a:p>
            <a:pPr>
              <a:lnSpc>
                <a:spcPct val="150000"/>
              </a:lnSpc>
              <a:buFont typeface="Arial" panose="020B0604020202020204" pitchFamily="34" charset="0"/>
              <a:buChar char="•"/>
            </a:pPr>
            <a:r>
              <a:rPr lang="en-US" sz="2800" dirty="0">
                <a:latin typeface="+mj-lt"/>
              </a:rPr>
              <a:t>C) SWOT Analysis</a:t>
            </a:r>
          </a:p>
          <a:p>
            <a:pPr>
              <a:lnSpc>
                <a:spcPct val="150000"/>
              </a:lnSpc>
              <a:buFont typeface="Arial" panose="020B0604020202020204" pitchFamily="34" charset="0"/>
              <a:buChar char="•"/>
            </a:pPr>
            <a:r>
              <a:rPr lang="en-US" sz="2800" dirty="0">
                <a:latin typeface="+mj-lt"/>
              </a:rPr>
              <a:t>D) Brainstorming</a:t>
            </a:r>
          </a:p>
        </p:txBody>
      </p:sp>
      <p:sp>
        <p:nvSpPr>
          <p:cNvPr id="2" name="Rectangle: Rounded Corners 1">
            <a:extLst>
              <a:ext uri="{FF2B5EF4-FFF2-40B4-BE49-F238E27FC236}">
                <a16:creationId xmlns:a16="http://schemas.microsoft.com/office/drawing/2014/main" id="{49A63E0A-FF4D-EBE8-8636-76B0432E4134}"/>
              </a:ext>
            </a:extLst>
          </p:cNvPr>
          <p:cNvSpPr/>
          <p:nvPr/>
        </p:nvSpPr>
        <p:spPr>
          <a:xfrm>
            <a:off x="0" y="8547100"/>
            <a:ext cx="4235450" cy="60959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071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2610843"/>
          </a:xfrm>
          <a:prstGeom prst="rect">
            <a:avLst/>
          </a:prstGeom>
          <a:noFill/>
        </p:spPr>
        <p:txBody>
          <a:bodyPr wrap="square">
            <a:spAutoFit/>
          </a:bodyPr>
          <a:lstStyle/>
          <a:p>
            <a:pPr>
              <a:lnSpc>
                <a:spcPct val="150000"/>
              </a:lnSpc>
            </a:pPr>
            <a:r>
              <a:rPr lang="en-US" sz="2800" b="1" dirty="0">
                <a:latin typeface="+mj-lt"/>
              </a:rPr>
              <a:t>One-Sentence Summary:</a:t>
            </a:r>
          </a:p>
          <a:p>
            <a:pPr>
              <a:lnSpc>
                <a:spcPct val="150000"/>
              </a:lnSpc>
            </a:pPr>
            <a:r>
              <a:rPr lang="en-US" sz="2800" dirty="0">
                <a:latin typeface="+mj-lt"/>
              </a:rPr>
              <a:t>Estimating cost techniques help you forecast project expenses, ensuring you plan and allocate resources effectively.</a:t>
            </a:r>
          </a:p>
        </p:txBody>
      </p:sp>
    </p:spTree>
    <p:extLst>
      <p:ext uri="{BB962C8B-B14F-4D97-AF65-F5344CB8AC3E}">
        <p14:creationId xmlns:p14="http://schemas.microsoft.com/office/powerpoint/2010/main" val="20422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3903504"/>
          </a:xfrm>
          <a:prstGeom prst="rect">
            <a:avLst/>
          </a:prstGeom>
          <a:noFill/>
        </p:spPr>
        <p:txBody>
          <a:bodyPr wrap="square">
            <a:spAutoFit/>
          </a:bodyPr>
          <a:lstStyle/>
          <a:p>
            <a:pPr>
              <a:lnSpc>
                <a:spcPct val="150000"/>
              </a:lnSpc>
            </a:pPr>
            <a:r>
              <a:rPr lang="en-US" sz="2800" b="1" dirty="0">
                <a:latin typeface="+mj-lt"/>
              </a:rPr>
              <a:t>2. Developing Cost Estimates (Budgets)</a:t>
            </a:r>
          </a:p>
          <a:p>
            <a:pPr>
              <a:lnSpc>
                <a:spcPct val="150000"/>
              </a:lnSpc>
            </a:pPr>
            <a:r>
              <a:rPr lang="en-US" sz="2800" b="1" dirty="0">
                <a:latin typeface="+mj-lt"/>
              </a:rPr>
              <a:t>Introduction:</a:t>
            </a:r>
          </a:p>
          <a:p>
            <a:pPr>
              <a:lnSpc>
                <a:spcPct val="150000"/>
              </a:lnSpc>
            </a:pPr>
            <a:r>
              <a:rPr lang="en-US" sz="2800" dirty="0">
                <a:latin typeface="+mj-lt"/>
              </a:rPr>
              <a:t>Developing cost estimates involves creating a budget that outlines all the expenses necessary to complete a project. It ensures that you have a financial plan for all activities involved.</a:t>
            </a:r>
          </a:p>
        </p:txBody>
      </p:sp>
    </p:spTree>
    <p:extLst>
      <p:ext uri="{BB962C8B-B14F-4D97-AF65-F5344CB8AC3E}">
        <p14:creationId xmlns:p14="http://schemas.microsoft.com/office/powerpoint/2010/main" val="7542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7135158"/>
          </a:xfrm>
          <a:prstGeom prst="rect">
            <a:avLst/>
          </a:prstGeom>
          <a:noFill/>
        </p:spPr>
        <p:txBody>
          <a:bodyPr wrap="square">
            <a:spAutoFit/>
          </a:bodyPr>
          <a:lstStyle/>
          <a:p>
            <a:pPr>
              <a:lnSpc>
                <a:spcPct val="150000"/>
              </a:lnSpc>
            </a:pPr>
            <a:r>
              <a:rPr lang="en-US" sz="2800" b="1" dirty="0">
                <a:latin typeface="+mj-lt"/>
              </a:rPr>
              <a:t>Practical Scenario Presentation:</a:t>
            </a:r>
          </a:p>
          <a:p>
            <a:pPr>
              <a:lnSpc>
                <a:spcPct val="150000"/>
              </a:lnSpc>
            </a:pPr>
            <a:r>
              <a:rPr lang="en-US" sz="2800" dirty="0">
                <a:latin typeface="+mj-lt"/>
              </a:rPr>
              <a:t>You are a project manager at </a:t>
            </a:r>
            <a:r>
              <a:rPr lang="en-US" sz="2800" b="1" dirty="0">
                <a:latin typeface="+mj-lt"/>
              </a:rPr>
              <a:t>Commonwealth Bank</a:t>
            </a:r>
            <a:r>
              <a:rPr lang="en-US" sz="2800" dirty="0">
                <a:latin typeface="+mj-lt"/>
              </a:rPr>
              <a:t> working on an IT infrastructure upgrade. To ensure the project is completed without financial hiccups, you need to develop a detailed budget, including costs for hardware, software, training, and labor.</a:t>
            </a:r>
          </a:p>
          <a:p>
            <a:pPr>
              <a:lnSpc>
                <a:spcPct val="150000"/>
              </a:lnSpc>
            </a:pPr>
            <a:r>
              <a:rPr lang="en-US" sz="2800" b="1" dirty="0">
                <a:latin typeface="+mj-lt"/>
              </a:rPr>
              <a:t>Class Discussion Question:</a:t>
            </a:r>
          </a:p>
          <a:p>
            <a:pPr>
              <a:lnSpc>
                <a:spcPct val="150000"/>
              </a:lnSpc>
            </a:pPr>
            <a:r>
              <a:rPr lang="en-US" sz="2800" dirty="0">
                <a:latin typeface="+mj-lt"/>
              </a:rPr>
              <a:t>Why is it crucial to develop an accurate budget before starting your project, and how would you handle unexpected expenses?</a:t>
            </a:r>
          </a:p>
        </p:txBody>
      </p:sp>
    </p:spTree>
    <p:extLst>
      <p:ext uri="{BB962C8B-B14F-4D97-AF65-F5344CB8AC3E}">
        <p14:creationId xmlns:p14="http://schemas.microsoft.com/office/powerpoint/2010/main" val="21303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7781489"/>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Developing a budget ensures you stay within financial limits and avoid overspending.</a:t>
            </a:r>
          </a:p>
          <a:p>
            <a:pPr>
              <a:lnSpc>
                <a:spcPct val="150000"/>
              </a:lnSpc>
              <a:buFont typeface="Arial" panose="020B0604020202020204" pitchFamily="34" charset="0"/>
              <a:buChar char="•"/>
            </a:pPr>
            <a:r>
              <a:rPr lang="en-US" sz="2800" dirty="0">
                <a:latin typeface="+mj-lt"/>
              </a:rPr>
              <a:t> To handle unexpected expenses, you might include a contingency reserve in your budget.</a:t>
            </a:r>
          </a:p>
          <a:p>
            <a:pPr>
              <a:lnSpc>
                <a:spcPct val="150000"/>
              </a:lnSpc>
            </a:pPr>
            <a:r>
              <a:rPr lang="en-US" sz="2800" b="1" dirty="0">
                <a:latin typeface="+mj-lt"/>
              </a:rPr>
              <a:t>Multiple-Choice Question:</a:t>
            </a:r>
          </a:p>
          <a:p>
            <a:pPr>
              <a:lnSpc>
                <a:spcPct val="150000"/>
              </a:lnSpc>
            </a:pPr>
            <a:r>
              <a:rPr lang="en-US" sz="2800" dirty="0">
                <a:latin typeface="+mj-lt"/>
              </a:rPr>
              <a:t>Which of the following is included in developing a cost estimate for a project?</a:t>
            </a:r>
          </a:p>
          <a:p>
            <a:pPr>
              <a:lnSpc>
                <a:spcPct val="150000"/>
              </a:lnSpc>
              <a:buFont typeface="Arial" panose="020B0604020202020204" pitchFamily="34" charset="0"/>
              <a:buChar char="•"/>
            </a:pPr>
            <a:r>
              <a:rPr lang="en-US" sz="2800" dirty="0">
                <a:latin typeface="+mj-lt"/>
              </a:rPr>
              <a:t> A) Project Scope</a:t>
            </a:r>
          </a:p>
          <a:p>
            <a:pPr>
              <a:lnSpc>
                <a:spcPct val="150000"/>
              </a:lnSpc>
              <a:buFont typeface="Arial" panose="020B0604020202020204" pitchFamily="34" charset="0"/>
              <a:buChar char="•"/>
            </a:pPr>
            <a:r>
              <a:rPr lang="en-US" sz="2800" dirty="0">
                <a:latin typeface="+mj-lt"/>
              </a:rPr>
              <a:t> B) Quality Analysis</a:t>
            </a:r>
          </a:p>
          <a:p>
            <a:pPr>
              <a:lnSpc>
                <a:spcPct val="150000"/>
              </a:lnSpc>
              <a:buFont typeface="Arial" panose="020B0604020202020204" pitchFamily="34" charset="0"/>
              <a:buChar char="•"/>
            </a:pPr>
            <a:r>
              <a:rPr lang="en-US" sz="2800" dirty="0">
                <a:latin typeface="+mj-lt"/>
              </a:rPr>
              <a:t> C) Contingency Reserves</a:t>
            </a:r>
          </a:p>
          <a:p>
            <a:pPr>
              <a:lnSpc>
                <a:spcPct val="150000"/>
              </a:lnSpc>
              <a:buFont typeface="Arial" panose="020B0604020202020204" pitchFamily="34" charset="0"/>
              <a:buChar char="•"/>
            </a:pPr>
            <a:r>
              <a:rPr lang="en-US" sz="2800" dirty="0">
                <a:latin typeface="+mj-lt"/>
              </a:rPr>
              <a:t> D) Stakeholder Analysis</a:t>
            </a:r>
          </a:p>
        </p:txBody>
      </p:sp>
      <p:sp>
        <p:nvSpPr>
          <p:cNvPr id="2" name="Rectangle: Rounded Corners 1">
            <a:extLst>
              <a:ext uri="{FF2B5EF4-FFF2-40B4-BE49-F238E27FC236}">
                <a16:creationId xmlns:a16="http://schemas.microsoft.com/office/drawing/2014/main" id="{8C5F36BF-2839-E22D-1DE2-CFE6B1EE5EB6}"/>
              </a:ext>
            </a:extLst>
          </p:cNvPr>
          <p:cNvSpPr/>
          <p:nvPr/>
        </p:nvSpPr>
        <p:spPr>
          <a:xfrm>
            <a:off x="0" y="8623300"/>
            <a:ext cx="5073650" cy="60959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4935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2610843"/>
          </a:xfrm>
          <a:prstGeom prst="rect">
            <a:avLst/>
          </a:prstGeom>
          <a:noFill/>
        </p:spPr>
        <p:txBody>
          <a:bodyPr wrap="square">
            <a:spAutoFit/>
          </a:bodyPr>
          <a:lstStyle/>
          <a:p>
            <a:pPr>
              <a:lnSpc>
                <a:spcPct val="150000"/>
              </a:lnSpc>
            </a:pPr>
            <a:r>
              <a:rPr lang="en-US" sz="2800" b="1" dirty="0">
                <a:latin typeface="+mj-lt"/>
              </a:rPr>
              <a:t>One-Sentence Summary:</a:t>
            </a:r>
          </a:p>
          <a:p>
            <a:pPr>
              <a:lnSpc>
                <a:spcPct val="150000"/>
              </a:lnSpc>
            </a:pPr>
            <a:r>
              <a:rPr lang="en-US" sz="2800" dirty="0">
                <a:latin typeface="+mj-lt"/>
              </a:rPr>
              <a:t>Developing cost estimates ensures you have a structured financial plan for your project, allowing for effective cost management.</a:t>
            </a:r>
          </a:p>
        </p:txBody>
      </p:sp>
    </p:spTree>
    <p:extLst>
      <p:ext uri="{BB962C8B-B14F-4D97-AF65-F5344CB8AC3E}">
        <p14:creationId xmlns:p14="http://schemas.microsoft.com/office/powerpoint/2010/main" val="26736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5 &amp; 6</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85012"/>
            <a:ext cx="7556500" cy="3903504"/>
          </a:xfrm>
          <a:prstGeom prst="rect">
            <a:avLst/>
          </a:prstGeom>
          <a:noFill/>
        </p:spPr>
        <p:txBody>
          <a:bodyPr wrap="square">
            <a:spAutoFit/>
          </a:bodyPr>
          <a:lstStyle/>
          <a:p>
            <a:pPr>
              <a:lnSpc>
                <a:spcPct val="150000"/>
              </a:lnSpc>
            </a:pPr>
            <a:r>
              <a:rPr lang="en-US" sz="2800" b="1" dirty="0">
                <a:latin typeface="+mj-lt"/>
              </a:rPr>
              <a:t>3. Financial Analysis</a:t>
            </a:r>
          </a:p>
          <a:p>
            <a:pPr>
              <a:lnSpc>
                <a:spcPct val="150000"/>
              </a:lnSpc>
            </a:pPr>
            <a:r>
              <a:rPr lang="en-US" sz="2800" b="1" dirty="0">
                <a:latin typeface="+mj-lt"/>
              </a:rPr>
              <a:t>Introduction:</a:t>
            </a:r>
          </a:p>
          <a:p>
            <a:pPr>
              <a:lnSpc>
                <a:spcPct val="150000"/>
              </a:lnSpc>
            </a:pPr>
            <a:r>
              <a:rPr lang="en-US" sz="2800" dirty="0">
                <a:latin typeface="+mj-lt"/>
              </a:rPr>
              <a:t>Financial analysis evaluates a project's cost-effectiveness by comparing projected costs against benefits, ensuring you make informed financial decisions.</a:t>
            </a:r>
          </a:p>
        </p:txBody>
      </p:sp>
    </p:spTree>
    <p:extLst>
      <p:ext uri="{BB962C8B-B14F-4D97-AF65-F5344CB8AC3E}">
        <p14:creationId xmlns:p14="http://schemas.microsoft.com/office/powerpoint/2010/main" val="2745817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891</TotalTime>
  <Words>1084</Words>
  <Application>Microsoft Office PowerPoint</Application>
  <PresentationFormat>Custom</PresentationFormat>
  <Paragraphs>158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329</cp:revision>
  <dcterms:created xsi:type="dcterms:W3CDTF">2024-07-26T23:28:23Z</dcterms:created>
  <dcterms:modified xsi:type="dcterms:W3CDTF">2024-09-24T20:56:46Z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