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1"/>
  </p:notesMasterIdLst>
  <p:sldIdLst>
    <p:sldId id="262" r:id="rId5"/>
    <p:sldId id="426" r:id="rId6"/>
    <p:sldId id="269" r:id="rId7"/>
    <p:sldId id="706" r:id="rId8"/>
    <p:sldId id="707" r:id="rId9"/>
    <p:sldId id="708" r:id="rId10"/>
    <p:sldId id="709" r:id="rId11"/>
    <p:sldId id="710" r:id="rId12"/>
    <p:sldId id="711" r:id="rId13"/>
    <p:sldId id="712" r:id="rId14"/>
    <p:sldId id="713" r:id="rId15"/>
    <p:sldId id="714" r:id="rId16"/>
    <p:sldId id="715" r:id="rId17"/>
    <p:sldId id="407" r:id="rId18"/>
    <p:sldId id="408" r:id="rId19"/>
    <p:sldId id="409" r:id="rId20"/>
    <p:sldId id="410" r:id="rId21"/>
    <p:sldId id="411" r:id="rId22"/>
    <p:sldId id="398" r:id="rId23"/>
    <p:sldId id="717" r:id="rId24"/>
    <p:sldId id="719" r:id="rId25"/>
    <p:sldId id="720" r:id="rId26"/>
    <p:sldId id="721" r:id="rId27"/>
    <p:sldId id="722" r:id="rId28"/>
    <p:sldId id="723" r:id="rId29"/>
    <p:sldId id="724" r:id="rId30"/>
    <p:sldId id="448" r:id="rId31"/>
    <p:sldId id="725" r:id="rId32"/>
    <p:sldId id="726" r:id="rId33"/>
    <p:sldId id="329" r:id="rId34"/>
    <p:sldId id="270" r:id="rId35"/>
    <p:sldId id="271" r:id="rId36"/>
    <p:sldId id="272" r:id="rId37"/>
    <p:sldId id="273" r:id="rId38"/>
    <p:sldId id="274" r:id="rId39"/>
    <p:sldId id="427" r:id="rId40"/>
    <p:sldId id="428" r:id="rId41"/>
    <p:sldId id="275" r:id="rId42"/>
    <p:sldId id="441" r:id="rId43"/>
    <p:sldId id="727" r:id="rId44"/>
    <p:sldId id="421" r:id="rId45"/>
    <p:sldId id="338" r:id="rId46"/>
    <p:sldId id="401" r:id="rId47"/>
    <p:sldId id="417" r:id="rId48"/>
    <p:sldId id="728" r:id="rId49"/>
    <p:sldId id="729" r:id="rId50"/>
    <p:sldId id="730" r:id="rId51"/>
    <p:sldId id="731" r:id="rId52"/>
    <p:sldId id="732" r:id="rId53"/>
    <p:sldId id="733" r:id="rId54"/>
    <p:sldId id="734" r:id="rId55"/>
    <p:sldId id="735" r:id="rId56"/>
    <p:sldId id="736" r:id="rId57"/>
    <p:sldId id="737" r:id="rId58"/>
    <p:sldId id="368" r:id="rId59"/>
    <p:sldId id="276" r:id="rId60"/>
    <p:sldId id="429" r:id="rId61"/>
    <p:sldId id="738" r:id="rId62"/>
    <p:sldId id="739" r:id="rId63"/>
    <p:sldId id="740" r:id="rId64"/>
    <p:sldId id="741" r:id="rId65"/>
    <p:sldId id="440" r:id="rId66"/>
    <p:sldId id="343" r:id="rId67"/>
    <p:sldId id="344" r:id="rId68"/>
    <p:sldId id="422" r:id="rId69"/>
    <p:sldId id="371" r:id="rId70"/>
    <p:sldId id="742" r:id="rId71"/>
    <p:sldId id="277" r:id="rId72"/>
    <p:sldId id="327" r:id="rId73"/>
    <p:sldId id="366" r:id="rId74"/>
    <p:sldId id="340" r:id="rId75"/>
    <p:sldId id="278" r:id="rId76"/>
    <p:sldId id="743" r:id="rId77"/>
    <p:sldId id="744" r:id="rId78"/>
    <p:sldId id="369" r:id="rId79"/>
    <p:sldId id="745" r:id="rId80"/>
    <p:sldId id="746" r:id="rId81"/>
    <p:sldId id="747" r:id="rId82"/>
    <p:sldId id="280" r:id="rId83"/>
    <p:sldId id="748" r:id="rId84"/>
    <p:sldId id="749" r:id="rId85"/>
    <p:sldId id="750" r:id="rId86"/>
    <p:sldId id="751" r:id="rId87"/>
    <p:sldId id="419" r:id="rId88"/>
    <p:sldId id="752" r:id="rId89"/>
    <p:sldId id="753" r:id="rId90"/>
    <p:sldId id="754" r:id="rId91"/>
    <p:sldId id="430" r:id="rId92"/>
    <p:sldId id="442" r:id="rId93"/>
    <p:sldId id="444" r:id="rId94"/>
    <p:sldId id="755" r:id="rId95"/>
    <p:sldId id="443" r:id="rId96"/>
    <p:sldId id="756" r:id="rId97"/>
    <p:sldId id="757" r:id="rId98"/>
    <p:sldId id="446" r:id="rId99"/>
    <p:sldId id="758" r:id="rId100"/>
    <p:sldId id="759" r:id="rId101"/>
    <p:sldId id="445" r:id="rId102"/>
    <p:sldId id="760" r:id="rId103"/>
    <p:sldId id="761" r:id="rId104"/>
    <p:sldId id="447" r:id="rId105"/>
    <p:sldId id="762" r:id="rId106"/>
    <p:sldId id="763" r:id="rId107"/>
    <p:sldId id="764" r:id="rId108"/>
    <p:sldId id="705" r:id="rId109"/>
    <p:sldId id="261" r:id="rId110"/>
  </p:sldIdLst>
  <p:sldSz cx="9144000" cy="6858000" type="screen4x3"/>
  <p:notesSz cx="6805613" cy="9939338"/>
  <p:custDataLst>
    <p:tags r:id="rId1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20C"/>
    <a:srgbClr val="000000"/>
    <a:srgbClr val="3C1053"/>
    <a:srgbClr val="3D3935"/>
    <a:srgbClr val="8C8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94598"/>
  </p:normalViewPr>
  <p:slideViewPr>
    <p:cSldViewPr snapToGrid="0">
      <p:cViewPr>
        <p:scale>
          <a:sx n="66" d="100"/>
          <a:sy n="66" d="100"/>
        </p:scale>
        <p:origin x="1793" y="14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gs" Target="tags/tag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6F69E031-7821-4947-9A91-EC03C15F7566}" type="datetimeFigureOut">
              <a:rPr lang="en-AU" smtClean="0"/>
              <a:t>6/08/2024</a:t>
            </a:fld>
            <a:endParaRPr lang="en-AU"/>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4C98A5C1-1CB9-4F08-9AE0-90C38B1EBB91}" type="slidenum">
              <a:rPr lang="en-AU" smtClean="0"/>
              <a:t>‹#›</a:t>
            </a:fld>
            <a:endParaRPr lang="en-AU"/>
          </a:p>
        </p:txBody>
      </p:sp>
    </p:spTree>
    <p:extLst>
      <p:ext uri="{BB962C8B-B14F-4D97-AF65-F5344CB8AC3E}">
        <p14:creationId xmlns:p14="http://schemas.microsoft.com/office/powerpoint/2010/main" val="145255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F4BC43BB-30A8-BD44-A2F3-D23B20CAAFD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Rectangle 3">
            <a:extLst>
              <a:ext uri="{FF2B5EF4-FFF2-40B4-BE49-F238E27FC236}">
                <a16:creationId xmlns:a16="http://schemas.microsoft.com/office/drawing/2014/main" id="{1981AD7C-1987-3A47-BD02-C7391E919B7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14235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D395B8C2-EDA2-B04D-907F-08BD33E7ECA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id="{ECC6708B-77A1-7745-AD4B-76C7BF8CD55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5190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B1E7B10-0E87-8A46-98A5-6007F238B3F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3">
            <a:extLst>
              <a:ext uri="{FF2B5EF4-FFF2-40B4-BE49-F238E27FC236}">
                <a16:creationId xmlns:a16="http://schemas.microsoft.com/office/drawing/2014/main" id="{14D27EFE-38DA-104A-A32D-C4C93D88446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10934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CF02632-D281-7F48-8626-7E3E4F5D846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id="{2BF6B6C0-D999-5147-8168-366FD489F0F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153475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8638BEFB-0DB1-4A41-B199-3FCC3BCFC3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70BB0261-B9EF-A344-BD29-7E27C0EA06B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473468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a:grpSpLocks noChangeAspect="1"/>
          </p:cNvGrpSpPr>
          <p:nvPr userDrawn="1"/>
        </p:nvGrpSpPr>
        <p:grpSpPr bwMode="auto">
          <a:xfrm>
            <a:off x="0" y="-3175"/>
            <a:ext cx="9144227" cy="6861175"/>
            <a:chOff x="5" y="-2"/>
            <a:chExt cx="5750" cy="4322"/>
          </a:xfrm>
        </p:grpSpPr>
        <p:sp>
          <p:nvSpPr>
            <p:cNvPr id="6" name="AutoShape 3"/>
            <p:cNvSpPr>
              <a:spLocks noChangeAspect="1" noChangeArrowheads="1" noTextEdit="1"/>
            </p:cNvSpPr>
            <p:nvPr userDrawn="1"/>
          </p:nvSpPr>
          <p:spPr bwMode="auto">
            <a:xfrm>
              <a:off x="5" y="0"/>
              <a:ext cx="5750" cy="4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 name="Freeform 5"/>
            <p:cNvSpPr>
              <a:spLocks/>
            </p:cNvSpPr>
            <p:nvPr userDrawn="1"/>
          </p:nvSpPr>
          <p:spPr bwMode="auto">
            <a:xfrm>
              <a:off x="5" y="288"/>
              <a:ext cx="2875" cy="1871"/>
            </a:xfrm>
            <a:custGeom>
              <a:avLst/>
              <a:gdLst>
                <a:gd name="T0" fmla="*/ 2875 w 2875"/>
                <a:gd name="T1" fmla="*/ 0 h 1871"/>
                <a:gd name="T2" fmla="*/ 2875 w 2875"/>
                <a:gd name="T3" fmla="*/ 1871 h 1871"/>
                <a:gd name="T4" fmla="*/ 0 w 2875"/>
                <a:gd name="T5" fmla="*/ 1871 h 1871"/>
                <a:gd name="T6" fmla="*/ 0 w 2875"/>
                <a:gd name="T7" fmla="*/ 0 h 1871"/>
                <a:gd name="T8" fmla="*/ 2875 w 2875"/>
                <a:gd name="T9" fmla="*/ 0 h 1871"/>
                <a:gd name="T10" fmla="*/ 2875 w 2875"/>
                <a:gd name="T11" fmla="*/ 0 h 1871"/>
              </a:gdLst>
              <a:ahLst/>
              <a:cxnLst>
                <a:cxn ang="0">
                  <a:pos x="T0" y="T1"/>
                </a:cxn>
                <a:cxn ang="0">
                  <a:pos x="T2" y="T3"/>
                </a:cxn>
                <a:cxn ang="0">
                  <a:pos x="T4" y="T5"/>
                </a:cxn>
                <a:cxn ang="0">
                  <a:pos x="T6" y="T7"/>
                </a:cxn>
                <a:cxn ang="0">
                  <a:pos x="T8" y="T9"/>
                </a:cxn>
                <a:cxn ang="0">
                  <a:pos x="T10" y="T11"/>
                </a:cxn>
              </a:cxnLst>
              <a:rect l="0" t="0" r="r" b="b"/>
              <a:pathLst>
                <a:path w="2875" h="1871">
                  <a:moveTo>
                    <a:pt x="2875" y="0"/>
                  </a:moveTo>
                  <a:lnTo>
                    <a:pt x="2875" y="1871"/>
                  </a:lnTo>
                  <a:lnTo>
                    <a:pt x="0" y="1871"/>
                  </a:lnTo>
                  <a:lnTo>
                    <a:pt x="0" y="0"/>
                  </a:lnTo>
                  <a:lnTo>
                    <a:pt x="2875" y="0"/>
                  </a:lnTo>
                  <a:lnTo>
                    <a:pt x="2875" y="0"/>
                  </a:lnTo>
                  <a:close/>
                </a:path>
              </a:pathLst>
            </a:custGeom>
            <a:solidFill>
              <a:srgbClr val="3D39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6"/>
            <p:cNvSpPr>
              <a:spLocks/>
            </p:cNvSpPr>
            <p:nvPr userDrawn="1"/>
          </p:nvSpPr>
          <p:spPr bwMode="auto">
            <a:xfrm>
              <a:off x="2880" y="2159"/>
              <a:ext cx="2875" cy="2159"/>
            </a:xfrm>
            <a:custGeom>
              <a:avLst/>
              <a:gdLst>
                <a:gd name="T0" fmla="*/ 2875 w 2875"/>
                <a:gd name="T1" fmla="*/ 0 h 2159"/>
                <a:gd name="T2" fmla="*/ 2875 w 2875"/>
                <a:gd name="T3" fmla="*/ 1869 h 2159"/>
                <a:gd name="T4" fmla="*/ 290 w 2875"/>
                <a:gd name="T5" fmla="*/ 1869 h 2159"/>
                <a:gd name="T6" fmla="*/ 0 w 2875"/>
                <a:gd name="T7" fmla="*/ 2159 h 2159"/>
                <a:gd name="T8" fmla="*/ 0 w 2875"/>
                <a:gd name="T9" fmla="*/ 0 h 2159"/>
                <a:gd name="T10" fmla="*/ 2875 w 2875"/>
                <a:gd name="T11" fmla="*/ 0 h 2159"/>
                <a:gd name="T12" fmla="*/ 2875 w 2875"/>
                <a:gd name="T13" fmla="*/ 0 h 2159"/>
              </a:gdLst>
              <a:ahLst/>
              <a:cxnLst>
                <a:cxn ang="0">
                  <a:pos x="T0" y="T1"/>
                </a:cxn>
                <a:cxn ang="0">
                  <a:pos x="T2" y="T3"/>
                </a:cxn>
                <a:cxn ang="0">
                  <a:pos x="T4" y="T5"/>
                </a:cxn>
                <a:cxn ang="0">
                  <a:pos x="T6" y="T7"/>
                </a:cxn>
                <a:cxn ang="0">
                  <a:pos x="T8" y="T9"/>
                </a:cxn>
                <a:cxn ang="0">
                  <a:pos x="T10" y="T11"/>
                </a:cxn>
                <a:cxn ang="0">
                  <a:pos x="T12" y="T13"/>
                </a:cxn>
              </a:cxnLst>
              <a:rect l="0" t="0" r="r" b="b"/>
              <a:pathLst>
                <a:path w="2875" h="2159">
                  <a:moveTo>
                    <a:pt x="2875" y="0"/>
                  </a:moveTo>
                  <a:lnTo>
                    <a:pt x="2875" y="1869"/>
                  </a:lnTo>
                  <a:lnTo>
                    <a:pt x="290" y="1869"/>
                  </a:lnTo>
                  <a:lnTo>
                    <a:pt x="0" y="2159"/>
                  </a:lnTo>
                  <a:lnTo>
                    <a:pt x="0" y="0"/>
                  </a:lnTo>
                  <a:lnTo>
                    <a:pt x="2875" y="0"/>
                  </a:lnTo>
                  <a:lnTo>
                    <a:pt x="2875" y="0"/>
                  </a:lnTo>
                  <a:close/>
                </a:path>
              </a:pathLst>
            </a:custGeom>
            <a:solidFill>
              <a:srgbClr val="F2120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 name="Freeform 7"/>
            <p:cNvSpPr>
              <a:spLocks/>
            </p:cNvSpPr>
            <p:nvPr userDrawn="1"/>
          </p:nvSpPr>
          <p:spPr bwMode="auto">
            <a:xfrm>
              <a:off x="5" y="2159"/>
              <a:ext cx="2875" cy="2155"/>
            </a:xfrm>
            <a:custGeom>
              <a:avLst/>
              <a:gdLst>
                <a:gd name="T0" fmla="*/ 2875 w 2875"/>
                <a:gd name="T1" fmla="*/ 0 h 2155"/>
                <a:gd name="T2" fmla="*/ 2875 w 2875"/>
                <a:gd name="T3" fmla="*/ 2155 h 2155"/>
                <a:gd name="T4" fmla="*/ 0 w 2875"/>
                <a:gd name="T5" fmla="*/ 2155 h 2155"/>
                <a:gd name="T6" fmla="*/ 0 w 2875"/>
                <a:gd name="T7" fmla="*/ 0 h 2155"/>
                <a:gd name="T8" fmla="*/ 2875 w 2875"/>
                <a:gd name="T9" fmla="*/ 0 h 2155"/>
                <a:gd name="T10" fmla="*/ 2875 w 2875"/>
                <a:gd name="T11" fmla="*/ 0 h 2155"/>
              </a:gdLst>
              <a:ahLst/>
              <a:cxnLst>
                <a:cxn ang="0">
                  <a:pos x="T0" y="T1"/>
                </a:cxn>
                <a:cxn ang="0">
                  <a:pos x="T2" y="T3"/>
                </a:cxn>
                <a:cxn ang="0">
                  <a:pos x="T4" y="T5"/>
                </a:cxn>
                <a:cxn ang="0">
                  <a:pos x="T6" y="T7"/>
                </a:cxn>
                <a:cxn ang="0">
                  <a:pos x="T8" y="T9"/>
                </a:cxn>
                <a:cxn ang="0">
                  <a:pos x="T10" y="T11"/>
                </a:cxn>
              </a:cxnLst>
              <a:rect l="0" t="0" r="r" b="b"/>
              <a:pathLst>
                <a:path w="2875" h="2155">
                  <a:moveTo>
                    <a:pt x="2875" y="0"/>
                  </a:moveTo>
                  <a:lnTo>
                    <a:pt x="2875" y="2155"/>
                  </a:lnTo>
                  <a:lnTo>
                    <a:pt x="0" y="2155"/>
                  </a:lnTo>
                  <a:lnTo>
                    <a:pt x="0" y="0"/>
                  </a:lnTo>
                  <a:lnTo>
                    <a:pt x="2875" y="0"/>
                  </a:lnTo>
                  <a:lnTo>
                    <a:pt x="2875" y="0"/>
                  </a:lnTo>
                  <a:close/>
                </a:path>
              </a:pathLst>
            </a:custGeom>
            <a:solidFill>
              <a:srgbClr val="8C85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4" name="Freeform 8"/>
            <p:cNvSpPr>
              <a:spLocks/>
            </p:cNvSpPr>
            <p:nvPr userDrawn="1"/>
          </p:nvSpPr>
          <p:spPr bwMode="auto">
            <a:xfrm>
              <a:off x="2880" y="-2"/>
              <a:ext cx="2875" cy="2161"/>
            </a:xfrm>
            <a:custGeom>
              <a:avLst/>
              <a:gdLst>
                <a:gd name="T0" fmla="*/ 2875 w 2875"/>
                <a:gd name="T1" fmla="*/ 0 h 2161"/>
                <a:gd name="T2" fmla="*/ 2875 w 2875"/>
                <a:gd name="T3" fmla="*/ 2161 h 2161"/>
                <a:gd name="T4" fmla="*/ 0 w 2875"/>
                <a:gd name="T5" fmla="*/ 2161 h 2161"/>
                <a:gd name="T6" fmla="*/ 0 w 2875"/>
                <a:gd name="T7" fmla="*/ 290 h 2161"/>
                <a:gd name="T8" fmla="*/ 290 w 2875"/>
                <a:gd name="T9" fmla="*/ 0 h 2161"/>
                <a:gd name="T10" fmla="*/ 2875 w 2875"/>
                <a:gd name="T11" fmla="*/ 0 h 2161"/>
                <a:gd name="T12" fmla="*/ 2875 w 2875"/>
                <a:gd name="T13" fmla="*/ 0 h 2161"/>
              </a:gdLst>
              <a:ahLst/>
              <a:cxnLst>
                <a:cxn ang="0">
                  <a:pos x="T0" y="T1"/>
                </a:cxn>
                <a:cxn ang="0">
                  <a:pos x="T2" y="T3"/>
                </a:cxn>
                <a:cxn ang="0">
                  <a:pos x="T4" y="T5"/>
                </a:cxn>
                <a:cxn ang="0">
                  <a:pos x="T6" y="T7"/>
                </a:cxn>
                <a:cxn ang="0">
                  <a:pos x="T8" y="T9"/>
                </a:cxn>
                <a:cxn ang="0">
                  <a:pos x="T10" y="T11"/>
                </a:cxn>
                <a:cxn ang="0">
                  <a:pos x="T12" y="T13"/>
                </a:cxn>
              </a:cxnLst>
              <a:rect l="0" t="0" r="r" b="b"/>
              <a:pathLst>
                <a:path w="2875" h="2161">
                  <a:moveTo>
                    <a:pt x="2875" y="0"/>
                  </a:moveTo>
                  <a:lnTo>
                    <a:pt x="2875" y="2161"/>
                  </a:lnTo>
                  <a:lnTo>
                    <a:pt x="0" y="2161"/>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5003513" y="1366463"/>
            <a:ext cx="3770617" cy="1137024"/>
          </a:xfrm>
        </p:spPr>
        <p:txBody>
          <a:bodyPr anchor="b">
            <a:normAutofit/>
          </a:bodyPr>
          <a:lstStyle>
            <a:lvl1pPr algn="l">
              <a:defRPr sz="3860" b="1">
                <a:solidFill>
                  <a:schemeClr val="bg1"/>
                </a:solidFill>
                <a:latin typeface="Arial" panose="020B0604020202020204" pitchFamily="34" charset="0"/>
                <a:cs typeface="Arial" panose="020B0604020202020204" pitchFamily="34" charset="0"/>
              </a:defRPr>
            </a:lvl1pPr>
          </a:lstStyle>
          <a:p>
            <a:r>
              <a:rPr lang="en-US" dirty="0"/>
              <a:t>Heading</a:t>
            </a:r>
          </a:p>
        </p:txBody>
      </p:sp>
      <p:sp>
        <p:nvSpPr>
          <p:cNvPr id="3" name="Subtitle 2"/>
          <p:cNvSpPr>
            <a:spLocks noGrp="1"/>
          </p:cNvSpPr>
          <p:nvPr>
            <p:ph type="subTitle" idx="1" hasCustomPrompt="1"/>
          </p:nvPr>
        </p:nvSpPr>
        <p:spPr>
          <a:xfrm>
            <a:off x="5003513" y="2503487"/>
            <a:ext cx="3770617" cy="599309"/>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p:ph type="body" sz="quarter" idx="10" hasCustomPrompt="1"/>
          </p:nvPr>
        </p:nvSpPr>
        <p:spPr>
          <a:xfrm>
            <a:off x="5003800" y="39449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p:ph type="body" sz="quarter" idx="11" hasCustomPrompt="1"/>
          </p:nvPr>
        </p:nvSpPr>
        <p:spPr>
          <a:xfrm>
            <a:off x="5003800" y="42398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11" name="Picture Placeholder 10"/>
          <p:cNvSpPr>
            <a:spLocks noGrp="1"/>
          </p:cNvSpPr>
          <p:nvPr>
            <p:ph type="pic" sz="quarter" idx="12"/>
          </p:nvPr>
        </p:nvSpPr>
        <p:spPr>
          <a:xfrm>
            <a:off x="0" y="469901"/>
            <a:ext cx="4565649" cy="2952750"/>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
        <p:nvSpPr>
          <p:cNvPr id="13" name="Picture Placeholder 10"/>
          <p:cNvSpPr>
            <a:spLocks noGrp="1"/>
          </p:cNvSpPr>
          <p:nvPr>
            <p:ph type="pic" sz="quarter" idx="13"/>
          </p:nvPr>
        </p:nvSpPr>
        <p:spPr>
          <a:xfrm>
            <a:off x="0" y="3422650"/>
            <a:ext cx="4565649" cy="3435349"/>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252000"/>
            <a:ext cx="1375200" cy="810128"/>
          </a:xfrm>
          <a:prstGeom prst="rect">
            <a:avLst/>
          </a:prstGeom>
        </p:spPr>
      </p:pic>
    </p:spTree>
    <p:extLst>
      <p:ext uri="{BB962C8B-B14F-4D97-AF65-F5344CB8AC3E}">
        <p14:creationId xmlns:p14="http://schemas.microsoft.com/office/powerpoint/2010/main" val="377777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ith no logo">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Rectangle 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0794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07CFF-34E2-2A4B-A628-8E236E7466AE}"/>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6122D3B0-51F8-7A4E-BEF9-E0F1B530BBA5}"/>
              </a:ext>
            </a:extLst>
          </p:cNvPr>
          <p:cNvSpPr>
            <a:spLocks noGrp="1"/>
          </p:cNvSpPr>
          <p:nvPr>
            <p:ph type="sldNum" sz="quarter" idx="11"/>
          </p:nvPr>
        </p:nvSpPr>
        <p:spPr/>
        <p:txBody>
          <a:bodyPr/>
          <a:lstStyle>
            <a:lvl1pPr>
              <a:defRPr/>
            </a:lvl1pPr>
          </a:lstStyle>
          <a:p>
            <a:pPr>
              <a:defRPr/>
            </a:pPr>
            <a:fld id="{208AB09F-00FD-E144-8B32-C19D0736E558}" type="slidenum">
              <a:rPr lang="en-US" altLang="en-US"/>
              <a:pPr>
                <a:defRPr/>
              </a:pPr>
              <a:t>‹#›</a:t>
            </a:fld>
            <a:endParaRPr lang="en-US" altLang="en-US"/>
          </a:p>
        </p:txBody>
      </p:sp>
    </p:spTree>
    <p:extLst>
      <p:ext uri="{BB962C8B-B14F-4D97-AF65-F5344CB8AC3E}">
        <p14:creationId xmlns:p14="http://schemas.microsoft.com/office/powerpoint/2010/main" val="37183873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co-branded">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userDrawn="1">
            <p:ph type="title" hasCustomPrompt="1"/>
          </p:nvPr>
        </p:nvSpPr>
        <p:spPr>
          <a:xfrm>
            <a:off x="873125" y="2658154"/>
            <a:ext cx="3867150" cy="580346"/>
          </a:xfrm>
        </p:spPr>
        <p:txBody>
          <a:bodyPr anchor="b">
            <a:noAutofit/>
          </a:bodyPr>
          <a:lstStyle>
            <a:lvl1pPr>
              <a:defRPr sz="386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7" name="Subtitle 2"/>
          <p:cNvSpPr>
            <a:spLocks noGrp="1"/>
          </p:cNvSpPr>
          <p:nvPr userDrawn="1">
            <p:ph type="subTitle" idx="1" hasCustomPrompt="1"/>
          </p:nvPr>
        </p:nvSpPr>
        <p:spPr>
          <a:xfrm>
            <a:off x="873125" y="3652838"/>
            <a:ext cx="3867150" cy="447675"/>
          </a:xfrm>
        </p:spPr>
        <p:txBody>
          <a:bodyPr anchor="b">
            <a:noAutofit/>
          </a:bodyPr>
          <a:lstStyle>
            <a:lvl1pPr marL="0" indent="0" algn="l">
              <a:buNone/>
              <a:defRPr sz="1863">
                <a:solidFill>
                  <a:srgbClr val="3D393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userDrawn="1">
            <p:ph type="body" sz="quarter" idx="10" hasCustomPrompt="1"/>
          </p:nvPr>
        </p:nvSpPr>
        <p:spPr>
          <a:xfrm>
            <a:off x="873125" y="5316538"/>
            <a:ext cx="3770313" cy="294882"/>
          </a:xfrm>
        </p:spPr>
        <p:txBody>
          <a:bodyPr>
            <a:normAutofit/>
          </a:bodyPr>
          <a:lstStyle>
            <a:lvl1pPr marL="0" indent="0">
              <a:buNone/>
              <a:defRPr sz="1597" b="1" baseline="0">
                <a:solidFill>
                  <a:srgbClr val="3D3935"/>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userDrawn="1">
            <p:ph type="body" sz="quarter" idx="11" hasCustomPrompt="1"/>
          </p:nvPr>
        </p:nvSpPr>
        <p:spPr>
          <a:xfrm>
            <a:off x="873125" y="5611420"/>
            <a:ext cx="3770313" cy="328773"/>
          </a:xfrm>
        </p:spPr>
        <p:txBody>
          <a:bodyPr>
            <a:normAutofit/>
          </a:bodyPr>
          <a:lstStyle>
            <a:lvl1pPr marL="0" indent="0">
              <a:buNone/>
              <a:defRPr sz="1597" baseline="0">
                <a:solidFill>
                  <a:srgbClr val="3D3935"/>
                </a:solidFill>
                <a:latin typeface="Arial" panose="020B0604020202020204" pitchFamily="34" charset="0"/>
                <a:cs typeface="Arial" panose="020B0604020202020204" pitchFamily="34" charset="0"/>
              </a:defRPr>
            </a:lvl1pPr>
          </a:lstStyle>
          <a:p>
            <a:pPr lvl="0"/>
            <a:r>
              <a:rPr lang="en-AU" dirty="0"/>
              <a:t>Date</a:t>
            </a:r>
          </a:p>
        </p:txBody>
      </p:sp>
      <p:sp>
        <p:nvSpPr>
          <p:cNvPr id="44" name="Picture Placeholder 85"/>
          <p:cNvSpPr>
            <a:spLocks noGrp="1"/>
          </p:cNvSpPr>
          <p:nvPr userDrawn="1">
            <p:ph type="pic" sz="quarter" idx="13" hasCustomPrompt="1"/>
          </p:nvPr>
        </p:nvSpPr>
        <p:spPr>
          <a:xfrm>
            <a:off x="6639194" y="2653276"/>
            <a:ext cx="1766125" cy="502731"/>
          </a:xfrm>
        </p:spPr>
        <p:txBody>
          <a:bodyPr/>
          <a:lstStyle>
            <a:lvl1pPr marL="0" indent="0">
              <a:buNone/>
              <a:defRPr sz="1200">
                <a:solidFill>
                  <a:srgbClr val="3D3935"/>
                </a:solidFill>
                <a:latin typeface="Arial" panose="020B0604020202020204" pitchFamily="34" charset="0"/>
                <a:cs typeface="Arial" panose="020B0604020202020204" pitchFamily="34" charset="0"/>
              </a:defRPr>
            </a:lvl1pPr>
          </a:lstStyle>
          <a:p>
            <a:r>
              <a:rPr lang="en-US" dirty="0"/>
              <a:t>Drag co-branded logo to placeholder or click icon to add</a:t>
            </a:r>
            <a:endParaRPr lang="en-AU" dirty="0"/>
          </a:p>
        </p:txBody>
      </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0000" y="5760000"/>
            <a:ext cx="1375200" cy="810128"/>
          </a:xfrm>
          <a:prstGeom prst="rect">
            <a:avLst/>
          </a:prstGeom>
        </p:spPr>
      </p:pic>
    </p:spTree>
    <p:extLst>
      <p:ext uri="{BB962C8B-B14F-4D97-AF65-F5344CB8AC3E}">
        <p14:creationId xmlns:p14="http://schemas.microsoft.com/office/powerpoint/2010/main" val="317887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4" name="Rectangle 4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AutoShape 3"/>
          <p:cNvSpPr>
            <a:spLocks noChangeAspect="1" noChangeArrowheads="1" noTextEdit="1"/>
          </p:cNvSpPr>
          <p:nvPr userDrawn="1"/>
        </p:nvSpPr>
        <p:spPr bwMode="auto">
          <a:xfrm>
            <a:off x="0" y="0"/>
            <a:ext cx="9144227"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6" name="Freeform 5"/>
          <p:cNvSpPr>
            <a:spLocks/>
          </p:cNvSpPr>
          <p:nvPr userDrawn="1"/>
        </p:nvSpPr>
        <p:spPr bwMode="auto">
          <a:xfrm>
            <a:off x="0" y="457200"/>
            <a:ext cx="4572114" cy="6388100"/>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8C85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6"/>
          <p:cNvSpPr>
            <a:spLocks/>
          </p:cNvSpPr>
          <p:nvPr userDrawn="1"/>
        </p:nvSpPr>
        <p:spPr bwMode="auto">
          <a:xfrm>
            <a:off x="4572114" y="-3175"/>
            <a:ext cx="4572114" cy="6858000"/>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1" name="Title 1"/>
          <p:cNvSpPr>
            <a:spLocks noGrp="1"/>
          </p:cNvSpPr>
          <p:nvPr userDrawn="1">
            <p:ph type="title" hasCustomPrompt="1"/>
          </p:nvPr>
        </p:nvSpPr>
        <p:spPr>
          <a:xfrm>
            <a:off x="5038725" y="2848654"/>
            <a:ext cx="3867150" cy="580346"/>
          </a:xfrm>
        </p:spPr>
        <p:txBody>
          <a:bodyPr anchor="b">
            <a:noAutofit/>
          </a:bodyPr>
          <a:lstStyle>
            <a:lvl1pPr>
              <a:defRPr sz="3860" b="1">
                <a:solidFill>
                  <a:schemeClr val="bg1"/>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2" name="Subtitle 2"/>
          <p:cNvSpPr>
            <a:spLocks noGrp="1"/>
          </p:cNvSpPr>
          <p:nvPr userDrawn="1">
            <p:ph type="subTitle" idx="1" hasCustomPrompt="1"/>
          </p:nvPr>
        </p:nvSpPr>
        <p:spPr>
          <a:xfrm>
            <a:off x="5038725" y="3652838"/>
            <a:ext cx="3867150" cy="447675"/>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3" name="Text Placeholder 7"/>
          <p:cNvSpPr>
            <a:spLocks noGrp="1"/>
          </p:cNvSpPr>
          <p:nvPr userDrawn="1">
            <p:ph type="body" sz="quarter" idx="10" hasCustomPrompt="1"/>
          </p:nvPr>
        </p:nvSpPr>
        <p:spPr>
          <a:xfrm>
            <a:off x="5038725" y="53165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84" name="Text Placeholder 7"/>
          <p:cNvSpPr>
            <a:spLocks noGrp="1"/>
          </p:cNvSpPr>
          <p:nvPr userDrawn="1">
            <p:ph type="body" sz="quarter" idx="11" hasCustomPrompt="1"/>
          </p:nvPr>
        </p:nvSpPr>
        <p:spPr>
          <a:xfrm>
            <a:off x="5038725" y="56114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86" name="Picture Placeholder 85"/>
          <p:cNvSpPr>
            <a:spLocks noGrp="1"/>
          </p:cNvSpPr>
          <p:nvPr userDrawn="1">
            <p:ph type="pic" sz="quarter" idx="12"/>
          </p:nvPr>
        </p:nvSpPr>
        <p:spPr>
          <a:xfrm>
            <a:off x="0" y="457200"/>
            <a:ext cx="4572000" cy="6388100"/>
          </a:xfrm>
        </p:spPr>
        <p:txBody>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pic>
        <p:nvPicPr>
          <p:cNvPr id="85" name="Picture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252000"/>
            <a:ext cx="1375200" cy="810128"/>
          </a:xfrm>
          <a:prstGeom prst="rect">
            <a:avLst/>
          </a:prstGeom>
        </p:spPr>
      </p:pic>
    </p:spTree>
    <p:extLst>
      <p:ext uri="{BB962C8B-B14F-4D97-AF65-F5344CB8AC3E}">
        <p14:creationId xmlns:p14="http://schemas.microsoft.com/office/powerpoint/2010/main" val="157770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607327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6" name="Freeform 5"/>
          <p:cNvSpPr>
            <a:spLocks/>
          </p:cNvSpPr>
          <p:nvPr userDrawn="1"/>
        </p:nvSpPr>
        <p:spPr bwMode="auto">
          <a:xfrm>
            <a:off x="0" y="457201"/>
            <a:ext cx="4572232" cy="6388107"/>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F2120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7" name="Freeform 6"/>
          <p:cNvSpPr>
            <a:spLocks/>
          </p:cNvSpPr>
          <p:nvPr userDrawn="1"/>
        </p:nvSpPr>
        <p:spPr bwMode="auto">
          <a:xfrm>
            <a:off x="4572232" y="-3174"/>
            <a:ext cx="4572232" cy="6858007"/>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5" name="AutoShape 3"/>
          <p:cNvSpPr>
            <a:spLocks noChangeAspect="1" noChangeArrowheads="1" noTextEdit="1"/>
          </p:cNvSpPr>
          <p:nvPr userDrawn="1"/>
        </p:nvSpPr>
        <p:spPr bwMode="auto">
          <a:xfrm>
            <a:off x="0" y="1"/>
            <a:ext cx="9144464" cy="68580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Title 1"/>
          <p:cNvSpPr>
            <a:spLocks noGrp="1"/>
          </p:cNvSpPr>
          <p:nvPr userDrawn="1">
            <p:ph type="title" hasCustomPrompt="1"/>
          </p:nvPr>
        </p:nvSpPr>
        <p:spPr>
          <a:xfrm>
            <a:off x="4804755" y="1054317"/>
            <a:ext cx="4247805" cy="4749367"/>
          </a:xfrm>
        </p:spPr>
        <p:txBody>
          <a:bodyPr lIns="0" tIns="0" rIns="0" bIns="0" anchor="ctr" anchorCtr="0">
            <a:noAutofit/>
          </a:bodyPr>
          <a:lstStyle>
            <a:lvl1pPr>
              <a:defRPr sz="37857" spc="-150">
                <a:solidFill>
                  <a:schemeClr val="bg1"/>
                </a:solidFill>
                <a:latin typeface="Arial" panose="020B0604020202020204" pitchFamily="34" charset="0"/>
                <a:cs typeface="Arial" panose="020B0604020202020204" pitchFamily="34" charset="0"/>
              </a:defRPr>
            </a:lvl1pPr>
          </a:lstStyle>
          <a:p>
            <a:r>
              <a:rPr lang="en-US" dirty="0"/>
              <a:t>1</a:t>
            </a:r>
            <a:endParaRPr lang="en-AU" dirty="0"/>
          </a:p>
        </p:txBody>
      </p:sp>
      <p:sp>
        <p:nvSpPr>
          <p:cNvPr id="47" name="Text Placeholder 46"/>
          <p:cNvSpPr>
            <a:spLocks noGrp="1"/>
          </p:cNvSpPr>
          <p:nvPr userDrawn="1">
            <p:ph type="body" sz="quarter" idx="10" hasCustomPrompt="1"/>
          </p:nvPr>
        </p:nvSpPr>
        <p:spPr>
          <a:xfrm>
            <a:off x="374420" y="3246827"/>
            <a:ext cx="3092450" cy="357995"/>
          </a:xfrm>
        </p:spPr>
        <p:txBody>
          <a:bodyPr>
            <a:normAutofit/>
          </a:bodyPr>
          <a:lstStyle>
            <a:lvl1pPr marL="0" indent="0">
              <a:buNone/>
              <a:defRPr sz="1997">
                <a:solidFill>
                  <a:schemeClr val="bg1"/>
                </a:solidFill>
                <a:latin typeface="Arial" panose="020B0604020202020204" pitchFamily="34" charset="0"/>
                <a:cs typeface="Arial" panose="020B0604020202020204" pitchFamily="34" charset="0"/>
              </a:defRPr>
            </a:lvl1pPr>
          </a:lstStyle>
          <a:p>
            <a:pPr lvl="0"/>
            <a:r>
              <a:rPr lang="en-AU" dirty="0"/>
              <a:t>Section title</a:t>
            </a:r>
          </a:p>
        </p:txBody>
      </p:sp>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560000" y="252000"/>
            <a:ext cx="1375200" cy="810128"/>
          </a:xfrm>
          <a:prstGeom prst="rect">
            <a:avLst/>
          </a:prstGeom>
        </p:spPr>
      </p:pic>
    </p:spTree>
    <p:extLst>
      <p:ext uri="{BB962C8B-B14F-4D97-AF65-F5344CB8AC3E}">
        <p14:creationId xmlns:p14="http://schemas.microsoft.com/office/powerpoint/2010/main" val="126311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7" name="Object 46" hidden="1"/>
          <p:cNvGraphicFramePr>
            <a:graphicFrameLocks noChangeAspect="1"/>
          </p:cNvGraphicFramePr>
          <p:nvPr userDrawn="1">
            <p:custDataLst>
              <p:tags r:id="rId1"/>
            </p:custDataLst>
            <p:extLst>
              <p:ext uri="{D42A27DB-BD31-4B8C-83A1-F6EECF244321}">
                <p14:modId xmlns:p14="http://schemas.microsoft.com/office/powerpoint/2010/main" val="29171533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7" name="Object 4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userDrawn="1">
            <p:ph type="title" hasCustomPrompt="1"/>
          </p:nvPr>
        </p:nvSpPr>
        <p:spPr>
          <a:xfrm>
            <a:off x="440871" y="958872"/>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50" name="Text Placeholder 49"/>
          <p:cNvSpPr>
            <a:spLocks noGrp="1"/>
          </p:cNvSpPr>
          <p:nvPr userDrawn="1">
            <p:ph type="body" sz="quarter" idx="15" hasCustomPrompt="1"/>
          </p:nvPr>
        </p:nvSpPr>
        <p:spPr>
          <a:xfrm>
            <a:off x="440871" y="1666876"/>
            <a:ext cx="8284029" cy="4069443"/>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52" name="Text Placeholder 51"/>
          <p:cNvSpPr>
            <a:spLocks noGrp="1"/>
          </p:cNvSpPr>
          <p:nvPr userDrawn="1">
            <p:ph type="body" sz="quarter" idx="16" hasCustomPrompt="1"/>
          </p:nvPr>
        </p:nvSpPr>
        <p:spPr>
          <a:xfrm>
            <a:off x="440871" y="-8733"/>
            <a:ext cx="4343399" cy="462758"/>
          </a:xfrm>
        </p:spPr>
        <p:txBody>
          <a:bodyPr anchor="ctr">
            <a:normAutofit/>
          </a:bodyPr>
          <a:lstStyle>
            <a:lvl1pPr marL="0" indent="0">
              <a:buNone/>
              <a:defRPr sz="1500" b="1">
                <a:solidFill>
                  <a:srgbClr val="3D3935"/>
                </a:solidFill>
                <a:latin typeface="Arial" panose="020B0604020202020204" pitchFamily="34" charset="0"/>
                <a:cs typeface="Arial" panose="020B0604020202020204" pitchFamily="34" charset="0"/>
              </a:defRPr>
            </a:lvl1pPr>
          </a:lstStyle>
          <a:p>
            <a:pPr lvl="0"/>
            <a:r>
              <a:rPr lang="en-AU" dirty="0"/>
              <a:t>Section heading</a:t>
            </a:r>
          </a:p>
        </p:txBody>
      </p:sp>
      <p:sp>
        <p:nvSpPr>
          <p:cNvPr id="8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
        <p:nvSpPr>
          <p:cNvPr id="8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Tree>
    <p:extLst>
      <p:ext uri="{BB962C8B-B14F-4D97-AF65-F5344CB8AC3E}">
        <p14:creationId xmlns:p14="http://schemas.microsoft.com/office/powerpoint/2010/main" val="27187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s and Content">
    <p:spTree>
      <p:nvGrpSpPr>
        <p:cNvPr id="1" name=""/>
        <p:cNvGrpSpPr/>
        <p:nvPr/>
      </p:nvGrpSpPr>
      <p:grpSpPr>
        <a:xfrm>
          <a:off x="0" y="0"/>
          <a:ext cx="0" cy="0"/>
          <a:chOff x="0" y="0"/>
          <a:chExt cx="0" cy="0"/>
        </a:xfrm>
      </p:grpSpPr>
      <p:sp>
        <p:nvSpPr>
          <p:cNvPr id="41" name="Title 1"/>
          <p:cNvSpPr>
            <a:spLocks noGrp="1"/>
          </p:cNvSpPr>
          <p:nvPr>
            <p:ph type="title" hasCustomPrompt="1"/>
          </p:nvPr>
        </p:nvSpPr>
        <p:spPr>
          <a:xfrm>
            <a:off x="440871" y="770735"/>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2" name="Text Placeholder 45"/>
          <p:cNvSpPr>
            <a:spLocks noGrp="1"/>
          </p:cNvSpPr>
          <p:nvPr>
            <p:ph type="body" sz="quarter" idx="13" hasCustomPrompt="1"/>
          </p:nvPr>
        </p:nvSpPr>
        <p:spPr>
          <a:xfrm>
            <a:off x="440871" y="1339935"/>
            <a:ext cx="6734398" cy="507831"/>
          </a:xfrm>
        </p:spPr>
        <p:txBody>
          <a:bodyPr anchor="ctr">
            <a:spAutoFit/>
          </a:bodyPr>
          <a:lstStyle>
            <a:lvl1pPr marL="0" indent="0">
              <a:lnSpc>
                <a:spcPct val="100000"/>
              </a:lnSpc>
              <a:buNone/>
              <a:defRPr sz="2700">
                <a:solidFill>
                  <a:srgbClr val="3D3935"/>
                </a:solidFill>
                <a:latin typeface="Arial" panose="020B0604020202020204" pitchFamily="34" charset="0"/>
                <a:cs typeface="Arial" panose="020B0604020202020204" pitchFamily="34" charset="0"/>
              </a:defRPr>
            </a:lvl1pPr>
          </a:lstStyle>
          <a:p>
            <a:pPr lvl="0"/>
            <a:r>
              <a:rPr lang="en-AU" dirty="0"/>
              <a:t>Sub Title</a:t>
            </a:r>
          </a:p>
        </p:txBody>
      </p:sp>
      <p:sp>
        <p:nvSpPr>
          <p:cNvPr id="43" name="Text Placeholder 47"/>
          <p:cNvSpPr>
            <a:spLocks noGrp="1"/>
          </p:cNvSpPr>
          <p:nvPr>
            <p:ph type="body" sz="quarter" idx="14" hasCustomPrompt="1"/>
          </p:nvPr>
        </p:nvSpPr>
        <p:spPr>
          <a:xfrm>
            <a:off x="440872" y="2275570"/>
            <a:ext cx="8284028" cy="359681"/>
          </a:xfrm>
        </p:spPr>
        <p:txBody>
          <a:bodyPr anchor="ctr">
            <a:noAutofit/>
          </a:bodyPr>
          <a:lstStyle>
            <a:lvl1pPr marL="0" indent="0">
              <a:lnSpc>
                <a:spcPct val="100000"/>
              </a:lnSpc>
              <a:buNone/>
              <a:defRPr sz="2000" b="1" baseline="0">
                <a:solidFill>
                  <a:srgbClr val="3D3935"/>
                </a:solidFill>
                <a:latin typeface="Arial" panose="020B0604020202020204" pitchFamily="34" charset="0"/>
                <a:cs typeface="Arial" panose="020B0604020202020204" pitchFamily="34" charset="0"/>
              </a:defRPr>
            </a:lvl1pPr>
          </a:lstStyle>
          <a:p>
            <a:pPr lvl="0"/>
            <a:r>
              <a:rPr lang="en-AU" dirty="0"/>
              <a:t>Sub heading</a:t>
            </a:r>
          </a:p>
        </p:txBody>
      </p:sp>
      <p:sp>
        <p:nvSpPr>
          <p:cNvPr id="83" name="Text Placeholder 49"/>
          <p:cNvSpPr>
            <a:spLocks noGrp="1"/>
          </p:cNvSpPr>
          <p:nvPr>
            <p:ph type="body" sz="quarter" idx="15" hasCustomPrompt="1"/>
          </p:nvPr>
        </p:nvSpPr>
        <p:spPr>
          <a:xfrm>
            <a:off x="440871" y="2640809"/>
            <a:ext cx="8284029" cy="3095510"/>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84"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85"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20893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7701" y="1626054"/>
            <a:ext cx="3867150" cy="4271941"/>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6613" y="1651000"/>
            <a:ext cx="3887788" cy="4246995"/>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7" name="Title 1"/>
          <p:cNvSpPr>
            <a:spLocks noGrp="1"/>
          </p:cNvSpPr>
          <p:nvPr>
            <p:ph type="title" hasCustomPrompt="1"/>
          </p:nvPr>
        </p:nvSpPr>
        <p:spPr>
          <a:xfrm>
            <a:off x="440871" y="793049"/>
            <a:ext cx="6734398" cy="493981"/>
          </a:xfrm>
        </p:spPr>
        <p:txBody>
          <a:bodyPr>
            <a:sp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8"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89"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28958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3888" y="1864188"/>
            <a:ext cx="7886700" cy="4070577"/>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Title 1"/>
          <p:cNvSpPr>
            <a:spLocks noGrp="1"/>
          </p:cNvSpPr>
          <p:nvPr>
            <p:ph type="title" hasCustomPrompt="1"/>
          </p:nvPr>
        </p:nvSpPr>
        <p:spPr>
          <a:xfrm>
            <a:off x="498929" y="1056579"/>
            <a:ext cx="6734398" cy="493981"/>
          </a:xfrm>
        </p:spPr>
        <p:txBody>
          <a:bodyPr>
            <a:norm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40636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White with Logo">
    <p:spTree>
      <p:nvGrpSpPr>
        <p:cNvPr id="1" name=""/>
        <p:cNvGrpSpPr/>
        <p:nvPr/>
      </p:nvGrpSpPr>
      <p:grpSpPr>
        <a:xfrm>
          <a:off x="0" y="0"/>
          <a:ext cx="0" cy="0"/>
          <a:chOff x="0" y="0"/>
          <a:chExt cx="0" cy="0"/>
        </a:xfrm>
      </p:grpSpPr>
      <p:sp>
        <p:nvSpPr>
          <p:cNvPr id="4" name="Rectangle 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252000"/>
            <a:ext cx="1375200" cy="810129"/>
          </a:xfrm>
          <a:prstGeom prst="rect">
            <a:avLst/>
          </a:prstGeom>
        </p:spPr>
      </p:pic>
    </p:spTree>
    <p:extLst>
      <p:ext uri="{BB962C8B-B14F-4D97-AF65-F5344CB8AC3E}">
        <p14:creationId xmlns:p14="http://schemas.microsoft.com/office/powerpoint/2010/main" val="149237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3"/>
            </p:custDataLst>
            <p:extLst>
              <p:ext uri="{D42A27DB-BD31-4B8C-83A1-F6EECF244321}">
                <p14:modId xmlns:p14="http://schemas.microsoft.com/office/powerpoint/2010/main" val="3475696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347" imgH="348" progId="TCLayout.ActiveDocument.1">
                  <p:embed/>
                </p:oleObj>
              </mc:Choice>
              <mc:Fallback>
                <p:oleObj name="think-cell Slide" r:id="rId14" imgW="347" imgH="348" progId="TCLayout.ActiveDocument.1">
                  <p:embed/>
                  <p:pic>
                    <p:nvPicPr>
                      <p:cNvPr id="4" name="Object 3"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7" name="Group 4"/>
          <p:cNvGrpSpPr>
            <a:grpSpLocks noChangeAspect="1"/>
          </p:cNvGrpSpPr>
          <p:nvPr userDrawn="1"/>
        </p:nvGrpSpPr>
        <p:grpSpPr bwMode="auto">
          <a:xfrm>
            <a:off x="1588" y="-3175"/>
            <a:ext cx="9140825" cy="6861175"/>
            <a:chOff x="1" y="-2"/>
            <a:chExt cx="5758" cy="4322"/>
          </a:xfrm>
        </p:grpSpPr>
        <p:sp>
          <p:nvSpPr>
            <p:cNvPr id="88" name="AutoShape 3"/>
            <p:cNvSpPr>
              <a:spLocks noChangeAspect="1" noChangeArrowheads="1" noTextEdit="1"/>
            </p:cNvSpPr>
            <p:nvPr userDrawn="1"/>
          </p:nvSpPr>
          <p:spPr bwMode="auto">
            <a:xfrm>
              <a:off x="1" y="0"/>
              <a:ext cx="5758" cy="4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9" name="Freeform 5"/>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close/>
                </a:path>
              </a:pathLst>
            </a:custGeom>
            <a:solidFill>
              <a:srgbClr val="E8E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0" name="Freeform 6"/>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1" name="Freeform 7"/>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close/>
                </a:path>
              </a:pathLst>
            </a:custGeom>
            <a:solidFill>
              <a:srgbClr val="E8E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8"/>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Directorate | Office | Faculty | School</a:t>
            </a:r>
          </a:p>
        </p:txBody>
      </p:sp>
      <p:sp>
        <p:nvSpPr>
          <p:cNvPr id="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560000" y="252000"/>
            <a:ext cx="1375200" cy="810129"/>
          </a:xfrm>
          <a:prstGeom prst="rect">
            <a:avLst/>
          </a:prstGeom>
        </p:spPr>
      </p:pic>
    </p:spTree>
    <p:extLst>
      <p:ext uri="{BB962C8B-B14F-4D97-AF65-F5344CB8AC3E}">
        <p14:creationId xmlns:p14="http://schemas.microsoft.com/office/powerpoint/2010/main" val="2980067865"/>
      </p:ext>
    </p:extLst>
  </p:cSld>
  <p:clrMap bg1="lt1" tx1="dk1" bg2="lt2" tx2="dk2" accent1="accent1" accent2="accent2" accent3="accent3" accent4="accent4" accent5="accent5" accent6="accent6" hlink="hlink" folHlink="folHlink"/>
  <p:sldLayoutIdLst>
    <p:sldLayoutId id="2147483661" r:id="rId1"/>
    <p:sldLayoutId id="2147483691" r:id="rId2"/>
    <p:sldLayoutId id="2147483663" r:id="rId3"/>
    <p:sldLayoutId id="2147483664" r:id="rId4"/>
    <p:sldLayoutId id="2147483665" r:id="rId5"/>
    <p:sldLayoutId id="2147483682" r:id="rId6"/>
    <p:sldLayoutId id="2147483679" r:id="rId7"/>
    <p:sldLayoutId id="2147483686" r:id="rId8"/>
    <p:sldLayoutId id="2147483689" r:id="rId9"/>
    <p:sldLayoutId id="2147483692" r:id="rId10"/>
    <p:sldLayoutId id="2147483693" r:id="rId11"/>
  </p:sldLayoutIdLst>
  <p:hf hdr="0" dt="0"/>
  <p:txStyles>
    <p:titleStyle>
      <a:lvl1pPr algn="l" defTabSz="914400" rtl="0" eaLnBrk="1" latinLnBrk="0" hangingPunct="1">
        <a:lnSpc>
          <a:spcPct val="100000"/>
        </a:lnSpc>
        <a:spcBef>
          <a:spcPct val="0"/>
        </a:spcBef>
        <a:buNone/>
        <a:defRPr sz="3866" b="1" kern="1200">
          <a:solidFill>
            <a:srgbClr val="3D3935"/>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F2120C"/>
        </a:buClr>
        <a:buFont typeface="Arial" panose="020B0604020202020204" pitchFamily="34" charset="0"/>
        <a:buChar char="•"/>
        <a:defRPr sz="2533" kern="1200">
          <a:solidFill>
            <a:srgbClr val="3D3935"/>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2.bin"/><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liveexample.pearsoncmg.com/html/ComputeAverage.html" TargetMode="External"/><Relationship Id="rId2" Type="http://schemas.openxmlformats.org/officeDocument/2006/relationships/hyperlink" Target="https://liveexample.pearsoncmg.com/html/ComputeAreaWithConsoleInput.html"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liveexample.pearsoncmg.com/html/ComputeArea.html" TargetMode="Externa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8.bin"/><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0.bin"/><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1.bin"/><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2.bin"/><Relationship Id="rId1" Type="http://schemas.openxmlformats.org/officeDocument/2006/relationships/slideLayout" Target="../slideLayouts/slideLayout11.xml"/><Relationship Id="rId4" Type="http://schemas.openxmlformats.org/officeDocument/2006/relationships/hyperlink" Target="https://liveexample.pearsoncmg.com/html/ShowCurrentTime.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oleObject" Target="../embeddings/oleObject14.bin"/><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5.bin"/><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6.bin"/><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7.bin"/><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8.bin"/><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9.bin"/><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0.bin"/><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1.bin"/><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C9E112-027E-354F-8307-282CA3EFD632}"/>
              </a:ext>
            </a:extLst>
          </p:cNvPr>
          <p:cNvSpPr>
            <a:spLocks noGrp="1"/>
          </p:cNvSpPr>
          <p:nvPr>
            <p:ph type="body" sz="quarter" idx="10"/>
          </p:nvPr>
        </p:nvSpPr>
        <p:spPr>
          <a:xfrm>
            <a:off x="5066163" y="2566181"/>
            <a:ext cx="3092450" cy="357995"/>
          </a:xfrm>
        </p:spPr>
        <p:txBody>
          <a:bodyPr>
            <a:noAutofit/>
          </a:bodyPr>
          <a:lstStyle/>
          <a:p>
            <a:r>
              <a:rPr lang="en-AU" sz="3200" dirty="0"/>
              <a:t>ITEC618</a:t>
            </a:r>
          </a:p>
        </p:txBody>
      </p:sp>
      <p:sp>
        <p:nvSpPr>
          <p:cNvPr id="7" name="Text Placeholder 2">
            <a:extLst>
              <a:ext uri="{FF2B5EF4-FFF2-40B4-BE49-F238E27FC236}">
                <a16:creationId xmlns:a16="http://schemas.microsoft.com/office/drawing/2014/main" id="{F8F9F85D-2615-AA43-9E5D-5A644907F030}"/>
              </a:ext>
            </a:extLst>
          </p:cNvPr>
          <p:cNvSpPr txBox="1">
            <a:spLocks/>
          </p:cNvSpPr>
          <p:nvPr/>
        </p:nvSpPr>
        <p:spPr>
          <a:xfrm>
            <a:off x="5066163" y="3276928"/>
            <a:ext cx="3092450" cy="3579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rgbClr val="F2120C"/>
              </a:buClr>
              <a:buFont typeface="Arial" panose="020B0604020202020204" pitchFamily="34" charset="0"/>
              <a:buNone/>
              <a:defRPr sz="1997"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Programming Concepts</a:t>
            </a:r>
          </a:p>
        </p:txBody>
      </p:sp>
      <p:sp>
        <p:nvSpPr>
          <p:cNvPr id="8" name="Text Placeholder 2">
            <a:extLst>
              <a:ext uri="{FF2B5EF4-FFF2-40B4-BE49-F238E27FC236}">
                <a16:creationId xmlns:a16="http://schemas.microsoft.com/office/drawing/2014/main" id="{B5430B55-DB2B-9345-99E3-2F615CE33423}"/>
              </a:ext>
            </a:extLst>
          </p:cNvPr>
          <p:cNvSpPr txBox="1">
            <a:spLocks/>
          </p:cNvSpPr>
          <p:nvPr/>
        </p:nvSpPr>
        <p:spPr>
          <a:xfrm>
            <a:off x="700992" y="2048826"/>
            <a:ext cx="3092450" cy="3579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rgbClr val="F2120C"/>
              </a:buClr>
              <a:buFont typeface="Arial" panose="020B0604020202020204" pitchFamily="34" charset="0"/>
              <a:buNone/>
              <a:defRPr sz="1997"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3200" dirty="0"/>
              <a:t>Lecture 2</a:t>
            </a:r>
          </a:p>
        </p:txBody>
      </p:sp>
      <p:sp>
        <p:nvSpPr>
          <p:cNvPr id="9" name="Text Placeholder 2">
            <a:extLst>
              <a:ext uri="{FF2B5EF4-FFF2-40B4-BE49-F238E27FC236}">
                <a16:creationId xmlns:a16="http://schemas.microsoft.com/office/drawing/2014/main" id="{BA19F68C-7BB0-9F4C-BCB5-530C06D832E4}"/>
              </a:ext>
            </a:extLst>
          </p:cNvPr>
          <p:cNvSpPr txBox="1">
            <a:spLocks/>
          </p:cNvSpPr>
          <p:nvPr/>
        </p:nvSpPr>
        <p:spPr>
          <a:xfrm>
            <a:off x="700992" y="2851484"/>
            <a:ext cx="3092450" cy="204536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rgbClr val="F2120C"/>
              </a:buClr>
              <a:buFont typeface="Arial" panose="020B0604020202020204" pitchFamily="34" charset="0"/>
              <a:buNone/>
              <a:defRPr sz="1997"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3200" dirty="0"/>
              <a:t>Java Elementary Programming</a:t>
            </a:r>
          </a:p>
        </p:txBody>
      </p:sp>
    </p:spTree>
    <p:extLst>
      <p:ext uri="{BB962C8B-B14F-4D97-AF65-F5344CB8AC3E}">
        <p14:creationId xmlns:p14="http://schemas.microsoft.com/office/powerpoint/2010/main" val="139333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10</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0"/>
            <a:ext cx="4984595"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public static void main(String[] </a:t>
            </a:r>
            <a:r>
              <a:rPr kumimoji="0" lang="en-US" altLang="en-US" sz="2000" b="0" i="0" u="none" strike="noStrike" cap="none" normalizeH="0" baseline="0" dirty="0" err="1">
                <a:ln>
                  <a:noFill/>
                </a:ln>
                <a:solidFill>
                  <a:schemeClr val="tx1"/>
                </a:solidFill>
                <a:effectLst/>
                <a:highlight>
                  <a:srgbClr val="FFFF00"/>
                </a:highlight>
                <a:latin typeface="Calibri" panose="020F0502020204030204" pitchFamily="34" charset="0"/>
                <a:cs typeface="Calibri" panose="020F0502020204030204" pitchFamily="34" charset="0"/>
              </a:rPr>
              <a:t>args</a:t>
            </a: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the main method, which is the entry point for any Java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public means that this method is accessible from any other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static means that this method belongs to the class circle and not to instances of the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void means that this method does not return any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main is the name of the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String[]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args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 parameter that takes an array of String objects. It allows the program to accept command-line arguments.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double radius; // Declare radius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a variable named radius of type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double is a data type that can store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comment // Declare radius indicates that this line is used to declare the radius variable.</a:t>
            </a:r>
          </a:p>
        </p:txBody>
      </p:sp>
      <p:pic>
        <p:nvPicPr>
          <p:cNvPr id="2" name="Picture 1">
            <a:extLst>
              <a:ext uri="{FF2B5EF4-FFF2-40B4-BE49-F238E27FC236}">
                <a16:creationId xmlns:a16="http://schemas.microsoft.com/office/drawing/2014/main" id="{77CC776E-DD13-905D-0233-025D16354A12}"/>
              </a:ext>
            </a:extLst>
          </p:cNvPr>
          <p:cNvPicPr>
            <a:picLocks noChangeAspect="1"/>
          </p:cNvPicPr>
          <p:nvPr/>
        </p:nvPicPr>
        <p:blipFill rotWithShape="1">
          <a:blip r:embed="rId2"/>
          <a:srcRect l="25318" t="10510" r="27934" b="16335"/>
          <a:stretch/>
        </p:blipFill>
        <p:spPr>
          <a:xfrm>
            <a:off x="4984595" y="1217133"/>
            <a:ext cx="4159405" cy="4246964"/>
          </a:xfrm>
          <a:prstGeom prst="rect">
            <a:avLst/>
          </a:prstGeom>
        </p:spPr>
      </p:pic>
    </p:spTree>
    <p:extLst>
      <p:ext uri="{BB962C8B-B14F-4D97-AF65-F5344CB8AC3E}">
        <p14:creationId xmlns:p14="http://schemas.microsoft.com/office/powerpoint/2010/main" val="29071531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05388863-D3C6-3C40-BF8B-AB56400543A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BAD0DA-0976-2941-B954-C39EB0A0879E}" type="slidenum">
              <a:rPr lang="en-US" altLang="en-US" sz="1400" smtClean="0"/>
              <a:pPr>
                <a:spcBef>
                  <a:spcPct val="0"/>
                </a:spcBef>
                <a:buClrTx/>
                <a:buSzTx/>
                <a:buFontTx/>
                <a:buNone/>
              </a:pPr>
              <a:t>100</a:t>
            </a:fld>
            <a:endParaRPr lang="en-US" altLang="en-US" sz="1400"/>
          </a:p>
        </p:txBody>
      </p:sp>
      <p:sp>
        <p:nvSpPr>
          <p:cNvPr id="66562" name="Rectangle 2">
            <a:extLst>
              <a:ext uri="{FF2B5EF4-FFF2-40B4-BE49-F238E27FC236}">
                <a16:creationId xmlns:a16="http://schemas.microsoft.com/office/drawing/2014/main" id="{359D8E96-A0F7-DF46-94DF-CB4A260495D7}"/>
              </a:ext>
            </a:extLst>
          </p:cNvPr>
          <p:cNvSpPr>
            <a:spLocks noGrp="1" noChangeArrowheads="1"/>
          </p:cNvSpPr>
          <p:nvPr>
            <p:ph type="title"/>
          </p:nvPr>
        </p:nvSpPr>
        <p:spPr>
          <a:xfrm>
            <a:off x="155575" y="737199"/>
            <a:ext cx="8839200" cy="1804987"/>
          </a:xfrm>
        </p:spPr>
        <p:txBody>
          <a:bodyPr/>
          <a:lstStyle/>
          <a:p>
            <a:pPr hangingPunct="1"/>
            <a:r>
              <a:rPr lang="en-US" altLang="en-US" dirty="0"/>
              <a:t>Common Error 4: Unintended Integer Division</a:t>
            </a:r>
          </a:p>
        </p:txBody>
      </p:sp>
      <p:sp>
        <p:nvSpPr>
          <p:cNvPr id="2" name="Rectangle 2">
            <a:extLst>
              <a:ext uri="{FF2B5EF4-FFF2-40B4-BE49-F238E27FC236}">
                <a16:creationId xmlns:a16="http://schemas.microsoft.com/office/drawing/2014/main" id="{A55594CD-2D30-C749-B57C-07420FC74B0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66564" name="Object 2">
            <a:extLst>
              <a:ext uri="{FF2B5EF4-FFF2-40B4-BE49-F238E27FC236}">
                <a16:creationId xmlns:a16="http://schemas.microsoft.com/office/drawing/2014/main" id="{A96F5DAE-A0FD-A049-8308-2D8F01347F4B}"/>
              </a:ext>
            </a:extLst>
          </p:cNvPr>
          <p:cNvGraphicFramePr>
            <a:graphicFrameLocks noChangeAspect="1"/>
          </p:cNvGraphicFramePr>
          <p:nvPr/>
        </p:nvGraphicFramePr>
        <p:xfrm>
          <a:off x="339725" y="2234735"/>
          <a:ext cx="8655050" cy="1304925"/>
        </p:xfrm>
        <a:graphic>
          <a:graphicData uri="http://schemas.openxmlformats.org/presentationml/2006/ole">
            <mc:AlternateContent xmlns:mc="http://schemas.openxmlformats.org/markup-compatibility/2006">
              <mc:Choice xmlns:v="urn:schemas-microsoft-com:vml" Requires="v">
                <p:oleObj name="Picture" r:id="rId2" imgW="3873500" imgH="584200" progId="Word.Picture.8">
                  <p:embed/>
                </p:oleObj>
              </mc:Choice>
              <mc:Fallback>
                <p:oleObj name="Picture" r:id="rId2" imgW="3873500" imgH="584200" progId="Word.Picture.8">
                  <p:embed/>
                  <p:pic>
                    <p:nvPicPr>
                      <p:cNvPr id="66564" name="Object 2">
                        <a:extLst>
                          <a:ext uri="{FF2B5EF4-FFF2-40B4-BE49-F238E27FC236}">
                            <a16:creationId xmlns:a16="http://schemas.microsoft.com/office/drawing/2014/main" id="{A96F5DAE-A0FD-A049-8308-2D8F01347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2234735"/>
                        <a:ext cx="8655050" cy="1304925"/>
                      </a:xfrm>
                      <a:prstGeom prst="rect">
                        <a:avLst/>
                      </a:prstGeom>
                      <a:noFill/>
                      <a:ln>
                        <a:noFill/>
                      </a:ln>
                    </p:spPr>
                  </p:pic>
                </p:oleObj>
              </mc:Fallback>
            </mc:AlternateContent>
          </a:graphicData>
        </a:graphic>
      </p:graphicFrame>
      <p:sp>
        <p:nvSpPr>
          <p:cNvPr id="4" name="TextBox 3">
            <a:extLst>
              <a:ext uri="{FF2B5EF4-FFF2-40B4-BE49-F238E27FC236}">
                <a16:creationId xmlns:a16="http://schemas.microsoft.com/office/drawing/2014/main" id="{C762F1B3-CB52-BD8E-58C7-A4769CADF320}"/>
              </a:ext>
            </a:extLst>
          </p:cNvPr>
          <p:cNvSpPr txBox="1"/>
          <p:nvPr/>
        </p:nvSpPr>
        <p:spPr>
          <a:xfrm>
            <a:off x="0" y="3687901"/>
            <a:ext cx="9144000" cy="2785378"/>
          </a:xfrm>
          <a:prstGeom prst="rect">
            <a:avLst/>
          </a:prstGeom>
          <a:solidFill>
            <a:schemeClr val="bg1"/>
          </a:solidFill>
          <a:ln>
            <a:solidFill>
              <a:srgbClr val="F2120C"/>
            </a:solidFill>
          </a:ln>
        </p:spPr>
        <p:txBody>
          <a:bodyPr wrap="square">
            <a:spAutoFit/>
          </a:bodyPr>
          <a:lstStyle/>
          <a:p>
            <a:r>
              <a:rPr lang="en-US" sz="2500" dirty="0">
                <a:latin typeface="Calibri" panose="020F0502020204030204" pitchFamily="34" charset="0"/>
                <a:cs typeface="Calibri" panose="020F0502020204030204" pitchFamily="34" charset="0"/>
              </a:rPr>
              <a:t>To find the issue with example (b):</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number1 and number2 are both integers.</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number1 + number2 results in 3, which is an integer.</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3 / 2.0 involves dividing an integer by a double, promoting the integer to a double before performing the division.</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The result of 3 / 2.0 is 1.5, which is correctly assigned to average.</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1.5 is then printed as the correct average.</a:t>
            </a:r>
          </a:p>
        </p:txBody>
      </p:sp>
      <p:sp>
        <p:nvSpPr>
          <p:cNvPr id="5" name="Rectangle 2">
            <a:extLst>
              <a:ext uri="{FF2B5EF4-FFF2-40B4-BE49-F238E27FC236}">
                <a16:creationId xmlns:a16="http://schemas.microsoft.com/office/drawing/2014/main" id="{04E7D046-7442-E835-2712-D4F958A7E9E7}"/>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069596"/>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BDAAAD3F-E605-A14F-A725-5C58661EF3E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7E1CDF-EBE9-C44E-ABE9-80F3C236EA00}" type="slidenum">
              <a:rPr lang="en-US" altLang="en-US" sz="1400" smtClean="0"/>
              <a:pPr>
                <a:spcBef>
                  <a:spcPct val="0"/>
                </a:spcBef>
                <a:buClrTx/>
                <a:buSzTx/>
                <a:buFontTx/>
                <a:buNone/>
              </a:pPr>
              <a:t>101</a:t>
            </a:fld>
            <a:endParaRPr lang="en-US" altLang="en-US" sz="1400"/>
          </a:p>
        </p:txBody>
      </p:sp>
      <p:sp>
        <p:nvSpPr>
          <p:cNvPr id="67586" name="Rectangle 2">
            <a:extLst>
              <a:ext uri="{FF2B5EF4-FFF2-40B4-BE49-F238E27FC236}">
                <a16:creationId xmlns:a16="http://schemas.microsoft.com/office/drawing/2014/main" id="{9EA2531D-CCFB-B247-A679-E997C121BABF}"/>
              </a:ext>
            </a:extLst>
          </p:cNvPr>
          <p:cNvSpPr>
            <a:spLocks noGrp="1" noChangeArrowheads="1"/>
          </p:cNvSpPr>
          <p:nvPr>
            <p:ph type="title"/>
          </p:nvPr>
        </p:nvSpPr>
        <p:spPr>
          <a:xfrm>
            <a:off x="0" y="570945"/>
            <a:ext cx="8991600" cy="1804987"/>
          </a:xfrm>
        </p:spPr>
        <p:txBody>
          <a:bodyPr/>
          <a:lstStyle/>
          <a:p>
            <a:r>
              <a:rPr lang="en-US" altLang="en-US" dirty="0"/>
              <a:t>Common Pitfall 1: Redundant Input Objects</a:t>
            </a:r>
          </a:p>
        </p:txBody>
      </p:sp>
      <p:sp>
        <p:nvSpPr>
          <p:cNvPr id="2" name="Rectangle 2">
            <a:extLst>
              <a:ext uri="{FF2B5EF4-FFF2-40B4-BE49-F238E27FC236}">
                <a16:creationId xmlns:a16="http://schemas.microsoft.com/office/drawing/2014/main" id="{3082CD7F-42A7-D446-8240-756E9CE3E0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sp>
        <p:nvSpPr>
          <p:cNvPr id="67588" name="Rectangle 3">
            <a:extLst>
              <a:ext uri="{FF2B5EF4-FFF2-40B4-BE49-F238E27FC236}">
                <a16:creationId xmlns:a16="http://schemas.microsoft.com/office/drawing/2014/main" id="{079C628A-72E2-CF49-A5F3-2569950E1F7A}"/>
              </a:ext>
            </a:extLst>
          </p:cNvPr>
          <p:cNvSpPr txBox="1">
            <a:spLocks noChangeArrowheads="1"/>
          </p:cNvSpPr>
          <p:nvPr/>
        </p:nvSpPr>
        <p:spPr bwMode="auto">
          <a:xfrm>
            <a:off x="0" y="2228929"/>
            <a:ext cx="5248507" cy="292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dirty="0"/>
              <a:t>Scanner input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de-DE" altLang="en-US" sz="2200" dirty="0" err="1"/>
              <a:t>System.out.print</a:t>
            </a:r>
            <a:r>
              <a:rPr lang="de-DE" altLang="en-US" sz="2200" dirty="0"/>
              <a:t>(</a:t>
            </a:r>
            <a:r>
              <a:rPr lang="de-DE" altLang="en-US" sz="2200" b="1" dirty="0"/>
              <a:t>"Enter an integer: "</a:t>
            </a:r>
            <a:r>
              <a:rPr lang="de-DE" altLang="en-US" sz="2200" dirty="0"/>
              <a:t>);</a:t>
            </a:r>
            <a:endParaRPr lang="en-US" altLang="en-US" sz="2200" dirty="0"/>
          </a:p>
          <a:p>
            <a:pPr>
              <a:buFont typeface="Monotype Sorts" pitchFamily="2" charset="2"/>
              <a:buNone/>
            </a:pPr>
            <a:r>
              <a:rPr lang="en-US" altLang="en-US" sz="2200" b="1" dirty="0"/>
              <a:t>int</a:t>
            </a:r>
            <a:r>
              <a:rPr lang="en-US" altLang="en-US" sz="2200" dirty="0"/>
              <a:t> v1 = </a:t>
            </a:r>
            <a:r>
              <a:rPr lang="en-US" altLang="en-US" sz="2200" dirty="0" err="1"/>
              <a:t>input.nextInt</a:t>
            </a:r>
            <a:r>
              <a:rPr lang="en-US" altLang="en-US" sz="2200" dirty="0"/>
              <a:t>();</a:t>
            </a:r>
          </a:p>
          <a:p>
            <a:pPr>
              <a:buFont typeface="Monotype Sorts" pitchFamily="2" charset="2"/>
              <a:buNone/>
            </a:pPr>
            <a:r>
              <a:rPr lang="en-US" altLang="en-US" sz="2200" dirty="0"/>
              <a:t> </a:t>
            </a:r>
          </a:p>
          <a:p>
            <a:pPr>
              <a:buFont typeface="Monotype Sorts" pitchFamily="2" charset="2"/>
              <a:buNone/>
            </a:pPr>
            <a:r>
              <a:rPr lang="en-US" altLang="en-US" sz="2200" dirty="0"/>
              <a:t>Scanner input1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en-US" altLang="en-US" sz="2200" dirty="0" err="1"/>
              <a:t>System.out.print</a:t>
            </a:r>
            <a:r>
              <a:rPr lang="en-US" altLang="en-US" sz="2200" dirty="0"/>
              <a:t>(</a:t>
            </a:r>
            <a:r>
              <a:rPr lang="en-US" altLang="en-US" sz="2200" b="1" dirty="0"/>
              <a:t>"Enter a double value: "</a:t>
            </a:r>
            <a:r>
              <a:rPr lang="en-US" altLang="en-US" sz="2200" dirty="0"/>
              <a:t>);</a:t>
            </a:r>
          </a:p>
          <a:p>
            <a:pPr>
              <a:buFont typeface="Monotype Sorts" pitchFamily="2" charset="2"/>
              <a:buNone/>
            </a:pPr>
            <a:r>
              <a:rPr lang="en-US" altLang="en-US" sz="2200" b="1" dirty="0"/>
              <a:t>double</a:t>
            </a:r>
            <a:r>
              <a:rPr lang="en-US" altLang="en-US" sz="2200" dirty="0"/>
              <a:t> v2 = input1.nextDouble();</a:t>
            </a:r>
          </a:p>
        </p:txBody>
      </p:sp>
      <p:sp>
        <p:nvSpPr>
          <p:cNvPr id="5" name="TextBox 4">
            <a:extLst>
              <a:ext uri="{FF2B5EF4-FFF2-40B4-BE49-F238E27FC236}">
                <a16:creationId xmlns:a16="http://schemas.microsoft.com/office/drawing/2014/main" id="{CA645204-35F8-3ED0-963F-F707E9E52D0A}"/>
              </a:ext>
            </a:extLst>
          </p:cNvPr>
          <p:cNvSpPr txBox="1"/>
          <p:nvPr/>
        </p:nvSpPr>
        <p:spPr>
          <a:xfrm>
            <a:off x="5140712" y="2136124"/>
            <a:ext cx="4033024" cy="3539430"/>
          </a:xfrm>
          <a:prstGeom prst="rect">
            <a:avLst/>
          </a:prstGeom>
          <a:noFill/>
          <a:ln>
            <a:solidFill>
              <a:srgbClr val="F2120C"/>
            </a:solidFill>
          </a:ln>
        </p:spPr>
        <p:txBody>
          <a:bodyPr wrap="square">
            <a:spAutoFit/>
          </a:bodyPr>
          <a:lstStyle/>
          <a:p>
            <a:r>
              <a:rPr lang="en-AU" sz="2800" dirty="0">
                <a:latin typeface="Calibri" panose="020F0502020204030204" pitchFamily="34" charset="0"/>
                <a:cs typeface="Calibri" panose="020F0502020204030204" pitchFamily="34" charset="0"/>
              </a:rPr>
              <a:t>In Java, it is unnecessary and inefficient to create multiple Scanner objects for reading input from the same input stream (System.in). The image demonstrates this pitfall with two examples. </a:t>
            </a:r>
          </a:p>
        </p:txBody>
      </p:sp>
    </p:spTree>
    <p:extLst>
      <p:ext uri="{BB962C8B-B14F-4D97-AF65-F5344CB8AC3E}">
        <p14:creationId xmlns:p14="http://schemas.microsoft.com/office/powerpoint/2010/main" val="1085398507"/>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BDAAAD3F-E605-A14F-A725-5C58661EF3E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7E1CDF-EBE9-C44E-ABE9-80F3C236EA00}" type="slidenum">
              <a:rPr lang="en-US" altLang="en-US" sz="1400" smtClean="0"/>
              <a:pPr>
                <a:spcBef>
                  <a:spcPct val="0"/>
                </a:spcBef>
                <a:buClrTx/>
                <a:buSzTx/>
                <a:buFontTx/>
                <a:buNone/>
              </a:pPr>
              <a:t>102</a:t>
            </a:fld>
            <a:endParaRPr lang="en-US" altLang="en-US" sz="1400"/>
          </a:p>
        </p:txBody>
      </p:sp>
      <p:sp>
        <p:nvSpPr>
          <p:cNvPr id="67586" name="Rectangle 2">
            <a:extLst>
              <a:ext uri="{FF2B5EF4-FFF2-40B4-BE49-F238E27FC236}">
                <a16:creationId xmlns:a16="http://schemas.microsoft.com/office/drawing/2014/main" id="{9EA2531D-CCFB-B247-A679-E997C121BABF}"/>
              </a:ext>
            </a:extLst>
          </p:cNvPr>
          <p:cNvSpPr>
            <a:spLocks noGrp="1" noChangeArrowheads="1"/>
          </p:cNvSpPr>
          <p:nvPr>
            <p:ph type="title"/>
          </p:nvPr>
        </p:nvSpPr>
        <p:spPr>
          <a:xfrm>
            <a:off x="0" y="-32173"/>
            <a:ext cx="5103542" cy="1804987"/>
          </a:xfrm>
        </p:spPr>
        <p:txBody>
          <a:bodyPr>
            <a:normAutofit fontScale="90000"/>
          </a:bodyPr>
          <a:lstStyle/>
          <a:p>
            <a:r>
              <a:rPr lang="en-US" altLang="en-US" dirty="0"/>
              <a:t>Common Pitfall 1: Redundant Input Objects</a:t>
            </a:r>
          </a:p>
        </p:txBody>
      </p:sp>
      <p:sp>
        <p:nvSpPr>
          <p:cNvPr id="2" name="Rectangle 2">
            <a:extLst>
              <a:ext uri="{FF2B5EF4-FFF2-40B4-BE49-F238E27FC236}">
                <a16:creationId xmlns:a16="http://schemas.microsoft.com/office/drawing/2014/main" id="{3082CD7F-42A7-D446-8240-756E9CE3E0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sp>
        <p:nvSpPr>
          <p:cNvPr id="67588" name="Rectangle 3">
            <a:extLst>
              <a:ext uri="{FF2B5EF4-FFF2-40B4-BE49-F238E27FC236}">
                <a16:creationId xmlns:a16="http://schemas.microsoft.com/office/drawing/2014/main" id="{079C628A-72E2-CF49-A5F3-2569950E1F7A}"/>
              </a:ext>
            </a:extLst>
          </p:cNvPr>
          <p:cNvSpPr txBox="1">
            <a:spLocks noChangeArrowheads="1"/>
          </p:cNvSpPr>
          <p:nvPr/>
        </p:nvSpPr>
        <p:spPr bwMode="auto">
          <a:xfrm>
            <a:off x="1" y="2228928"/>
            <a:ext cx="4884234" cy="365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dirty="0"/>
              <a:t>Scanner input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de-DE" altLang="en-US" sz="2200" dirty="0" err="1"/>
              <a:t>System.out.print</a:t>
            </a:r>
            <a:r>
              <a:rPr lang="de-DE" altLang="en-US" sz="2200" dirty="0"/>
              <a:t>(</a:t>
            </a:r>
            <a:r>
              <a:rPr lang="de-DE" altLang="en-US" sz="2200" b="1" dirty="0"/>
              <a:t>"Enter an integer: "</a:t>
            </a:r>
            <a:r>
              <a:rPr lang="de-DE" altLang="en-US" sz="2200" dirty="0"/>
              <a:t>);</a:t>
            </a:r>
            <a:endParaRPr lang="en-US" altLang="en-US" sz="2200" dirty="0"/>
          </a:p>
          <a:p>
            <a:pPr>
              <a:buFont typeface="Monotype Sorts" pitchFamily="2" charset="2"/>
              <a:buNone/>
            </a:pPr>
            <a:r>
              <a:rPr lang="en-US" altLang="en-US" sz="2200" b="1" dirty="0"/>
              <a:t>int</a:t>
            </a:r>
            <a:r>
              <a:rPr lang="en-US" altLang="en-US" sz="2200" dirty="0"/>
              <a:t> v1 = </a:t>
            </a:r>
            <a:r>
              <a:rPr lang="en-US" altLang="en-US" sz="2200" dirty="0" err="1"/>
              <a:t>input.nextInt</a:t>
            </a:r>
            <a:r>
              <a:rPr lang="en-US" altLang="en-US" sz="2200" dirty="0"/>
              <a:t>();</a:t>
            </a:r>
          </a:p>
          <a:p>
            <a:pPr>
              <a:buFont typeface="Monotype Sorts" pitchFamily="2" charset="2"/>
              <a:buNone/>
            </a:pPr>
            <a:r>
              <a:rPr lang="en-US" altLang="en-US" sz="2200" dirty="0"/>
              <a:t> </a:t>
            </a:r>
          </a:p>
          <a:p>
            <a:pPr>
              <a:buFont typeface="Monotype Sorts" pitchFamily="2" charset="2"/>
              <a:buNone/>
            </a:pPr>
            <a:r>
              <a:rPr lang="en-US" altLang="en-US" sz="2200" dirty="0"/>
              <a:t>Scanner input1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en-US" altLang="en-US" sz="2200" dirty="0" err="1"/>
              <a:t>System.out.print</a:t>
            </a:r>
            <a:r>
              <a:rPr lang="en-US" altLang="en-US" sz="2200" dirty="0"/>
              <a:t>(</a:t>
            </a:r>
            <a:r>
              <a:rPr lang="en-US" altLang="en-US" sz="2200" b="1" dirty="0"/>
              <a:t>"Enter a double value: "</a:t>
            </a:r>
            <a:r>
              <a:rPr lang="en-US" altLang="en-US" sz="2200" dirty="0"/>
              <a:t>);</a:t>
            </a:r>
          </a:p>
          <a:p>
            <a:pPr>
              <a:buFont typeface="Monotype Sorts" pitchFamily="2" charset="2"/>
              <a:buNone/>
            </a:pPr>
            <a:r>
              <a:rPr lang="en-US" altLang="en-US" sz="2200" b="1" dirty="0"/>
              <a:t>double</a:t>
            </a:r>
            <a:r>
              <a:rPr lang="en-US" altLang="en-US" sz="2200" dirty="0"/>
              <a:t> v2 = input1.nextDouble();</a:t>
            </a:r>
          </a:p>
        </p:txBody>
      </p:sp>
      <p:sp>
        <p:nvSpPr>
          <p:cNvPr id="5" name="TextBox 4">
            <a:extLst>
              <a:ext uri="{FF2B5EF4-FFF2-40B4-BE49-F238E27FC236}">
                <a16:creationId xmlns:a16="http://schemas.microsoft.com/office/drawing/2014/main" id="{CA645204-35F8-3ED0-963F-F707E9E52D0A}"/>
              </a:ext>
            </a:extLst>
          </p:cNvPr>
          <p:cNvSpPr txBox="1"/>
          <p:nvPr/>
        </p:nvSpPr>
        <p:spPr>
          <a:xfrm>
            <a:off x="4884235" y="-2709"/>
            <a:ext cx="4252332" cy="6863417"/>
          </a:xfrm>
          <a:prstGeom prst="rect">
            <a:avLst/>
          </a:prstGeom>
          <a:solidFill>
            <a:schemeClr val="bg1"/>
          </a:solidFill>
          <a:ln>
            <a:solidFill>
              <a:srgbClr val="F2120C"/>
            </a:solidFill>
          </a:ln>
        </p:spPr>
        <p:txBody>
          <a:bodyPr wrap="square">
            <a:spAutoFit/>
          </a:bodyPr>
          <a:lstStyle/>
          <a:p>
            <a:r>
              <a:rPr lang="en-AU" sz="2000" b="1" dirty="0">
                <a:latin typeface="Calibri" panose="020F0502020204030204" pitchFamily="34" charset="0"/>
                <a:cs typeface="Calibri" panose="020F0502020204030204" pitchFamily="34" charset="0"/>
              </a:rPr>
              <a:t>1. First Scanner Object:</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Scanner input = new Scanner(System.in);</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This creates a Scanner object input to read from System.in.</a:t>
            </a:r>
          </a:p>
          <a:p>
            <a:pPr marL="342900" indent="-342900">
              <a:buFont typeface="Arial" panose="020B0604020202020204" pitchFamily="34" charset="0"/>
              <a:buChar char="•"/>
            </a:pPr>
            <a:r>
              <a:rPr lang="en-AU" sz="2000" dirty="0" err="1">
                <a:latin typeface="Calibri" panose="020F0502020204030204" pitchFamily="34" charset="0"/>
                <a:cs typeface="Calibri" panose="020F0502020204030204" pitchFamily="34" charset="0"/>
              </a:rPr>
              <a:t>System.out.print</a:t>
            </a:r>
            <a:r>
              <a:rPr lang="en-AU" sz="2000" dirty="0">
                <a:latin typeface="Calibri" panose="020F0502020204030204" pitchFamily="34" charset="0"/>
                <a:cs typeface="Calibri" panose="020F0502020204030204" pitchFamily="34" charset="0"/>
              </a:rPr>
              <a:t>("Enter an integer: "); prompts the user to enter an integer.</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int v1 = </a:t>
            </a:r>
            <a:r>
              <a:rPr lang="en-AU" sz="2000" dirty="0" err="1">
                <a:latin typeface="Calibri" panose="020F0502020204030204" pitchFamily="34" charset="0"/>
                <a:cs typeface="Calibri" panose="020F0502020204030204" pitchFamily="34" charset="0"/>
              </a:rPr>
              <a:t>input.nextInt</a:t>
            </a:r>
            <a:r>
              <a:rPr lang="en-AU" sz="2000" dirty="0">
                <a:latin typeface="Calibri" panose="020F0502020204030204" pitchFamily="34" charset="0"/>
                <a:cs typeface="Calibri" panose="020F0502020204030204" pitchFamily="34" charset="0"/>
              </a:rPr>
              <a:t>(); reads the next integer input from the user.</a:t>
            </a:r>
          </a:p>
          <a:p>
            <a:endParaRPr lang="en-AU" sz="2000" b="1" dirty="0">
              <a:latin typeface="Calibri" panose="020F0502020204030204" pitchFamily="34" charset="0"/>
              <a:cs typeface="Calibri" panose="020F0502020204030204" pitchFamily="34" charset="0"/>
            </a:endParaRPr>
          </a:p>
          <a:p>
            <a:r>
              <a:rPr lang="en-AU" sz="2000" b="1" dirty="0">
                <a:latin typeface="Calibri" panose="020F0502020204030204" pitchFamily="34" charset="0"/>
                <a:cs typeface="Calibri" panose="020F0502020204030204" pitchFamily="34" charset="0"/>
              </a:rPr>
              <a:t>2. Second Scanner Object:</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Scanner input1 = new Scanner(System.in);</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This creates another Scanner object input1 to read from System.in.</a:t>
            </a:r>
          </a:p>
          <a:p>
            <a:pPr marL="342900" indent="-342900">
              <a:buFont typeface="Arial" panose="020B0604020202020204" pitchFamily="34" charset="0"/>
              <a:buChar char="•"/>
            </a:pPr>
            <a:r>
              <a:rPr lang="en-AU" sz="2000" dirty="0" err="1">
                <a:latin typeface="Calibri" panose="020F0502020204030204" pitchFamily="34" charset="0"/>
                <a:cs typeface="Calibri" panose="020F0502020204030204" pitchFamily="34" charset="0"/>
              </a:rPr>
              <a:t>System.out.print</a:t>
            </a:r>
            <a:r>
              <a:rPr lang="en-AU" sz="2000" dirty="0">
                <a:latin typeface="Calibri" panose="020F0502020204030204" pitchFamily="34" charset="0"/>
                <a:cs typeface="Calibri" panose="020F0502020204030204" pitchFamily="34" charset="0"/>
              </a:rPr>
              <a:t>("Enter a double value: "); prompts the user to enter a double value.</a:t>
            </a:r>
          </a:p>
          <a:p>
            <a:pPr marL="342900" indent="-342900">
              <a:buFont typeface="Arial" panose="020B0604020202020204" pitchFamily="34" charset="0"/>
              <a:buChar char="•"/>
            </a:pPr>
            <a:r>
              <a:rPr lang="en-AU" sz="2000" dirty="0">
                <a:latin typeface="Calibri" panose="020F0502020204030204" pitchFamily="34" charset="0"/>
                <a:cs typeface="Calibri" panose="020F0502020204030204" pitchFamily="34" charset="0"/>
              </a:rPr>
              <a:t>double v2 = input1.nextDouble(); reads the next double input from the user.</a:t>
            </a:r>
          </a:p>
        </p:txBody>
      </p:sp>
    </p:spTree>
    <p:extLst>
      <p:ext uri="{BB962C8B-B14F-4D97-AF65-F5344CB8AC3E}">
        <p14:creationId xmlns:p14="http://schemas.microsoft.com/office/powerpoint/2010/main" val="358580399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BDAAAD3F-E605-A14F-A725-5C58661EF3E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7E1CDF-EBE9-C44E-ABE9-80F3C236EA00}" type="slidenum">
              <a:rPr lang="en-US" altLang="en-US" sz="1400" smtClean="0"/>
              <a:pPr>
                <a:spcBef>
                  <a:spcPct val="0"/>
                </a:spcBef>
                <a:buClrTx/>
                <a:buSzTx/>
                <a:buFontTx/>
                <a:buNone/>
              </a:pPr>
              <a:t>103</a:t>
            </a:fld>
            <a:endParaRPr lang="en-US" altLang="en-US" sz="1400"/>
          </a:p>
        </p:txBody>
      </p:sp>
      <p:sp>
        <p:nvSpPr>
          <p:cNvPr id="67586" name="Rectangle 2">
            <a:extLst>
              <a:ext uri="{FF2B5EF4-FFF2-40B4-BE49-F238E27FC236}">
                <a16:creationId xmlns:a16="http://schemas.microsoft.com/office/drawing/2014/main" id="{9EA2531D-CCFB-B247-A679-E997C121BABF}"/>
              </a:ext>
            </a:extLst>
          </p:cNvPr>
          <p:cNvSpPr>
            <a:spLocks noGrp="1" noChangeArrowheads="1"/>
          </p:cNvSpPr>
          <p:nvPr>
            <p:ph type="title"/>
          </p:nvPr>
        </p:nvSpPr>
        <p:spPr>
          <a:xfrm>
            <a:off x="0" y="-32173"/>
            <a:ext cx="5103542" cy="1804987"/>
          </a:xfrm>
        </p:spPr>
        <p:txBody>
          <a:bodyPr>
            <a:normAutofit fontScale="90000"/>
          </a:bodyPr>
          <a:lstStyle/>
          <a:p>
            <a:r>
              <a:rPr lang="en-US" altLang="en-US" dirty="0"/>
              <a:t>Common Pitfall 1: Redundant Input Objects</a:t>
            </a:r>
          </a:p>
        </p:txBody>
      </p:sp>
      <p:sp>
        <p:nvSpPr>
          <p:cNvPr id="2" name="Rectangle 2">
            <a:extLst>
              <a:ext uri="{FF2B5EF4-FFF2-40B4-BE49-F238E27FC236}">
                <a16:creationId xmlns:a16="http://schemas.microsoft.com/office/drawing/2014/main" id="{3082CD7F-42A7-D446-8240-756E9CE3E0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sp>
        <p:nvSpPr>
          <p:cNvPr id="67588" name="Rectangle 3">
            <a:extLst>
              <a:ext uri="{FF2B5EF4-FFF2-40B4-BE49-F238E27FC236}">
                <a16:creationId xmlns:a16="http://schemas.microsoft.com/office/drawing/2014/main" id="{079C628A-72E2-CF49-A5F3-2569950E1F7A}"/>
              </a:ext>
            </a:extLst>
          </p:cNvPr>
          <p:cNvSpPr txBox="1">
            <a:spLocks noChangeArrowheads="1"/>
          </p:cNvSpPr>
          <p:nvPr/>
        </p:nvSpPr>
        <p:spPr bwMode="auto">
          <a:xfrm>
            <a:off x="1" y="2228928"/>
            <a:ext cx="4884234" cy="365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dirty="0"/>
              <a:t>Scanner input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de-DE" altLang="en-US" sz="2200" dirty="0" err="1"/>
              <a:t>System.out.print</a:t>
            </a:r>
            <a:r>
              <a:rPr lang="de-DE" altLang="en-US" sz="2200" dirty="0"/>
              <a:t>(</a:t>
            </a:r>
            <a:r>
              <a:rPr lang="de-DE" altLang="en-US" sz="2200" b="1" dirty="0"/>
              <a:t>"Enter an integer: "</a:t>
            </a:r>
            <a:r>
              <a:rPr lang="de-DE" altLang="en-US" sz="2200" dirty="0"/>
              <a:t>);</a:t>
            </a:r>
            <a:endParaRPr lang="en-US" altLang="en-US" sz="2200" dirty="0"/>
          </a:p>
          <a:p>
            <a:pPr>
              <a:buFont typeface="Monotype Sorts" pitchFamily="2" charset="2"/>
              <a:buNone/>
            </a:pPr>
            <a:r>
              <a:rPr lang="en-US" altLang="en-US" sz="2200" b="1" dirty="0"/>
              <a:t>int</a:t>
            </a:r>
            <a:r>
              <a:rPr lang="en-US" altLang="en-US" sz="2200" dirty="0"/>
              <a:t> v1 = </a:t>
            </a:r>
            <a:r>
              <a:rPr lang="en-US" altLang="en-US" sz="2200" dirty="0" err="1"/>
              <a:t>input.nextInt</a:t>
            </a:r>
            <a:r>
              <a:rPr lang="en-US" altLang="en-US" sz="2200" dirty="0"/>
              <a:t>();</a:t>
            </a:r>
          </a:p>
          <a:p>
            <a:pPr>
              <a:buFont typeface="Monotype Sorts" pitchFamily="2" charset="2"/>
              <a:buNone/>
            </a:pPr>
            <a:r>
              <a:rPr lang="en-US" altLang="en-US" sz="2200" dirty="0"/>
              <a:t> </a:t>
            </a:r>
          </a:p>
          <a:p>
            <a:pPr>
              <a:buFont typeface="Monotype Sorts" pitchFamily="2" charset="2"/>
              <a:buNone/>
            </a:pPr>
            <a:r>
              <a:rPr lang="en-US" altLang="en-US" sz="2200" dirty="0"/>
              <a:t>Scanner input1 = </a:t>
            </a:r>
            <a:r>
              <a:rPr lang="en-US" altLang="en-US" sz="2200" b="1" dirty="0"/>
              <a:t>new</a:t>
            </a:r>
            <a:r>
              <a:rPr lang="en-US" altLang="en-US" sz="2200" dirty="0"/>
              <a:t> Scanner(</a:t>
            </a:r>
            <a:r>
              <a:rPr lang="en-US" altLang="en-US" sz="2200" dirty="0" err="1"/>
              <a:t>System.in</a:t>
            </a:r>
            <a:r>
              <a:rPr lang="en-US" altLang="en-US" sz="2200" dirty="0"/>
              <a:t>);</a:t>
            </a:r>
          </a:p>
          <a:p>
            <a:pPr>
              <a:buFont typeface="Monotype Sorts" pitchFamily="2" charset="2"/>
              <a:buNone/>
            </a:pPr>
            <a:r>
              <a:rPr lang="en-US" altLang="en-US" sz="2200" dirty="0" err="1"/>
              <a:t>System.out.print</a:t>
            </a:r>
            <a:r>
              <a:rPr lang="en-US" altLang="en-US" sz="2200" dirty="0"/>
              <a:t>(</a:t>
            </a:r>
            <a:r>
              <a:rPr lang="en-US" altLang="en-US" sz="2200" b="1" dirty="0"/>
              <a:t>"Enter a double value: "</a:t>
            </a:r>
            <a:r>
              <a:rPr lang="en-US" altLang="en-US" sz="2200" dirty="0"/>
              <a:t>);</a:t>
            </a:r>
          </a:p>
          <a:p>
            <a:pPr>
              <a:buFont typeface="Monotype Sorts" pitchFamily="2" charset="2"/>
              <a:buNone/>
            </a:pPr>
            <a:r>
              <a:rPr lang="en-US" altLang="en-US" sz="2200" b="1" dirty="0"/>
              <a:t>double</a:t>
            </a:r>
            <a:r>
              <a:rPr lang="en-US" altLang="en-US" sz="2200" dirty="0"/>
              <a:t> v2 = input1.nextDouble();</a:t>
            </a:r>
          </a:p>
        </p:txBody>
      </p:sp>
      <p:sp>
        <p:nvSpPr>
          <p:cNvPr id="5" name="TextBox 4">
            <a:extLst>
              <a:ext uri="{FF2B5EF4-FFF2-40B4-BE49-F238E27FC236}">
                <a16:creationId xmlns:a16="http://schemas.microsoft.com/office/drawing/2014/main" id="{CA645204-35F8-3ED0-963F-F707E9E52D0A}"/>
              </a:ext>
            </a:extLst>
          </p:cNvPr>
          <p:cNvSpPr txBox="1"/>
          <p:nvPr/>
        </p:nvSpPr>
        <p:spPr>
          <a:xfrm>
            <a:off x="4884235" y="-2709"/>
            <a:ext cx="4252332" cy="6370975"/>
          </a:xfrm>
          <a:prstGeom prst="rect">
            <a:avLst/>
          </a:prstGeom>
          <a:solidFill>
            <a:schemeClr val="bg1"/>
          </a:solidFill>
          <a:ln>
            <a:solidFill>
              <a:srgbClr val="F2120C"/>
            </a:solidFill>
          </a:ln>
        </p:spPr>
        <p:txBody>
          <a:bodyPr wrap="square">
            <a:spAutoFit/>
          </a:bodyPr>
          <a:lstStyle/>
          <a:p>
            <a:r>
              <a:rPr lang="en-US" sz="2400" b="1" dirty="0">
                <a:latin typeface="Calibri" panose="020F0502020204030204" pitchFamily="34" charset="0"/>
                <a:cs typeface="Calibri" panose="020F0502020204030204" pitchFamily="34" charset="0"/>
              </a:rPr>
              <a:t>What is a Pitfall?</a:t>
            </a: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Redundancy: </a:t>
            </a:r>
            <a:r>
              <a:rPr lang="en-US" sz="2400" dirty="0">
                <a:latin typeface="Calibri" panose="020F0502020204030204" pitchFamily="34" charset="0"/>
                <a:cs typeface="Calibri" panose="020F0502020204030204" pitchFamily="34" charset="0"/>
              </a:rPr>
              <a:t>Creating multiple Scanner objects to read from the same input stream (System.in) is redundant and unnecessary.</a:t>
            </a: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Resource Inefficiency: </a:t>
            </a:r>
            <a:r>
              <a:rPr lang="en-US" sz="2400" dirty="0">
                <a:latin typeface="Calibri" panose="020F0502020204030204" pitchFamily="34" charset="0"/>
                <a:cs typeface="Calibri" panose="020F0502020204030204" pitchFamily="34" charset="0"/>
              </a:rPr>
              <a:t>It wastes system resources to create multiple Scanner objects for the same input source.</a:t>
            </a: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Potential Issues: </a:t>
            </a:r>
            <a:r>
              <a:rPr lang="en-US" sz="2400" dirty="0">
                <a:latin typeface="Calibri" panose="020F0502020204030204" pitchFamily="34" charset="0"/>
                <a:cs typeface="Calibri" panose="020F0502020204030204" pitchFamily="34" charset="0"/>
              </a:rPr>
              <a:t>It can lead to unexpected behavior or input issues, as multiple Scanner objects may interfere with each other when reading from the same stream.</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949131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BDAAAD3F-E605-A14F-A725-5C58661EF3E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7E1CDF-EBE9-C44E-ABE9-80F3C236EA00}" type="slidenum">
              <a:rPr lang="en-US" altLang="en-US" sz="1400" smtClean="0"/>
              <a:pPr>
                <a:spcBef>
                  <a:spcPct val="0"/>
                </a:spcBef>
                <a:buClrTx/>
                <a:buSzTx/>
                <a:buFontTx/>
                <a:buNone/>
              </a:pPr>
              <a:t>104</a:t>
            </a:fld>
            <a:endParaRPr lang="en-US" altLang="en-US" sz="1400"/>
          </a:p>
        </p:txBody>
      </p:sp>
      <p:sp>
        <p:nvSpPr>
          <p:cNvPr id="2" name="Rectangle 2">
            <a:extLst>
              <a:ext uri="{FF2B5EF4-FFF2-40B4-BE49-F238E27FC236}">
                <a16:creationId xmlns:a16="http://schemas.microsoft.com/office/drawing/2014/main" id="{3082CD7F-42A7-D446-8240-756E9CE3E0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sp>
        <p:nvSpPr>
          <p:cNvPr id="5" name="TextBox 4">
            <a:extLst>
              <a:ext uri="{FF2B5EF4-FFF2-40B4-BE49-F238E27FC236}">
                <a16:creationId xmlns:a16="http://schemas.microsoft.com/office/drawing/2014/main" id="{CA645204-35F8-3ED0-963F-F707E9E52D0A}"/>
              </a:ext>
            </a:extLst>
          </p:cNvPr>
          <p:cNvSpPr txBox="1"/>
          <p:nvPr/>
        </p:nvSpPr>
        <p:spPr>
          <a:xfrm>
            <a:off x="11154" y="0"/>
            <a:ext cx="5252224" cy="461665"/>
          </a:xfrm>
          <a:prstGeom prst="rect">
            <a:avLst/>
          </a:prstGeom>
          <a:solidFill>
            <a:schemeClr val="bg1"/>
          </a:solidFill>
          <a:ln>
            <a:solidFill>
              <a:srgbClr val="F2120C"/>
            </a:solidFill>
          </a:ln>
        </p:spPr>
        <p:txBody>
          <a:bodyPr wrap="square">
            <a:spAutoFit/>
          </a:bodyPr>
          <a:lstStyle/>
          <a:p>
            <a:r>
              <a:rPr lang="en-US" sz="2400" b="1" dirty="0">
                <a:latin typeface="Calibri" panose="020F0502020204030204" pitchFamily="34" charset="0"/>
                <a:cs typeface="Calibri" panose="020F0502020204030204" pitchFamily="34" charset="0"/>
              </a:rPr>
              <a:t>The Corrected code</a:t>
            </a:r>
            <a:endParaRPr lang="en-AU"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AE04DFD-3FCF-AD9E-CC44-9392115C3308}"/>
              </a:ext>
            </a:extLst>
          </p:cNvPr>
          <p:cNvSpPr txBox="1"/>
          <p:nvPr/>
        </p:nvSpPr>
        <p:spPr>
          <a:xfrm>
            <a:off x="11154" y="682037"/>
            <a:ext cx="9155153" cy="2677656"/>
          </a:xfrm>
          <a:prstGeom prst="rect">
            <a:avLst/>
          </a:prstGeom>
          <a:solidFill>
            <a:srgbClr val="000000"/>
          </a:solidFill>
        </p:spPr>
        <p:txBody>
          <a:bodyPr wrap="square">
            <a:spAutoFit/>
          </a:bodyPr>
          <a:lstStyle/>
          <a:p>
            <a:r>
              <a:rPr lang="en-US" sz="2400" b="0" dirty="0">
                <a:solidFill>
                  <a:srgbClr val="4EC9B0"/>
                </a:solidFill>
                <a:effectLst/>
                <a:highlight>
                  <a:srgbClr val="000000"/>
                </a:highlight>
                <a:latin typeface="Consolas" panose="020B0609020204030204" pitchFamily="49" charset="0"/>
              </a:rPr>
              <a:t>Scanner</a:t>
            </a:r>
            <a:r>
              <a:rPr lang="en-US" sz="2400" b="0" dirty="0">
                <a:solidFill>
                  <a:srgbClr val="CCCCCC"/>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input</a:t>
            </a:r>
            <a:r>
              <a:rPr lang="en-US" sz="2400" b="0" dirty="0">
                <a:solidFill>
                  <a:srgbClr val="CCCCCC"/>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CCCCCC"/>
                </a:solidFill>
                <a:effectLst/>
                <a:highlight>
                  <a:srgbClr val="000000"/>
                </a:highlight>
                <a:latin typeface="Consolas" panose="020B0609020204030204" pitchFamily="49" charset="0"/>
              </a:rPr>
              <a:t> </a:t>
            </a:r>
            <a:r>
              <a:rPr lang="en-US" sz="2400" b="0" dirty="0">
                <a:solidFill>
                  <a:srgbClr val="C586C0"/>
                </a:solidFill>
                <a:effectLst/>
                <a:highlight>
                  <a:srgbClr val="000000"/>
                </a:highlight>
                <a:latin typeface="Consolas" panose="020B0609020204030204" pitchFamily="49" charset="0"/>
              </a:rPr>
              <a:t>new</a:t>
            </a:r>
            <a:r>
              <a:rPr lang="en-US" sz="2400" b="0" dirty="0">
                <a:solidFill>
                  <a:srgbClr val="CCCCCC"/>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Scanner</a:t>
            </a:r>
            <a:r>
              <a:rPr lang="en-US" sz="2400" b="0" dirty="0">
                <a:solidFill>
                  <a:srgbClr val="CCCCCC"/>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System</a:t>
            </a:r>
            <a:r>
              <a:rPr lang="en-US" sz="2400" b="0" dirty="0">
                <a:solidFill>
                  <a:srgbClr val="CCCCCC"/>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in</a:t>
            </a:r>
            <a:r>
              <a:rPr lang="en-US" sz="2400" b="0" dirty="0">
                <a:solidFill>
                  <a:srgbClr val="CCCCCC"/>
                </a:solidFill>
                <a:effectLst/>
                <a:highlight>
                  <a:srgbClr val="000000"/>
                </a:highlight>
                <a:latin typeface="Consolas" panose="020B0609020204030204" pitchFamily="49" charset="0"/>
              </a:rPr>
              <a:t>);</a:t>
            </a:r>
          </a:p>
          <a:p>
            <a:br>
              <a:rPr lang="en-US" sz="2400" b="0" dirty="0">
                <a:solidFill>
                  <a:srgbClr val="CCCCCC"/>
                </a:solidFill>
                <a:effectLst/>
                <a:highlight>
                  <a:srgbClr val="000000"/>
                </a:highlight>
                <a:latin typeface="Consolas" panose="020B0609020204030204" pitchFamily="49" charset="0"/>
              </a:rPr>
            </a:br>
            <a:r>
              <a:rPr lang="en-US" sz="2400" b="0" dirty="0" err="1">
                <a:solidFill>
                  <a:srgbClr val="9CDCFE"/>
                </a:solidFill>
                <a:effectLst/>
                <a:highlight>
                  <a:srgbClr val="000000"/>
                </a:highlight>
                <a:latin typeface="Consolas" panose="020B0609020204030204" pitchFamily="49" charset="0"/>
              </a:rPr>
              <a:t>System</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out</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print</a:t>
            </a:r>
            <a:r>
              <a:rPr lang="en-US" sz="2400" b="0" dirty="0">
                <a:solidFill>
                  <a:srgbClr val="CCCCCC"/>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"Enter an integer: "</a:t>
            </a:r>
            <a:r>
              <a:rPr lang="en-US" sz="2400" b="0" dirty="0">
                <a:solidFill>
                  <a:srgbClr val="CCCCCC"/>
                </a:solidFill>
                <a:effectLst/>
                <a:highlight>
                  <a:srgbClr val="000000"/>
                </a:highlight>
                <a:latin typeface="Consolas" panose="020B0609020204030204" pitchFamily="49" charset="0"/>
              </a:rPr>
              <a:t>);</a:t>
            </a:r>
          </a:p>
          <a:p>
            <a:r>
              <a:rPr lang="en-US" sz="2400" b="0" dirty="0">
                <a:solidFill>
                  <a:srgbClr val="4EC9B0"/>
                </a:solidFill>
                <a:effectLst/>
                <a:highlight>
                  <a:srgbClr val="000000"/>
                </a:highlight>
                <a:latin typeface="Consolas" panose="020B0609020204030204" pitchFamily="49" charset="0"/>
              </a:rPr>
              <a:t>int</a:t>
            </a:r>
            <a:r>
              <a:rPr lang="en-US" sz="2400" b="0" dirty="0">
                <a:solidFill>
                  <a:srgbClr val="CCCCCC"/>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v1</a:t>
            </a:r>
            <a:r>
              <a:rPr lang="en-US" sz="2400" b="0" dirty="0">
                <a:solidFill>
                  <a:srgbClr val="CCCCCC"/>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CCCCCC"/>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input</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nextInt</a:t>
            </a:r>
            <a:r>
              <a:rPr lang="en-US" sz="2400" b="0" dirty="0">
                <a:solidFill>
                  <a:srgbClr val="CCCCCC"/>
                </a:solidFill>
                <a:effectLst/>
                <a:highlight>
                  <a:srgbClr val="000000"/>
                </a:highlight>
                <a:latin typeface="Consolas" panose="020B0609020204030204" pitchFamily="49" charset="0"/>
              </a:rPr>
              <a:t>();</a:t>
            </a:r>
          </a:p>
          <a:p>
            <a:br>
              <a:rPr lang="en-US" sz="2400" b="0" dirty="0">
                <a:solidFill>
                  <a:srgbClr val="CCCCCC"/>
                </a:solidFill>
                <a:effectLst/>
                <a:highlight>
                  <a:srgbClr val="000000"/>
                </a:highlight>
                <a:latin typeface="Consolas" panose="020B0609020204030204" pitchFamily="49" charset="0"/>
              </a:rPr>
            </a:br>
            <a:r>
              <a:rPr lang="en-US" sz="2400" b="0" dirty="0" err="1">
                <a:solidFill>
                  <a:srgbClr val="9CDCFE"/>
                </a:solidFill>
                <a:effectLst/>
                <a:highlight>
                  <a:srgbClr val="000000"/>
                </a:highlight>
                <a:latin typeface="Consolas" panose="020B0609020204030204" pitchFamily="49" charset="0"/>
              </a:rPr>
              <a:t>System</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out</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print</a:t>
            </a:r>
            <a:r>
              <a:rPr lang="en-US" sz="2400" b="0" dirty="0">
                <a:solidFill>
                  <a:srgbClr val="CCCCCC"/>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"Enter a double value: "</a:t>
            </a:r>
            <a:r>
              <a:rPr lang="en-US" sz="2400" b="0" dirty="0">
                <a:solidFill>
                  <a:srgbClr val="CCCCCC"/>
                </a:solidFill>
                <a:effectLst/>
                <a:highlight>
                  <a:srgbClr val="000000"/>
                </a:highlight>
                <a:latin typeface="Consolas" panose="020B0609020204030204" pitchFamily="49" charset="0"/>
              </a:rPr>
              <a:t>);</a:t>
            </a:r>
          </a:p>
          <a:p>
            <a:r>
              <a:rPr lang="en-US" sz="2400" b="0" dirty="0">
                <a:solidFill>
                  <a:srgbClr val="4EC9B0"/>
                </a:solidFill>
                <a:effectLst/>
                <a:highlight>
                  <a:srgbClr val="000000"/>
                </a:highlight>
                <a:latin typeface="Consolas" panose="020B0609020204030204" pitchFamily="49" charset="0"/>
              </a:rPr>
              <a:t>double</a:t>
            </a:r>
            <a:r>
              <a:rPr lang="en-US" sz="2400" b="0" dirty="0">
                <a:solidFill>
                  <a:srgbClr val="CCCCCC"/>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v2</a:t>
            </a:r>
            <a:r>
              <a:rPr lang="en-US" sz="2400" b="0" dirty="0">
                <a:solidFill>
                  <a:srgbClr val="CCCCCC"/>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CCCCCC"/>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input</a:t>
            </a:r>
            <a:r>
              <a:rPr lang="en-US" sz="2400" b="0" dirty="0" err="1">
                <a:solidFill>
                  <a:srgbClr val="CCCCCC"/>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nextDouble</a:t>
            </a:r>
            <a:r>
              <a:rPr lang="en-US" sz="2400" b="0" dirty="0">
                <a:solidFill>
                  <a:srgbClr val="CCCCCC"/>
                </a:solidFill>
                <a:effectLst/>
                <a:highlight>
                  <a:srgbClr val="000000"/>
                </a:highlight>
                <a:latin typeface="Consolas" panose="020B0609020204030204" pitchFamily="49" charset="0"/>
              </a:rPr>
              <a:t>();</a:t>
            </a:r>
          </a:p>
        </p:txBody>
      </p:sp>
      <p:sp>
        <p:nvSpPr>
          <p:cNvPr id="7" name="TextBox 6">
            <a:extLst>
              <a:ext uri="{FF2B5EF4-FFF2-40B4-BE49-F238E27FC236}">
                <a16:creationId xmlns:a16="http://schemas.microsoft.com/office/drawing/2014/main" id="{C031AE54-6BB1-0D94-5FE5-7849A01EB863}"/>
              </a:ext>
            </a:extLst>
          </p:cNvPr>
          <p:cNvSpPr txBox="1"/>
          <p:nvPr/>
        </p:nvSpPr>
        <p:spPr>
          <a:xfrm>
            <a:off x="-11153" y="3380125"/>
            <a:ext cx="9143999" cy="3477875"/>
          </a:xfrm>
          <a:prstGeom prst="rect">
            <a:avLst/>
          </a:prstGeom>
          <a:solidFill>
            <a:schemeClr val="bg1"/>
          </a:solidFill>
          <a:ln>
            <a:solidFill>
              <a:srgbClr val="F2120C"/>
            </a:solidFill>
          </a:ln>
        </p:spPr>
        <p:txBody>
          <a:bodyPr wrap="square">
            <a:spAutoFit/>
          </a:bodyPr>
          <a:lstStyle/>
          <a:p>
            <a:r>
              <a:rPr lang="en-AU" sz="2200" b="1" dirty="0">
                <a:latin typeface="Calibri" panose="020F0502020204030204" pitchFamily="34" charset="0"/>
                <a:cs typeface="Calibri" panose="020F0502020204030204" pitchFamily="34" charset="0"/>
              </a:rPr>
              <a:t>1. Single Scanner Object:</a:t>
            </a:r>
          </a:p>
          <a:p>
            <a:pPr marL="285750" indent="-285750">
              <a:buFont typeface="Arial" panose="020B0604020202020204" pitchFamily="34" charset="0"/>
              <a:buChar char="•"/>
            </a:pPr>
            <a:r>
              <a:rPr lang="en-AU" sz="2200" dirty="0">
                <a:latin typeface="Calibri" panose="020F0502020204030204" pitchFamily="34" charset="0"/>
                <a:cs typeface="Calibri" panose="020F0502020204030204" pitchFamily="34" charset="0"/>
              </a:rPr>
              <a:t>Scanner input = new Scanner(System.in);</a:t>
            </a:r>
          </a:p>
          <a:p>
            <a:pPr marL="285750" indent="-285750">
              <a:buFont typeface="Arial" panose="020B0604020202020204" pitchFamily="34" charset="0"/>
              <a:buChar char="•"/>
            </a:pPr>
            <a:r>
              <a:rPr lang="en-AU" sz="2200" dirty="0">
                <a:latin typeface="Calibri" panose="020F0502020204030204" pitchFamily="34" charset="0"/>
                <a:cs typeface="Calibri" panose="020F0502020204030204" pitchFamily="34" charset="0"/>
              </a:rPr>
              <a:t>Create a single Scanner object input to read from System.in.</a:t>
            </a:r>
          </a:p>
          <a:p>
            <a:endParaRPr lang="en-AU" sz="2200" dirty="0">
              <a:latin typeface="Calibri" panose="020F0502020204030204" pitchFamily="34" charset="0"/>
              <a:cs typeface="Calibri" panose="020F0502020204030204" pitchFamily="34" charset="0"/>
            </a:endParaRPr>
          </a:p>
          <a:p>
            <a:r>
              <a:rPr lang="en-AU" sz="2200" b="1" dirty="0">
                <a:latin typeface="Calibri" panose="020F0502020204030204" pitchFamily="34" charset="0"/>
                <a:cs typeface="Calibri" panose="020F0502020204030204" pitchFamily="34" charset="0"/>
              </a:rPr>
              <a:t>2. Reading Multiple Inputs:</a:t>
            </a:r>
          </a:p>
          <a:p>
            <a:pPr marL="285750" indent="-285750">
              <a:buFont typeface="Arial" panose="020B0604020202020204" pitchFamily="34" charset="0"/>
              <a:buChar char="•"/>
            </a:pPr>
            <a:r>
              <a:rPr lang="en-AU" sz="2200" dirty="0" err="1">
                <a:latin typeface="Calibri" panose="020F0502020204030204" pitchFamily="34" charset="0"/>
                <a:cs typeface="Calibri" panose="020F0502020204030204" pitchFamily="34" charset="0"/>
              </a:rPr>
              <a:t>System.out.print</a:t>
            </a:r>
            <a:r>
              <a:rPr lang="en-AU" sz="2200" dirty="0">
                <a:latin typeface="Calibri" panose="020F0502020204030204" pitchFamily="34" charset="0"/>
                <a:cs typeface="Calibri" panose="020F0502020204030204" pitchFamily="34" charset="0"/>
              </a:rPr>
              <a:t>("Enter an integer: "); prompts the user to enter an integer.</a:t>
            </a:r>
          </a:p>
          <a:p>
            <a:pPr marL="285750" indent="-285750">
              <a:buFont typeface="Arial" panose="020B0604020202020204" pitchFamily="34" charset="0"/>
              <a:buChar char="•"/>
            </a:pPr>
            <a:r>
              <a:rPr lang="en-AU" sz="2200" dirty="0">
                <a:latin typeface="Calibri" panose="020F0502020204030204" pitchFamily="34" charset="0"/>
                <a:cs typeface="Calibri" panose="020F0502020204030204" pitchFamily="34" charset="0"/>
              </a:rPr>
              <a:t>int v1 = </a:t>
            </a:r>
            <a:r>
              <a:rPr lang="en-AU" sz="2200" dirty="0" err="1">
                <a:latin typeface="Calibri" panose="020F0502020204030204" pitchFamily="34" charset="0"/>
                <a:cs typeface="Calibri" panose="020F0502020204030204" pitchFamily="34" charset="0"/>
              </a:rPr>
              <a:t>input.nextInt</a:t>
            </a:r>
            <a:r>
              <a:rPr lang="en-AU" sz="2200" dirty="0">
                <a:latin typeface="Calibri" panose="020F0502020204030204" pitchFamily="34" charset="0"/>
                <a:cs typeface="Calibri" panose="020F0502020204030204" pitchFamily="34" charset="0"/>
              </a:rPr>
              <a:t>(); reads the next integer input from the user.</a:t>
            </a:r>
          </a:p>
          <a:p>
            <a:pPr marL="285750" indent="-285750">
              <a:buFont typeface="Arial" panose="020B0604020202020204" pitchFamily="34" charset="0"/>
              <a:buChar char="•"/>
            </a:pPr>
            <a:r>
              <a:rPr lang="en-AU" sz="2200" dirty="0" err="1">
                <a:latin typeface="Calibri" panose="020F0502020204030204" pitchFamily="34" charset="0"/>
                <a:cs typeface="Calibri" panose="020F0502020204030204" pitchFamily="34" charset="0"/>
              </a:rPr>
              <a:t>System.out.print</a:t>
            </a:r>
            <a:r>
              <a:rPr lang="en-AU" sz="2200" dirty="0">
                <a:latin typeface="Calibri" panose="020F0502020204030204" pitchFamily="34" charset="0"/>
                <a:cs typeface="Calibri" panose="020F0502020204030204" pitchFamily="34" charset="0"/>
              </a:rPr>
              <a:t>("Enter a double value: "); prompts the user to enter a double value.</a:t>
            </a:r>
          </a:p>
          <a:p>
            <a:pPr marL="285750" indent="-285750">
              <a:buFont typeface="Arial" panose="020B0604020202020204" pitchFamily="34" charset="0"/>
              <a:buChar char="•"/>
            </a:pPr>
            <a:r>
              <a:rPr lang="en-AU" sz="2200" dirty="0">
                <a:latin typeface="Calibri" panose="020F0502020204030204" pitchFamily="34" charset="0"/>
                <a:cs typeface="Calibri" panose="020F0502020204030204" pitchFamily="34" charset="0"/>
              </a:rPr>
              <a:t>double v2 = </a:t>
            </a:r>
            <a:r>
              <a:rPr lang="en-AU" sz="2200" dirty="0" err="1">
                <a:latin typeface="Calibri" panose="020F0502020204030204" pitchFamily="34" charset="0"/>
                <a:cs typeface="Calibri" panose="020F0502020204030204" pitchFamily="34" charset="0"/>
              </a:rPr>
              <a:t>input.nextDouble</a:t>
            </a:r>
            <a:r>
              <a:rPr lang="en-AU" sz="2200" dirty="0">
                <a:latin typeface="Calibri" panose="020F0502020204030204" pitchFamily="34" charset="0"/>
                <a:cs typeface="Calibri" panose="020F0502020204030204" pitchFamily="34" charset="0"/>
              </a:rPr>
              <a:t>(); reads the next double input from the user.</a:t>
            </a:r>
          </a:p>
        </p:txBody>
      </p:sp>
    </p:spTree>
    <p:extLst>
      <p:ext uri="{BB962C8B-B14F-4D97-AF65-F5344CB8AC3E}">
        <p14:creationId xmlns:p14="http://schemas.microsoft.com/office/powerpoint/2010/main" val="3320210190"/>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a:extLst>
              <a:ext uri="{FF2B5EF4-FFF2-40B4-BE49-F238E27FC236}">
                <a16:creationId xmlns:a16="http://schemas.microsoft.com/office/drawing/2014/main" id="{55C082C5-7E6B-2B4F-90E8-07EDD34A7FF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B67B69-1CC3-284D-9B4C-43B960D0AE75}" type="slidenum">
              <a:rPr lang="en-US" altLang="en-US" sz="1400" smtClean="0"/>
              <a:pPr>
                <a:spcBef>
                  <a:spcPct val="0"/>
                </a:spcBef>
                <a:buClrTx/>
                <a:buSzTx/>
                <a:buFontTx/>
                <a:buNone/>
              </a:pPr>
              <a:t>105</a:t>
            </a:fld>
            <a:endParaRPr lang="en-US" altLang="en-US" sz="1400"/>
          </a:p>
        </p:txBody>
      </p:sp>
      <p:sp>
        <p:nvSpPr>
          <p:cNvPr id="68610" name="Rectangle 2">
            <a:extLst>
              <a:ext uri="{FF2B5EF4-FFF2-40B4-BE49-F238E27FC236}">
                <a16:creationId xmlns:a16="http://schemas.microsoft.com/office/drawing/2014/main" id="{02B7558B-84F1-8A4E-94AA-4D2ED408F48F}"/>
              </a:ext>
            </a:extLst>
          </p:cNvPr>
          <p:cNvSpPr>
            <a:spLocks noGrp="1" noChangeArrowheads="1"/>
          </p:cNvSpPr>
          <p:nvPr>
            <p:ph type="title"/>
          </p:nvPr>
        </p:nvSpPr>
        <p:spPr>
          <a:xfrm>
            <a:off x="277825" y="359636"/>
            <a:ext cx="7772400" cy="1066800"/>
          </a:xfrm>
        </p:spPr>
        <p:txBody>
          <a:bodyPr>
            <a:normAutofit/>
          </a:bodyPr>
          <a:lstStyle/>
          <a:p>
            <a:r>
              <a:rPr lang="en-US" altLang="en-US" sz="2800" dirty="0"/>
              <a:t>Programming concepts study tips</a:t>
            </a:r>
            <a:endParaRPr lang="en-US" altLang="en-US" sz="2800" dirty="0">
              <a:solidFill>
                <a:schemeClr val="tx1"/>
              </a:solidFill>
              <a:latin typeface="Book Antiqua" panose="02040602050305030304" pitchFamily="18" charset="0"/>
              <a:hlinkClick r:id="rId2" action="ppaction://program"/>
            </a:endParaRPr>
          </a:p>
        </p:txBody>
      </p:sp>
      <p:sp>
        <p:nvSpPr>
          <p:cNvPr id="68612" name="Rectangle 6">
            <a:extLst>
              <a:ext uri="{FF2B5EF4-FFF2-40B4-BE49-F238E27FC236}">
                <a16:creationId xmlns:a16="http://schemas.microsoft.com/office/drawing/2014/main" id="{B07A2309-4B70-EA46-9663-1B9AF03A6269}"/>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3" name="Rectangle 8">
            <a:extLst>
              <a:ext uri="{FF2B5EF4-FFF2-40B4-BE49-F238E27FC236}">
                <a16:creationId xmlns:a16="http://schemas.microsoft.com/office/drawing/2014/main" id="{ED0EBD37-198F-FC44-B92D-49CD48FBA8DC}"/>
              </a:ext>
            </a:extLst>
          </p:cNvPr>
          <p:cNvSpPr>
            <a:spLocks noChangeArrowheads="1"/>
          </p:cNvSpPr>
          <p:nvPr/>
        </p:nvSpPr>
        <p:spPr bwMode="auto">
          <a:xfrm>
            <a:off x="33528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Rectangle 3">
            <a:extLst>
              <a:ext uri="{FF2B5EF4-FFF2-40B4-BE49-F238E27FC236}">
                <a16:creationId xmlns:a16="http://schemas.microsoft.com/office/drawing/2014/main" id="{EC312059-418C-6248-8663-CE0F456D9BE9}"/>
              </a:ext>
            </a:extLst>
          </p:cNvPr>
          <p:cNvSpPr txBox="1">
            <a:spLocks noChangeArrowheads="1"/>
          </p:cNvSpPr>
          <p:nvPr/>
        </p:nvSpPr>
        <p:spPr>
          <a:xfrm>
            <a:off x="277825" y="1405071"/>
            <a:ext cx="8610600" cy="51054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Clr>
                <a:srgbClr val="F2120C"/>
              </a:buClr>
              <a:buFont typeface="Arial" panose="020B0604020202020204" pitchFamily="34" charset="0"/>
              <a:buChar char="•"/>
              <a:defRPr sz="2533" kern="1200">
                <a:solidFill>
                  <a:srgbClr val="3D3935"/>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onotype Sorts" pitchFamily="2" charset="2"/>
              <a:buAutoNum type="arabicPeriod"/>
            </a:pPr>
            <a:r>
              <a:rPr lang="en-US" altLang="en-US" dirty="0">
                <a:cs typeface="Times New Roman" panose="02020603050405020304" pitchFamily="18" charset="0"/>
              </a:rPr>
              <a:t>Attend every lecture.</a:t>
            </a:r>
          </a:p>
          <a:p>
            <a:pPr marL="514350" indent="-514350">
              <a:buFont typeface="Monotype Sorts" pitchFamily="2" charset="2"/>
              <a:buAutoNum type="arabicPeriod"/>
            </a:pPr>
            <a:r>
              <a:rPr lang="en-US" altLang="en-US" dirty="0">
                <a:cs typeface="Times New Roman" panose="02020603050405020304" pitchFamily="18" charset="0"/>
              </a:rPr>
              <a:t>Attend every lab session. Attempt lab questions and get reward (the minimum 12 hour per week per unit rule). Be aware of deadlines!</a:t>
            </a:r>
          </a:p>
          <a:p>
            <a:pPr marL="514350" indent="-514350">
              <a:buFont typeface="Monotype Sorts" pitchFamily="2" charset="2"/>
              <a:buAutoNum type="arabicPeriod"/>
            </a:pPr>
            <a:r>
              <a:rPr lang="en-US" altLang="en-US" dirty="0">
                <a:cs typeface="Times New Roman" panose="02020603050405020304" pitchFamily="18" charset="0"/>
              </a:rPr>
              <a:t>At least, review lecture notes/videos before doing lab and quiz questions. Lecture notes are very good with many demo codes (launch by clicking green buttons) for your knowledge consolidation.</a:t>
            </a:r>
          </a:p>
          <a:p>
            <a:pPr marL="514350" indent="-514350">
              <a:buFont typeface="Monotype Sorts" pitchFamily="2" charset="2"/>
              <a:buAutoNum type="arabicPeriod"/>
            </a:pPr>
            <a:r>
              <a:rPr lang="en-US" altLang="en-US" dirty="0">
                <a:cs typeface="Times New Roman" panose="02020603050405020304" pitchFamily="18" charset="0"/>
              </a:rPr>
              <a:t>Effective and efficient learning by combining both:</a:t>
            </a:r>
          </a:p>
          <a:p>
            <a:pPr marL="971550" lvl="1" indent="-514350">
              <a:buFont typeface="Monotype Sorts" pitchFamily="2" charset="2"/>
              <a:buAutoNum type="arabicPeriod"/>
            </a:pPr>
            <a:r>
              <a:rPr lang="en-US" altLang="en-US" dirty="0">
                <a:cs typeface="Times New Roman" panose="02020603050405020304" pitchFamily="18" charset="0"/>
              </a:rPr>
              <a:t>Theory (understanding the lecture concepts and knowledge) and </a:t>
            </a:r>
          </a:p>
          <a:p>
            <a:pPr marL="971550" lvl="1" indent="-514350">
              <a:buFont typeface="Monotype Sorts" pitchFamily="2" charset="2"/>
              <a:buAutoNum type="arabicPeriod"/>
            </a:pPr>
            <a:r>
              <a:rPr lang="en-US" altLang="en-US" dirty="0">
                <a:cs typeface="Times New Roman" panose="02020603050405020304" pitchFamily="18" charset="0"/>
              </a:rPr>
              <a:t>Practice (reading and comprehending lecture demo or others’ program codes and write your own code often for problem solving)	</a:t>
            </a:r>
          </a:p>
          <a:p>
            <a:pPr marL="514350" indent="-514350">
              <a:buFont typeface="Monotype Sorts" pitchFamily="2" charset="2"/>
              <a:buAutoNum type="arabicPeriod"/>
            </a:pPr>
            <a:r>
              <a:rPr lang="en-US" altLang="en-US" dirty="0">
                <a:cs typeface="Times New Roman" panose="02020603050405020304" pitchFamily="18" charset="0"/>
              </a:rPr>
              <a:t>Ask early and often, discuss with classmates, and utilize textbook, unit forum, and lecture consultation hours </a:t>
            </a:r>
          </a:p>
          <a:p>
            <a:pPr marL="514350" indent="-514350">
              <a:buFont typeface="Monotype Sorts" pitchFamily="2" charset="2"/>
              <a:buAutoNum type="arabicPeriod"/>
            </a:pPr>
            <a:r>
              <a:rPr lang="en-US" altLang="en-US" dirty="0">
                <a:cs typeface="Times New Roman" panose="02020603050405020304" pitchFamily="18" charset="0"/>
              </a:rPr>
              <a:t>Extra practice in the textbook and online (expand to outside class)</a:t>
            </a:r>
          </a:p>
          <a:p>
            <a:pPr marL="514350" indent="-514350">
              <a:buFont typeface="Monotype Sorts" pitchFamily="2" charset="2"/>
              <a:buAutoNum type="arabicPeriod"/>
            </a:pPr>
            <a:r>
              <a:rPr lang="en-US" altLang="en-US" dirty="0">
                <a:cs typeface="Times New Roman" panose="02020603050405020304" pitchFamily="18" charset="0"/>
              </a:rPr>
              <a:t>Your communication and feedback is important! Contact me immediately so you can get helped quicker.</a:t>
            </a:r>
          </a:p>
          <a:p>
            <a:pPr marL="514350" indent="-514350">
              <a:buFont typeface="Monotype Sorts" pitchFamily="2" charset="2"/>
              <a:buAutoNum type="arabicPeriod"/>
            </a:pPr>
            <a:r>
              <a:rPr lang="en-US" altLang="en-US" dirty="0">
                <a:cs typeface="Times New Roman" panose="02020603050405020304" pitchFamily="18" charset="0"/>
              </a:rPr>
              <a:t>The Week 2 lab is cancelled this week. I will reschedule a make-up session for Friday from 7 PM to 9 PM on your availability either Week 4 or Week 5. After confirming the exact date with you (students) during the lecture </a:t>
            </a:r>
            <a:r>
              <a:rPr lang="en-US" altLang="en-US">
                <a:cs typeface="Times New Roman" panose="02020603050405020304" pitchFamily="18" charset="0"/>
              </a:rPr>
              <a:t>on Tuesday 1-3 pm, </a:t>
            </a:r>
            <a:r>
              <a:rPr lang="en-US" altLang="en-US" dirty="0">
                <a:cs typeface="Times New Roman" panose="02020603050405020304" pitchFamily="18" charset="0"/>
              </a:rPr>
              <a:t>I will make a public announcement with the </a:t>
            </a:r>
            <a:r>
              <a:rPr lang="en-US" altLang="en-US">
                <a:cs typeface="Times New Roman" panose="02020603050405020304" pitchFamily="18" charset="0"/>
              </a:rPr>
              <a:t>update.</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20084162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C9E112-027E-354F-8307-282CA3EFD632}"/>
              </a:ext>
            </a:extLst>
          </p:cNvPr>
          <p:cNvSpPr>
            <a:spLocks noGrp="1"/>
          </p:cNvSpPr>
          <p:nvPr>
            <p:ph type="body" sz="quarter" idx="10"/>
          </p:nvPr>
        </p:nvSpPr>
        <p:spPr>
          <a:xfrm>
            <a:off x="733649" y="2425099"/>
            <a:ext cx="3092450" cy="357995"/>
          </a:xfrm>
        </p:spPr>
        <p:txBody>
          <a:bodyPr>
            <a:noAutofit/>
          </a:bodyPr>
          <a:lstStyle/>
          <a:p>
            <a:r>
              <a:rPr lang="en-AU" sz="3200" dirty="0"/>
              <a:t>Next week</a:t>
            </a:r>
          </a:p>
        </p:txBody>
      </p:sp>
      <p:sp>
        <p:nvSpPr>
          <p:cNvPr id="7" name="Text Placeholder 2">
            <a:extLst>
              <a:ext uri="{FF2B5EF4-FFF2-40B4-BE49-F238E27FC236}">
                <a16:creationId xmlns:a16="http://schemas.microsoft.com/office/drawing/2014/main" id="{F8F9F85D-2615-AA43-9E5D-5A644907F030}"/>
              </a:ext>
            </a:extLst>
          </p:cNvPr>
          <p:cNvSpPr txBox="1">
            <a:spLocks/>
          </p:cNvSpPr>
          <p:nvPr/>
        </p:nvSpPr>
        <p:spPr>
          <a:xfrm>
            <a:off x="733649" y="3166095"/>
            <a:ext cx="3327712" cy="3579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rgbClr val="F2120C"/>
              </a:buClr>
              <a:buFont typeface="Arial" panose="020B0604020202020204" pitchFamily="34" charset="0"/>
              <a:buNone/>
              <a:defRPr sz="1997"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Program control structures: selections and loops</a:t>
            </a:r>
          </a:p>
        </p:txBody>
      </p:sp>
      <p:sp>
        <p:nvSpPr>
          <p:cNvPr id="11" name="Text Placeholder 2">
            <a:extLst>
              <a:ext uri="{FF2B5EF4-FFF2-40B4-BE49-F238E27FC236}">
                <a16:creationId xmlns:a16="http://schemas.microsoft.com/office/drawing/2014/main" id="{C66EC449-EBA9-3E41-8361-B5236508FF05}"/>
              </a:ext>
            </a:extLst>
          </p:cNvPr>
          <p:cNvSpPr txBox="1">
            <a:spLocks/>
          </p:cNvSpPr>
          <p:nvPr/>
        </p:nvSpPr>
        <p:spPr>
          <a:xfrm>
            <a:off x="5317901" y="2425099"/>
            <a:ext cx="3092450" cy="34011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rgbClr val="F2120C"/>
              </a:buClr>
              <a:buFont typeface="Arial" panose="020B0604020202020204" pitchFamily="34" charset="0"/>
              <a:buNone/>
              <a:defRPr sz="1997"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After class TODO list:</a:t>
            </a:r>
          </a:p>
          <a:p>
            <a:pPr marL="342900" indent="-342900">
              <a:buFont typeface="Arial" panose="020B0604020202020204" pitchFamily="34" charset="0"/>
              <a:buChar char="•"/>
            </a:pPr>
            <a:r>
              <a:rPr lang="en-AU" sz="2000" dirty="0"/>
              <a:t>Review </a:t>
            </a:r>
            <a:r>
              <a:rPr lang="en-AU" sz="2000"/>
              <a:t>the lecture</a:t>
            </a:r>
            <a:endParaRPr lang="en-AU" sz="2000" dirty="0"/>
          </a:p>
          <a:p>
            <a:pPr marL="342900" indent="-342900">
              <a:buFont typeface="Arial" panose="020B0604020202020204" pitchFamily="34" charset="0"/>
              <a:buChar char="•"/>
            </a:pPr>
            <a:r>
              <a:rPr lang="en-AU" sz="2000" dirty="0"/>
              <a:t>Read book chapter</a:t>
            </a:r>
          </a:p>
          <a:p>
            <a:pPr marL="342900" indent="-342900">
              <a:buFont typeface="Arial" panose="020B0604020202020204" pitchFamily="34" charset="0"/>
              <a:buChar char="•"/>
            </a:pPr>
            <a:r>
              <a:rPr lang="en-AU" sz="2000" dirty="0"/>
              <a:t>Attend lab</a:t>
            </a:r>
          </a:p>
          <a:p>
            <a:pPr marL="342900" indent="-342900">
              <a:buFont typeface="Arial" panose="020B0604020202020204" pitchFamily="34" charset="0"/>
              <a:buChar char="•"/>
            </a:pPr>
            <a:r>
              <a:rPr lang="en-AU" sz="2000" dirty="0"/>
              <a:t>Attempt assessment</a:t>
            </a:r>
          </a:p>
          <a:p>
            <a:pPr marL="342900" indent="-342900">
              <a:buFont typeface="Arial" panose="020B0604020202020204" pitchFamily="34" charset="0"/>
              <a:buChar char="•"/>
            </a:pPr>
            <a:endParaRPr lang="en-AU" sz="2000" dirty="0"/>
          </a:p>
        </p:txBody>
      </p:sp>
    </p:spTree>
    <p:extLst>
      <p:ext uri="{BB962C8B-B14F-4D97-AF65-F5344CB8AC3E}">
        <p14:creationId xmlns:p14="http://schemas.microsoft.com/office/powerpoint/2010/main" val="319348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11</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166568"/>
            <a:ext cx="4984595"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double area; // Declare area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another variable named area of type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comment // Declare area indicates that this line is used to declare the area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Assign a radius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is a comment explaining that the next line of code will assign a value to the radius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radius = 20; // New value is radius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assigns the value 20 to the radius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radius now holds the value 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comment // New value is radius indicates that the radius variable has been assigned a new value.</a:t>
            </a:r>
          </a:p>
        </p:txBody>
      </p:sp>
      <p:pic>
        <p:nvPicPr>
          <p:cNvPr id="3" name="Picture 2">
            <a:extLst>
              <a:ext uri="{FF2B5EF4-FFF2-40B4-BE49-F238E27FC236}">
                <a16:creationId xmlns:a16="http://schemas.microsoft.com/office/drawing/2014/main" id="{0832ED9A-CF7E-8194-E97F-4A35DC5AC11E}"/>
              </a:ext>
            </a:extLst>
          </p:cNvPr>
          <p:cNvPicPr>
            <a:picLocks noChangeAspect="1"/>
          </p:cNvPicPr>
          <p:nvPr/>
        </p:nvPicPr>
        <p:blipFill rotWithShape="1">
          <a:blip r:embed="rId2"/>
          <a:srcRect l="25318" t="10510" r="27934" b="16335"/>
          <a:stretch/>
        </p:blipFill>
        <p:spPr>
          <a:xfrm>
            <a:off x="4984595" y="1217133"/>
            <a:ext cx="4159405" cy="4246964"/>
          </a:xfrm>
          <a:prstGeom prst="rect">
            <a:avLst/>
          </a:prstGeom>
        </p:spPr>
      </p:pic>
    </p:spTree>
    <p:extLst>
      <p:ext uri="{BB962C8B-B14F-4D97-AF65-F5344CB8AC3E}">
        <p14:creationId xmlns:p14="http://schemas.microsoft.com/office/powerpoint/2010/main" val="208312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0"/>
            <a:ext cx="4984595"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a:ln>
                  <a:noFill/>
                </a:ln>
                <a:solidFill>
                  <a:schemeClr val="tx1"/>
                </a:solidFill>
                <a:effectLst/>
                <a:highlight>
                  <a:srgbClr val="FFFF00"/>
                </a:highlight>
                <a:latin typeface="Calibri" panose="020F0502020204030204" pitchFamily="34" charset="0"/>
                <a:cs typeface="Calibri" panose="020F0502020204030204" pitchFamily="34" charset="0"/>
              </a:rPr>
              <a:t>System.out.println</a:t>
            </a:r>
            <a:r>
              <a:rPr kumimoji="0" lang="en-US" altLang="en-US" sz="25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("The area for the circle of radius " + radius + " is " + area);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prints the result to the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5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System.out.println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 method that prints a line of text to the standard output (the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text to be printed is "The area for the circle of radius " + radius + " is " +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is the string concatenation operator in Java. It combines the string literals and the values of radius and area into a single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results in a message like: The area for the circle of radius 20.0 is 1256.636.</a:t>
            </a:r>
          </a:p>
        </p:txBody>
      </p:sp>
      <p:pic>
        <p:nvPicPr>
          <p:cNvPr id="3" name="Picture 2">
            <a:extLst>
              <a:ext uri="{FF2B5EF4-FFF2-40B4-BE49-F238E27FC236}">
                <a16:creationId xmlns:a16="http://schemas.microsoft.com/office/drawing/2014/main" id="{4EA7B8E6-5D73-8E71-8BD5-42C766108AE9}"/>
              </a:ext>
            </a:extLst>
          </p:cNvPr>
          <p:cNvPicPr>
            <a:picLocks noChangeAspect="1"/>
          </p:cNvPicPr>
          <p:nvPr/>
        </p:nvPicPr>
        <p:blipFill rotWithShape="1">
          <a:blip r:embed="rId2"/>
          <a:srcRect l="25318" t="10510" r="27934" b="16335"/>
          <a:stretch/>
        </p:blipFill>
        <p:spPr>
          <a:xfrm>
            <a:off x="4984595" y="1305518"/>
            <a:ext cx="4159405" cy="4246964"/>
          </a:xfrm>
          <a:prstGeom prst="rect">
            <a:avLst/>
          </a:prstGeom>
        </p:spPr>
      </p:pic>
    </p:spTree>
    <p:extLst>
      <p:ext uri="{BB962C8B-B14F-4D97-AF65-F5344CB8AC3E}">
        <p14:creationId xmlns:p14="http://schemas.microsoft.com/office/powerpoint/2010/main" val="371793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13</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1140012"/>
            <a:ext cx="498459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closes the main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indicates the end of a block of code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closes the circle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indicates the end of a block of code in Java.</a:t>
            </a:r>
          </a:p>
        </p:txBody>
      </p:sp>
      <p:pic>
        <p:nvPicPr>
          <p:cNvPr id="3" name="Picture 2">
            <a:extLst>
              <a:ext uri="{FF2B5EF4-FFF2-40B4-BE49-F238E27FC236}">
                <a16:creationId xmlns:a16="http://schemas.microsoft.com/office/drawing/2014/main" id="{6DB8E79E-0786-8298-8683-2378897879E1}"/>
              </a:ext>
            </a:extLst>
          </p:cNvPr>
          <p:cNvPicPr>
            <a:picLocks noChangeAspect="1"/>
          </p:cNvPicPr>
          <p:nvPr/>
        </p:nvPicPr>
        <p:blipFill rotWithShape="1">
          <a:blip r:embed="rId2"/>
          <a:srcRect l="25318" t="10510" r="27934" b="16335"/>
          <a:stretch/>
        </p:blipFill>
        <p:spPr>
          <a:xfrm>
            <a:off x="4984595" y="1217132"/>
            <a:ext cx="4159405" cy="4246964"/>
          </a:xfrm>
          <a:prstGeom prst="rect">
            <a:avLst/>
          </a:prstGeom>
        </p:spPr>
      </p:pic>
    </p:spTree>
    <p:extLst>
      <p:ext uri="{BB962C8B-B14F-4D97-AF65-F5344CB8AC3E}">
        <p14:creationId xmlns:p14="http://schemas.microsoft.com/office/powerpoint/2010/main" val="134047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A5E7A823-CB64-E04A-AA14-7C7C63987E7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162A8A-76A1-D34A-A7D3-3101E04540FA}" type="slidenum">
              <a:rPr lang="en-US" altLang="en-US" sz="1400" smtClean="0"/>
              <a:pPr>
                <a:spcBef>
                  <a:spcPct val="0"/>
                </a:spcBef>
                <a:buClrTx/>
                <a:buSzTx/>
                <a:buFontTx/>
                <a:buNone/>
              </a:pPr>
              <a:t>14</a:t>
            </a:fld>
            <a:endParaRPr lang="en-US" altLang="en-US" sz="1400"/>
          </a:p>
        </p:txBody>
      </p:sp>
      <p:sp>
        <p:nvSpPr>
          <p:cNvPr id="17410" name="Rectangle 2">
            <a:extLst>
              <a:ext uri="{FF2B5EF4-FFF2-40B4-BE49-F238E27FC236}">
                <a16:creationId xmlns:a16="http://schemas.microsoft.com/office/drawing/2014/main" id="{0B772078-0116-E846-9E98-47F771E000B0}"/>
              </a:ext>
            </a:extLst>
          </p:cNvPr>
          <p:cNvSpPr>
            <a:spLocks noGrp="1" noChangeArrowheads="1"/>
          </p:cNvSpPr>
          <p:nvPr>
            <p:ph type="title"/>
          </p:nvPr>
        </p:nvSpPr>
        <p:spPr>
          <a:xfrm>
            <a:off x="685800" y="304800"/>
            <a:ext cx="7772400" cy="533400"/>
          </a:xfrm>
        </p:spPr>
        <p:txBody>
          <a:bodyPr>
            <a:normAutofit fontScale="90000"/>
          </a:bodyPr>
          <a:lstStyle/>
          <a:p>
            <a:r>
              <a:rPr lang="en-US" altLang="en-US" sz="4300"/>
              <a:t>Trace a Program Execution</a:t>
            </a:r>
          </a:p>
        </p:txBody>
      </p:sp>
      <p:sp>
        <p:nvSpPr>
          <p:cNvPr id="17411" name="Rectangle 3">
            <a:extLst>
              <a:ext uri="{FF2B5EF4-FFF2-40B4-BE49-F238E27FC236}">
                <a16:creationId xmlns:a16="http://schemas.microsoft.com/office/drawing/2014/main" id="{475AA74A-E8AA-F44C-B15D-0771473477C4}"/>
              </a:ext>
            </a:extLst>
          </p:cNvPr>
          <p:cNvSpPr>
            <a:spLocks noGrp="1" noChangeArrowheads="1"/>
          </p:cNvSpPr>
          <p:nvPr>
            <p:ph type="body" idx="1"/>
          </p:nvPr>
        </p:nvSpPr>
        <p:spPr>
          <a:xfrm>
            <a:off x="152400" y="1066800"/>
            <a:ext cx="5562600" cy="5181600"/>
          </a:xfrm>
        </p:spPr>
        <p:txBody>
          <a:bodyPr>
            <a:normAutofit fontScale="92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7412" name="Rectangle 8">
            <a:extLst>
              <a:ext uri="{FF2B5EF4-FFF2-40B4-BE49-F238E27FC236}">
                <a16:creationId xmlns:a16="http://schemas.microsoft.com/office/drawing/2014/main" id="{42ED8FCB-E081-A443-BEC1-CE3888001C06}"/>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17413" name="Text Box 9">
            <a:extLst>
              <a:ext uri="{FF2B5EF4-FFF2-40B4-BE49-F238E27FC236}">
                <a16:creationId xmlns:a16="http://schemas.microsoft.com/office/drawing/2014/main" id="{100FD6DE-3BFE-0740-B726-F59EBBCDBEC5}"/>
              </a:ext>
            </a:extLst>
          </p:cNvPr>
          <p:cNvSpPr txBox="1">
            <a:spLocks noChangeArrowheads="1"/>
          </p:cNvSpPr>
          <p:nvPr/>
        </p:nvSpPr>
        <p:spPr bwMode="auto">
          <a:xfrm>
            <a:off x="6019800" y="182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7414" name="Rectangle 10">
            <a:extLst>
              <a:ext uri="{FF2B5EF4-FFF2-40B4-BE49-F238E27FC236}">
                <a16:creationId xmlns:a16="http://schemas.microsoft.com/office/drawing/2014/main" id="{94B5AC27-1CDA-F94D-BD92-BE9C07A4C506}"/>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B6386415-10E1-734C-997D-C1406BB9FD5A}"/>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Tree>
    <p:extLst>
      <p:ext uri="{BB962C8B-B14F-4D97-AF65-F5344CB8AC3E}">
        <p14:creationId xmlns:p14="http://schemas.microsoft.com/office/powerpoint/2010/main" val="3397209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a:extLst>
              <a:ext uri="{FF2B5EF4-FFF2-40B4-BE49-F238E27FC236}">
                <a16:creationId xmlns:a16="http://schemas.microsoft.com/office/drawing/2014/main" id="{1264FC87-1B58-1141-ACE0-4BA0A161BD7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FBFC2C-0BC2-324A-844F-F682289DFD03}" type="slidenum">
              <a:rPr lang="en-US" altLang="en-US" sz="1400" smtClean="0"/>
              <a:pPr>
                <a:spcBef>
                  <a:spcPct val="0"/>
                </a:spcBef>
                <a:buClrTx/>
                <a:buSzTx/>
                <a:buFontTx/>
                <a:buNone/>
              </a:pPr>
              <a:t>15</a:t>
            </a:fld>
            <a:endParaRPr lang="en-US" altLang="en-US" sz="1400"/>
          </a:p>
        </p:txBody>
      </p:sp>
      <p:sp>
        <p:nvSpPr>
          <p:cNvPr id="18434" name="Rectangle 2">
            <a:extLst>
              <a:ext uri="{FF2B5EF4-FFF2-40B4-BE49-F238E27FC236}">
                <a16:creationId xmlns:a16="http://schemas.microsoft.com/office/drawing/2014/main" id="{8EBAEACB-9CDB-FF4E-90F8-E42BAA62E581}"/>
              </a:ext>
            </a:extLst>
          </p:cNvPr>
          <p:cNvSpPr>
            <a:spLocks noGrp="1" noChangeArrowheads="1"/>
          </p:cNvSpPr>
          <p:nvPr>
            <p:ph type="title"/>
          </p:nvPr>
        </p:nvSpPr>
        <p:spPr>
          <a:xfrm>
            <a:off x="685800" y="304800"/>
            <a:ext cx="7772400" cy="533400"/>
          </a:xfrm>
        </p:spPr>
        <p:txBody>
          <a:bodyPr>
            <a:normAutofit fontScale="90000"/>
          </a:bodyPr>
          <a:lstStyle/>
          <a:p>
            <a:r>
              <a:rPr lang="en-US" altLang="en-US" sz="4300"/>
              <a:t>Trace a Program Execution</a:t>
            </a:r>
          </a:p>
        </p:txBody>
      </p:sp>
      <p:sp>
        <p:nvSpPr>
          <p:cNvPr id="18435" name="Rectangle 3">
            <a:extLst>
              <a:ext uri="{FF2B5EF4-FFF2-40B4-BE49-F238E27FC236}">
                <a16:creationId xmlns:a16="http://schemas.microsoft.com/office/drawing/2014/main" id="{49DE0F93-5B54-8147-9BF1-4B7A44612BBF}"/>
              </a:ext>
            </a:extLst>
          </p:cNvPr>
          <p:cNvSpPr>
            <a:spLocks noGrp="1" noChangeArrowheads="1"/>
          </p:cNvSpPr>
          <p:nvPr>
            <p:ph type="body" idx="1"/>
          </p:nvPr>
        </p:nvSpPr>
        <p:spPr>
          <a:xfrm>
            <a:off x="152400" y="1066800"/>
            <a:ext cx="5562600" cy="5181600"/>
          </a:xfrm>
        </p:spPr>
        <p:txBody>
          <a:bodyPr>
            <a:normAutofit fontScale="92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8436" name="Rectangle 4">
            <a:extLst>
              <a:ext uri="{FF2B5EF4-FFF2-40B4-BE49-F238E27FC236}">
                <a16:creationId xmlns:a16="http://schemas.microsoft.com/office/drawing/2014/main" id="{558558C8-95A0-494A-AA71-26BE5A3D4243}"/>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8437" name="Text Box 5">
            <a:extLst>
              <a:ext uri="{FF2B5EF4-FFF2-40B4-BE49-F238E27FC236}">
                <a16:creationId xmlns:a16="http://schemas.microsoft.com/office/drawing/2014/main" id="{CFFAC68A-5B04-FF4F-86BE-F41204AD6DF4}"/>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8438" name="Rectangle 6">
            <a:extLst>
              <a:ext uri="{FF2B5EF4-FFF2-40B4-BE49-F238E27FC236}">
                <a16:creationId xmlns:a16="http://schemas.microsoft.com/office/drawing/2014/main" id="{6FCA9E58-D77C-5D4E-B7E3-53FC2394A032}"/>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439" name="Text Box 7">
            <a:extLst>
              <a:ext uri="{FF2B5EF4-FFF2-40B4-BE49-F238E27FC236}">
                <a16:creationId xmlns:a16="http://schemas.microsoft.com/office/drawing/2014/main" id="{7B134A3B-8283-4F4C-91E1-F879551052D7}"/>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8440" name="Rectangle 8">
            <a:extLst>
              <a:ext uri="{FF2B5EF4-FFF2-40B4-BE49-F238E27FC236}">
                <a16:creationId xmlns:a16="http://schemas.microsoft.com/office/drawing/2014/main" id="{5F3058CF-703A-3D47-A213-B6F19D4F28EA}"/>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18441" name="Text Box 9">
            <a:extLst>
              <a:ext uri="{FF2B5EF4-FFF2-40B4-BE49-F238E27FC236}">
                <a16:creationId xmlns:a16="http://schemas.microsoft.com/office/drawing/2014/main" id="{43425B5A-29EB-804D-A98F-7DB59494F752}"/>
              </a:ext>
            </a:extLst>
          </p:cNvPr>
          <p:cNvSpPr txBox="1">
            <a:spLocks noChangeArrowheads="1"/>
          </p:cNvSpPr>
          <p:nvPr/>
        </p:nvSpPr>
        <p:spPr bwMode="auto">
          <a:xfrm>
            <a:off x="6019800" y="2133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A7EA321F-4BD4-6F45-90AA-ED3FB040BAE1}"/>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Tree>
    <p:extLst>
      <p:ext uri="{BB962C8B-B14F-4D97-AF65-F5344CB8AC3E}">
        <p14:creationId xmlns:p14="http://schemas.microsoft.com/office/powerpoint/2010/main" val="1845523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E80994F7-FD82-8C46-B099-C893EBFFBB3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016478-3D2D-C341-A436-B2118EDFE964}" type="slidenum">
              <a:rPr lang="en-US" altLang="en-US" sz="1400" smtClean="0"/>
              <a:pPr>
                <a:spcBef>
                  <a:spcPct val="0"/>
                </a:spcBef>
                <a:buClrTx/>
                <a:buSzTx/>
                <a:buFontTx/>
                <a:buNone/>
              </a:pPr>
              <a:t>16</a:t>
            </a:fld>
            <a:endParaRPr lang="en-US" altLang="en-US" sz="1400"/>
          </a:p>
        </p:txBody>
      </p:sp>
      <p:sp>
        <p:nvSpPr>
          <p:cNvPr id="19458" name="Rectangle 2">
            <a:extLst>
              <a:ext uri="{FF2B5EF4-FFF2-40B4-BE49-F238E27FC236}">
                <a16:creationId xmlns:a16="http://schemas.microsoft.com/office/drawing/2014/main" id="{D1282C78-349B-FB4C-98C3-0A5C32EDABBB}"/>
              </a:ext>
            </a:extLst>
          </p:cNvPr>
          <p:cNvSpPr>
            <a:spLocks noGrp="1" noChangeArrowheads="1"/>
          </p:cNvSpPr>
          <p:nvPr>
            <p:ph type="title"/>
          </p:nvPr>
        </p:nvSpPr>
        <p:spPr>
          <a:xfrm>
            <a:off x="685800" y="304800"/>
            <a:ext cx="7772400" cy="533400"/>
          </a:xfrm>
        </p:spPr>
        <p:txBody>
          <a:bodyPr>
            <a:normAutofit fontScale="90000"/>
          </a:bodyPr>
          <a:lstStyle/>
          <a:p>
            <a:r>
              <a:rPr lang="en-US" altLang="en-US" sz="4300"/>
              <a:t>Trace a Program Execution</a:t>
            </a:r>
          </a:p>
        </p:txBody>
      </p:sp>
      <p:sp>
        <p:nvSpPr>
          <p:cNvPr id="19459" name="Rectangle 3">
            <a:extLst>
              <a:ext uri="{FF2B5EF4-FFF2-40B4-BE49-F238E27FC236}">
                <a16:creationId xmlns:a16="http://schemas.microsoft.com/office/drawing/2014/main" id="{A9ACFD87-41DB-244B-8A57-1EC2BF36F970}"/>
              </a:ext>
            </a:extLst>
          </p:cNvPr>
          <p:cNvSpPr>
            <a:spLocks noGrp="1" noChangeArrowheads="1"/>
          </p:cNvSpPr>
          <p:nvPr>
            <p:ph type="body" idx="1"/>
          </p:nvPr>
        </p:nvSpPr>
        <p:spPr>
          <a:xfrm>
            <a:off x="152400" y="1066800"/>
            <a:ext cx="5562600" cy="5181600"/>
          </a:xfrm>
        </p:spPr>
        <p:txBody>
          <a:bodyPr>
            <a:normAutofit fontScale="92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9460" name="Rectangle 4">
            <a:extLst>
              <a:ext uri="{FF2B5EF4-FFF2-40B4-BE49-F238E27FC236}">
                <a16:creationId xmlns:a16="http://schemas.microsoft.com/office/drawing/2014/main" id="{D2CD2FF7-9D44-074E-9B88-E0E05DECD6E8}"/>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9461" name="Text Box 5">
            <a:extLst>
              <a:ext uri="{FF2B5EF4-FFF2-40B4-BE49-F238E27FC236}">
                <a16:creationId xmlns:a16="http://schemas.microsoft.com/office/drawing/2014/main" id="{1A162230-D664-1D4C-8ECE-81BC41069601}"/>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9462" name="Rectangle 6">
            <a:extLst>
              <a:ext uri="{FF2B5EF4-FFF2-40B4-BE49-F238E27FC236}">
                <a16:creationId xmlns:a16="http://schemas.microsoft.com/office/drawing/2014/main" id="{FA2192C6-07AE-9A44-8530-C125AAEAE644}"/>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9463" name="Rectangle 8">
            <a:extLst>
              <a:ext uri="{FF2B5EF4-FFF2-40B4-BE49-F238E27FC236}">
                <a16:creationId xmlns:a16="http://schemas.microsoft.com/office/drawing/2014/main" id="{54AF6069-5E33-5049-BEBB-A92B72854BC1}"/>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9464" name="Text Box 9">
            <a:extLst>
              <a:ext uri="{FF2B5EF4-FFF2-40B4-BE49-F238E27FC236}">
                <a16:creationId xmlns:a16="http://schemas.microsoft.com/office/drawing/2014/main" id="{27F66C87-B9B9-EF4A-89A7-C81D31024F69}"/>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a:extLst>
              <a:ext uri="{FF2B5EF4-FFF2-40B4-BE49-F238E27FC236}">
                <a16:creationId xmlns:a16="http://schemas.microsoft.com/office/drawing/2014/main" id="{7304F093-7E90-594E-8FF7-FDE21DEAEF49}"/>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9466" name="Line 14">
            <a:extLst>
              <a:ext uri="{FF2B5EF4-FFF2-40B4-BE49-F238E27FC236}">
                <a16:creationId xmlns:a16="http://schemas.microsoft.com/office/drawing/2014/main" id="{40FB2030-8DFC-8147-891F-4878F2A981E7}"/>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34154307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a:extLst>
              <a:ext uri="{FF2B5EF4-FFF2-40B4-BE49-F238E27FC236}">
                <a16:creationId xmlns:a16="http://schemas.microsoft.com/office/drawing/2014/main" id="{FA0F4804-2E9F-0D44-BF04-8F2A2FCA1DD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2610B5-099C-A64B-8259-D071D98C65C2}" type="slidenum">
              <a:rPr lang="en-US" altLang="en-US" sz="1400" smtClean="0"/>
              <a:pPr>
                <a:spcBef>
                  <a:spcPct val="0"/>
                </a:spcBef>
                <a:buClrTx/>
                <a:buSzTx/>
                <a:buFontTx/>
                <a:buNone/>
              </a:pPr>
              <a:t>17</a:t>
            </a:fld>
            <a:endParaRPr lang="en-US" altLang="en-US" sz="1400"/>
          </a:p>
        </p:txBody>
      </p:sp>
      <p:sp>
        <p:nvSpPr>
          <p:cNvPr id="20482" name="Rectangle 2">
            <a:extLst>
              <a:ext uri="{FF2B5EF4-FFF2-40B4-BE49-F238E27FC236}">
                <a16:creationId xmlns:a16="http://schemas.microsoft.com/office/drawing/2014/main" id="{50BB4D96-F433-114F-8558-32A1FD7EE114}"/>
              </a:ext>
            </a:extLst>
          </p:cNvPr>
          <p:cNvSpPr>
            <a:spLocks noGrp="1" noChangeArrowheads="1"/>
          </p:cNvSpPr>
          <p:nvPr>
            <p:ph type="title"/>
          </p:nvPr>
        </p:nvSpPr>
        <p:spPr>
          <a:xfrm>
            <a:off x="685800" y="304800"/>
            <a:ext cx="7772400" cy="533400"/>
          </a:xfrm>
        </p:spPr>
        <p:txBody>
          <a:bodyPr>
            <a:normAutofit fontScale="90000"/>
          </a:bodyPr>
          <a:lstStyle/>
          <a:p>
            <a:r>
              <a:rPr lang="en-US" altLang="en-US" sz="4300"/>
              <a:t>Trace a Program Execution</a:t>
            </a:r>
          </a:p>
        </p:txBody>
      </p:sp>
      <p:sp>
        <p:nvSpPr>
          <p:cNvPr id="20483" name="Rectangle 3">
            <a:extLst>
              <a:ext uri="{FF2B5EF4-FFF2-40B4-BE49-F238E27FC236}">
                <a16:creationId xmlns:a16="http://schemas.microsoft.com/office/drawing/2014/main" id="{0C4480BE-17E9-6E4D-893F-C041A0304024}"/>
              </a:ext>
            </a:extLst>
          </p:cNvPr>
          <p:cNvSpPr>
            <a:spLocks noGrp="1" noChangeArrowheads="1"/>
          </p:cNvSpPr>
          <p:nvPr>
            <p:ph type="body" idx="1"/>
          </p:nvPr>
        </p:nvSpPr>
        <p:spPr>
          <a:xfrm>
            <a:off x="152400" y="1066800"/>
            <a:ext cx="5562600" cy="5181600"/>
          </a:xfrm>
        </p:spPr>
        <p:txBody>
          <a:bodyPr>
            <a:normAutofit fontScale="92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20484" name="Rectangle 4">
            <a:extLst>
              <a:ext uri="{FF2B5EF4-FFF2-40B4-BE49-F238E27FC236}">
                <a16:creationId xmlns:a16="http://schemas.microsoft.com/office/drawing/2014/main" id="{B071FBC0-EAE6-CB4A-ADA5-2275CB9DA2C0}"/>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20485" name="Text Box 5">
            <a:extLst>
              <a:ext uri="{FF2B5EF4-FFF2-40B4-BE49-F238E27FC236}">
                <a16:creationId xmlns:a16="http://schemas.microsoft.com/office/drawing/2014/main" id="{CA73795E-02EB-CD4F-BF2C-AF015FAF6020}"/>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0486" name="Text Box 7">
            <a:extLst>
              <a:ext uri="{FF2B5EF4-FFF2-40B4-BE49-F238E27FC236}">
                <a16:creationId xmlns:a16="http://schemas.microsoft.com/office/drawing/2014/main" id="{1EB7DCCC-84F4-AB44-A3C2-E276EA0D1122}"/>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20487" name="Rectangle 8">
            <a:extLst>
              <a:ext uri="{FF2B5EF4-FFF2-40B4-BE49-F238E27FC236}">
                <a16:creationId xmlns:a16="http://schemas.microsoft.com/office/drawing/2014/main" id="{514E29EE-EF1F-EB47-BF82-001AF1A46415}"/>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20488" name="Text Box 9">
            <a:extLst>
              <a:ext uri="{FF2B5EF4-FFF2-40B4-BE49-F238E27FC236}">
                <a16:creationId xmlns:a16="http://schemas.microsoft.com/office/drawing/2014/main" id="{2958DBB1-1034-FC4E-8B57-27BE1F3A26E0}"/>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20489" name="Rectangle 10">
            <a:extLst>
              <a:ext uri="{FF2B5EF4-FFF2-40B4-BE49-F238E27FC236}">
                <a16:creationId xmlns:a16="http://schemas.microsoft.com/office/drawing/2014/main" id="{F3EF1312-5D3F-5340-9AEA-4A36025345E7}"/>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0490" name="Line 12">
            <a:extLst>
              <a:ext uri="{FF2B5EF4-FFF2-40B4-BE49-F238E27FC236}">
                <a16:creationId xmlns:a16="http://schemas.microsoft.com/office/drawing/2014/main" id="{8AC109CE-A629-054E-A8B9-BF029E48949A}"/>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AU"/>
          </a:p>
        </p:txBody>
      </p:sp>
      <p:sp>
        <p:nvSpPr>
          <p:cNvPr id="189453" name="AutoShape 13">
            <a:extLst>
              <a:ext uri="{FF2B5EF4-FFF2-40B4-BE49-F238E27FC236}">
                <a16:creationId xmlns:a16="http://schemas.microsoft.com/office/drawing/2014/main" id="{5A80157C-D471-DD4C-BE52-B79BD55577C3}"/>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Tree>
    <p:extLst>
      <p:ext uri="{BB962C8B-B14F-4D97-AF65-F5344CB8AC3E}">
        <p14:creationId xmlns:p14="http://schemas.microsoft.com/office/powerpoint/2010/main" val="2622224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3E40E984-98F8-3A40-946A-CD4EEDB1AEF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F4FFBC-0239-1B45-BB39-4B32BBA06922}" type="slidenum">
              <a:rPr lang="en-US" altLang="en-US" sz="1400" smtClean="0"/>
              <a:pPr>
                <a:spcBef>
                  <a:spcPct val="0"/>
                </a:spcBef>
                <a:buClrTx/>
                <a:buSzTx/>
                <a:buFontTx/>
                <a:buNone/>
              </a:pPr>
              <a:t>18</a:t>
            </a:fld>
            <a:endParaRPr lang="en-US" altLang="en-US" sz="1400"/>
          </a:p>
        </p:txBody>
      </p:sp>
      <p:sp>
        <p:nvSpPr>
          <p:cNvPr id="21506" name="Rectangle 2">
            <a:extLst>
              <a:ext uri="{FF2B5EF4-FFF2-40B4-BE49-F238E27FC236}">
                <a16:creationId xmlns:a16="http://schemas.microsoft.com/office/drawing/2014/main" id="{DB0D6572-9188-A94E-9FCC-D440E18D2F62}"/>
              </a:ext>
            </a:extLst>
          </p:cNvPr>
          <p:cNvSpPr>
            <a:spLocks noGrp="1" noChangeArrowheads="1"/>
          </p:cNvSpPr>
          <p:nvPr>
            <p:ph type="title"/>
          </p:nvPr>
        </p:nvSpPr>
        <p:spPr>
          <a:xfrm>
            <a:off x="685800" y="304800"/>
            <a:ext cx="7772400" cy="533400"/>
          </a:xfrm>
        </p:spPr>
        <p:txBody>
          <a:bodyPr>
            <a:normAutofit fontScale="90000"/>
          </a:bodyPr>
          <a:lstStyle/>
          <a:p>
            <a:r>
              <a:rPr lang="en-US" altLang="en-US" sz="4300"/>
              <a:t>Trace a Program Execution</a:t>
            </a:r>
          </a:p>
        </p:txBody>
      </p:sp>
      <p:sp>
        <p:nvSpPr>
          <p:cNvPr id="21507" name="Rectangle 3">
            <a:extLst>
              <a:ext uri="{FF2B5EF4-FFF2-40B4-BE49-F238E27FC236}">
                <a16:creationId xmlns:a16="http://schemas.microsoft.com/office/drawing/2014/main" id="{FF75B14A-E716-CE4B-91BB-547E2092953D}"/>
              </a:ext>
            </a:extLst>
          </p:cNvPr>
          <p:cNvSpPr>
            <a:spLocks noGrp="1" noChangeArrowheads="1"/>
          </p:cNvSpPr>
          <p:nvPr>
            <p:ph type="body" idx="1"/>
          </p:nvPr>
        </p:nvSpPr>
        <p:spPr>
          <a:xfrm>
            <a:off x="152400" y="1066800"/>
            <a:ext cx="5562600" cy="5181600"/>
          </a:xfrm>
        </p:spPr>
        <p:txBody>
          <a:bodyPr>
            <a:normAutofit fontScale="92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21508" name="Rectangle 4">
            <a:extLst>
              <a:ext uri="{FF2B5EF4-FFF2-40B4-BE49-F238E27FC236}">
                <a16:creationId xmlns:a16="http://schemas.microsoft.com/office/drawing/2014/main" id="{2F371F1F-DA89-EE47-A0F0-DF84A9CFFEAD}"/>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21509" name="Text Box 5">
            <a:extLst>
              <a:ext uri="{FF2B5EF4-FFF2-40B4-BE49-F238E27FC236}">
                <a16:creationId xmlns:a16="http://schemas.microsoft.com/office/drawing/2014/main" id="{3B32AB79-6663-4E43-9228-3AED144BB17C}"/>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1510" name="Text Box 6">
            <a:extLst>
              <a:ext uri="{FF2B5EF4-FFF2-40B4-BE49-F238E27FC236}">
                <a16:creationId xmlns:a16="http://schemas.microsoft.com/office/drawing/2014/main" id="{84413F2F-4C8B-9C43-8DC0-9EC28205C540}"/>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21511" name="Rectangle 7">
            <a:extLst>
              <a:ext uri="{FF2B5EF4-FFF2-40B4-BE49-F238E27FC236}">
                <a16:creationId xmlns:a16="http://schemas.microsoft.com/office/drawing/2014/main" id="{E4E2868A-4996-0A4D-8282-1CD88A51767A}"/>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21512" name="Text Box 8">
            <a:extLst>
              <a:ext uri="{FF2B5EF4-FFF2-40B4-BE49-F238E27FC236}">
                <a16:creationId xmlns:a16="http://schemas.microsoft.com/office/drawing/2014/main" id="{73DE6200-80E7-8F4E-B8DE-2961FFC7A32D}"/>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21513" name="Rectangle 10">
            <a:extLst>
              <a:ext uri="{FF2B5EF4-FFF2-40B4-BE49-F238E27FC236}">
                <a16:creationId xmlns:a16="http://schemas.microsoft.com/office/drawing/2014/main" id="{4C5C9574-7BA3-3341-9915-EA16991AC084}"/>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21514" name="Picture 12">
            <a:extLst>
              <a:ext uri="{FF2B5EF4-FFF2-40B4-BE49-F238E27FC236}">
                <a16:creationId xmlns:a16="http://schemas.microsoft.com/office/drawing/2014/main" id="{C779B274-9E11-3845-ADCA-60E774F7B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1515" name="Line 13">
            <a:extLst>
              <a:ext uri="{FF2B5EF4-FFF2-40B4-BE49-F238E27FC236}">
                <a16:creationId xmlns:a16="http://schemas.microsoft.com/office/drawing/2014/main" id="{2E219C09-E176-9A40-B93A-CDBB1F319474}"/>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AU"/>
          </a:p>
        </p:txBody>
      </p:sp>
      <p:sp>
        <p:nvSpPr>
          <p:cNvPr id="190478" name="AutoShape 14">
            <a:extLst>
              <a:ext uri="{FF2B5EF4-FFF2-40B4-BE49-F238E27FC236}">
                <a16:creationId xmlns:a16="http://schemas.microsoft.com/office/drawing/2014/main" id="{107CF41A-549A-FA47-9E4A-682993B825DF}"/>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Tree>
    <p:extLst>
      <p:ext uri="{BB962C8B-B14F-4D97-AF65-F5344CB8AC3E}">
        <p14:creationId xmlns:p14="http://schemas.microsoft.com/office/powerpoint/2010/main" val="2332693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8BCFC822-D9AF-0043-9268-75B7640C922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7CF6BC-8453-0347-BB44-3B4883A41ACA}" type="slidenum">
              <a:rPr lang="en-US" altLang="en-US" sz="1400" smtClean="0"/>
              <a:pPr>
                <a:spcBef>
                  <a:spcPct val="0"/>
                </a:spcBef>
                <a:buClrTx/>
                <a:buSzTx/>
                <a:buFontTx/>
                <a:buNone/>
              </a:pPr>
              <a:t>19</a:t>
            </a:fld>
            <a:endParaRPr lang="en-US" altLang="en-US" sz="1400"/>
          </a:p>
        </p:txBody>
      </p:sp>
      <p:sp>
        <p:nvSpPr>
          <p:cNvPr id="22530" name="Rectangle 2">
            <a:extLst>
              <a:ext uri="{FF2B5EF4-FFF2-40B4-BE49-F238E27FC236}">
                <a16:creationId xmlns:a16="http://schemas.microsoft.com/office/drawing/2014/main" id="{71FA130A-4DC9-5849-9E33-DC4CB453BAB5}"/>
              </a:ext>
            </a:extLst>
          </p:cNvPr>
          <p:cNvSpPr>
            <a:spLocks noGrp="1" noChangeArrowheads="1"/>
          </p:cNvSpPr>
          <p:nvPr>
            <p:ph type="title"/>
          </p:nvPr>
        </p:nvSpPr>
        <p:spPr>
          <a:xfrm>
            <a:off x="423863" y="296863"/>
            <a:ext cx="8334375" cy="417512"/>
          </a:xfrm>
        </p:spPr>
        <p:txBody>
          <a:bodyPr>
            <a:normAutofit fontScale="90000"/>
          </a:bodyPr>
          <a:lstStyle/>
          <a:p>
            <a:r>
              <a:rPr lang="en-US" altLang="en-US"/>
              <a:t>Reading Input from the Console</a:t>
            </a:r>
            <a:endParaRPr lang="en-US" altLang="en-US">
              <a:cs typeface="Times New Roman" panose="02020603050405020304" pitchFamily="18" charset="0"/>
            </a:endParaRPr>
          </a:p>
        </p:txBody>
      </p:sp>
      <p:sp>
        <p:nvSpPr>
          <p:cNvPr id="22531" name="Text Box 3">
            <a:extLst>
              <a:ext uri="{FF2B5EF4-FFF2-40B4-BE49-F238E27FC236}">
                <a16:creationId xmlns:a16="http://schemas.microsoft.com/office/drawing/2014/main" id="{962C162C-D3CA-7046-99E4-2E4C9CB28C48}"/>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2532" name="Text Box 4">
            <a:extLst>
              <a:ext uri="{FF2B5EF4-FFF2-40B4-BE49-F238E27FC236}">
                <a16:creationId xmlns:a16="http://schemas.microsoft.com/office/drawing/2014/main" id="{967A34CB-B822-5B4C-891A-9BAFFC0F2CF6}"/>
              </a:ext>
            </a:extLst>
          </p:cNvPr>
          <p:cNvSpPr txBox="1">
            <a:spLocks noChangeArrowheads="1"/>
          </p:cNvSpPr>
          <p:nvPr/>
        </p:nvSpPr>
        <p:spPr bwMode="auto">
          <a:xfrm>
            <a:off x="228600" y="990600"/>
            <a:ext cx="87630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Courier New" panose="02070309020205020404" pitchFamily="49" charset="0"/>
              </a:rPr>
              <a:t>1. Create a Scanner object </a:t>
            </a:r>
          </a:p>
          <a:p>
            <a:pPr lvl="1">
              <a:spcBef>
                <a:spcPct val="50000"/>
              </a:spcBef>
              <a:buClrTx/>
              <a:buFontTx/>
              <a:buNone/>
            </a:pPr>
            <a:r>
              <a:rPr lang="en-US" altLang="en-US" sz="2400" b="1" dirty="0">
                <a:latin typeface="Courier New" panose="02070309020205020404" pitchFamily="49" charset="0"/>
                <a:cs typeface="Courier New" panose="02070309020205020404" pitchFamily="49" charset="0"/>
              </a:rPr>
              <a:t>Scanner input = new Scanner(System.in);</a:t>
            </a:r>
            <a:endParaRPr lang="en-US" altLang="en-US" sz="2400" b="1" dirty="0">
              <a:latin typeface="Courier" pitchFamily="2" charset="0"/>
              <a:ea typeface="PMingLiU" panose="02020500000000000000" pitchFamily="18" charset="-120"/>
            </a:endParaRPr>
          </a:p>
          <a:p>
            <a:pPr>
              <a:spcBef>
                <a:spcPct val="50000"/>
              </a:spcBef>
              <a:buClrTx/>
              <a:buSzTx/>
              <a:buFontTx/>
              <a:buNone/>
            </a:pPr>
            <a:r>
              <a:rPr lang="en-US" altLang="en-US" sz="2800" dirty="0">
                <a:cs typeface="Courier New" panose="02070309020205020404" pitchFamily="49" charset="0"/>
              </a:rPr>
              <a:t>2. Use the method</a:t>
            </a:r>
            <a:r>
              <a:rPr lang="en-US" altLang="en-US" sz="2800" dirty="0">
                <a:latin typeface="Palatino" pitchFamily="2" charset="77"/>
                <a:ea typeface="PMingLiU" panose="02020500000000000000" pitchFamily="18" charset="-120"/>
              </a:rPr>
              <a:t> </a:t>
            </a:r>
            <a:r>
              <a:rPr lang="en-US" altLang="en-US" sz="2800" dirty="0" err="1">
                <a:latin typeface="Palatino" pitchFamily="2" charset="77"/>
                <a:ea typeface="PMingLiU" panose="02020500000000000000" pitchFamily="18" charset="-120"/>
              </a:rPr>
              <a:t>nextDouble</a:t>
            </a:r>
            <a:r>
              <a:rPr lang="en-US" altLang="en-US" sz="2800" dirty="0">
                <a:latin typeface="Palatino" pitchFamily="2" charset="77"/>
                <a:ea typeface="PMingLiU" panose="02020500000000000000" pitchFamily="18" charset="-120"/>
              </a:rPr>
              <a:t>() to obtain to a double value. For example,</a:t>
            </a:r>
          </a:p>
          <a:p>
            <a:pPr lvl="1">
              <a:spcBef>
                <a:spcPct val="50000"/>
              </a:spcBef>
              <a:buClrTx/>
              <a:buFontTx/>
              <a:buNone/>
            </a:pPr>
            <a:r>
              <a:rPr lang="en-US" altLang="en-US" sz="2400" b="1" dirty="0" err="1">
                <a:latin typeface="Courier New" panose="02070309020205020404" pitchFamily="49" charset="0"/>
                <a:cs typeface="Courier New" panose="02070309020205020404" pitchFamily="49" charset="0"/>
              </a:rPr>
              <a:t>System.out.print</a:t>
            </a:r>
            <a:r>
              <a:rPr lang="en-US" altLang="en-US" sz="2400" b="1" dirty="0">
                <a:latin typeface="Courier New" panose="02070309020205020404" pitchFamily="49" charset="0"/>
                <a:cs typeface="Courier New" panose="02070309020205020404" pitchFamily="49" charset="0"/>
              </a:rPr>
              <a:t>("Enter a double value: ");</a:t>
            </a:r>
            <a:endParaRPr lang="en-US" altLang="en-US" sz="2400" b="1" dirty="0">
              <a:latin typeface="Courier" pitchFamily="2" charset="0"/>
              <a:ea typeface="PMingLiU" panose="02020500000000000000" pitchFamily="18" charset="-120"/>
            </a:endParaRPr>
          </a:p>
          <a:p>
            <a:pPr lvl="1">
              <a:spcBef>
                <a:spcPct val="0"/>
              </a:spcBef>
              <a:buClrTx/>
              <a:buFontTx/>
              <a:buNone/>
            </a:pPr>
            <a:r>
              <a:rPr lang="en-US" altLang="en-US" sz="2400" b="1" dirty="0">
                <a:latin typeface="Courier New" panose="02070309020205020404" pitchFamily="49" charset="0"/>
                <a:cs typeface="Courier New" panose="02070309020205020404" pitchFamily="49" charset="0"/>
              </a:rPr>
              <a:t>Scanner input = new Scanner(System.in);</a:t>
            </a:r>
            <a:endParaRPr lang="en-US" altLang="en-US" sz="2400" b="1" dirty="0">
              <a:latin typeface="Courier" pitchFamily="2" charset="0"/>
              <a:ea typeface="PMingLiU" panose="02020500000000000000" pitchFamily="18" charset="-120"/>
            </a:endParaRPr>
          </a:p>
          <a:p>
            <a:pPr lvl="1">
              <a:spcBef>
                <a:spcPct val="0"/>
              </a:spcBef>
              <a:buClrTx/>
              <a:buFontTx/>
              <a:buNone/>
            </a:pPr>
            <a:r>
              <a:rPr lang="en-US" altLang="en-US" sz="2400" b="1" dirty="0">
                <a:latin typeface="Courier New" panose="02070309020205020404" pitchFamily="49" charset="0"/>
                <a:cs typeface="Courier New" panose="02070309020205020404" pitchFamily="49" charset="0"/>
              </a:rPr>
              <a:t>double d = </a:t>
            </a:r>
            <a:r>
              <a:rPr lang="en-US" altLang="en-US" sz="2400" b="1" dirty="0" err="1">
                <a:latin typeface="Courier New" panose="02070309020205020404" pitchFamily="49" charset="0"/>
                <a:cs typeface="Courier New" panose="02070309020205020404" pitchFamily="49" charset="0"/>
              </a:rPr>
              <a:t>input.nextDouble</a:t>
            </a:r>
            <a:r>
              <a:rPr lang="en-US" altLang="en-US" sz="2400" b="1" dirty="0">
                <a:latin typeface="Courier New" panose="02070309020205020404" pitchFamily="49" charset="0"/>
                <a:cs typeface="Courier New" panose="02070309020205020404" pitchFamily="49" charset="0"/>
              </a:rPr>
              <a:t>();</a:t>
            </a:r>
            <a:endParaRPr lang="en-US" altLang="en-US" sz="2400" b="1" dirty="0">
              <a:cs typeface="Courier New" panose="02070309020205020404" pitchFamily="49" charset="0"/>
            </a:endParaRPr>
          </a:p>
        </p:txBody>
      </p:sp>
      <p:sp>
        <p:nvSpPr>
          <p:cNvPr id="22533" name="Rectangle 12">
            <a:hlinkClick r:id="rId2"/>
            <a:extLst>
              <a:ext uri="{FF2B5EF4-FFF2-40B4-BE49-F238E27FC236}">
                <a16:creationId xmlns:a16="http://schemas.microsoft.com/office/drawing/2014/main" id="{995905A7-95FC-A344-9FE2-E3A71F91DAB7}"/>
              </a:ext>
            </a:extLst>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22534" name="Rectangle 14">
            <a:hlinkClick r:id="rId3"/>
            <a:extLst>
              <a:ext uri="{FF2B5EF4-FFF2-40B4-BE49-F238E27FC236}">
                <a16:creationId xmlns:a16="http://schemas.microsoft.com/office/drawing/2014/main" id="{90A5D7B2-176B-A240-93B7-B4632D7AC1A5}"/>
              </a:ext>
            </a:extLst>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extLst>
      <p:ext uri="{BB962C8B-B14F-4D97-AF65-F5344CB8AC3E}">
        <p14:creationId xmlns:p14="http://schemas.microsoft.com/office/powerpoint/2010/main" val="3025120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a:extLst>
              <a:ext uri="{FF2B5EF4-FFF2-40B4-BE49-F238E27FC236}">
                <a16:creationId xmlns:a16="http://schemas.microsoft.com/office/drawing/2014/main" id="{AB74CE12-FDC1-8147-9C84-576D67A488E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F68B8A-37EE-2749-A5FD-CE1AE7AD1B36}" type="slidenum">
              <a:rPr lang="en-US" altLang="en-US" sz="1400" smtClean="0"/>
              <a:pPr>
                <a:spcBef>
                  <a:spcPct val="0"/>
                </a:spcBef>
                <a:buClrTx/>
                <a:buSzTx/>
                <a:buFontTx/>
                <a:buNone/>
              </a:pPr>
              <a:t>2</a:t>
            </a:fld>
            <a:endParaRPr lang="en-US" altLang="en-US" sz="1400"/>
          </a:p>
        </p:txBody>
      </p:sp>
      <p:sp>
        <p:nvSpPr>
          <p:cNvPr id="15362" name="Rectangle 2">
            <a:extLst>
              <a:ext uri="{FF2B5EF4-FFF2-40B4-BE49-F238E27FC236}">
                <a16:creationId xmlns:a16="http://schemas.microsoft.com/office/drawing/2014/main" id="{9933C1A4-4649-3144-8B7A-66007BFAE5F0}"/>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15363" name="Rectangle 3">
            <a:extLst>
              <a:ext uri="{FF2B5EF4-FFF2-40B4-BE49-F238E27FC236}">
                <a16:creationId xmlns:a16="http://schemas.microsoft.com/office/drawing/2014/main" id="{6A37E55C-7AF6-3F4F-B23A-D844F830CC94}"/>
              </a:ext>
            </a:extLst>
          </p:cNvPr>
          <p:cNvSpPr>
            <a:spLocks noGrp="1" noChangeArrowheads="1"/>
          </p:cNvSpPr>
          <p:nvPr>
            <p:ph type="body" idx="1"/>
          </p:nvPr>
        </p:nvSpPr>
        <p:spPr>
          <a:xfrm>
            <a:off x="304800" y="1371600"/>
            <a:ext cx="8610600" cy="4114800"/>
          </a:xfrm>
        </p:spPr>
        <p:txBody>
          <a:bodyPr/>
          <a:lstStyle/>
          <a:p>
            <a:r>
              <a:rPr lang="en-US" altLang="en-US" dirty="0"/>
              <a:t>In the preceding chapter, you learned how to create, compile, and run a Java program. </a:t>
            </a:r>
          </a:p>
          <a:p>
            <a:r>
              <a:rPr lang="en-US" altLang="en-US" dirty="0"/>
              <a:t>Starting from this chapter, you will learn how to solve practical problems programmatically. Through these problems, you will learn Java primitive </a:t>
            </a:r>
            <a:r>
              <a:rPr lang="en-US" altLang="en-US" dirty="0">
                <a:highlight>
                  <a:srgbClr val="FFFF00"/>
                </a:highlight>
              </a:rPr>
              <a:t>data types and related subjects, such as variables, constants, data types, operators, expressions, and input and output</a:t>
            </a:r>
            <a:r>
              <a:rPr lang="en-US" altLang="en-US" dirty="0"/>
              <a:t>.</a:t>
            </a:r>
          </a:p>
        </p:txBody>
      </p:sp>
    </p:spTree>
    <p:extLst>
      <p:ext uri="{BB962C8B-B14F-4D97-AF65-F5344CB8AC3E}">
        <p14:creationId xmlns:p14="http://schemas.microsoft.com/office/powerpoint/2010/main" val="18169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4939989" y="1808826"/>
            <a:ext cx="4204011"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first line imports the Scanner class from the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java.util</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package. The Scanner class is used to get user input from the console. </a:t>
            </a:r>
          </a:p>
        </p:txBody>
      </p:sp>
    </p:spTree>
    <p:extLst>
      <p:ext uri="{BB962C8B-B14F-4D97-AF65-F5344CB8AC3E}">
        <p14:creationId xmlns:p14="http://schemas.microsoft.com/office/powerpoint/2010/main" val="81535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4939989" y="1808826"/>
            <a:ext cx="4204011"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third line declares a public class named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ComputeAreaWithConsoleInput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By convention, class names start with an uppercase letter.</a:t>
            </a:r>
          </a:p>
        </p:txBody>
      </p:sp>
    </p:spTree>
    <p:extLst>
      <p:ext uri="{BB962C8B-B14F-4D97-AF65-F5344CB8AC3E}">
        <p14:creationId xmlns:p14="http://schemas.microsoft.com/office/powerpoint/2010/main" val="196213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5062654" y="610136"/>
            <a:ext cx="4081346" cy="6247864"/>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The fourth line declares the main method, which is the entry point of any Java application. The main method is where the program starts executing. </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public means the method is accessible from outside the class, static means it belongs to the class rather than an instance of the class, and void means it does not return any value. String[] </a:t>
            </a:r>
            <a:r>
              <a:rPr kumimoji="0" lang="en-US" altLang="en-US" sz="25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args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an array of String arguments that can be passed to the program from the command line.</a:t>
            </a:r>
          </a:p>
        </p:txBody>
      </p:sp>
    </p:spTree>
    <p:extLst>
      <p:ext uri="{BB962C8B-B14F-4D97-AF65-F5344CB8AC3E}">
        <p14:creationId xmlns:p14="http://schemas.microsoft.com/office/powerpoint/2010/main" val="367280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5062654" y="1537210"/>
            <a:ext cx="4081346" cy="4549835"/>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Line 6 creates a Scanner object named input that is used to read input from the standard input stream (usually the keyboard). System.in is the standard input stream.</a:t>
            </a:r>
          </a:p>
        </p:txBody>
      </p:sp>
    </p:spTree>
    <p:extLst>
      <p:ext uri="{BB962C8B-B14F-4D97-AF65-F5344CB8AC3E}">
        <p14:creationId xmlns:p14="http://schemas.microsoft.com/office/powerpoint/2010/main" val="390970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5062654" y="426271"/>
            <a:ext cx="4081346" cy="6374630"/>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75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lines 9 and 10 prompt the user to enter a number for the radius of a circle. </a:t>
            </a:r>
            <a:r>
              <a:rPr kumimoji="0" lang="en-US" altLang="en-US" sz="275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System.out.print</a:t>
            </a:r>
            <a:r>
              <a:rPr kumimoji="0" lang="en-US" altLang="en-US" sz="275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displays the message to the console without a newline. </a:t>
            </a:r>
            <a:r>
              <a:rPr kumimoji="0" lang="en-US" altLang="en-US" sz="275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input.nextDouble</a:t>
            </a:r>
            <a:r>
              <a:rPr kumimoji="0" lang="en-US" altLang="en-US" sz="275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reads a double value from the user input and stores it in the variable radius.</a:t>
            </a:r>
          </a:p>
        </p:txBody>
      </p:sp>
    </p:spTree>
    <p:extLst>
      <p:ext uri="{BB962C8B-B14F-4D97-AF65-F5344CB8AC3E}">
        <p14:creationId xmlns:p14="http://schemas.microsoft.com/office/powerpoint/2010/main" val="2525862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5062654" y="1015503"/>
            <a:ext cx="4081346" cy="5196166"/>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line 13 calculates the area of the circle using the formula π * radius^2. It multiplies the radius by itself and then by 3.14159, which is an approximation of π (pi). The result is stored in the variable area.</a:t>
            </a:r>
          </a:p>
        </p:txBody>
      </p:sp>
    </p:spTree>
    <p:extLst>
      <p:ext uri="{BB962C8B-B14F-4D97-AF65-F5344CB8AC3E}">
        <p14:creationId xmlns:p14="http://schemas.microsoft.com/office/powerpoint/2010/main" val="272648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8740A-FDE4-8D74-A21C-5011928BA2E9}"/>
              </a:ext>
            </a:extLst>
          </p:cNvPr>
          <p:cNvPicPr>
            <a:picLocks noChangeAspect="1"/>
          </p:cNvPicPr>
          <p:nvPr/>
        </p:nvPicPr>
        <p:blipFill>
          <a:blip r:embed="rId2"/>
          <a:stretch>
            <a:fillRect/>
          </a:stretch>
        </p:blipFill>
        <p:spPr>
          <a:xfrm>
            <a:off x="0" y="0"/>
            <a:ext cx="9144000" cy="4791721"/>
          </a:xfrm>
          <a:prstGeom prst="rect">
            <a:avLst/>
          </a:prstGeom>
        </p:spPr>
      </p:pic>
      <p:sp>
        <p:nvSpPr>
          <p:cNvPr id="5" name="Rectangle 1">
            <a:extLst>
              <a:ext uri="{FF2B5EF4-FFF2-40B4-BE49-F238E27FC236}">
                <a16:creationId xmlns:a16="http://schemas.microsoft.com/office/drawing/2014/main" id="{8FD38388-BD5B-0105-80F1-FAD5E8E160E6}"/>
              </a:ext>
            </a:extLst>
          </p:cNvPr>
          <p:cNvSpPr>
            <a:spLocks noChangeArrowheads="1"/>
          </p:cNvSpPr>
          <p:nvPr/>
        </p:nvSpPr>
        <p:spPr bwMode="auto">
          <a:xfrm>
            <a:off x="5062654" y="1015503"/>
            <a:ext cx="4081346" cy="5196166"/>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line 16 prints the calculated area to the console.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System.out.println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prints the message followed by a newline. The message includes the radius and the calculated area.</a:t>
            </a:r>
          </a:p>
        </p:txBody>
      </p:sp>
    </p:spTree>
    <p:extLst>
      <p:ext uri="{BB962C8B-B14F-4D97-AF65-F5344CB8AC3E}">
        <p14:creationId xmlns:p14="http://schemas.microsoft.com/office/powerpoint/2010/main" val="281273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a:extLst>
              <a:ext uri="{FF2B5EF4-FFF2-40B4-BE49-F238E27FC236}">
                <a16:creationId xmlns:a16="http://schemas.microsoft.com/office/drawing/2014/main" id="{A670C5AE-B7E0-594A-BD9E-F966160306E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059F66-5A62-D548-83F3-EA01967CC365}" type="slidenum">
              <a:rPr lang="en-US" altLang="en-US" sz="1400" smtClean="0"/>
              <a:pPr>
                <a:spcBef>
                  <a:spcPct val="0"/>
                </a:spcBef>
                <a:buClrTx/>
                <a:buSzTx/>
                <a:buFontTx/>
                <a:buNone/>
              </a:pPr>
              <a:t>27</a:t>
            </a:fld>
            <a:endParaRPr lang="en-US" altLang="en-US" sz="1400"/>
          </a:p>
        </p:txBody>
      </p:sp>
      <p:sp>
        <p:nvSpPr>
          <p:cNvPr id="23554" name="Rectangle 2">
            <a:extLst>
              <a:ext uri="{FF2B5EF4-FFF2-40B4-BE49-F238E27FC236}">
                <a16:creationId xmlns:a16="http://schemas.microsoft.com/office/drawing/2014/main" id="{8790AB7F-4F7F-C24A-9716-A5B0365B25B7}"/>
              </a:ext>
            </a:extLst>
          </p:cNvPr>
          <p:cNvSpPr>
            <a:spLocks noGrp="1" noChangeArrowheads="1"/>
          </p:cNvSpPr>
          <p:nvPr>
            <p:ph type="title"/>
          </p:nvPr>
        </p:nvSpPr>
        <p:spPr>
          <a:xfrm>
            <a:off x="152400" y="245423"/>
            <a:ext cx="8458200" cy="762000"/>
          </a:xfrm>
          <a:noFill/>
        </p:spPr>
        <p:txBody>
          <a:bodyPr>
            <a:normAutofit/>
          </a:bodyPr>
          <a:lstStyle/>
          <a:p>
            <a:r>
              <a:rPr lang="en-US" altLang="en-US" sz="3500" dirty="0"/>
              <a:t>Implicit Import and Explicit Import</a:t>
            </a:r>
          </a:p>
        </p:txBody>
      </p:sp>
      <p:sp>
        <p:nvSpPr>
          <p:cNvPr id="23555" name="Rectangle 3">
            <a:extLst>
              <a:ext uri="{FF2B5EF4-FFF2-40B4-BE49-F238E27FC236}">
                <a16:creationId xmlns:a16="http://schemas.microsoft.com/office/drawing/2014/main" id="{9348DC8C-E88A-1742-857B-0E85F2BC3F8A}"/>
              </a:ext>
            </a:extLst>
          </p:cNvPr>
          <p:cNvSpPr>
            <a:spLocks noGrp="1" noChangeArrowheads="1"/>
          </p:cNvSpPr>
          <p:nvPr>
            <p:ph type="body" idx="1"/>
          </p:nvPr>
        </p:nvSpPr>
        <p:spPr>
          <a:xfrm>
            <a:off x="152400" y="1524000"/>
            <a:ext cx="8839200" cy="4343400"/>
          </a:xfrm>
          <a:noFill/>
          <a:ln>
            <a:solidFill>
              <a:schemeClr val="accent1"/>
            </a:solidFill>
          </a:ln>
        </p:spPr>
        <p:txBody>
          <a:bodyPr>
            <a:normAutofit lnSpcReduction="10000"/>
          </a:bodyPr>
          <a:lstStyle/>
          <a:p>
            <a:pPr marL="0" indent="0">
              <a:buFont typeface="Monotype Sorts" pitchFamily="2" charset="2"/>
              <a:buNone/>
            </a:pPr>
            <a:r>
              <a:rPr lang="en-US" altLang="en-US" sz="2400" dirty="0" err="1">
                <a:latin typeface="Courier New" panose="02070309020205020404" pitchFamily="49" charset="0"/>
                <a:cs typeface="Courier New" panose="02070309020205020404" pitchFamily="49" charset="0"/>
              </a:rPr>
              <a:t>java.util</a:t>
            </a:r>
            <a:r>
              <a:rPr lang="en-US" altLang="en-US" sz="2400" dirty="0">
                <a:latin typeface="Courier New" panose="02070309020205020404" pitchFamily="49" charset="0"/>
                <a:cs typeface="Courier New" panose="02070309020205020404" pitchFamily="49" charset="0"/>
              </a:rPr>
              <a:t>.* ; // Implicit import</a:t>
            </a:r>
          </a:p>
          <a:p>
            <a:pPr marL="0" indent="0">
              <a:buFont typeface="Monotype Sorts" pitchFamily="2" charset="2"/>
              <a:buNone/>
            </a:pPr>
            <a:endParaRPr lang="en-US" altLang="en-US" sz="3000" dirty="0"/>
          </a:p>
          <a:p>
            <a:pPr marL="0" indent="0">
              <a:buFont typeface="Monotype Sorts" pitchFamily="2" charset="2"/>
              <a:buNone/>
            </a:pPr>
            <a:r>
              <a:rPr lang="en-US" altLang="en-US" sz="2400" dirty="0" err="1">
                <a:latin typeface="Courier New" panose="02070309020205020404" pitchFamily="49" charset="0"/>
                <a:cs typeface="Courier New" panose="02070309020205020404" pitchFamily="49" charset="0"/>
              </a:rPr>
              <a:t>java.util.Scanner</a:t>
            </a:r>
            <a:r>
              <a:rPr lang="en-US" altLang="en-US" sz="2400" dirty="0">
                <a:latin typeface="Courier New" panose="02070309020205020404" pitchFamily="49" charset="0"/>
                <a:cs typeface="Courier New" panose="02070309020205020404" pitchFamily="49" charset="0"/>
              </a:rPr>
              <a:t>; // Explicit Import</a:t>
            </a:r>
          </a:p>
          <a:p>
            <a:pPr marL="0" indent="0">
              <a:buFont typeface="Monotype Sorts" pitchFamily="2" charset="2"/>
              <a:buNone/>
            </a:pPr>
            <a:endParaRPr lang="en-US" altLang="en-US" sz="2800" dirty="0">
              <a:latin typeface="Courier New" panose="02070309020205020404" pitchFamily="49" charset="0"/>
              <a:cs typeface="Courier New" panose="02070309020205020404" pitchFamily="49" charset="0"/>
            </a:endParaRPr>
          </a:p>
          <a:p>
            <a:pPr marL="0" indent="0">
              <a:buFont typeface="Monotype Sorts" pitchFamily="2" charset="2"/>
              <a:buNone/>
            </a:pPr>
            <a:r>
              <a:rPr lang="en-US" altLang="en-US" sz="3000" dirty="0">
                <a:highlight>
                  <a:srgbClr val="FFFF00"/>
                </a:highlight>
              </a:rPr>
              <a:t>An implicit import uses a wildcard (*) to import all classes from a package, while an explicit import specifies a particular class to import. Both methods have no performance difference.</a:t>
            </a:r>
          </a:p>
          <a:p>
            <a:pPr marL="0" indent="0">
              <a:buFont typeface="Monotype Sorts" pitchFamily="2" charset="2"/>
              <a:buNone/>
            </a:pPr>
            <a:r>
              <a:rPr lang="en-US" altLang="en-US" sz="3000" dirty="0"/>
              <a:t>No performance difference</a:t>
            </a:r>
          </a:p>
        </p:txBody>
      </p:sp>
      <p:sp>
        <p:nvSpPr>
          <p:cNvPr id="23556" name="Rectangle 4">
            <a:extLst>
              <a:ext uri="{FF2B5EF4-FFF2-40B4-BE49-F238E27FC236}">
                <a16:creationId xmlns:a16="http://schemas.microsoft.com/office/drawing/2014/main" id="{E258C24B-BCD3-6544-BBC3-EF4DFEE6A02E}"/>
              </a:ext>
            </a:extLst>
          </p:cNvPr>
          <p:cNvSpPr>
            <a:spLocks noChangeArrowheads="1"/>
          </p:cNvSpPr>
          <p:nvPr/>
        </p:nvSpPr>
        <p:spPr bwMode="auto">
          <a:xfrm>
            <a:off x="354330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75092773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70E966-6631-62E9-BAA1-745A9B5C0B8B}"/>
              </a:ext>
            </a:extLst>
          </p:cNvPr>
          <p:cNvSpPr>
            <a:spLocks noGrp="1"/>
          </p:cNvSpPr>
          <p:nvPr>
            <p:ph type="sldNum" sz="quarter" idx="11"/>
          </p:nvPr>
        </p:nvSpPr>
        <p:spPr/>
        <p:txBody>
          <a:bodyPr/>
          <a:lstStyle/>
          <a:p>
            <a:pPr>
              <a:defRPr/>
            </a:pPr>
            <a:fld id="{208AB09F-00FD-E144-8B32-C19D0736E558}" type="slidenum">
              <a:rPr lang="en-US" altLang="en-US" smtClean="0"/>
              <a:pPr>
                <a:defRPr/>
              </a:pPr>
              <a:t>28</a:t>
            </a:fld>
            <a:endParaRPr lang="en-US" altLang="en-US"/>
          </a:p>
        </p:txBody>
      </p:sp>
      <p:sp>
        <p:nvSpPr>
          <p:cNvPr id="5" name="Rectangle 1">
            <a:extLst>
              <a:ext uri="{FF2B5EF4-FFF2-40B4-BE49-F238E27FC236}">
                <a16:creationId xmlns:a16="http://schemas.microsoft.com/office/drawing/2014/main" id="{72522D19-871A-3FBF-3E88-B601FD9C2ACC}"/>
              </a:ext>
            </a:extLst>
          </p:cNvPr>
          <p:cNvSpPr>
            <a:spLocks noChangeArrowheads="1"/>
          </p:cNvSpPr>
          <p:nvPr/>
        </p:nvSpPr>
        <p:spPr bwMode="auto">
          <a:xfrm>
            <a:off x="0" y="0"/>
            <a:ext cx="9144000" cy="278537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Suppose you are working on a Java project at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Atlassian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Sydney, a renowned software company in Australia. You need to import classes from the </a:t>
            </a:r>
            <a:r>
              <a:rPr kumimoji="0" lang="en-US" altLang="en-US" sz="25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java.util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package.</a:t>
            </a:r>
            <a:endPar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Java Code Example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Implicit Import:</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A81016C-34C3-C92A-7E2F-41ABA91ABECD}"/>
              </a:ext>
            </a:extLst>
          </p:cNvPr>
          <p:cNvSpPr txBox="1"/>
          <p:nvPr/>
        </p:nvSpPr>
        <p:spPr>
          <a:xfrm>
            <a:off x="1" y="3072348"/>
            <a:ext cx="9143999" cy="3785652"/>
          </a:xfrm>
          <a:prstGeom prst="rect">
            <a:avLst/>
          </a:prstGeom>
          <a:solidFill>
            <a:srgbClr val="000000"/>
          </a:solidFill>
        </p:spPr>
        <p:txBody>
          <a:bodyPr wrap="square">
            <a:spAutoFit/>
          </a:bodyPr>
          <a:lstStyle/>
          <a:p>
            <a:r>
              <a:rPr lang="en-US" sz="2000" b="0" dirty="0">
                <a:solidFill>
                  <a:srgbClr val="569CD6"/>
                </a:solidFill>
                <a:effectLst/>
                <a:highlight>
                  <a:srgbClr val="000000"/>
                </a:highlight>
                <a:latin typeface="Consolas" panose="020B0609020204030204" pitchFamily="49" charset="0"/>
              </a:rPr>
              <a:t>package</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com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atlassian</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project</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569CD6"/>
                </a:solidFill>
                <a:effectLst/>
                <a:highlight>
                  <a:srgbClr val="000000"/>
                </a:highlight>
                <a:latin typeface="Consolas" panose="020B0609020204030204" pitchFamily="49" charset="0"/>
              </a:rPr>
              <a:t>import</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java</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util</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a:solidFill>
                  <a:srgbClr val="6A9955"/>
                </a:solidFill>
                <a:effectLst/>
                <a:highlight>
                  <a:srgbClr val="000000"/>
                </a:highlight>
                <a:latin typeface="Consolas" panose="020B0609020204030204" pitchFamily="49" charset="0"/>
              </a:rPr>
              <a:t>// Implicit import</a:t>
            </a:r>
            <a:endParaRPr lang="en-US" sz="2000" b="0" dirty="0">
              <a:solidFill>
                <a:srgbClr val="CCCCCC"/>
              </a:solidFill>
              <a:effectLst/>
              <a:highlight>
                <a:srgbClr val="000000"/>
              </a:highlight>
              <a:latin typeface="Consolas" panose="020B0609020204030204" pitchFamily="49" charset="0"/>
            </a:endParaRPr>
          </a:p>
          <a:p>
            <a:br>
              <a:rPr lang="en-US" sz="2000" b="0" dirty="0">
                <a:solidFill>
                  <a:srgbClr val="CCCCCC"/>
                </a:solidFill>
                <a:effectLst/>
                <a:highlight>
                  <a:srgbClr val="000000"/>
                </a:highlight>
                <a:latin typeface="Consolas" panose="020B0609020204030204" pitchFamily="49" charset="0"/>
              </a:rPr>
            </a:br>
            <a:r>
              <a:rPr lang="en-US" sz="2000" b="0" dirty="0">
                <a:solidFill>
                  <a:srgbClr val="569CD6"/>
                </a:solidFill>
                <a:effectLst/>
                <a:highlight>
                  <a:srgbClr val="000000"/>
                </a:highlight>
                <a:latin typeface="Consolas" panose="020B0609020204030204" pitchFamily="49" charset="0"/>
              </a:rPr>
              <a:t>public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class</a:t>
            </a:r>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Example</a:t>
            </a:r>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public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static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void</a:t>
            </a:r>
            <a:r>
              <a:rPr lang="en-US" sz="2000" b="0" dirty="0">
                <a:solidFill>
                  <a:srgbClr val="CCCCCC"/>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main</a:t>
            </a:r>
            <a:r>
              <a:rPr lang="en-US" sz="2000" b="0" dirty="0">
                <a:solidFill>
                  <a:srgbClr val="CCCCCC"/>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args</a:t>
            </a:r>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Scanner</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input</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a:solidFill>
                  <a:srgbClr val="C586C0"/>
                </a:solidFill>
                <a:effectLst/>
                <a:highlight>
                  <a:srgbClr val="000000"/>
                </a:highlight>
                <a:latin typeface="Consolas" panose="020B0609020204030204" pitchFamily="49" charset="0"/>
              </a:rPr>
              <a:t>new</a:t>
            </a:r>
            <a:r>
              <a:rPr lang="en-US" sz="2000" b="0" dirty="0">
                <a:solidFill>
                  <a:srgbClr val="CCCCCC"/>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Scanner</a:t>
            </a:r>
            <a:r>
              <a:rPr lang="en-US" sz="2000" b="0" dirty="0">
                <a:solidFill>
                  <a:srgbClr val="CCCCCC"/>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System</a:t>
            </a:r>
            <a:r>
              <a:rPr lang="en-US" sz="2000" b="0" dirty="0">
                <a:solidFill>
                  <a:srgbClr val="CCCCCC"/>
                </a:solidFill>
                <a:effectLst/>
                <a:highlight>
                  <a:srgbClr val="000000"/>
                </a:highlight>
                <a:latin typeface="Consolas" panose="020B0609020204030204" pitchFamily="49" charset="0"/>
              </a:rPr>
              <a:t>.</a:t>
            </a:r>
            <a:r>
              <a:rPr lang="en-US" sz="2000" b="0" dirty="0">
                <a:solidFill>
                  <a:srgbClr val="4FC1FF"/>
                </a:solidFill>
                <a:effectLst/>
                <a:highlight>
                  <a:srgbClr val="000000"/>
                </a:highlight>
                <a:latin typeface="Consolas" panose="020B0609020204030204" pitchFamily="49" charset="0"/>
              </a:rPr>
              <a:t>in</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System</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4FC1FF"/>
                </a:solidFill>
                <a:effectLst/>
                <a:highlight>
                  <a:srgbClr val="000000"/>
                </a:highlight>
                <a:latin typeface="Consolas" panose="020B0609020204030204" pitchFamily="49" charset="0"/>
              </a:rPr>
              <a:t>out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print</a:t>
            </a:r>
            <a:r>
              <a:rPr lang="en-US" sz="2000" b="0" dirty="0">
                <a:solidFill>
                  <a:srgbClr val="CCCCCC"/>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"Enter your name: "</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name</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input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nextLine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System</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4FC1FF"/>
                </a:solidFill>
                <a:effectLst/>
                <a:highlight>
                  <a:srgbClr val="000000"/>
                </a:highlight>
                <a:latin typeface="Consolas" panose="020B0609020204030204" pitchFamily="49" charset="0"/>
              </a:rPr>
              <a:t>out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println</a:t>
            </a:r>
            <a:r>
              <a:rPr lang="en-US" sz="2000" b="0" dirty="0">
                <a:solidFill>
                  <a:srgbClr val="CCCCCC"/>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"Hello, "</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name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input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close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a:t>
            </a:r>
          </a:p>
        </p:txBody>
      </p:sp>
      <p:sp>
        <p:nvSpPr>
          <p:cNvPr id="8" name="Rectangle 2">
            <a:extLst>
              <a:ext uri="{FF2B5EF4-FFF2-40B4-BE49-F238E27FC236}">
                <a16:creationId xmlns:a16="http://schemas.microsoft.com/office/drawing/2014/main" id="{DE7C0BAD-3D2D-4C98-376A-669BAFB00E1A}"/>
              </a:ext>
            </a:extLst>
          </p:cNvPr>
          <p:cNvSpPr>
            <a:spLocks noChangeArrowheads="1"/>
          </p:cNvSpPr>
          <p:nvPr/>
        </p:nvSpPr>
        <p:spPr bwMode="auto">
          <a:xfrm>
            <a:off x="3598605" y="1133356"/>
            <a:ext cx="5545395" cy="1938992"/>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Implicit Import (import </a:t>
            </a:r>
            <a:r>
              <a:rPr kumimoji="0" lang="en-US" altLang="en-US" sz="2400" b="1"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java.util</a:t>
            </a:r>
            <a:r>
              <a:rPr kumimoji="0" lang="en-US" altLang="en-US" sz="2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This statement imports all classes from the </a:t>
            </a:r>
            <a:r>
              <a:rPr kumimoji="0" lang="en-US" altLang="en-US" sz="24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java.util</a:t>
            </a:r>
            <a: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package, making all utility classes like Scanner, </a:t>
            </a:r>
            <a:r>
              <a:rPr kumimoji="0" lang="en-US" altLang="en-US" sz="24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ArrayList</a:t>
            </a:r>
            <a: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HashMap, etc., available to use in your code. </a:t>
            </a:r>
          </a:p>
        </p:txBody>
      </p:sp>
    </p:spTree>
    <p:extLst>
      <p:ext uri="{BB962C8B-B14F-4D97-AF65-F5344CB8AC3E}">
        <p14:creationId xmlns:p14="http://schemas.microsoft.com/office/powerpoint/2010/main" val="388163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70E966-6631-62E9-BAA1-745A9B5C0B8B}"/>
              </a:ext>
            </a:extLst>
          </p:cNvPr>
          <p:cNvSpPr>
            <a:spLocks noGrp="1"/>
          </p:cNvSpPr>
          <p:nvPr>
            <p:ph type="sldNum" sz="quarter" idx="11"/>
          </p:nvPr>
        </p:nvSpPr>
        <p:spPr/>
        <p:txBody>
          <a:bodyPr/>
          <a:lstStyle/>
          <a:p>
            <a:pPr>
              <a:defRPr/>
            </a:pPr>
            <a:fld id="{208AB09F-00FD-E144-8B32-C19D0736E558}" type="slidenum">
              <a:rPr lang="en-US" altLang="en-US" smtClean="0"/>
              <a:pPr>
                <a:defRPr/>
              </a:pPr>
              <a:t>29</a:t>
            </a:fld>
            <a:endParaRPr lang="en-US" altLang="en-US"/>
          </a:p>
        </p:txBody>
      </p:sp>
      <p:sp>
        <p:nvSpPr>
          <p:cNvPr id="5" name="Rectangle 1">
            <a:extLst>
              <a:ext uri="{FF2B5EF4-FFF2-40B4-BE49-F238E27FC236}">
                <a16:creationId xmlns:a16="http://schemas.microsoft.com/office/drawing/2014/main" id="{72522D19-871A-3FBF-3E88-B601FD9C2ACC}"/>
              </a:ext>
            </a:extLst>
          </p:cNvPr>
          <p:cNvSpPr>
            <a:spLocks noChangeArrowheads="1"/>
          </p:cNvSpPr>
          <p:nvPr/>
        </p:nvSpPr>
        <p:spPr bwMode="auto">
          <a:xfrm>
            <a:off x="0" y="0"/>
            <a:ext cx="9144000" cy="5232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Explicit Import: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A81016C-34C3-C92A-7E2F-41ABA91ABECD}"/>
              </a:ext>
            </a:extLst>
          </p:cNvPr>
          <p:cNvSpPr txBox="1"/>
          <p:nvPr/>
        </p:nvSpPr>
        <p:spPr>
          <a:xfrm>
            <a:off x="0" y="1906668"/>
            <a:ext cx="9144000" cy="4093428"/>
          </a:xfrm>
          <a:prstGeom prst="rect">
            <a:avLst/>
          </a:prstGeom>
          <a:solidFill>
            <a:srgbClr val="000000"/>
          </a:solidFill>
        </p:spPr>
        <p:txBody>
          <a:bodyPr wrap="square">
            <a:spAutoFit/>
          </a:bodyPr>
          <a:lstStyle/>
          <a:p>
            <a:r>
              <a:rPr lang="en-US" sz="2000" b="0" dirty="0">
                <a:solidFill>
                  <a:srgbClr val="569CD6"/>
                </a:solidFill>
                <a:effectLst/>
                <a:highlight>
                  <a:srgbClr val="000000"/>
                </a:highlight>
                <a:latin typeface="Consolas" panose="020B0609020204030204" pitchFamily="49" charset="0"/>
              </a:rPr>
              <a:t>package</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com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atlassian</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project</a:t>
            </a:r>
            <a:r>
              <a:rPr lang="en-US" sz="2000" b="0" dirty="0">
                <a:solidFill>
                  <a:srgbClr val="CCCCCC"/>
                </a:solidFill>
                <a:effectLst/>
                <a:highlight>
                  <a:srgbClr val="000000"/>
                </a:highlight>
                <a:latin typeface="Consolas" panose="020B0609020204030204" pitchFamily="49" charset="0"/>
              </a:rPr>
              <a:t>;</a:t>
            </a:r>
          </a:p>
          <a:p>
            <a:br>
              <a:rPr lang="en-US" sz="2000" b="0" dirty="0">
                <a:solidFill>
                  <a:srgbClr val="CCCCCC"/>
                </a:solidFill>
                <a:effectLst/>
                <a:highlight>
                  <a:srgbClr val="000000"/>
                </a:highlight>
                <a:latin typeface="Consolas" panose="020B0609020204030204" pitchFamily="49" charset="0"/>
              </a:rPr>
            </a:br>
            <a:r>
              <a:rPr lang="en-US" sz="2000" b="0" dirty="0">
                <a:solidFill>
                  <a:srgbClr val="569CD6"/>
                </a:solidFill>
                <a:effectLst/>
                <a:highlight>
                  <a:srgbClr val="000000"/>
                </a:highlight>
                <a:latin typeface="Consolas" panose="020B0609020204030204" pitchFamily="49" charset="0"/>
              </a:rPr>
              <a:t>import</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java</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util</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4EC9B0"/>
                </a:solidFill>
                <a:effectLst/>
                <a:highlight>
                  <a:srgbClr val="000000"/>
                </a:highlight>
                <a:latin typeface="Consolas" panose="020B0609020204030204" pitchFamily="49" charset="0"/>
              </a:rPr>
              <a:t>Scanner</a:t>
            </a:r>
            <a:r>
              <a:rPr lang="en-US" sz="2000" b="0" dirty="0">
                <a:solidFill>
                  <a:srgbClr val="CCCCCC"/>
                </a:solidFill>
                <a:effectLst/>
                <a:highlight>
                  <a:srgbClr val="000000"/>
                </a:highlight>
                <a:latin typeface="Consolas" panose="020B0609020204030204" pitchFamily="49" charset="0"/>
              </a:rPr>
              <a:t>; </a:t>
            </a:r>
            <a:r>
              <a:rPr lang="en-US" sz="2000" b="0" dirty="0">
                <a:solidFill>
                  <a:srgbClr val="6A9955"/>
                </a:solidFill>
                <a:effectLst/>
                <a:highlight>
                  <a:srgbClr val="000000"/>
                </a:highlight>
                <a:latin typeface="Consolas" panose="020B0609020204030204" pitchFamily="49" charset="0"/>
              </a:rPr>
              <a:t>// Explicit import</a:t>
            </a:r>
            <a:endParaRPr lang="en-US" sz="2000" b="0" dirty="0">
              <a:solidFill>
                <a:srgbClr val="CCCCCC"/>
              </a:solidFill>
              <a:effectLst/>
              <a:highlight>
                <a:srgbClr val="000000"/>
              </a:highlight>
              <a:latin typeface="Consolas" panose="020B0609020204030204" pitchFamily="49" charset="0"/>
            </a:endParaRPr>
          </a:p>
          <a:p>
            <a:br>
              <a:rPr lang="en-US" sz="2000" b="0" dirty="0">
                <a:solidFill>
                  <a:srgbClr val="CCCCCC"/>
                </a:solidFill>
                <a:effectLst/>
                <a:highlight>
                  <a:srgbClr val="000000"/>
                </a:highlight>
                <a:latin typeface="Consolas" panose="020B0609020204030204" pitchFamily="49" charset="0"/>
              </a:rPr>
            </a:br>
            <a:r>
              <a:rPr lang="en-US" sz="2000" b="0" dirty="0">
                <a:solidFill>
                  <a:srgbClr val="569CD6"/>
                </a:solidFill>
                <a:effectLst/>
                <a:highlight>
                  <a:srgbClr val="000000"/>
                </a:highlight>
                <a:latin typeface="Consolas" panose="020B0609020204030204" pitchFamily="49" charset="0"/>
              </a:rPr>
              <a:t>public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class</a:t>
            </a:r>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Example</a:t>
            </a:r>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public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569CD6"/>
                </a:solidFill>
                <a:effectLst/>
                <a:highlight>
                  <a:srgbClr val="000000"/>
                </a:highlight>
                <a:latin typeface="Consolas" panose="020B0609020204030204" pitchFamily="49" charset="0"/>
              </a:rPr>
              <a:t>static</a:t>
            </a:r>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void</a:t>
            </a:r>
            <a:r>
              <a:rPr lang="en-US" sz="2000" b="0" dirty="0">
                <a:solidFill>
                  <a:srgbClr val="CCCCCC"/>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main</a:t>
            </a:r>
            <a:r>
              <a:rPr lang="en-US" sz="2000" b="0" dirty="0">
                <a:solidFill>
                  <a:srgbClr val="CCCCCC"/>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args</a:t>
            </a:r>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Scanner</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input</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a:solidFill>
                  <a:srgbClr val="C586C0"/>
                </a:solidFill>
                <a:effectLst/>
                <a:highlight>
                  <a:srgbClr val="000000"/>
                </a:highlight>
                <a:latin typeface="Consolas" panose="020B0609020204030204" pitchFamily="49" charset="0"/>
              </a:rPr>
              <a:t>new</a:t>
            </a:r>
            <a:r>
              <a:rPr lang="en-US" sz="2000" b="0" dirty="0">
                <a:solidFill>
                  <a:srgbClr val="CCCCCC"/>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Scanner</a:t>
            </a:r>
            <a:r>
              <a:rPr lang="en-US" sz="2000" b="0" dirty="0">
                <a:solidFill>
                  <a:srgbClr val="CCCCCC"/>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System</a:t>
            </a:r>
            <a:r>
              <a:rPr lang="en-US" sz="2000" b="0" dirty="0">
                <a:solidFill>
                  <a:srgbClr val="CCCCCC"/>
                </a:solidFill>
                <a:effectLst/>
                <a:highlight>
                  <a:srgbClr val="000000"/>
                </a:highlight>
                <a:latin typeface="Consolas" panose="020B0609020204030204" pitchFamily="49" charset="0"/>
              </a:rPr>
              <a:t>.</a:t>
            </a:r>
            <a:r>
              <a:rPr lang="en-US" sz="2000" b="0" dirty="0">
                <a:solidFill>
                  <a:srgbClr val="4FC1FF"/>
                </a:solidFill>
                <a:effectLst/>
                <a:highlight>
                  <a:srgbClr val="000000"/>
                </a:highlight>
                <a:latin typeface="Consolas" panose="020B0609020204030204" pitchFamily="49" charset="0"/>
              </a:rPr>
              <a:t>in</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System</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4FC1FF"/>
                </a:solidFill>
                <a:effectLst/>
                <a:highlight>
                  <a:srgbClr val="000000"/>
                </a:highlight>
                <a:latin typeface="Consolas" panose="020B0609020204030204" pitchFamily="49" charset="0"/>
              </a:rPr>
              <a:t>out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print</a:t>
            </a:r>
            <a:r>
              <a:rPr lang="en-US" sz="2000" b="0" dirty="0">
                <a:solidFill>
                  <a:srgbClr val="CCCCCC"/>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"Enter your name: "</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name</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input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nextLine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System</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4FC1FF"/>
                </a:solidFill>
                <a:effectLst/>
                <a:highlight>
                  <a:srgbClr val="000000"/>
                </a:highlight>
                <a:latin typeface="Consolas" panose="020B0609020204030204" pitchFamily="49" charset="0"/>
              </a:rPr>
              <a:t>out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println</a:t>
            </a:r>
            <a:r>
              <a:rPr lang="en-US" sz="2000" b="0" dirty="0">
                <a:solidFill>
                  <a:srgbClr val="CCCCCC"/>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"Hello, "</a:t>
            </a:r>
            <a:r>
              <a:rPr lang="en-US" sz="2000" b="0" dirty="0">
                <a:solidFill>
                  <a:srgbClr val="CCCCCC"/>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CCCCCC"/>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name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input</a:t>
            </a:r>
            <a:r>
              <a:rPr lang="en-US" sz="2000" b="0" dirty="0" err="1">
                <a:solidFill>
                  <a:srgbClr val="CCCCCC"/>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close</a:t>
            </a:r>
            <a:r>
              <a:rPr lang="en-US" sz="2000" b="0" dirty="0">
                <a:solidFill>
                  <a:srgbClr val="CCCCCC"/>
                </a:solidFill>
                <a:effectLst/>
                <a:highlight>
                  <a:srgbClr val="000000"/>
                </a:highlight>
                <a:latin typeface="Consolas" panose="020B0609020204030204" pitchFamily="49" charset="0"/>
              </a:rPr>
              <a:t>();</a:t>
            </a:r>
          </a:p>
          <a:p>
            <a:r>
              <a:rPr lang="en-US" sz="2000" b="0" dirty="0">
                <a:solidFill>
                  <a:srgbClr val="CCCCCC"/>
                </a:solidFill>
                <a:effectLst/>
                <a:highlight>
                  <a:srgbClr val="000000"/>
                </a:highlight>
                <a:latin typeface="Consolas" panose="020B0609020204030204" pitchFamily="49" charset="0"/>
              </a:rPr>
              <a:t>    }</a:t>
            </a:r>
          </a:p>
          <a:p>
            <a:r>
              <a:rPr lang="en-US" sz="2000" b="0" dirty="0">
                <a:solidFill>
                  <a:srgbClr val="CCCCCC"/>
                </a:solidFill>
                <a:effectLst/>
                <a:highlight>
                  <a:srgbClr val="000000"/>
                </a:highlight>
                <a:latin typeface="Consolas" panose="020B0609020204030204" pitchFamily="49" charset="0"/>
              </a:rPr>
              <a:t>}</a:t>
            </a:r>
          </a:p>
        </p:txBody>
      </p:sp>
      <p:sp>
        <p:nvSpPr>
          <p:cNvPr id="2" name="Rectangle 2">
            <a:extLst>
              <a:ext uri="{FF2B5EF4-FFF2-40B4-BE49-F238E27FC236}">
                <a16:creationId xmlns:a16="http://schemas.microsoft.com/office/drawing/2014/main" id="{A63BCEE6-ADD3-A115-74B1-D557007C5E78}"/>
              </a:ext>
            </a:extLst>
          </p:cNvPr>
          <p:cNvSpPr>
            <a:spLocks noChangeArrowheads="1"/>
          </p:cNvSpPr>
          <p:nvPr/>
        </p:nvSpPr>
        <p:spPr bwMode="auto">
          <a:xfrm>
            <a:off x="2477729" y="-19259"/>
            <a:ext cx="6666271" cy="1754326"/>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Explicit Import (import </a:t>
            </a:r>
            <a:r>
              <a:rPr kumimoji="0" lang="en-US" altLang="en-US" sz="2700" b="1"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java.util.Scanner</a:t>
            </a:r>
            <a:r>
              <a:rPr kumimoji="0" lang="en-US" altLang="en-US" sz="27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270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This statement imports only the Scanner class from the </a:t>
            </a:r>
            <a:r>
              <a:rPr kumimoji="0" lang="en-US" altLang="en-US" sz="270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java.util</a:t>
            </a:r>
            <a:r>
              <a:rPr kumimoji="0" lang="en-US" altLang="en-US" sz="270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package, making just this specific class available in your code.</a:t>
            </a:r>
          </a:p>
        </p:txBody>
      </p:sp>
    </p:spTree>
    <p:extLst>
      <p:ext uri="{BB962C8B-B14F-4D97-AF65-F5344CB8AC3E}">
        <p14:creationId xmlns:p14="http://schemas.microsoft.com/office/powerpoint/2010/main" val="219393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CE7696DB-6404-E846-BFFD-1A7C8D34660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BF02F5-093F-C54F-848F-86AF06041B92}" type="slidenum">
              <a:rPr lang="en-US" altLang="en-US" sz="1400" smtClean="0"/>
              <a:pPr>
                <a:spcBef>
                  <a:spcPct val="0"/>
                </a:spcBef>
                <a:buClrTx/>
                <a:buSzTx/>
                <a:buFontTx/>
                <a:buNone/>
              </a:pPr>
              <a:t>3</a:t>
            </a:fld>
            <a:endParaRPr lang="en-US" altLang="en-US" sz="1400"/>
          </a:p>
        </p:txBody>
      </p:sp>
      <p:sp>
        <p:nvSpPr>
          <p:cNvPr id="16386" name="Rectangle 2">
            <a:extLst>
              <a:ext uri="{FF2B5EF4-FFF2-40B4-BE49-F238E27FC236}">
                <a16:creationId xmlns:a16="http://schemas.microsoft.com/office/drawing/2014/main" id="{0451C3F7-3972-634A-A262-9AD05833A472}"/>
              </a:ext>
            </a:extLst>
          </p:cNvPr>
          <p:cNvSpPr>
            <a:spLocks noGrp="1" noChangeArrowheads="1"/>
          </p:cNvSpPr>
          <p:nvPr>
            <p:ph type="title"/>
          </p:nvPr>
        </p:nvSpPr>
        <p:spPr>
          <a:xfrm>
            <a:off x="193675" y="205515"/>
            <a:ext cx="7772400" cy="1428750"/>
          </a:xfrm>
        </p:spPr>
        <p:txBody>
          <a:bodyPr>
            <a:normAutofit/>
          </a:bodyPr>
          <a:lstStyle/>
          <a:p>
            <a:r>
              <a:rPr lang="en-US" altLang="en-US" sz="3500" dirty="0"/>
              <a:t>Introducing Programming with an Example</a:t>
            </a:r>
          </a:p>
        </p:txBody>
      </p:sp>
      <p:sp>
        <p:nvSpPr>
          <p:cNvPr id="16387" name="Rectangle 3">
            <a:extLst>
              <a:ext uri="{FF2B5EF4-FFF2-40B4-BE49-F238E27FC236}">
                <a16:creationId xmlns:a16="http://schemas.microsoft.com/office/drawing/2014/main" id="{0B5F2944-9397-3547-92F6-0B8BDCEE05EC}"/>
              </a:ext>
            </a:extLst>
          </p:cNvPr>
          <p:cNvSpPr>
            <a:spLocks noGrp="1" noChangeArrowheads="1"/>
          </p:cNvSpPr>
          <p:nvPr>
            <p:ph type="body" idx="1"/>
          </p:nvPr>
        </p:nvSpPr>
        <p:spPr>
          <a:xfrm>
            <a:off x="212725" y="1974420"/>
            <a:ext cx="8718550" cy="1574800"/>
          </a:xfrm>
        </p:spPr>
        <p:txBody>
          <a:bodyPr>
            <a:normAutofit/>
          </a:bodyPr>
          <a:lstStyle/>
          <a:p>
            <a:pPr>
              <a:spcBef>
                <a:spcPct val="50000"/>
              </a:spcBef>
              <a:buFont typeface="Monotype Sorts" pitchFamily="2" charset="2"/>
              <a:buNone/>
            </a:pPr>
            <a:r>
              <a:rPr lang="en-US" altLang="en-US" sz="3000" dirty="0"/>
              <a:t>Listing 2.1 Computing the Area of a Circle</a:t>
            </a:r>
          </a:p>
          <a:p>
            <a:pPr>
              <a:spcBef>
                <a:spcPct val="50000"/>
              </a:spcBef>
              <a:buFont typeface="Monotype Sorts" pitchFamily="2" charset="2"/>
              <a:buNone/>
            </a:pPr>
            <a:r>
              <a:rPr lang="en-US" altLang="en-US" sz="3000" dirty="0"/>
              <a:t>This program computes the area of the circle.</a:t>
            </a:r>
            <a:endParaRPr lang="en-US" altLang="en-US" sz="3000" dirty="0">
              <a:latin typeface="Book Antiqua" panose="02040602050305030304" pitchFamily="18" charset="0"/>
            </a:endParaRPr>
          </a:p>
        </p:txBody>
      </p:sp>
      <p:sp>
        <p:nvSpPr>
          <p:cNvPr id="16388" name="Rectangle 9">
            <a:hlinkClick r:id="rId2"/>
            <a:extLst>
              <a:ext uri="{FF2B5EF4-FFF2-40B4-BE49-F238E27FC236}">
                <a16:creationId xmlns:a16="http://schemas.microsoft.com/office/drawing/2014/main" id="{1760CABB-B93B-7A47-BA3B-B365E2C6E9BA}"/>
              </a:ext>
            </a:extLst>
          </p:cNvPr>
          <p:cNvSpPr>
            <a:spLocks noChangeArrowheads="1"/>
          </p:cNvSpPr>
          <p:nvPr/>
        </p:nvSpPr>
        <p:spPr bwMode="auto">
          <a:xfrm>
            <a:off x="539750" y="4006850"/>
            <a:ext cx="17145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a:t>
            </a:r>
          </a:p>
        </p:txBody>
      </p:sp>
      <p:sp>
        <p:nvSpPr>
          <p:cNvPr id="9" name="Rectangle 11">
            <a:extLst>
              <a:ext uri="{FF2B5EF4-FFF2-40B4-BE49-F238E27FC236}">
                <a16:creationId xmlns:a16="http://schemas.microsoft.com/office/drawing/2014/main" id="{FA80FFEF-2484-6E47-A844-C63F842D5BAF}"/>
              </a:ext>
            </a:extLst>
          </p:cNvPr>
          <p:cNvSpPr>
            <a:spLocks noChangeArrowheads="1"/>
          </p:cNvSpPr>
          <p:nvPr/>
        </p:nvSpPr>
        <p:spPr bwMode="auto">
          <a:xfrm>
            <a:off x="2559050" y="3889375"/>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cs typeface="+mn-cs"/>
              </a:rPr>
              <a:t>Note: Clicking the green button displays the source code with interactive animation. You can also run the code in a browser. Internet connection is needed for this button.</a:t>
            </a:r>
          </a:p>
        </p:txBody>
      </p:sp>
    </p:spTree>
    <p:extLst>
      <p:ext uri="{BB962C8B-B14F-4D97-AF65-F5344CB8AC3E}">
        <p14:creationId xmlns:p14="http://schemas.microsoft.com/office/powerpoint/2010/main" val="10537845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a:extLst>
              <a:ext uri="{FF2B5EF4-FFF2-40B4-BE49-F238E27FC236}">
                <a16:creationId xmlns:a16="http://schemas.microsoft.com/office/drawing/2014/main" id="{A95CA8D0-1C47-A345-B296-3DB4710EF48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E6B9AA-6377-D749-BC19-BC1E16252F4C}" type="slidenum">
              <a:rPr lang="en-US" altLang="en-US" sz="1400" smtClean="0"/>
              <a:pPr>
                <a:spcBef>
                  <a:spcPct val="0"/>
                </a:spcBef>
                <a:buClrTx/>
                <a:buSzTx/>
                <a:buFontTx/>
                <a:buNone/>
              </a:pPr>
              <a:t>30</a:t>
            </a:fld>
            <a:endParaRPr lang="en-US" altLang="en-US" sz="1400"/>
          </a:p>
        </p:txBody>
      </p:sp>
      <p:sp>
        <p:nvSpPr>
          <p:cNvPr id="25602" name="Rectangle 2">
            <a:extLst>
              <a:ext uri="{FF2B5EF4-FFF2-40B4-BE49-F238E27FC236}">
                <a16:creationId xmlns:a16="http://schemas.microsoft.com/office/drawing/2014/main" id="{76EEBEC1-F6A7-E947-BE67-3DC0D169822B}"/>
              </a:ext>
            </a:extLst>
          </p:cNvPr>
          <p:cNvSpPr>
            <a:spLocks noGrp="1" noChangeArrowheads="1"/>
          </p:cNvSpPr>
          <p:nvPr>
            <p:ph type="title"/>
          </p:nvPr>
        </p:nvSpPr>
        <p:spPr>
          <a:xfrm>
            <a:off x="685800" y="228600"/>
            <a:ext cx="7772400" cy="685800"/>
          </a:xfrm>
        </p:spPr>
        <p:txBody>
          <a:bodyPr/>
          <a:lstStyle/>
          <a:p>
            <a:r>
              <a:rPr lang="en-US" altLang="en-US"/>
              <a:t>Identifiers</a:t>
            </a:r>
          </a:p>
        </p:txBody>
      </p:sp>
      <p:sp>
        <p:nvSpPr>
          <p:cNvPr id="25603" name="Rectangle 3">
            <a:extLst>
              <a:ext uri="{FF2B5EF4-FFF2-40B4-BE49-F238E27FC236}">
                <a16:creationId xmlns:a16="http://schemas.microsoft.com/office/drawing/2014/main" id="{30A0D5A1-B5B2-D94F-89D6-CA4C93ABC7B0}"/>
              </a:ext>
            </a:extLst>
          </p:cNvPr>
          <p:cNvSpPr>
            <a:spLocks noGrp="1" noChangeArrowheads="1"/>
          </p:cNvSpPr>
          <p:nvPr>
            <p:ph type="body" idx="1"/>
          </p:nvPr>
        </p:nvSpPr>
        <p:spPr>
          <a:xfrm>
            <a:off x="228600" y="1143000"/>
            <a:ext cx="8686800" cy="4876800"/>
          </a:xfrm>
        </p:spPr>
        <p:txBody>
          <a:bodyPr>
            <a:normAutofit lnSpcReduction="10000"/>
          </a:bodyPr>
          <a:lstStyle/>
          <a:p>
            <a:r>
              <a:rPr lang="en-US" altLang="en-US" sz="2800"/>
              <a:t>An identifier is a sequence of characters that consist of letters, digits, underscores (_), and dollar signs ($). </a:t>
            </a:r>
          </a:p>
          <a:p>
            <a:r>
              <a:rPr lang="en-US" altLang="en-US" sz="2800"/>
              <a:t>An identifier must start with a letter, an underscore (_), or a dollar sign ($). It cannot start with a digit. </a:t>
            </a:r>
          </a:p>
          <a:p>
            <a:r>
              <a:rPr lang="en-US" altLang="en-US" sz="2800"/>
              <a:t>An identifier cannot be a reserved word. (See Appendix A, “Java Keywords,” for a list of reserved words).</a:t>
            </a:r>
          </a:p>
          <a:p>
            <a:r>
              <a:rPr lang="en-US" altLang="en-US" sz="2800"/>
              <a:t>An identifier cannot be </a:t>
            </a:r>
            <a:r>
              <a:rPr lang="en-US" altLang="en-US" sz="2800">
                <a:latin typeface="Courier New" panose="02070309020205020404" pitchFamily="49" charset="0"/>
              </a:rPr>
              <a:t>true</a:t>
            </a:r>
            <a:r>
              <a:rPr lang="en-US" altLang="en-US" sz="2800"/>
              <a:t>, </a:t>
            </a:r>
            <a:r>
              <a:rPr lang="en-US" altLang="en-US" sz="2800">
                <a:latin typeface="Courier New" panose="02070309020205020404" pitchFamily="49" charset="0"/>
              </a:rPr>
              <a:t>false</a:t>
            </a:r>
            <a:r>
              <a:rPr lang="en-US" altLang="en-US" sz="2800"/>
              <a:t>, or</a:t>
            </a:r>
            <a:br>
              <a:rPr lang="en-US" altLang="en-US" sz="2800"/>
            </a:br>
            <a:r>
              <a:rPr lang="en-US" altLang="en-US" sz="2800">
                <a:latin typeface="Courier New" panose="02070309020205020404" pitchFamily="49" charset="0"/>
              </a:rPr>
              <a:t>null</a:t>
            </a:r>
            <a:r>
              <a:rPr lang="en-US" altLang="en-US" sz="2800"/>
              <a:t>.</a:t>
            </a:r>
          </a:p>
          <a:p>
            <a:r>
              <a:rPr lang="en-US" altLang="en-US" sz="2800"/>
              <a:t>An identifier can be of any length.</a:t>
            </a:r>
          </a:p>
        </p:txBody>
      </p:sp>
    </p:spTree>
    <p:extLst>
      <p:ext uri="{BB962C8B-B14F-4D97-AF65-F5344CB8AC3E}">
        <p14:creationId xmlns:p14="http://schemas.microsoft.com/office/powerpoint/2010/main" val="19975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FD6F77D4-4225-7E41-B231-36B2A1828C4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E0898A-CC9F-0146-B4A6-2C5639DE4513}" type="slidenum">
              <a:rPr lang="en-US" altLang="en-US" sz="1400" smtClean="0"/>
              <a:pPr>
                <a:spcBef>
                  <a:spcPct val="0"/>
                </a:spcBef>
                <a:buClrTx/>
                <a:buSzTx/>
                <a:buFontTx/>
                <a:buNone/>
              </a:pPr>
              <a:t>31</a:t>
            </a:fld>
            <a:endParaRPr lang="en-US" altLang="en-US" sz="1400"/>
          </a:p>
        </p:txBody>
      </p:sp>
      <p:sp>
        <p:nvSpPr>
          <p:cNvPr id="26626" name="Rectangle 2">
            <a:extLst>
              <a:ext uri="{FF2B5EF4-FFF2-40B4-BE49-F238E27FC236}">
                <a16:creationId xmlns:a16="http://schemas.microsoft.com/office/drawing/2014/main" id="{D003EBD1-8365-2543-89BB-186E75DF37A9}"/>
              </a:ext>
            </a:extLst>
          </p:cNvPr>
          <p:cNvSpPr>
            <a:spLocks noGrp="1" noChangeArrowheads="1"/>
          </p:cNvSpPr>
          <p:nvPr>
            <p:ph type="title"/>
          </p:nvPr>
        </p:nvSpPr>
        <p:spPr>
          <a:xfrm>
            <a:off x="685800" y="0"/>
            <a:ext cx="7772400" cy="1428750"/>
          </a:xfrm>
        </p:spPr>
        <p:txBody>
          <a:bodyPr/>
          <a:lstStyle/>
          <a:p>
            <a:r>
              <a:rPr lang="en-US" altLang="en-US"/>
              <a:t>Variables</a:t>
            </a:r>
          </a:p>
        </p:txBody>
      </p:sp>
      <p:sp>
        <p:nvSpPr>
          <p:cNvPr id="26627" name="Rectangle 3">
            <a:extLst>
              <a:ext uri="{FF2B5EF4-FFF2-40B4-BE49-F238E27FC236}">
                <a16:creationId xmlns:a16="http://schemas.microsoft.com/office/drawing/2014/main" id="{A9C38E23-EAD2-3A47-B3E9-CBFEB7CA32C3}"/>
              </a:ext>
            </a:extLst>
          </p:cNvPr>
          <p:cNvSpPr>
            <a:spLocks noGrp="1" noChangeArrowheads="1"/>
          </p:cNvSpPr>
          <p:nvPr>
            <p:ph type="body" idx="1"/>
          </p:nvPr>
        </p:nvSpPr>
        <p:spPr>
          <a:xfrm>
            <a:off x="609600" y="1447800"/>
            <a:ext cx="7924800" cy="4953000"/>
          </a:xfrm>
        </p:spPr>
        <p:txBody>
          <a:bodyPr>
            <a:normAutofit lnSpcReduction="10000"/>
          </a:bodyPr>
          <a:lstStyle/>
          <a:p>
            <a:pPr>
              <a:lnSpc>
                <a:spcPct val="90000"/>
              </a:lnSpc>
              <a:buFont typeface="Monotype Sorts" pitchFamily="2" charset="2"/>
              <a:buNone/>
            </a:pPr>
            <a:r>
              <a:rPr lang="en-US" altLang="en-US" sz="2600" b="1">
                <a:latin typeface="Courier New" panose="02070309020205020404" pitchFamily="49" charset="0"/>
              </a:rPr>
              <a:t>// Compute the first area</a:t>
            </a:r>
          </a:p>
          <a:p>
            <a:pPr>
              <a:lnSpc>
                <a:spcPct val="90000"/>
              </a:lnSpc>
              <a:buFont typeface="Monotype Sorts" pitchFamily="2" charset="2"/>
              <a:buNone/>
            </a:pPr>
            <a:r>
              <a:rPr lang="en-US" altLang="en-US" sz="2600" b="1">
                <a:latin typeface="Courier New" panose="02070309020205020404" pitchFamily="49" charset="0"/>
              </a:rPr>
              <a:t>radius = 1.0;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2600" b="1">
              <a:latin typeface="Courier New" panose="02070309020205020404" pitchFamily="49" charset="0"/>
            </a:endParaRPr>
          </a:p>
          <a:p>
            <a:pPr>
              <a:lnSpc>
                <a:spcPct val="90000"/>
              </a:lnSpc>
              <a:buFont typeface="Monotype Sorts" pitchFamily="2" charset="2"/>
              <a:buNone/>
            </a:pPr>
            <a:r>
              <a:rPr lang="en-US" altLang="en-US" sz="2600" b="1">
                <a:latin typeface="Courier New" panose="02070309020205020404" pitchFamily="49" charset="0"/>
              </a:rPr>
              <a:t>// Compute the second area</a:t>
            </a:r>
          </a:p>
          <a:p>
            <a:pPr>
              <a:lnSpc>
                <a:spcPct val="90000"/>
              </a:lnSpc>
              <a:buFont typeface="Monotype Sorts" pitchFamily="2" charset="2"/>
              <a:buNone/>
            </a:pPr>
            <a:r>
              <a:rPr lang="en-US" altLang="en-US" sz="2600" b="1">
                <a:latin typeface="Courier New" panose="02070309020205020404" pitchFamily="49" charset="0"/>
              </a:rPr>
              <a:t>radius = 2.0;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p:txBody>
      </p:sp>
    </p:spTree>
    <p:extLst>
      <p:ext uri="{BB962C8B-B14F-4D97-AF65-F5344CB8AC3E}">
        <p14:creationId xmlns:p14="http://schemas.microsoft.com/office/powerpoint/2010/main" val="29802723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42CD8B56-9FB7-874F-BE26-41134B6502E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3D97DB-2043-5244-9870-117B649F2666}" type="slidenum">
              <a:rPr lang="en-US" altLang="en-US" sz="1400" smtClean="0"/>
              <a:pPr>
                <a:spcBef>
                  <a:spcPct val="0"/>
                </a:spcBef>
                <a:buClrTx/>
                <a:buSzTx/>
                <a:buFontTx/>
                <a:buNone/>
              </a:pPr>
              <a:t>32</a:t>
            </a:fld>
            <a:endParaRPr lang="en-US" altLang="en-US" sz="1400"/>
          </a:p>
        </p:txBody>
      </p:sp>
      <p:sp>
        <p:nvSpPr>
          <p:cNvPr id="27650" name="Rectangle 2">
            <a:extLst>
              <a:ext uri="{FF2B5EF4-FFF2-40B4-BE49-F238E27FC236}">
                <a16:creationId xmlns:a16="http://schemas.microsoft.com/office/drawing/2014/main" id="{10B22869-80C9-9F41-A152-ABDCB4EDB01A}"/>
              </a:ext>
            </a:extLst>
          </p:cNvPr>
          <p:cNvSpPr>
            <a:spLocks noGrp="1" noChangeArrowheads="1"/>
          </p:cNvSpPr>
          <p:nvPr>
            <p:ph type="title"/>
          </p:nvPr>
        </p:nvSpPr>
        <p:spPr>
          <a:xfrm>
            <a:off x="685800" y="0"/>
            <a:ext cx="7772400" cy="1428750"/>
          </a:xfrm>
        </p:spPr>
        <p:txBody>
          <a:bodyPr/>
          <a:lstStyle/>
          <a:p>
            <a:r>
              <a:rPr lang="en-US" altLang="en-US"/>
              <a:t>Declaring Variables</a:t>
            </a:r>
          </a:p>
        </p:txBody>
      </p:sp>
      <p:sp>
        <p:nvSpPr>
          <p:cNvPr id="27651" name="Rectangle 3">
            <a:extLst>
              <a:ext uri="{FF2B5EF4-FFF2-40B4-BE49-F238E27FC236}">
                <a16:creationId xmlns:a16="http://schemas.microsoft.com/office/drawing/2014/main" id="{5FE19C4C-E7E4-3C48-AE00-9E6AFFF2FB26}"/>
              </a:ext>
            </a:extLst>
          </p:cNvPr>
          <p:cNvSpPr>
            <a:spLocks noGrp="1" noChangeArrowheads="1"/>
          </p:cNvSpPr>
          <p:nvPr>
            <p:ph type="body" idx="1"/>
          </p:nvPr>
        </p:nvSpPr>
        <p:spPr>
          <a:xfrm>
            <a:off x="347663" y="1371600"/>
            <a:ext cx="8720137" cy="2914650"/>
          </a:xfrm>
        </p:spPr>
        <p:txBody>
          <a:bodyPr>
            <a:normAutofit lnSpcReduction="10000"/>
          </a:bodyPr>
          <a:lstStyle/>
          <a:p>
            <a:pPr>
              <a:lnSpc>
                <a:spcPct val="90000"/>
              </a:lnSpc>
              <a:buFont typeface="Monotype Sorts" pitchFamily="2" charset="2"/>
              <a:buNone/>
            </a:pPr>
            <a:r>
              <a:rPr lang="en-US" altLang="en-US" sz="2600" b="1">
                <a:latin typeface="Courier New" panose="02070309020205020404" pitchFamily="49" charset="0"/>
              </a:rPr>
              <a:t>int x;         // Declare x to be an</a:t>
            </a:r>
          </a:p>
          <a:p>
            <a:pPr>
              <a:lnSpc>
                <a:spcPct val="90000"/>
              </a:lnSpc>
              <a:buFont typeface="Monotype Sorts" pitchFamily="2" charset="2"/>
              <a:buNone/>
            </a:pPr>
            <a:r>
              <a:rPr lang="en-US" altLang="en-US" sz="2600" b="1">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a:latin typeface="Courier New" panose="02070309020205020404" pitchFamily="49" charset="0"/>
              </a:rPr>
              <a:t>double radius; // Declare radius to</a:t>
            </a:r>
          </a:p>
          <a:p>
            <a:pPr>
              <a:lnSpc>
                <a:spcPct val="90000"/>
              </a:lnSpc>
              <a:buFont typeface="Monotype Sorts" pitchFamily="2" charset="2"/>
              <a:buNone/>
            </a:pPr>
            <a:r>
              <a:rPr lang="en-US" altLang="en-US" sz="2600" b="1">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a:latin typeface="Courier New" panose="02070309020205020404" pitchFamily="49" charset="0"/>
              </a:rPr>
              <a:t>char a;        // Declare a to be a</a:t>
            </a:r>
          </a:p>
          <a:p>
            <a:pPr>
              <a:lnSpc>
                <a:spcPct val="90000"/>
              </a:lnSpc>
              <a:buFont typeface="Monotype Sorts" pitchFamily="2" charset="2"/>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Tree>
    <p:extLst>
      <p:ext uri="{BB962C8B-B14F-4D97-AF65-F5344CB8AC3E}">
        <p14:creationId xmlns:p14="http://schemas.microsoft.com/office/powerpoint/2010/main" val="24504724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BFC21504-8D9F-7342-A039-3720DDB41D1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B0B275-88C9-CC4F-8C6D-766EF579A58D}" type="slidenum">
              <a:rPr lang="en-US" altLang="en-US" sz="1400" smtClean="0"/>
              <a:pPr>
                <a:spcBef>
                  <a:spcPct val="0"/>
                </a:spcBef>
                <a:buClrTx/>
                <a:buSzTx/>
                <a:buFontTx/>
                <a:buNone/>
              </a:pPr>
              <a:t>33</a:t>
            </a:fld>
            <a:endParaRPr lang="en-US" altLang="en-US" sz="1400"/>
          </a:p>
        </p:txBody>
      </p:sp>
      <p:sp>
        <p:nvSpPr>
          <p:cNvPr id="28674" name="Rectangle 2">
            <a:extLst>
              <a:ext uri="{FF2B5EF4-FFF2-40B4-BE49-F238E27FC236}">
                <a16:creationId xmlns:a16="http://schemas.microsoft.com/office/drawing/2014/main" id="{1A04918C-1EC6-904D-AF60-667D0E5CD956}"/>
              </a:ext>
            </a:extLst>
          </p:cNvPr>
          <p:cNvSpPr>
            <a:spLocks noGrp="1" noChangeArrowheads="1"/>
          </p:cNvSpPr>
          <p:nvPr>
            <p:ph type="title"/>
          </p:nvPr>
        </p:nvSpPr>
        <p:spPr>
          <a:xfrm>
            <a:off x="685800" y="0"/>
            <a:ext cx="7772400" cy="1428750"/>
          </a:xfrm>
        </p:spPr>
        <p:txBody>
          <a:bodyPr/>
          <a:lstStyle/>
          <a:p>
            <a:r>
              <a:rPr lang="en-US" altLang="en-US"/>
              <a:t>Assignment Statements</a:t>
            </a:r>
            <a:endParaRPr lang="en-US" altLang="en-US" b="1"/>
          </a:p>
        </p:txBody>
      </p:sp>
      <p:sp>
        <p:nvSpPr>
          <p:cNvPr id="28675" name="Rectangle 3">
            <a:extLst>
              <a:ext uri="{FF2B5EF4-FFF2-40B4-BE49-F238E27FC236}">
                <a16:creationId xmlns:a16="http://schemas.microsoft.com/office/drawing/2014/main" id="{D076CFA1-9D25-EB47-AA86-559DA6EC672A}"/>
              </a:ext>
            </a:extLst>
          </p:cNvPr>
          <p:cNvSpPr>
            <a:spLocks noGrp="1" noChangeArrowheads="1"/>
          </p:cNvSpPr>
          <p:nvPr>
            <p:ph type="body" idx="1"/>
          </p:nvPr>
        </p:nvSpPr>
        <p:spPr>
          <a:xfrm>
            <a:off x="309563" y="1371600"/>
            <a:ext cx="8529637" cy="2990850"/>
          </a:xfrm>
        </p:spPr>
        <p:txBody>
          <a:bodyPr/>
          <a:lstStyle/>
          <a:p>
            <a:pPr>
              <a:spcAft>
                <a:spcPct val="25000"/>
              </a:spcAft>
              <a:buFont typeface="Monotype Sorts" pitchFamily="2" charset="2"/>
              <a:buNone/>
            </a:pPr>
            <a:r>
              <a:rPr lang="en-US" altLang="en-US" sz="2600" b="1">
                <a:latin typeface="Courier New" panose="02070309020205020404" pitchFamily="49" charset="0"/>
              </a:rPr>
              <a:t>x = 1;          // Assign 1 to x;</a:t>
            </a:r>
          </a:p>
          <a:p>
            <a:pPr>
              <a:spcBef>
                <a:spcPct val="50000"/>
              </a:spcBef>
              <a:buFont typeface="Monotype Sorts" pitchFamily="2" charset="2"/>
              <a:buNone/>
            </a:pPr>
            <a:r>
              <a:rPr lang="en-US" altLang="en-US" sz="2600" b="1">
                <a:latin typeface="Courier New" panose="02070309020205020404" pitchFamily="49" charset="0"/>
              </a:rPr>
              <a:t>radius = 1.0;   // Assign 1.0 to radius;</a:t>
            </a:r>
          </a:p>
          <a:p>
            <a:pPr>
              <a:spcBef>
                <a:spcPct val="50000"/>
              </a:spcBef>
              <a:buFont typeface="Monotype Sorts" pitchFamily="2" charset="2"/>
              <a:buNone/>
            </a:pPr>
            <a:r>
              <a:rPr lang="en-US" altLang="en-US" sz="2600" b="1">
                <a:latin typeface="Courier New" panose="02070309020205020404" pitchFamily="49" charset="0"/>
              </a:rPr>
              <a:t>a = 'A';        // Assign 'A' to a;</a:t>
            </a:r>
            <a:br>
              <a:rPr lang="en-US" altLang="en-US" sz="2800">
                <a:latin typeface="Courier New" panose="02070309020205020404" pitchFamily="49" charset="0"/>
              </a:rPr>
            </a:br>
            <a:endParaRPr lang="en-US" altLang="en-US" sz="4400">
              <a:solidFill>
                <a:schemeClr val="tx2"/>
              </a:solidFill>
            </a:endParaRPr>
          </a:p>
        </p:txBody>
      </p:sp>
    </p:spTree>
    <p:extLst>
      <p:ext uri="{BB962C8B-B14F-4D97-AF65-F5344CB8AC3E}">
        <p14:creationId xmlns:p14="http://schemas.microsoft.com/office/powerpoint/2010/main" val="1747141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4">
            <a:extLst>
              <a:ext uri="{FF2B5EF4-FFF2-40B4-BE49-F238E27FC236}">
                <a16:creationId xmlns:a16="http://schemas.microsoft.com/office/drawing/2014/main" id="{6DDA2D64-3278-814C-92CE-08404937E97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5A16ED-D210-094E-AC03-0FFCB0B622E8}" type="slidenum">
              <a:rPr lang="en-US" altLang="en-US" sz="1400" smtClean="0"/>
              <a:pPr>
                <a:spcBef>
                  <a:spcPct val="0"/>
                </a:spcBef>
                <a:buClrTx/>
                <a:buSzTx/>
                <a:buFontTx/>
                <a:buNone/>
              </a:pPr>
              <a:t>34</a:t>
            </a:fld>
            <a:endParaRPr lang="en-US" altLang="en-US" sz="1400"/>
          </a:p>
        </p:txBody>
      </p:sp>
      <p:sp>
        <p:nvSpPr>
          <p:cNvPr id="29698" name="Rectangle 2">
            <a:extLst>
              <a:ext uri="{FF2B5EF4-FFF2-40B4-BE49-F238E27FC236}">
                <a16:creationId xmlns:a16="http://schemas.microsoft.com/office/drawing/2014/main" id="{3A7ED5F2-63CD-2649-BAFB-97BE93608E5E}"/>
              </a:ext>
            </a:extLst>
          </p:cNvPr>
          <p:cNvSpPr>
            <a:spLocks noGrp="1" noChangeArrowheads="1"/>
          </p:cNvSpPr>
          <p:nvPr>
            <p:ph type="title"/>
          </p:nvPr>
        </p:nvSpPr>
        <p:spPr>
          <a:xfrm>
            <a:off x="685800" y="228600"/>
            <a:ext cx="7772400" cy="1676400"/>
          </a:xfrm>
        </p:spPr>
        <p:txBody>
          <a:bodyPr/>
          <a:lstStyle/>
          <a:p>
            <a:r>
              <a:rPr lang="en-US" altLang="en-US"/>
              <a:t>Declaring and Initializing</a:t>
            </a:r>
            <a:br>
              <a:rPr lang="en-US" altLang="en-US"/>
            </a:br>
            <a:r>
              <a:rPr lang="en-US" altLang="en-US"/>
              <a:t>in One Step</a:t>
            </a:r>
            <a:endParaRPr lang="en-US" altLang="en-US" sz="3600" b="1"/>
          </a:p>
        </p:txBody>
      </p:sp>
      <p:sp>
        <p:nvSpPr>
          <p:cNvPr id="29699" name="Rectangle 3">
            <a:extLst>
              <a:ext uri="{FF2B5EF4-FFF2-40B4-BE49-F238E27FC236}">
                <a16:creationId xmlns:a16="http://schemas.microsoft.com/office/drawing/2014/main" id="{0BB30DC7-7F88-D94E-8B85-F1D40C73F99E}"/>
              </a:ext>
            </a:extLst>
          </p:cNvPr>
          <p:cNvSpPr>
            <a:spLocks noGrp="1" noChangeArrowheads="1"/>
          </p:cNvSpPr>
          <p:nvPr>
            <p:ph type="body" idx="1"/>
          </p:nvPr>
        </p:nvSpPr>
        <p:spPr>
          <a:xfrm>
            <a:off x="685800" y="2057400"/>
            <a:ext cx="6324600" cy="3373438"/>
          </a:xfrm>
        </p:spPr>
        <p:txBody>
          <a:bodyPr/>
          <a:lstStyle/>
          <a:p>
            <a:r>
              <a:rPr lang="en-US" altLang="en-US" sz="3000" b="1">
                <a:latin typeface="Courier New" panose="02070309020205020404" pitchFamily="49" charset="0"/>
              </a:rPr>
              <a:t>int x = 1;</a:t>
            </a:r>
          </a:p>
          <a:p>
            <a:pPr>
              <a:spcBef>
                <a:spcPct val="50000"/>
              </a:spcBef>
            </a:pPr>
            <a:r>
              <a:rPr lang="en-US" altLang="en-US" sz="3000" b="1">
                <a:latin typeface="Courier New" panose="02070309020205020404" pitchFamily="49" charset="0"/>
              </a:rPr>
              <a:t>double d = 1.4;</a:t>
            </a:r>
          </a:p>
          <a:p>
            <a:pPr>
              <a:spcBef>
                <a:spcPct val="50000"/>
              </a:spcBef>
              <a:buFont typeface="Monotype Sorts" pitchFamily="2" charset="2"/>
              <a:buNone/>
            </a:pPr>
            <a:endParaRPr lang="en-US" altLang="en-US" sz="2800">
              <a:latin typeface="Courier New" panose="02070309020205020404" pitchFamily="49" charset="0"/>
            </a:endParaRPr>
          </a:p>
        </p:txBody>
      </p:sp>
    </p:spTree>
    <p:extLst>
      <p:ext uri="{BB962C8B-B14F-4D97-AF65-F5344CB8AC3E}">
        <p14:creationId xmlns:p14="http://schemas.microsoft.com/office/powerpoint/2010/main" val="6406219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FA0D52AB-C03C-BD43-A194-0E3C0518992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4DF244-011B-DB4C-A43E-F509933065C2}" type="slidenum">
              <a:rPr lang="en-US" altLang="en-US" sz="1400" smtClean="0"/>
              <a:pPr>
                <a:spcBef>
                  <a:spcPct val="0"/>
                </a:spcBef>
                <a:buClrTx/>
                <a:buSzTx/>
                <a:buFontTx/>
                <a:buNone/>
              </a:pPr>
              <a:t>35</a:t>
            </a:fld>
            <a:endParaRPr lang="en-US" altLang="en-US" sz="1400"/>
          </a:p>
        </p:txBody>
      </p:sp>
      <p:sp>
        <p:nvSpPr>
          <p:cNvPr id="30722" name="Rectangle 2">
            <a:extLst>
              <a:ext uri="{FF2B5EF4-FFF2-40B4-BE49-F238E27FC236}">
                <a16:creationId xmlns:a16="http://schemas.microsoft.com/office/drawing/2014/main" id="{722CB880-71F2-EB43-83AF-35F368A31610}"/>
              </a:ext>
            </a:extLst>
          </p:cNvPr>
          <p:cNvSpPr>
            <a:spLocks noGrp="1" noChangeArrowheads="1"/>
          </p:cNvSpPr>
          <p:nvPr>
            <p:ph type="title"/>
          </p:nvPr>
        </p:nvSpPr>
        <p:spPr>
          <a:xfrm>
            <a:off x="685800" y="0"/>
            <a:ext cx="7772400" cy="1428750"/>
          </a:xfrm>
        </p:spPr>
        <p:txBody>
          <a:bodyPr/>
          <a:lstStyle/>
          <a:p>
            <a:r>
              <a:rPr lang="en-US" altLang="en-US"/>
              <a:t>Named Constants</a:t>
            </a:r>
          </a:p>
        </p:txBody>
      </p:sp>
      <p:sp>
        <p:nvSpPr>
          <p:cNvPr id="30723" name="Rectangle 3">
            <a:extLst>
              <a:ext uri="{FF2B5EF4-FFF2-40B4-BE49-F238E27FC236}">
                <a16:creationId xmlns:a16="http://schemas.microsoft.com/office/drawing/2014/main" id="{DF84BBEA-FE08-4943-909E-FC835D93756C}"/>
              </a:ext>
            </a:extLst>
          </p:cNvPr>
          <p:cNvSpPr>
            <a:spLocks noGrp="1" noChangeArrowheads="1"/>
          </p:cNvSpPr>
          <p:nvPr>
            <p:ph type="body" idx="1"/>
          </p:nvPr>
        </p:nvSpPr>
        <p:spPr>
          <a:xfrm>
            <a:off x="914400" y="1371600"/>
            <a:ext cx="7772400" cy="4114800"/>
          </a:xfrm>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Tree>
    <p:extLst>
      <p:ext uri="{BB962C8B-B14F-4D97-AF65-F5344CB8AC3E}">
        <p14:creationId xmlns:p14="http://schemas.microsoft.com/office/powerpoint/2010/main" val="416484223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F88F05C8-B730-4440-8007-796F67EB724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9A66D1-7FE8-F04D-86A7-E59346648FFE}" type="slidenum">
              <a:rPr lang="en-US" altLang="en-US" sz="1400" smtClean="0"/>
              <a:pPr>
                <a:spcBef>
                  <a:spcPct val="0"/>
                </a:spcBef>
                <a:buClrTx/>
                <a:buSzTx/>
                <a:buFontTx/>
                <a:buNone/>
              </a:pPr>
              <a:t>36</a:t>
            </a:fld>
            <a:endParaRPr lang="en-US" altLang="en-US" sz="1400"/>
          </a:p>
        </p:txBody>
      </p:sp>
      <p:sp>
        <p:nvSpPr>
          <p:cNvPr id="31746" name="Rectangle 2">
            <a:extLst>
              <a:ext uri="{FF2B5EF4-FFF2-40B4-BE49-F238E27FC236}">
                <a16:creationId xmlns:a16="http://schemas.microsoft.com/office/drawing/2014/main" id="{3F091C3A-49DC-C748-BDB0-A16D1C1E9AC7}"/>
              </a:ext>
            </a:extLst>
          </p:cNvPr>
          <p:cNvSpPr>
            <a:spLocks noGrp="1" noChangeArrowheads="1"/>
          </p:cNvSpPr>
          <p:nvPr>
            <p:ph type="title"/>
          </p:nvPr>
        </p:nvSpPr>
        <p:spPr>
          <a:xfrm>
            <a:off x="685800" y="0"/>
            <a:ext cx="7772400" cy="1428750"/>
          </a:xfrm>
        </p:spPr>
        <p:txBody>
          <a:bodyPr/>
          <a:lstStyle/>
          <a:p>
            <a:r>
              <a:rPr lang="en-US" altLang="en-US"/>
              <a:t>Naming Conventions</a:t>
            </a:r>
          </a:p>
        </p:txBody>
      </p:sp>
      <p:sp>
        <p:nvSpPr>
          <p:cNvPr id="31747" name="Rectangle 3">
            <a:extLst>
              <a:ext uri="{FF2B5EF4-FFF2-40B4-BE49-F238E27FC236}">
                <a16:creationId xmlns:a16="http://schemas.microsoft.com/office/drawing/2014/main" id="{1E143387-4393-304A-87A2-C715070E955C}"/>
              </a:ext>
            </a:extLst>
          </p:cNvPr>
          <p:cNvSpPr>
            <a:spLocks noGrp="1" noChangeArrowheads="1"/>
          </p:cNvSpPr>
          <p:nvPr>
            <p:ph type="body" idx="1"/>
          </p:nvPr>
        </p:nvSpPr>
        <p:spPr>
          <a:xfrm>
            <a:off x="685800" y="1371600"/>
            <a:ext cx="7696200" cy="4495800"/>
          </a:xfrm>
        </p:spPr>
        <p:txBody>
          <a:bodyPr>
            <a:normAutofit/>
          </a:bodyPr>
          <a:lstStyle/>
          <a:p>
            <a:pPr algn="just"/>
            <a:r>
              <a:rPr lang="en-US" altLang="en-US" sz="2800" dirty="0">
                <a:highlight>
                  <a:srgbClr val="FFFF00"/>
                </a:highlight>
              </a:rPr>
              <a:t>Choose meaningful and descriptive names.</a:t>
            </a:r>
          </a:p>
          <a:p>
            <a:pPr algn="just"/>
            <a:r>
              <a:rPr lang="en-US" altLang="en-US" sz="2800" dirty="0"/>
              <a:t>Variables and method names:  </a:t>
            </a:r>
          </a:p>
          <a:p>
            <a:pPr lvl="1"/>
            <a:r>
              <a:rPr lang="en-US" altLang="en-US" sz="2800" dirty="0"/>
              <a:t>Use lowercase. If the name consists of several words, concatenate all in one, use lowercase for the first word, and capitalize the first letter of each subsequent word in the name. For example, the variables </a:t>
            </a:r>
            <a:r>
              <a:rPr lang="en-US" altLang="en-US" sz="2800" dirty="0">
                <a:latin typeface="Courier New" panose="02070309020205020404" pitchFamily="49" charset="0"/>
              </a:rPr>
              <a:t>radius</a:t>
            </a:r>
            <a:r>
              <a:rPr lang="en-US" altLang="en-US" sz="2800" dirty="0"/>
              <a:t> and </a:t>
            </a:r>
            <a:r>
              <a:rPr lang="en-US" altLang="en-US" sz="2800" dirty="0">
                <a:latin typeface="Courier New" panose="02070309020205020404" pitchFamily="49" charset="0"/>
              </a:rPr>
              <a:t>area</a:t>
            </a:r>
            <a:r>
              <a:rPr lang="en-US" altLang="en-US" sz="2800" dirty="0"/>
              <a:t>, and the method </a:t>
            </a:r>
            <a:r>
              <a:rPr lang="en-US" altLang="en-US" sz="2800" dirty="0" err="1">
                <a:latin typeface="Courier New" panose="02070309020205020404" pitchFamily="49" charset="0"/>
              </a:rPr>
              <a:t>computeArea</a:t>
            </a:r>
            <a:r>
              <a:rPr lang="en-US" altLang="en-US" sz="2800" dirty="0"/>
              <a:t>. </a:t>
            </a:r>
          </a:p>
        </p:txBody>
      </p:sp>
    </p:spTree>
    <p:extLst>
      <p:ext uri="{BB962C8B-B14F-4D97-AF65-F5344CB8AC3E}">
        <p14:creationId xmlns:p14="http://schemas.microsoft.com/office/powerpoint/2010/main" val="333759304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674691E8-2158-564E-A903-C5214EDBC7E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4B4876-EFC4-C44E-960C-8F51B4AD5BFE}" type="slidenum">
              <a:rPr lang="en-US" altLang="en-US" sz="1400" smtClean="0"/>
              <a:pPr>
                <a:spcBef>
                  <a:spcPct val="0"/>
                </a:spcBef>
                <a:buClrTx/>
                <a:buSzTx/>
                <a:buFontTx/>
                <a:buNone/>
              </a:pPr>
              <a:t>37</a:t>
            </a:fld>
            <a:endParaRPr lang="en-US" altLang="en-US" sz="1400"/>
          </a:p>
        </p:txBody>
      </p:sp>
      <p:sp>
        <p:nvSpPr>
          <p:cNvPr id="32770" name="Rectangle 2">
            <a:extLst>
              <a:ext uri="{FF2B5EF4-FFF2-40B4-BE49-F238E27FC236}">
                <a16:creationId xmlns:a16="http://schemas.microsoft.com/office/drawing/2014/main" id="{7BE91B17-3C9F-E240-8A1C-02199FF45296}"/>
              </a:ext>
            </a:extLst>
          </p:cNvPr>
          <p:cNvSpPr>
            <a:spLocks noGrp="1" noChangeArrowheads="1"/>
          </p:cNvSpPr>
          <p:nvPr>
            <p:ph type="title"/>
          </p:nvPr>
        </p:nvSpPr>
        <p:spPr>
          <a:xfrm>
            <a:off x="685800" y="0"/>
            <a:ext cx="7772400" cy="1428750"/>
          </a:xfrm>
        </p:spPr>
        <p:txBody>
          <a:bodyPr/>
          <a:lstStyle/>
          <a:p>
            <a:r>
              <a:rPr lang="en-US" altLang="en-US" sz="4000"/>
              <a:t>Naming Conventions, cont.</a:t>
            </a:r>
            <a:endParaRPr lang="en-US" altLang="en-US"/>
          </a:p>
        </p:txBody>
      </p:sp>
      <p:sp>
        <p:nvSpPr>
          <p:cNvPr id="32771" name="Rectangle 3">
            <a:extLst>
              <a:ext uri="{FF2B5EF4-FFF2-40B4-BE49-F238E27FC236}">
                <a16:creationId xmlns:a16="http://schemas.microsoft.com/office/drawing/2014/main" id="{23E1D6DE-13FB-8448-96CD-18E84BD59427}"/>
              </a:ext>
            </a:extLst>
          </p:cNvPr>
          <p:cNvSpPr>
            <a:spLocks noGrp="1" noChangeArrowheads="1"/>
          </p:cNvSpPr>
          <p:nvPr>
            <p:ph type="body" idx="1"/>
          </p:nvPr>
        </p:nvSpPr>
        <p:spPr>
          <a:xfrm>
            <a:off x="685800" y="1371600"/>
            <a:ext cx="6172200" cy="4114800"/>
          </a:xfrm>
        </p:spPr>
        <p:txBody>
          <a:bodyPr/>
          <a:lstStyle/>
          <a:p>
            <a:pPr algn="just">
              <a:lnSpc>
                <a:spcPct val="90000"/>
              </a:lnSpc>
            </a:pPr>
            <a:r>
              <a:rPr lang="en-US" altLang="en-US" sz="2800" dirty="0"/>
              <a:t>Class names:</a:t>
            </a:r>
            <a:r>
              <a:rPr lang="en-US" altLang="en-US" sz="2800" dirty="0">
                <a:latin typeface="Book Antiqua" panose="02040602050305030304" pitchFamily="18" charset="0"/>
              </a:rPr>
              <a:t> </a:t>
            </a:r>
          </a:p>
          <a:p>
            <a:pPr lvl="1">
              <a:lnSpc>
                <a:spcPct val="90000"/>
              </a:lnSpc>
            </a:pPr>
            <a:r>
              <a:rPr lang="en-US" altLang="en-US" sz="2400" dirty="0">
                <a:highlight>
                  <a:srgbClr val="FFFF00"/>
                </a:highlight>
              </a:rPr>
              <a:t>Capitalize the first letter of each word in the name.  For example, the class name </a:t>
            </a:r>
            <a:r>
              <a:rPr lang="en-US" altLang="en-US" sz="2200" dirty="0" err="1">
                <a:highlight>
                  <a:srgbClr val="FFFF00"/>
                </a:highlight>
                <a:latin typeface="Courier New" panose="02070309020205020404" pitchFamily="49" charset="0"/>
              </a:rPr>
              <a:t>ComputeArea</a:t>
            </a:r>
            <a:r>
              <a:rPr lang="en-US" altLang="en-US" sz="2400" dirty="0">
                <a:highlight>
                  <a:srgbClr val="FFFF00"/>
                </a:highlight>
              </a:rPr>
              <a:t>.</a:t>
            </a:r>
            <a:endParaRPr lang="en-US" altLang="en-US" sz="2400" dirty="0">
              <a:highlight>
                <a:srgbClr val="FFFF00"/>
              </a:highlight>
              <a:latin typeface="Book Antiqua" panose="02040602050305030304" pitchFamily="18" charset="0"/>
            </a:endParaRPr>
          </a:p>
          <a:p>
            <a:pPr algn="just">
              <a:lnSpc>
                <a:spcPct val="90000"/>
              </a:lnSpc>
            </a:pPr>
            <a:endParaRPr lang="en-US" altLang="en-US" sz="2800" dirty="0">
              <a:latin typeface="Book Antiqua" panose="02040602050305030304" pitchFamily="18" charset="0"/>
            </a:endParaRPr>
          </a:p>
          <a:p>
            <a:pPr algn="just">
              <a:lnSpc>
                <a:spcPct val="90000"/>
              </a:lnSpc>
              <a:spcBef>
                <a:spcPct val="0"/>
              </a:spcBef>
            </a:pPr>
            <a:r>
              <a:rPr lang="en-US" altLang="en-US" sz="2800" dirty="0"/>
              <a:t>Constants: </a:t>
            </a:r>
          </a:p>
          <a:p>
            <a:pPr lvl="1">
              <a:lnSpc>
                <a:spcPct val="90000"/>
              </a:lnSpc>
            </a:pPr>
            <a:r>
              <a:rPr lang="en-US" altLang="en-US" sz="2400" dirty="0">
                <a:highlight>
                  <a:srgbClr val="FFFF00"/>
                </a:highlight>
              </a:rPr>
              <a:t>Capitalize all letters in constants</a:t>
            </a:r>
            <a:r>
              <a:rPr lang="en-US" altLang="en-US" sz="2400" dirty="0"/>
              <a:t> and use underscores to connect words.  For example, the constant </a:t>
            </a:r>
            <a:r>
              <a:rPr lang="en-US" altLang="en-US" sz="2200" dirty="0">
                <a:latin typeface="Courier New" panose="02070309020205020404" pitchFamily="49" charset="0"/>
              </a:rPr>
              <a:t>PI and </a:t>
            </a:r>
            <a:r>
              <a:rPr lang="en-US" altLang="en-US" sz="2400" dirty="0"/>
              <a:t>MAX_VALUE</a:t>
            </a:r>
          </a:p>
        </p:txBody>
      </p:sp>
    </p:spTree>
    <p:extLst>
      <p:ext uri="{BB962C8B-B14F-4D97-AF65-F5344CB8AC3E}">
        <p14:creationId xmlns:p14="http://schemas.microsoft.com/office/powerpoint/2010/main" val="397917141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a:extLst>
              <a:ext uri="{FF2B5EF4-FFF2-40B4-BE49-F238E27FC236}">
                <a16:creationId xmlns:a16="http://schemas.microsoft.com/office/drawing/2014/main" id="{4DE71704-3D4F-7A40-B722-0808AD43854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25B297-12B3-594C-9885-E84E8E3BDC11}" type="slidenum">
              <a:rPr lang="en-US" altLang="en-US" sz="1400" smtClean="0"/>
              <a:pPr>
                <a:spcBef>
                  <a:spcPct val="0"/>
                </a:spcBef>
                <a:buClrTx/>
                <a:buSzTx/>
                <a:buFontTx/>
                <a:buNone/>
              </a:pPr>
              <a:t>38</a:t>
            </a:fld>
            <a:endParaRPr lang="en-US" altLang="en-US" sz="1400"/>
          </a:p>
        </p:txBody>
      </p:sp>
      <p:sp>
        <p:nvSpPr>
          <p:cNvPr id="33794" name="Rectangle 2">
            <a:extLst>
              <a:ext uri="{FF2B5EF4-FFF2-40B4-BE49-F238E27FC236}">
                <a16:creationId xmlns:a16="http://schemas.microsoft.com/office/drawing/2014/main" id="{98F24D79-0678-8B4F-AE28-565B51235B2B}"/>
              </a:ext>
            </a:extLst>
          </p:cNvPr>
          <p:cNvSpPr>
            <a:spLocks noGrp="1" noChangeArrowheads="1"/>
          </p:cNvSpPr>
          <p:nvPr>
            <p:ph type="title"/>
          </p:nvPr>
        </p:nvSpPr>
        <p:spPr>
          <a:xfrm>
            <a:off x="685800" y="317500"/>
            <a:ext cx="7772400" cy="538163"/>
          </a:xfrm>
        </p:spPr>
        <p:txBody>
          <a:bodyPr>
            <a:normAutofit fontScale="90000"/>
          </a:bodyPr>
          <a:lstStyle/>
          <a:p>
            <a:r>
              <a:rPr lang="en-US" altLang="en-US" sz="4000"/>
              <a:t>Numerical Data Types</a:t>
            </a:r>
          </a:p>
        </p:txBody>
      </p:sp>
      <p:sp>
        <p:nvSpPr>
          <p:cNvPr id="33795" name="Rectangle 7">
            <a:extLst>
              <a:ext uri="{FF2B5EF4-FFF2-40B4-BE49-F238E27FC236}">
                <a16:creationId xmlns:a16="http://schemas.microsoft.com/office/drawing/2014/main" id="{B922712D-9765-9A44-B050-0116E376CC52}"/>
              </a:ext>
            </a:extLst>
          </p:cNvPr>
          <p:cNvSpPr>
            <a:spLocks noChangeArrowheads="1"/>
          </p:cNvSpPr>
          <p:nvPr/>
        </p:nvSpPr>
        <p:spPr bwMode="auto">
          <a:xfrm>
            <a:off x="0" y="208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3796" name="Rectangle 9">
            <a:extLst>
              <a:ext uri="{FF2B5EF4-FFF2-40B4-BE49-F238E27FC236}">
                <a16:creationId xmlns:a16="http://schemas.microsoft.com/office/drawing/2014/main" id="{55B30BD0-8F5F-6648-B346-9E501566B743}"/>
              </a:ext>
            </a:extLst>
          </p:cNvPr>
          <p:cNvSpPr>
            <a:spLocks noChangeArrowheads="1"/>
          </p:cNvSpPr>
          <p:nvPr/>
        </p:nvSpPr>
        <p:spPr bwMode="auto">
          <a:xfrm>
            <a:off x="0" y="2152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797" name="Object 8">
            <a:extLst>
              <a:ext uri="{FF2B5EF4-FFF2-40B4-BE49-F238E27FC236}">
                <a16:creationId xmlns:a16="http://schemas.microsoft.com/office/drawing/2014/main" id="{9F55E45E-D23C-BF45-8FAD-5FB43FF5552A}"/>
              </a:ext>
            </a:extLst>
          </p:cNvPr>
          <p:cNvGraphicFramePr>
            <a:graphicFrameLocks noChangeAspect="1"/>
          </p:cNvGraphicFramePr>
          <p:nvPr/>
        </p:nvGraphicFramePr>
        <p:xfrm>
          <a:off x="153988" y="1203325"/>
          <a:ext cx="8875712" cy="4011613"/>
        </p:xfrm>
        <a:graphic>
          <a:graphicData uri="http://schemas.openxmlformats.org/presentationml/2006/ole">
            <mc:AlternateContent xmlns:mc="http://schemas.openxmlformats.org/markup-compatibility/2006">
              <mc:Choice xmlns:v="urn:schemas-microsoft-com:vml" Requires="v">
                <p:oleObj name="Picture" r:id="rId2" imgW="63601600" imgH="30683200" progId="Word.Picture.8">
                  <p:embed/>
                </p:oleObj>
              </mc:Choice>
              <mc:Fallback>
                <p:oleObj name="Picture" r:id="rId2" imgW="63601600" imgH="30683200" progId="Word.Picture.8">
                  <p:embed/>
                  <p:pic>
                    <p:nvPicPr>
                      <p:cNvPr id="33797" name="Object 8">
                        <a:extLst>
                          <a:ext uri="{FF2B5EF4-FFF2-40B4-BE49-F238E27FC236}">
                            <a16:creationId xmlns:a16="http://schemas.microsoft.com/office/drawing/2014/main" id="{9F55E45E-D23C-BF45-8FAD-5FB43FF55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203325"/>
                        <a:ext cx="8875712"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36277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74C471AA-F99B-224D-A374-24E50D281FD3}"/>
              </a:ext>
            </a:extLst>
          </p:cNvPr>
          <p:cNvSpPr>
            <a:spLocks noGrp="1" noChangeArrowheads="1"/>
          </p:cNvSpPr>
          <p:nvPr>
            <p:ph type="body" idx="1"/>
          </p:nvPr>
        </p:nvSpPr>
        <p:spPr>
          <a:xfrm>
            <a:off x="-24941" y="577849"/>
            <a:ext cx="9144000" cy="1460500"/>
          </a:xfrm>
          <a:solidFill>
            <a:schemeClr val="bg1"/>
          </a:solidFill>
        </p:spPr>
        <p:txBody>
          <a:bodyPr/>
          <a:lstStyle/>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int value = </a:t>
            </a:r>
            <a:r>
              <a:rPr lang="en-US" altLang="en-US" sz="2800" b="1" dirty="0" err="1">
                <a:latin typeface="Courier New" panose="02070309020205020404" pitchFamily="49" charset="0"/>
                <a:cs typeface="Courier New" panose="02070309020205020404" pitchFamily="49" charset="0"/>
              </a:rPr>
              <a:t>input.nextInt</a:t>
            </a:r>
            <a:r>
              <a:rPr lang="en-US" altLang="en-US" sz="2800" b="1" dirty="0">
                <a:latin typeface="Courier New" panose="02070309020205020404" pitchFamily="49" charset="0"/>
                <a:cs typeface="Courier New" panose="02070309020205020404" pitchFamily="49" charset="0"/>
              </a:rPr>
              <a:t>();</a:t>
            </a:r>
          </a:p>
        </p:txBody>
      </p:sp>
      <p:sp>
        <p:nvSpPr>
          <p:cNvPr id="34817" name="Slide Number Placeholder 4">
            <a:extLst>
              <a:ext uri="{FF2B5EF4-FFF2-40B4-BE49-F238E27FC236}">
                <a16:creationId xmlns:a16="http://schemas.microsoft.com/office/drawing/2014/main" id="{A2BDC415-CADA-AC42-876C-896C4AE0339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4EE9AE-58A8-F34A-B75B-76FD89AC489B}" type="slidenum">
              <a:rPr lang="en-US" altLang="en-US" sz="1400" smtClean="0"/>
              <a:pPr>
                <a:spcBef>
                  <a:spcPct val="0"/>
                </a:spcBef>
                <a:buClrTx/>
                <a:buSzTx/>
                <a:buFontTx/>
                <a:buNone/>
              </a:pPr>
              <a:t>39</a:t>
            </a:fld>
            <a:endParaRPr lang="en-US" altLang="en-US" sz="1400"/>
          </a:p>
        </p:txBody>
      </p:sp>
      <p:sp>
        <p:nvSpPr>
          <p:cNvPr id="34818" name="Rectangle 2">
            <a:extLst>
              <a:ext uri="{FF2B5EF4-FFF2-40B4-BE49-F238E27FC236}">
                <a16:creationId xmlns:a16="http://schemas.microsoft.com/office/drawing/2014/main" id="{E35243B5-1A76-B842-B5DF-1D537919E519}"/>
              </a:ext>
            </a:extLst>
          </p:cNvPr>
          <p:cNvSpPr>
            <a:spLocks noGrp="1" noChangeArrowheads="1"/>
          </p:cNvSpPr>
          <p:nvPr>
            <p:ph type="title"/>
          </p:nvPr>
        </p:nvSpPr>
        <p:spPr>
          <a:xfrm>
            <a:off x="0" y="-40251"/>
            <a:ext cx="7549376" cy="762000"/>
          </a:xfrm>
        </p:spPr>
        <p:txBody>
          <a:bodyPr>
            <a:normAutofit/>
          </a:bodyPr>
          <a:lstStyle/>
          <a:p>
            <a:r>
              <a:rPr lang="en-US" altLang="en-US" sz="3000" dirty="0"/>
              <a:t>Reading Numbers from the Keyboard</a:t>
            </a:r>
          </a:p>
        </p:txBody>
      </p:sp>
      <p:sp>
        <p:nvSpPr>
          <p:cNvPr id="34820" name="Rectangle 4">
            <a:extLst>
              <a:ext uri="{FF2B5EF4-FFF2-40B4-BE49-F238E27FC236}">
                <a16:creationId xmlns:a16="http://schemas.microsoft.com/office/drawing/2014/main" id="{3BF5EC16-9B1B-884A-8250-6E7F1A46BAB3}"/>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a:extLst>
              <a:ext uri="{FF2B5EF4-FFF2-40B4-BE49-F238E27FC236}">
                <a16:creationId xmlns:a16="http://schemas.microsoft.com/office/drawing/2014/main" id="{9AA61483-E2A1-6E47-9482-6A46C71C941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34822" name="Object 3">
            <a:extLst>
              <a:ext uri="{FF2B5EF4-FFF2-40B4-BE49-F238E27FC236}">
                <a16:creationId xmlns:a16="http://schemas.microsoft.com/office/drawing/2014/main" id="{6D4B014B-E42A-7147-B394-E4E1DCAE6C29}"/>
              </a:ext>
            </a:extLst>
          </p:cNvPr>
          <p:cNvGraphicFramePr>
            <a:graphicFrameLocks noChangeAspect="1"/>
          </p:cNvGraphicFramePr>
          <p:nvPr>
            <p:extLst>
              <p:ext uri="{D42A27DB-BD31-4B8C-83A1-F6EECF244321}">
                <p14:modId xmlns:p14="http://schemas.microsoft.com/office/powerpoint/2010/main" val="3118657773"/>
              </p:ext>
            </p:extLst>
          </p:nvPr>
        </p:nvGraphicFramePr>
        <p:xfrm>
          <a:off x="2762864" y="2038349"/>
          <a:ext cx="7491413" cy="4070350"/>
        </p:xfrm>
        <a:graphic>
          <a:graphicData uri="http://schemas.openxmlformats.org/presentationml/2006/ole">
            <mc:AlternateContent xmlns:mc="http://schemas.openxmlformats.org/markup-compatibility/2006">
              <mc:Choice xmlns:v="urn:schemas-microsoft-com:vml" Requires="v">
                <p:oleObj name="Picture" r:id="rId2" imgW="3251200" imgH="1765300" progId="Word.Picture.8">
                  <p:embed/>
                </p:oleObj>
              </mc:Choice>
              <mc:Fallback>
                <p:oleObj name="Picture" r:id="rId2" imgW="3251200" imgH="1765300" progId="Word.Picture.8">
                  <p:embed/>
                  <p:pic>
                    <p:nvPicPr>
                      <p:cNvPr id="34822" name="Object 3">
                        <a:extLst>
                          <a:ext uri="{FF2B5EF4-FFF2-40B4-BE49-F238E27FC236}">
                            <a16:creationId xmlns:a16="http://schemas.microsoft.com/office/drawing/2014/main" id="{6D4B014B-E42A-7147-B394-E4E1DCAE6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864" y="2038349"/>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1116CC85-51EA-E1F6-AB67-B42BC1F13D69}"/>
              </a:ext>
            </a:extLst>
          </p:cNvPr>
          <p:cNvSpPr>
            <a:spLocks noChangeArrowheads="1"/>
          </p:cNvSpPr>
          <p:nvPr/>
        </p:nvSpPr>
        <p:spPr bwMode="auto">
          <a:xfrm>
            <a:off x="0" y="1641187"/>
            <a:ext cx="294392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Scanner class in Java to read different types of numeric input from the keyboard. The table lists various methods provided by the Scanner class, each designed to read a specific type of numeric data.</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Suppose you are working at </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Atlassian</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Sydney, a leading software company in Australia. You need to develop a Java application that reads user input for various numeric types to configure application settings.</a:t>
            </a:r>
          </a:p>
        </p:txBody>
      </p:sp>
    </p:spTree>
    <p:extLst>
      <p:ext uri="{BB962C8B-B14F-4D97-AF65-F5344CB8AC3E}">
        <p14:creationId xmlns:p14="http://schemas.microsoft.com/office/powerpoint/2010/main" val="3105038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213057-32AD-4B3B-3E93-A45844A62C24}"/>
              </a:ext>
            </a:extLst>
          </p:cNvPr>
          <p:cNvSpPr>
            <a:spLocks noGrp="1"/>
          </p:cNvSpPr>
          <p:nvPr>
            <p:ph type="sldNum" sz="quarter" idx="11"/>
          </p:nvPr>
        </p:nvSpPr>
        <p:spPr/>
        <p:txBody>
          <a:bodyPr/>
          <a:lstStyle/>
          <a:p>
            <a:pPr>
              <a:defRPr/>
            </a:pPr>
            <a:fld id="{208AB09F-00FD-E144-8B32-C19D0736E558}" type="slidenum">
              <a:rPr lang="en-US" altLang="en-US" smtClean="0"/>
              <a:pPr>
                <a:defRPr/>
              </a:pPr>
              <a:t>4</a:t>
            </a:fld>
            <a:endParaRPr lang="en-US" altLang="en-US"/>
          </a:p>
        </p:txBody>
      </p:sp>
      <p:pic>
        <p:nvPicPr>
          <p:cNvPr id="8" name="Picture 7">
            <a:extLst>
              <a:ext uri="{FF2B5EF4-FFF2-40B4-BE49-F238E27FC236}">
                <a16:creationId xmlns:a16="http://schemas.microsoft.com/office/drawing/2014/main" id="{FFDFFCD3-27BB-7D4E-F6BA-457BF18A6FE1}"/>
              </a:ext>
            </a:extLst>
          </p:cNvPr>
          <p:cNvPicPr>
            <a:picLocks noChangeAspect="1"/>
          </p:cNvPicPr>
          <p:nvPr/>
        </p:nvPicPr>
        <p:blipFill rotWithShape="1">
          <a:blip r:embed="rId2"/>
          <a:srcRect b="6321"/>
          <a:stretch/>
        </p:blipFill>
        <p:spPr>
          <a:xfrm>
            <a:off x="0" y="1298685"/>
            <a:ext cx="9144000" cy="4818336"/>
          </a:xfrm>
          <a:prstGeom prst="rect">
            <a:avLst/>
          </a:prstGeom>
        </p:spPr>
      </p:pic>
      <p:sp>
        <p:nvSpPr>
          <p:cNvPr id="9" name="Rectangle: Rounded Corners 8">
            <a:extLst>
              <a:ext uri="{FF2B5EF4-FFF2-40B4-BE49-F238E27FC236}">
                <a16:creationId xmlns:a16="http://schemas.microsoft.com/office/drawing/2014/main" id="{7A2F7C69-4258-AC5D-B9E8-1D697A645778}"/>
              </a:ext>
            </a:extLst>
          </p:cNvPr>
          <p:cNvSpPr/>
          <p:nvPr/>
        </p:nvSpPr>
        <p:spPr>
          <a:xfrm>
            <a:off x="51206" y="2260397"/>
            <a:ext cx="1192378" cy="14630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Rounded Corners 11">
            <a:extLst>
              <a:ext uri="{FF2B5EF4-FFF2-40B4-BE49-F238E27FC236}">
                <a16:creationId xmlns:a16="http://schemas.microsoft.com/office/drawing/2014/main" id="{224B2065-9938-CA6D-37F7-F3663393CA90}"/>
              </a:ext>
            </a:extLst>
          </p:cNvPr>
          <p:cNvSpPr/>
          <p:nvPr/>
        </p:nvSpPr>
        <p:spPr>
          <a:xfrm>
            <a:off x="0" y="1560085"/>
            <a:ext cx="241402" cy="14630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TextBox 13">
            <a:extLst>
              <a:ext uri="{FF2B5EF4-FFF2-40B4-BE49-F238E27FC236}">
                <a16:creationId xmlns:a16="http://schemas.microsoft.com/office/drawing/2014/main" id="{B9B53F55-1A80-6EED-4CD0-6656AA331845}"/>
              </a:ext>
            </a:extLst>
          </p:cNvPr>
          <p:cNvSpPr txBox="1"/>
          <p:nvPr/>
        </p:nvSpPr>
        <p:spPr>
          <a:xfrm>
            <a:off x="0" y="5916972"/>
            <a:ext cx="9143999" cy="954107"/>
          </a:xfrm>
          <a:prstGeom prst="rect">
            <a:avLst/>
          </a:prstGeom>
          <a:solidFill>
            <a:schemeClr val="bg1"/>
          </a:solidFill>
          <a:ln>
            <a:solidFill>
              <a:schemeClr val="accent1"/>
            </a:solidFill>
          </a:ln>
        </p:spPr>
        <p:txBody>
          <a:bodyPr wrap="square">
            <a:spAutoFit/>
          </a:bodyPr>
          <a:lstStyle/>
          <a:p>
            <a:r>
              <a:rPr lang="en-AU" sz="2800" dirty="0">
                <a:latin typeface="Calibri" panose="020F0502020204030204" pitchFamily="34" charset="0"/>
                <a:cs typeface="Calibri" panose="020F0502020204030204" pitchFamily="34" charset="0"/>
              </a:rPr>
              <a:t>Or online java compiler: https://www.programiz.com/javascript/online-compiler/</a:t>
            </a:r>
          </a:p>
        </p:txBody>
      </p:sp>
    </p:spTree>
    <p:extLst>
      <p:ext uri="{BB962C8B-B14F-4D97-AF65-F5344CB8AC3E}">
        <p14:creationId xmlns:p14="http://schemas.microsoft.com/office/powerpoint/2010/main" val="3633392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74C471AA-F99B-224D-A374-24E50D281FD3}"/>
              </a:ext>
            </a:extLst>
          </p:cNvPr>
          <p:cNvSpPr>
            <a:spLocks noGrp="1" noChangeArrowheads="1"/>
          </p:cNvSpPr>
          <p:nvPr>
            <p:ph type="body" idx="1"/>
          </p:nvPr>
        </p:nvSpPr>
        <p:spPr>
          <a:xfrm>
            <a:off x="-24941" y="577849"/>
            <a:ext cx="9144000" cy="1460500"/>
          </a:xfrm>
          <a:solidFill>
            <a:schemeClr val="bg1"/>
          </a:solidFill>
        </p:spPr>
        <p:txBody>
          <a:bodyPr/>
          <a:lstStyle/>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int value = </a:t>
            </a:r>
            <a:r>
              <a:rPr lang="en-US" altLang="en-US" sz="2800" b="1" dirty="0" err="1">
                <a:latin typeface="Courier New" panose="02070309020205020404" pitchFamily="49" charset="0"/>
                <a:cs typeface="Courier New" panose="02070309020205020404" pitchFamily="49" charset="0"/>
              </a:rPr>
              <a:t>input.nextInt</a:t>
            </a:r>
            <a:r>
              <a:rPr lang="en-US" altLang="en-US" sz="2800" b="1" dirty="0">
                <a:latin typeface="Courier New" panose="02070309020205020404" pitchFamily="49" charset="0"/>
                <a:cs typeface="Courier New" panose="02070309020205020404" pitchFamily="49" charset="0"/>
              </a:rPr>
              <a:t>();</a:t>
            </a:r>
          </a:p>
        </p:txBody>
      </p:sp>
      <p:sp>
        <p:nvSpPr>
          <p:cNvPr id="34817" name="Slide Number Placeholder 4">
            <a:extLst>
              <a:ext uri="{FF2B5EF4-FFF2-40B4-BE49-F238E27FC236}">
                <a16:creationId xmlns:a16="http://schemas.microsoft.com/office/drawing/2014/main" id="{A2BDC415-CADA-AC42-876C-896C4AE0339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4EE9AE-58A8-F34A-B75B-76FD89AC489B}" type="slidenum">
              <a:rPr lang="en-US" altLang="en-US" sz="1400" smtClean="0"/>
              <a:pPr>
                <a:spcBef>
                  <a:spcPct val="0"/>
                </a:spcBef>
                <a:buClrTx/>
                <a:buSzTx/>
                <a:buFontTx/>
                <a:buNone/>
              </a:pPr>
              <a:t>40</a:t>
            </a:fld>
            <a:endParaRPr lang="en-US" altLang="en-US" sz="1400"/>
          </a:p>
        </p:txBody>
      </p:sp>
      <p:sp>
        <p:nvSpPr>
          <p:cNvPr id="34818" name="Rectangle 2">
            <a:extLst>
              <a:ext uri="{FF2B5EF4-FFF2-40B4-BE49-F238E27FC236}">
                <a16:creationId xmlns:a16="http://schemas.microsoft.com/office/drawing/2014/main" id="{E35243B5-1A76-B842-B5DF-1D537919E519}"/>
              </a:ext>
            </a:extLst>
          </p:cNvPr>
          <p:cNvSpPr>
            <a:spLocks noGrp="1" noChangeArrowheads="1"/>
          </p:cNvSpPr>
          <p:nvPr>
            <p:ph type="title"/>
          </p:nvPr>
        </p:nvSpPr>
        <p:spPr>
          <a:xfrm>
            <a:off x="0" y="-40251"/>
            <a:ext cx="7549376" cy="762000"/>
          </a:xfrm>
        </p:spPr>
        <p:txBody>
          <a:bodyPr>
            <a:normAutofit/>
          </a:bodyPr>
          <a:lstStyle/>
          <a:p>
            <a:r>
              <a:rPr lang="en-US" altLang="en-US" sz="3000" dirty="0"/>
              <a:t>Reading Numbers from the Keyboard</a:t>
            </a:r>
          </a:p>
        </p:txBody>
      </p:sp>
      <p:sp>
        <p:nvSpPr>
          <p:cNvPr id="34820" name="Rectangle 4">
            <a:extLst>
              <a:ext uri="{FF2B5EF4-FFF2-40B4-BE49-F238E27FC236}">
                <a16:creationId xmlns:a16="http://schemas.microsoft.com/office/drawing/2014/main" id="{3BF5EC16-9B1B-884A-8250-6E7F1A46BAB3}"/>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a:extLst>
              <a:ext uri="{FF2B5EF4-FFF2-40B4-BE49-F238E27FC236}">
                <a16:creationId xmlns:a16="http://schemas.microsoft.com/office/drawing/2014/main" id="{9AA61483-E2A1-6E47-9482-6A46C71C941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sp>
        <p:nvSpPr>
          <p:cNvPr id="5" name="TextBox 4">
            <a:extLst>
              <a:ext uri="{FF2B5EF4-FFF2-40B4-BE49-F238E27FC236}">
                <a16:creationId xmlns:a16="http://schemas.microsoft.com/office/drawing/2014/main" id="{DFCA5942-C964-6BCD-847A-20F03D6E69F0}"/>
              </a:ext>
            </a:extLst>
          </p:cNvPr>
          <p:cNvSpPr txBox="1"/>
          <p:nvPr/>
        </p:nvSpPr>
        <p:spPr>
          <a:xfrm>
            <a:off x="24941" y="0"/>
            <a:ext cx="9144000" cy="8494633"/>
          </a:xfrm>
          <a:prstGeom prst="rect">
            <a:avLst/>
          </a:prstGeom>
          <a:solidFill>
            <a:srgbClr val="000000"/>
          </a:solidFill>
        </p:spPr>
        <p:txBody>
          <a:bodyPr wrap="square">
            <a:spAutoFit/>
          </a:bodyPr>
          <a:lstStyle/>
          <a:p>
            <a:r>
              <a:rPr lang="en-US" sz="1300" b="0" dirty="0">
                <a:solidFill>
                  <a:srgbClr val="569CD6"/>
                </a:solidFill>
                <a:effectLst/>
                <a:highlight>
                  <a:srgbClr val="000000"/>
                </a:highlight>
                <a:latin typeface="Consolas" panose="020B0609020204030204" pitchFamily="49" charset="0"/>
              </a:rPr>
              <a:t>package</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com</a:t>
            </a:r>
            <a:r>
              <a:rPr lang="en-US" sz="1300" b="0" dirty="0" err="1">
                <a:solidFill>
                  <a:srgbClr val="D4D4D4"/>
                </a:solidFill>
                <a:effectLst/>
                <a:highlight>
                  <a:srgbClr val="000000"/>
                </a:highlight>
                <a:latin typeface="Consolas" panose="020B0609020204030204" pitchFamily="49" charset="0"/>
              </a:rPr>
              <a:t>.</a:t>
            </a:r>
            <a:r>
              <a:rPr lang="en-US" sz="1300" b="0" dirty="0" err="1">
                <a:solidFill>
                  <a:srgbClr val="4EC9B0"/>
                </a:solidFill>
                <a:effectLst/>
                <a:highlight>
                  <a:srgbClr val="000000"/>
                </a:highlight>
                <a:latin typeface="Consolas" panose="020B0609020204030204" pitchFamily="49" charset="0"/>
              </a:rPr>
              <a:t>atlassian</a:t>
            </a:r>
            <a:r>
              <a:rPr lang="en-US" sz="1300" b="0" dirty="0" err="1">
                <a:solidFill>
                  <a:srgbClr val="D4D4D4"/>
                </a:solidFill>
                <a:effectLst/>
                <a:highlight>
                  <a:srgbClr val="000000"/>
                </a:highlight>
                <a:latin typeface="Consolas" panose="020B0609020204030204" pitchFamily="49" charset="0"/>
              </a:rPr>
              <a:t>.</a:t>
            </a:r>
            <a:r>
              <a:rPr lang="en-US" sz="1300" b="0" dirty="0" err="1">
                <a:solidFill>
                  <a:srgbClr val="4EC9B0"/>
                </a:solidFill>
                <a:effectLst/>
                <a:highlight>
                  <a:srgbClr val="000000"/>
                </a:highlight>
                <a:latin typeface="Consolas" panose="020B0609020204030204" pitchFamily="49" charset="0"/>
              </a:rPr>
              <a:t>config</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569CD6"/>
                </a:solidFill>
                <a:effectLst/>
                <a:highlight>
                  <a:srgbClr val="000000"/>
                </a:highlight>
                <a:latin typeface="Consolas" panose="020B0609020204030204" pitchFamily="49" charset="0"/>
              </a:rPr>
              <a:t>import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java</a:t>
            </a:r>
            <a:r>
              <a:rPr lang="en-US" sz="1300" b="0" dirty="0" err="1">
                <a:solidFill>
                  <a:srgbClr val="D4D4D4"/>
                </a:solidFill>
                <a:effectLst/>
                <a:highlight>
                  <a:srgbClr val="000000"/>
                </a:highlight>
                <a:latin typeface="Consolas" panose="020B0609020204030204" pitchFamily="49" charset="0"/>
              </a:rPr>
              <a:t>.</a:t>
            </a:r>
            <a:r>
              <a:rPr lang="en-US" sz="1300" b="0" dirty="0" err="1">
                <a:solidFill>
                  <a:srgbClr val="4EC9B0"/>
                </a:solidFill>
                <a:effectLst/>
                <a:highlight>
                  <a:srgbClr val="000000"/>
                </a:highlight>
                <a:latin typeface="Consolas" panose="020B0609020204030204" pitchFamily="49" charset="0"/>
              </a:rPr>
              <a:t>util</a:t>
            </a:r>
            <a:r>
              <a:rPr lang="en-US" sz="1300" b="0" dirty="0" err="1">
                <a:solidFill>
                  <a:srgbClr val="D4D4D4"/>
                </a:solidFill>
                <a:effectLst/>
                <a:highlight>
                  <a:srgbClr val="000000"/>
                </a:highlight>
                <a:latin typeface="Consolas" panose="020B0609020204030204" pitchFamily="49" charset="0"/>
              </a:rPr>
              <a:t>.</a:t>
            </a:r>
            <a:r>
              <a:rPr lang="en-US" sz="1300" b="0" dirty="0" err="1">
                <a:solidFill>
                  <a:srgbClr val="4EC9B0"/>
                </a:solidFill>
                <a:effectLst/>
                <a:highlight>
                  <a:srgbClr val="000000"/>
                </a:highlight>
                <a:latin typeface="Consolas" panose="020B0609020204030204" pitchFamily="49" charset="0"/>
              </a:rPr>
              <a:t>Scanner</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569CD6"/>
                </a:solidFill>
                <a:effectLst/>
                <a:highlight>
                  <a:srgbClr val="000000"/>
                </a:highlight>
                <a:latin typeface="Consolas" panose="020B0609020204030204" pitchFamily="49" charset="0"/>
              </a:rPr>
              <a:t>public</a:t>
            </a:r>
            <a:r>
              <a:rPr lang="en-US" sz="1300" b="0" dirty="0">
                <a:solidFill>
                  <a:srgbClr val="CCCCCC"/>
                </a:solidFill>
                <a:effectLst/>
                <a:highlight>
                  <a:srgbClr val="000000"/>
                </a:highlight>
                <a:latin typeface="Consolas" panose="020B0609020204030204" pitchFamily="49" charset="0"/>
              </a:rPr>
              <a:t> </a:t>
            </a:r>
            <a:r>
              <a:rPr lang="en-US" sz="1300" b="0" dirty="0">
                <a:solidFill>
                  <a:srgbClr val="569CD6"/>
                </a:solidFill>
                <a:effectLst/>
                <a:highlight>
                  <a:srgbClr val="000000"/>
                </a:highlight>
                <a:latin typeface="Consolas" panose="020B0609020204030204" pitchFamily="49" charset="0"/>
              </a:rPr>
              <a:t>class</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UserInput</a:t>
            </a:r>
            <a:r>
              <a:rPr lang="en-US" sz="1300" b="0" dirty="0">
                <a:solidFill>
                  <a:srgbClr val="CCCCCC"/>
                </a:solidFill>
                <a:effectLst/>
                <a:highlight>
                  <a:srgbClr val="000000"/>
                </a:highlight>
                <a:latin typeface="Consolas" panose="020B0609020204030204" pitchFamily="49" charset="0"/>
              </a:rPr>
              <a:t> {</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569CD6"/>
                </a:solidFill>
                <a:effectLst/>
                <a:highlight>
                  <a:srgbClr val="000000"/>
                </a:highlight>
                <a:latin typeface="Consolas" panose="020B0609020204030204" pitchFamily="49" charset="0"/>
              </a:rPr>
              <a:t>public</a:t>
            </a:r>
            <a:r>
              <a:rPr lang="en-US" sz="1300" b="0" dirty="0">
                <a:solidFill>
                  <a:srgbClr val="CCCCCC"/>
                </a:solidFill>
                <a:effectLst/>
                <a:highlight>
                  <a:srgbClr val="000000"/>
                </a:highlight>
                <a:latin typeface="Consolas" panose="020B0609020204030204" pitchFamily="49" charset="0"/>
              </a:rPr>
              <a:t> </a:t>
            </a:r>
            <a:r>
              <a:rPr lang="en-US" sz="1300" b="0" dirty="0">
                <a:solidFill>
                  <a:srgbClr val="569CD6"/>
                </a:solidFill>
                <a:effectLst/>
                <a:highlight>
                  <a:srgbClr val="000000"/>
                </a:highlight>
                <a:latin typeface="Consolas" panose="020B0609020204030204" pitchFamily="49" charset="0"/>
              </a:rPr>
              <a:t>static</a:t>
            </a:r>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void</a:t>
            </a:r>
            <a:r>
              <a:rPr lang="en-US" sz="1300" b="0" dirty="0">
                <a:solidFill>
                  <a:srgbClr val="CCCCCC"/>
                </a:solidFill>
                <a:effectLst/>
                <a:highlight>
                  <a:srgbClr val="000000"/>
                </a:highlight>
                <a:latin typeface="Consolas" panose="020B0609020204030204" pitchFamily="49" charset="0"/>
              </a:rPr>
              <a:t> </a:t>
            </a:r>
            <a:r>
              <a:rPr lang="en-US" sz="1300" b="0" dirty="0">
                <a:solidFill>
                  <a:srgbClr val="DCDCAA"/>
                </a:solidFill>
                <a:effectLst/>
                <a:highlight>
                  <a:srgbClr val="000000"/>
                </a:highlight>
                <a:latin typeface="Consolas" panose="020B0609020204030204" pitchFamily="49" charset="0"/>
              </a:rPr>
              <a:t>main</a:t>
            </a:r>
            <a:r>
              <a:rPr lang="en-US" sz="1300" b="0" dirty="0">
                <a:solidFill>
                  <a:srgbClr val="CCCCCC"/>
                </a:solidFill>
                <a:effectLst/>
                <a:highlight>
                  <a:srgbClr val="000000"/>
                </a:highlight>
                <a:latin typeface="Consolas" panose="020B0609020204030204" pitchFamily="49" charset="0"/>
              </a:rPr>
              <a:t>(</a:t>
            </a:r>
            <a:r>
              <a:rPr lang="en-US" sz="1300" b="0" dirty="0">
                <a:solidFill>
                  <a:srgbClr val="4EC9B0"/>
                </a:solidFill>
                <a:effectLst/>
                <a:highlight>
                  <a:srgbClr val="000000"/>
                </a:highlight>
                <a:latin typeface="Consolas" panose="020B0609020204030204" pitchFamily="49" charset="0"/>
              </a:rPr>
              <a:t>String</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args</a:t>
            </a:r>
            <a:r>
              <a:rPr lang="en-US" sz="1300" b="0" dirty="0">
                <a:solidFill>
                  <a:srgbClr val="CCCCCC"/>
                </a:solidFill>
                <a:effectLst/>
                <a:highlight>
                  <a:srgbClr val="000000"/>
                </a:highlight>
                <a:latin typeface="Consolas" panose="020B0609020204030204" pitchFamily="49" charset="0"/>
              </a:rPr>
              <a:t>) {</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Scanner</a:t>
            </a:r>
            <a:r>
              <a:rPr lang="en-US" sz="1300" b="0" dirty="0">
                <a:solidFill>
                  <a:srgbClr val="CCCCCC"/>
                </a:solidFill>
                <a:effectLst/>
                <a:highlight>
                  <a:srgbClr val="000000"/>
                </a:highlight>
                <a:latin typeface="Consolas" panose="020B0609020204030204" pitchFamily="49" charset="0"/>
              </a:rPr>
              <a:t> </a:t>
            </a:r>
            <a:r>
              <a:rPr lang="en-US" sz="1300" b="0" dirty="0">
                <a:solidFill>
                  <a:srgbClr val="9CDCFE"/>
                </a:solidFill>
                <a:effectLst/>
                <a:highlight>
                  <a:srgbClr val="000000"/>
                </a:highlight>
                <a:latin typeface="Consolas" panose="020B0609020204030204" pitchFamily="49" charset="0"/>
              </a:rPr>
              <a:t>input</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a:solidFill>
                  <a:srgbClr val="C586C0"/>
                </a:solidFill>
                <a:effectLst/>
                <a:highlight>
                  <a:srgbClr val="000000"/>
                </a:highlight>
                <a:latin typeface="Consolas" panose="020B0609020204030204" pitchFamily="49" charset="0"/>
              </a:rPr>
              <a:t>new</a:t>
            </a:r>
            <a:r>
              <a:rPr lang="en-US" sz="1300" b="0" dirty="0">
                <a:solidFill>
                  <a:srgbClr val="CCCCCC"/>
                </a:solidFill>
                <a:effectLst/>
                <a:highlight>
                  <a:srgbClr val="000000"/>
                </a:highlight>
                <a:latin typeface="Consolas" panose="020B0609020204030204" pitchFamily="49" charset="0"/>
              </a:rPr>
              <a:t> </a:t>
            </a:r>
            <a:r>
              <a:rPr lang="en-US" sz="1300" b="0" dirty="0">
                <a:solidFill>
                  <a:srgbClr val="DCDCAA"/>
                </a:solidFill>
                <a:effectLst/>
                <a:highlight>
                  <a:srgbClr val="000000"/>
                </a:highlight>
                <a:latin typeface="Consolas" panose="020B0609020204030204" pitchFamily="49" charset="0"/>
              </a:rPr>
              <a:t>Scanner</a:t>
            </a:r>
            <a:r>
              <a:rPr lang="en-US" sz="1300" b="0" dirty="0">
                <a:solidFill>
                  <a:srgbClr val="CCCCCC"/>
                </a:solidFill>
                <a:effectLst/>
                <a:highlight>
                  <a:srgbClr val="000000"/>
                </a:highlight>
                <a:latin typeface="Consolas" panose="020B0609020204030204" pitchFamily="49" charset="0"/>
              </a:rPr>
              <a:t>(</a:t>
            </a:r>
            <a:r>
              <a:rPr lang="en-US" sz="1300" b="0" dirty="0">
                <a:solidFill>
                  <a:srgbClr val="4EC9B0"/>
                </a:solidFill>
                <a:effectLst/>
                <a:highlight>
                  <a:srgbClr val="000000"/>
                </a:highlight>
                <a:latin typeface="Consolas" panose="020B0609020204030204" pitchFamily="49" charset="0"/>
              </a:rPr>
              <a:t>System</a:t>
            </a:r>
            <a:r>
              <a:rPr lang="en-US" sz="1300" b="0" dirty="0">
                <a:solidFill>
                  <a:srgbClr val="CCCCCC"/>
                </a:solidFill>
                <a:effectLst/>
                <a:highlight>
                  <a:srgbClr val="000000"/>
                </a:highlight>
                <a:latin typeface="Consolas" panose="020B0609020204030204" pitchFamily="49" charset="0"/>
              </a:rPr>
              <a:t>.</a:t>
            </a:r>
            <a:r>
              <a:rPr lang="en-US" sz="1300" b="0" dirty="0">
                <a:solidFill>
                  <a:srgbClr val="4FC1FF"/>
                </a:solidFill>
                <a:effectLst/>
                <a:highlight>
                  <a:srgbClr val="000000"/>
                </a:highlight>
                <a:latin typeface="Consolas" panose="020B0609020204030204" pitchFamily="49" charset="0"/>
              </a:rPr>
              <a:t>in</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byte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 byte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byte</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byteValue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nextByte</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byte: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byteValue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short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 short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short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shortValue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nextShort</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short: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shortValue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int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an int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int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intValue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nextInt</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int: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intValue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long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 long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long</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longValue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nextLong</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long: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longValue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float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 float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float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floatValue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nextFloat</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float: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floatValue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Read double input</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"Enter a double value: "</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a:solidFill>
                  <a:srgbClr val="4EC9B0"/>
                </a:solidFill>
                <a:effectLst/>
                <a:highlight>
                  <a:srgbClr val="000000"/>
                </a:highlight>
                <a:latin typeface="Consolas" panose="020B0609020204030204" pitchFamily="49" charset="0"/>
              </a:rPr>
              <a:t>double</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doubleValue</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nextDouble</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4EC9B0"/>
                </a:solidFill>
                <a:effectLst/>
                <a:highlight>
                  <a:srgbClr val="000000"/>
                </a:highlight>
                <a:latin typeface="Consolas" panose="020B0609020204030204" pitchFamily="49" charset="0"/>
              </a:rPr>
              <a:t>System</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4FC1FF"/>
                </a:solidFill>
                <a:effectLst/>
                <a:highlight>
                  <a:srgbClr val="000000"/>
                </a:highlight>
                <a:latin typeface="Consolas" panose="020B0609020204030204" pitchFamily="49" charset="0"/>
              </a:rPr>
              <a:t>out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println</a:t>
            </a:r>
            <a:r>
              <a:rPr lang="en-US" sz="1300" b="0" dirty="0">
                <a:solidFill>
                  <a:srgbClr val="CCCCCC"/>
                </a:solidFill>
                <a:effectLst/>
                <a:highlight>
                  <a:srgbClr val="000000"/>
                </a:highlight>
                <a:latin typeface="Consolas" panose="020B0609020204030204" pitchFamily="49" charset="0"/>
              </a:rPr>
              <a:t>(</a:t>
            </a:r>
            <a:r>
              <a:rPr lang="en-US" sz="1300" b="0" dirty="0">
                <a:solidFill>
                  <a:srgbClr val="CE9178"/>
                </a:solidFill>
                <a:effectLst/>
                <a:highlight>
                  <a:srgbClr val="000000"/>
                </a:highlight>
                <a:latin typeface="Consolas" panose="020B0609020204030204" pitchFamily="49" charset="0"/>
              </a:rPr>
              <a:t>"You entered double: "</a:t>
            </a:r>
            <a:r>
              <a:rPr lang="en-US" sz="1300" b="0" dirty="0">
                <a:solidFill>
                  <a:srgbClr val="CCCCCC"/>
                </a:solidFill>
                <a:effectLst/>
                <a:highlight>
                  <a:srgbClr val="000000"/>
                </a:highlight>
                <a:latin typeface="Consolas" panose="020B0609020204030204" pitchFamily="49" charset="0"/>
              </a:rPr>
              <a:t> </a:t>
            </a:r>
            <a:r>
              <a:rPr lang="en-US" sz="1300" b="0" dirty="0">
                <a:solidFill>
                  <a:srgbClr val="D4D4D4"/>
                </a:solidFill>
                <a:effectLst/>
                <a:highlight>
                  <a:srgbClr val="000000"/>
                </a:highlight>
                <a:latin typeface="Consolas" panose="020B0609020204030204" pitchFamily="49" charset="0"/>
              </a:rPr>
              <a:t>+</a:t>
            </a:r>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doubleValue</a:t>
            </a:r>
            <a:r>
              <a:rPr lang="en-US" sz="1300" b="0" dirty="0">
                <a:solidFill>
                  <a:srgbClr val="CCCCCC"/>
                </a:solidFill>
                <a:effectLst/>
                <a:highlight>
                  <a:srgbClr val="000000"/>
                </a:highlight>
                <a:latin typeface="Consolas" panose="020B0609020204030204" pitchFamily="49" charset="0"/>
              </a:rPr>
              <a:t>);</a:t>
            </a:r>
          </a:p>
          <a:p>
            <a:br>
              <a:rPr lang="en-US" sz="1300" b="0" dirty="0">
                <a:solidFill>
                  <a:srgbClr val="CCCCCC"/>
                </a:solidFill>
                <a:effectLst/>
                <a:highlight>
                  <a:srgbClr val="000000"/>
                </a:highlight>
                <a:latin typeface="Consolas" panose="020B0609020204030204" pitchFamily="49" charset="0"/>
              </a:rPr>
            </a:br>
            <a:r>
              <a:rPr lang="en-US" sz="1300" b="0" dirty="0">
                <a:solidFill>
                  <a:srgbClr val="CCCCCC"/>
                </a:solidFill>
                <a:effectLst/>
                <a:highlight>
                  <a:srgbClr val="000000"/>
                </a:highlight>
                <a:latin typeface="Consolas" panose="020B0609020204030204" pitchFamily="49" charset="0"/>
              </a:rPr>
              <a:t>        </a:t>
            </a:r>
            <a:r>
              <a:rPr lang="en-US" sz="1300" b="0" dirty="0">
                <a:solidFill>
                  <a:srgbClr val="6A9955"/>
                </a:solidFill>
                <a:effectLst/>
                <a:highlight>
                  <a:srgbClr val="000000"/>
                </a:highlight>
                <a:latin typeface="Consolas" panose="020B0609020204030204" pitchFamily="49" charset="0"/>
              </a:rPr>
              <a:t>// Close the scanner</a:t>
            </a:r>
            <a:endParaRPr lang="en-US" sz="1300" b="0" dirty="0">
              <a:solidFill>
                <a:srgbClr val="CCCCCC"/>
              </a:solidFill>
              <a:effectLst/>
              <a:highlight>
                <a:srgbClr val="000000"/>
              </a:highlight>
              <a:latin typeface="Consolas" panose="020B0609020204030204" pitchFamily="49" charset="0"/>
            </a:endParaRPr>
          </a:p>
          <a:p>
            <a:r>
              <a:rPr lang="en-US" sz="1300" b="0" dirty="0">
                <a:solidFill>
                  <a:srgbClr val="CCCCCC"/>
                </a:solidFill>
                <a:effectLst/>
                <a:highlight>
                  <a:srgbClr val="000000"/>
                </a:highlight>
                <a:latin typeface="Consolas" panose="020B0609020204030204" pitchFamily="49" charset="0"/>
              </a:rPr>
              <a:t>        </a:t>
            </a:r>
            <a:r>
              <a:rPr lang="en-US" sz="1300" b="0" dirty="0" err="1">
                <a:solidFill>
                  <a:srgbClr val="9CDCFE"/>
                </a:solidFill>
                <a:effectLst/>
                <a:highlight>
                  <a:srgbClr val="000000"/>
                </a:highlight>
                <a:latin typeface="Consolas" panose="020B0609020204030204" pitchFamily="49" charset="0"/>
              </a:rPr>
              <a:t>input</a:t>
            </a:r>
            <a:r>
              <a:rPr lang="en-US" sz="1300" b="0" dirty="0" err="1">
                <a:solidFill>
                  <a:srgbClr val="CCCCCC"/>
                </a:solidFill>
                <a:effectLst/>
                <a:highlight>
                  <a:srgbClr val="000000"/>
                </a:highlight>
                <a:latin typeface="Consolas" panose="020B0609020204030204" pitchFamily="49" charset="0"/>
              </a:rPr>
              <a:t>.</a:t>
            </a:r>
            <a:r>
              <a:rPr lang="en-US" sz="1300" b="0" dirty="0" err="1">
                <a:solidFill>
                  <a:srgbClr val="DCDCAA"/>
                </a:solidFill>
                <a:effectLst/>
                <a:highlight>
                  <a:srgbClr val="000000"/>
                </a:highlight>
                <a:latin typeface="Consolas" panose="020B0609020204030204" pitchFamily="49" charset="0"/>
              </a:rPr>
              <a:t>close</a:t>
            </a:r>
            <a:r>
              <a:rPr lang="en-US" sz="1300" b="0" dirty="0">
                <a:solidFill>
                  <a:srgbClr val="CCCCCC"/>
                </a:solidFill>
                <a:effectLst/>
                <a:highlight>
                  <a:srgbClr val="000000"/>
                </a:highlight>
                <a:latin typeface="Consolas" panose="020B0609020204030204" pitchFamily="49" charset="0"/>
              </a:rPr>
              <a:t>();</a:t>
            </a:r>
          </a:p>
          <a:p>
            <a:r>
              <a:rPr lang="en-US" sz="1300" b="0" dirty="0">
                <a:solidFill>
                  <a:srgbClr val="CCCCCC"/>
                </a:solidFill>
                <a:effectLst/>
                <a:highlight>
                  <a:srgbClr val="000000"/>
                </a:highlight>
                <a:latin typeface="Consolas" panose="020B0609020204030204" pitchFamily="49" charset="0"/>
              </a:rPr>
              <a:t>    }</a:t>
            </a:r>
          </a:p>
          <a:p>
            <a:r>
              <a:rPr lang="en-US" sz="1300" b="0" dirty="0">
                <a:solidFill>
                  <a:srgbClr val="CCCCCC"/>
                </a:solidFill>
                <a:effectLst/>
                <a:highlight>
                  <a:srgbClr val="000000"/>
                </a:highlight>
                <a:latin typeface="Consolas" panose="020B0609020204030204" pitchFamily="49" charset="0"/>
              </a:rPr>
              <a:t>}</a:t>
            </a:r>
          </a:p>
        </p:txBody>
      </p:sp>
      <p:sp>
        <p:nvSpPr>
          <p:cNvPr id="6" name="Rectangle 1">
            <a:extLst>
              <a:ext uri="{FF2B5EF4-FFF2-40B4-BE49-F238E27FC236}">
                <a16:creationId xmlns:a16="http://schemas.microsoft.com/office/drawing/2014/main" id="{BE548B6A-5561-2C01-CB88-FF840ECE947E}"/>
              </a:ext>
            </a:extLst>
          </p:cNvPr>
          <p:cNvSpPr>
            <a:spLocks noChangeArrowheads="1"/>
          </p:cNvSpPr>
          <p:nvPr/>
        </p:nvSpPr>
        <p:spPr bwMode="auto">
          <a:xfrm>
            <a:off x="5815420" y="14747"/>
            <a:ext cx="3328580" cy="784830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Scanner input = new Scanner(System.in);</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Creates a Scanner object to read input from the standard input stream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byte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byteValue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input.nextByte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 byte value from the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short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shortValue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input.nextShort</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 short value from the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int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intValue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input.nextInt</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an int value from the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long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longValue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input.nextLong</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 long value from the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float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floatValue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input.nextFloat</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 float value from the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double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doubleValue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 </a:t>
            </a:r>
            <a:r>
              <a:rPr kumimoji="0" lang="en-US" altLang="en-US" b="1"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input.nextDouble</a:t>
            </a:r>
            <a:r>
              <a:rPr kumimoji="0" lang="en-US" altLang="en-US"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Reads a double value from the keyboard.</a:t>
            </a:r>
          </a:p>
        </p:txBody>
      </p:sp>
    </p:spTree>
    <p:extLst>
      <p:ext uri="{BB962C8B-B14F-4D97-AF65-F5344CB8AC3E}">
        <p14:creationId xmlns:p14="http://schemas.microsoft.com/office/powerpoint/2010/main" val="199483711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59759BE0-3A45-7A46-A2B5-EB89379D3B7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8762CC-F30C-5F49-BDF0-1E4076604F96}" type="slidenum">
              <a:rPr lang="en-US" altLang="en-US" sz="1400" smtClean="0"/>
              <a:pPr>
                <a:spcBef>
                  <a:spcPct val="0"/>
                </a:spcBef>
                <a:buClrTx/>
                <a:buSzTx/>
                <a:buFontTx/>
                <a:buNone/>
              </a:pPr>
              <a:t>41</a:t>
            </a:fld>
            <a:endParaRPr lang="en-US" altLang="en-US" sz="1400"/>
          </a:p>
        </p:txBody>
      </p:sp>
      <p:sp>
        <p:nvSpPr>
          <p:cNvPr id="35842" name="Rectangle 2">
            <a:extLst>
              <a:ext uri="{FF2B5EF4-FFF2-40B4-BE49-F238E27FC236}">
                <a16:creationId xmlns:a16="http://schemas.microsoft.com/office/drawing/2014/main" id="{4B621147-7B6D-1048-974A-3E1A8D57EE91}"/>
              </a:ext>
            </a:extLst>
          </p:cNvPr>
          <p:cNvSpPr>
            <a:spLocks noGrp="1" noChangeArrowheads="1"/>
          </p:cNvSpPr>
          <p:nvPr>
            <p:ph type="title"/>
          </p:nvPr>
        </p:nvSpPr>
        <p:spPr>
          <a:xfrm>
            <a:off x="693738" y="241300"/>
            <a:ext cx="7772400" cy="611188"/>
          </a:xfrm>
        </p:spPr>
        <p:txBody>
          <a:bodyPr>
            <a:normAutofit fontScale="90000"/>
          </a:bodyPr>
          <a:lstStyle/>
          <a:p>
            <a:r>
              <a:rPr lang="en-US" altLang="en-US" sz="4000"/>
              <a:t>Numeric Operators</a:t>
            </a:r>
          </a:p>
        </p:txBody>
      </p:sp>
      <p:sp>
        <p:nvSpPr>
          <p:cNvPr id="35843" name="Rectangle 6">
            <a:extLst>
              <a:ext uri="{FF2B5EF4-FFF2-40B4-BE49-F238E27FC236}">
                <a16:creationId xmlns:a16="http://schemas.microsoft.com/office/drawing/2014/main" id="{9A712331-8411-CA40-AA4A-1058CFA79ADF}"/>
              </a:ext>
            </a:extLst>
          </p:cNvPr>
          <p:cNvSpPr>
            <a:spLocks noChangeArrowheads="1"/>
          </p:cNvSpPr>
          <p:nvPr/>
        </p:nvSpPr>
        <p:spPr bwMode="auto">
          <a:xfrm>
            <a:off x="0" y="2674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4" name="Object 5">
            <a:extLst>
              <a:ext uri="{FF2B5EF4-FFF2-40B4-BE49-F238E27FC236}">
                <a16:creationId xmlns:a16="http://schemas.microsoft.com/office/drawing/2014/main" id="{152AD4B5-D487-1D4A-80F8-735174F69CCC}"/>
              </a:ext>
            </a:extLst>
          </p:cNvPr>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name="Picture" r:id="rId2" imgW="20510500" imgH="9080500" progId="Word.Picture.8">
                  <p:embed/>
                </p:oleObj>
              </mc:Choice>
              <mc:Fallback>
                <p:oleObj name="Picture" r:id="rId2" imgW="20510500" imgH="9080500" progId="Word.Picture.8">
                  <p:embed/>
                  <p:pic>
                    <p:nvPicPr>
                      <p:cNvPr id="35844" name="Object 5">
                        <a:extLst>
                          <a:ext uri="{FF2B5EF4-FFF2-40B4-BE49-F238E27FC236}">
                            <a16:creationId xmlns:a16="http://schemas.microsoft.com/office/drawing/2014/main" id="{152AD4B5-D487-1D4A-80F8-735174F6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214529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0C1CC7DE-0AC7-DF40-828B-9E6E444F96F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9DAE14-70DC-FA4A-BC15-A67467A89161}" type="slidenum">
              <a:rPr lang="en-US" altLang="en-US" sz="1400" smtClean="0"/>
              <a:pPr>
                <a:spcBef>
                  <a:spcPct val="0"/>
                </a:spcBef>
                <a:buClrTx/>
                <a:buSzTx/>
                <a:buFontTx/>
                <a:buNone/>
              </a:pPr>
              <a:t>42</a:t>
            </a:fld>
            <a:endParaRPr lang="en-US" altLang="en-US" sz="1400"/>
          </a:p>
        </p:txBody>
      </p:sp>
      <p:sp>
        <p:nvSpPr>
          <p:cNvPr id="36866" name="Rectangle 2">
            <a:extLst>
              <a:ext uri="{FF2B5EF4-FFF2-40B4-BE49-F238E27FC236}">
                <a16:creationId xmlns:a16="http://schemas.microsoft.com/office/drawing/2014/main" id="{37441C96-BAE6-4D46-BF33-40A1469F0682}"/>
              </a:ext>
            </a:extLst>
          </p:cNvPr>
          <p:cNvSpPr>
            <a:spLocks noGrp="1" noChangeArrowheads="1"/>
          </p:cNvSpPr>
          <p:nvPr>
            <p:ph type="title"/>
          </p:nvPr>
        </p:nvSpPr>
        <p:spPr>
          <a:xfrm>
            <a:off x="693738" y="241300"/>
            <a:ext cx="7772400" cy="611188"/>
          </a:xfrm>
        </p:spPr>
        <p:txBody>
          <a:bodyPr>
            <a:normAutofit fontScale="90000"/>
          </a:bodyPr>
          <a:lstStyle/>
          <a:p>
            <a:r>
              <a:rPr lang="en-US" altLang="en-US" sz="4000"/>
              <a:t>Integer Division</a:t>
            </a:r>
          </a:p>
        </p:txBody>
      </p:sp>
      <p:sp>
        <p:nvSpPr>
          <p:cNvPr id="36867" name="Rectangle 3">
            <a:extLst>
              <a:ext uri="{FF2B5EF4-FFF2-40B4-BE49-F238E27FC236}">
                <a16:creationId xmlns:a16="http://schemas.microsoft.com/office/drawing/2014/main" id="{1F6B4F87-4365-5D43-BF69-C6B0ECD8FF3D}"/>
              </a:ext>
            </a:extLst>
          </p:cNvPr>
          <p:cNvSpPr>
            <a:spLocks noGrp="1" noChangeArrowheads="1"/>
          </p:cNvSpPr>
          <p:nvPr>
            <p:ph type="body" idx="1"/>
          </p:nvPr>
        </p:nvSpPr>
        <p:spPr>
          <a:xfrm>
            <a:off x="309563" y="1277938"/>
            <a:ext cx="8524875" cy="4208462"/>
          </a:xfrm>
        </p:spPr>
        <p:txBody>
          <a:bodyPr>
            <a:normAutofit fontScale="92500"/>
          </a:bodyPr>
          <a:lstStyle/>
          <a:p>
            <a:pPr algn="just">
              <a:lnSpc>
                <a:spcPct val="90000"/>
              </a:lnSpc>
              <a:spcAft>
                <a:spcPct val="25000"/>
              </a:spcAft>
              <a:buFont typeface="Monotype Sorts" pitchFamily="2" charset="2"/>
              <a:buNone/>
            </a:pPr>
            <a:r>
              <a:rPr lang="en-US" altLang="en-US" sz="3400"/>
              <a:t>+, -, *, /, and %</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an integer 2.</a:t>
            </a:r>
          </a:p>
          <a:p>
            <a:pPr algn="just">
              <a:lnSpc>
                <a:spcPct val="90000"/>
              </a:lnSpc>
              <a:spcAft>
                <a:spcPct val="25000"/>
              </a:spcAft>
              <a:buFont typeface="Monotype Sorts" pitchFamily="2" charset="2"/>
              <a:buNone/>
            </a:pPr>
            <a:r>
              <a:rPr lang="en-US" altLang="en-US" sz="3400"/>
              <a:t>5.0 / 2 yields a double value 2.5</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1 (the remainder of the division)</a:t>
            </a:r>
            <a:r>
              <a:rPr lang="en-US" altLang="en-US" sz="3400">
                <a:latin typeface="Book Antiqua" panose="02040602050305030304" pitchFamily="18" charset="0"/>
              </a:rPr>
              <a:t> </a:t>
            </a:r>
          </a:p>
        </p:txBody>
      </p:sp>
    </p:spTree>
    <p:extLst>
      <p:ext uri="{BB962C8B-B14F-4D97-AF65-F5344CB8AC3E}">
        <p14:creationId xmlns:p14="http://schemas.microsoft.com/office/powerpoint/2010/main" val="181451552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a:extLst>
              <a:ext uri="{FF2B5EF4-FFF2-40B4-BE49-F238E27FC236}">
                <a16:creationId xmlns:a16="http://schemas.microsoft.com/office/drawing/2014/main" id="{78121468-DE98-1A48-90C4-BD348030EA9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BBA5C-3252-5747-96C9-8036D4AB26EC}" type="slidenum">
              <a:rPr lang="en-US" altLang="en-US" sz="1400" smtClean="0"/>
              <a:pPr>
                <a:spcBef>
                  <a:spcPct val="0"/>
                </a:spcBef>
                <a:buClrTx/>
                <a:buSzTx/>
                <a:buFontTx/>
                <a:buNone/>
              </a:pPr>
              <a:t>43</a:t>
            </a:fld>
            <a:endParaRPr lang="en-US" altLang="en-US" sz="1400"/>
          </a:p>
        </p:txBody>
      </p:sp>
      <p:sp>
        <p:nvSpPr>
          <p:cNvPr id="37890" name="Rectangle 2">
            <a:extLst>
              <a:ext uri="{FF2B5EF4-FFF2-40B4-BE49-F238E27FC236}">
                <a16:creationId xmlns:a16="http://schemas.microsoft.com/office/drawing/2014/main" id="{0B22AEA3-6BE7-3342-BF27-6C7ACFABCC04}"/>
              </a:ext>
            </a:extLst>
          </p:cNvPr>
          <p:cNvSpPr>
            <a:spLocks noGrp="1" noChangeArrowheads="1"/>
          </p:cNvSpPr>
          <p:nvPr>
            <p:ph type="title"/>
          </p:nvPr>
        </p:nvSpPr>
        <p:spPr>
          <a:xfrm>
            <a:off x="685800" y="152400"/>
            <a:ext cx="7772400" cy="762000"/>
          </a:xfrm>
        </p:spPr>
        <p:txBody>
          <a:bodyPr/>
          <a:lstStyle/>
          <a:p>
            <a:r>
              <a:rPr lang="en-US" altLang="en-US"/>
              <a:t>Remainder Operator</a:t>
            </a:r>
          </a:p>
        </p:txBody>
      </p:sp>
      <p:sp>
        <p:nvSpPr>
          <p:cNvPr id="37891" name="Rectangle 3">
            <a:extLst>
              <a:ext uri="{FF2B5EF4-FFF2-40B4-BE49-F238E27FC236}">
                <a16:creationId xmlns:a16="http://schemas.microsoft.com/office/drawing/2014/main" id="{AED400AF-BA46-1145-937D-596796DABE31}"/>
              </a:ext>
            </a:extLst>
          </p:cNvPr>
          <p:cNvSpPr>
            <a:spLocks noGrp="1" noChangeArrowheads="1"/>
          </p:cNvSpPr>
          <p:nvPr>
            <p:ph type="body" idx="1"/>
          </p:nvPr>
        </p:nvSpPr>
        <p:spPr>
          <a:xfrm>
            <a:off x="228600" y="1085850"/>
            <a:ext cx="8686800" cy="2876550"/>
          </a:xfrm>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37892" name="Rectangle 5">
            <a:extLst>
              <a:ext uri="{FF2B5EF4-FFF2-40B4-BE49-F238E27FC236}">
                <a16:creationId xmlns:a16="http://schemas.microsoft.com/office/drawing/2014/main" id="{80B0BE77-B4ED-5046-BBE4-BE867052F064}"/>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7893" name="Rectangle 7">
            <a:extLst>
              <a:ext uri="{FF2B5EF4-FFF2-40B4-BE49-F238E27FC236}">
                <a16:creationId xmlns:a16="http://schemas.microsoft.com/office/drawing/2014/main" id="{DB112BE0-5770-7C40-8787-97CA27D5E1F9}"/>
              </a:ext>
            </a:extLst>
          </p:cNvPr>
          <p:cNvSpPr>
            <a:spLocks noChangeArrowheads="1"/>
          </p:cNvSpPr>
          <p:nvPr/>
        </p:nvSpPr>
        <p:spPr bwMode="auto">
          <a:xfrm>
            <a:off x="0" y="2884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4" name="Object 6">
            <a:extLst>
              <a:ext uri="{FF2B5EF4-FFF2-40B4-BE49-F238E27FC236}">
                <a16:creationId xmlns:a16="http://schemas.microsoft.com/office/drawing/2014/main" id="{B4B0DAE3-024C-7B48-8EF1-15A1487DF9E8}"/>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name="Picture" r:id="rId2" imgW="28575000" imgH="6540500" progId="Word.Picture.8">
                  <p:embed/>
                </p:oleObj>
              </mc:Choice>
              <mc:Fallback>
                <p:oleObj name="Picture" r:id="rId2" imgW="28575000" imgH="6540500" progId="Word.Picture.8">
                  <p:embed/>
                  <p:pic>
                    <p:nvPicPr>
                      <p:cNvPr id="37894" name="Object 6">
                        <a:extLst>
                          <a:ext uri="{FF2B5EF4-FFF2-40B4-BE49-F238E27FC236}">
                            <a16:creationId xmlns:a16="http://schemas.microsoft.com/office/drawing/2014/main" id="{B4B0DAE3-024C-7B48-8EF1-15A1487DF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46840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44</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472003"/>
            <a:ext cx="3947652" cy="1477328"/>
          </a:xfrm>
          <a:prstGeom prst="rect">
            <a:avLst/>
          </a:prstGeom>
          <a:noFill/>
          <a:ln>
            <a:solidFill>
              <a:schemeClr val="accent1"/>
            </a:solidFill>
          </a:ln>
        </p:spPr>
        <p:txBody>
          <a:bodyPr wrap="square">
            <a:spAutoFit/>
          </a:bodyPr>
          <a:lstStyle/>
          <a:p>
            <a:r>
              <a:rPr lang="en-AU" dirty="0"/>
              <a:t>The first line imports the Scanner class from the </a:t>
            </a:r>
            <a:r>
              <a:rPr lang="en-AU" dirty="0" err="1"/>
              <a:t>java.util</a:t>
            </a:r>
            <a:r>
              <a:rPr lang="en-AU" dirty="0"/>
              <a:t> package. The Scanner class is used to read input from various sources, including user input from the keyboard.</a:t>
            </a:r>
          </a:p>
        </p:txBody>
      </p:sp>
    </p:spTree>
    <p:extLst>
      <p:ext uri="{BB962C8B-B14F-4D97-AF65-F5344CB8AC3E}">
        <p14:creationId xmlns:p14="http://schemas.microsoft.com/office/powerpoint/2010/main" val="410128933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45</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472003"/>
            <a:ext cx="3947652" cy="1200329"/>
          </a:xfrm>
          <a:prstGeom prst="rect">
            <a:avLst/>
          </a:prstGeom>
          <a:noFill/>
          <a:ln>
            <a:solidFill>
              <a:schemeClr val="accent1"/>
            </a:solidFill>
          </a:ln>
        </p:spPr>
        <p:txBody>
          <a:bodyPr wrap="square">
            <a:spAutoFit/>
          </a:bodyPr>
          <a:lstStyle/>
          <a:p>
            <a:r>
              <a:rPr lang="en-US" dirty="0"/>
              <a:t>The second line declares a public class named </a:t>
            </a:r>
            <a:r>
              <a:rPr lang="en-US" dirty="0" err="1"/>
              <a:t>DisplayTime</a:t>
            </a:r>
            <a:r>
              <a:rPr lang="en-US" dirty="0"/>
              <a:t>. The class contains the main method, which is the entry point of the program.</a:t>
            </a:r>
            <a:endParaRPr lang="en-AU" dirty="0"/>
          </a:p>
        </p:txBody>
      </p:sp>
    </p:spTree>
    <p:extLst>
      <p:ext uri="{BB962C8B-B14F-4D97-AF65-F5344CB8AC3E}">
        <p14:creationId xmlns:p14="http://schemas.microsoft.com/office/powerpoint/2010/main" val="112228972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46</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472003"/>
            <a:ext cx="3947652" cy="923330"/>
          </a:xfrm>
          <a:prstGeom prst="rect">
            <a:avLst/>
          </a:prstGeom>
          <a:noFill/>
          <a:ln>
            <a:solidFill>
              <a:schemeClr val="accent1"/>
            </a:solidFill>
          </a:ln>
        </p:spPr>
        <p:txBody>
          <a:bodyPr wrap="square">
            <a:spAutoFit/>
          </a:bodyPr>
          <a:lstStyle/>
          <a:p>
            <a:r>
              <a:rPr lang="en-US" dirty="0"/>
              <a:t>The third line declares the main method, which is the entry point for any Java application.</a:t>
            </a:r>
            <a:endParaRPr lang="en-AU" dirty="0"/>
          </a:p>
        </p:txBody>
      </p:sp>
    </p:spTree>
    <p:extLst>
      <p:ext uri="{BB962C8B-B14F-4D97-AF65-F5344CB8AC3E}">
        <p14:creationId xmlns:p14="http://schemas.microsoft.com/office/powerpoint/2010/main" val="41702498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47</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472003"/>
            <a:ext cx="3947652" cy="1200329"/>
          </a:xfrm>
          <a:prstGeom prst="rect">
            <a:avLst/>
          </a:prstGeom>
          <a:noFill/>
          <a:ln>
            <a:solidFill>
              <a:schemeClr val="accent1"/>
            </a:solidFill>
          </a:ln>
        </p:spPr>
        <p:txBody>
          <a:bodyPr wrap="square">
            <a:spAutoFit/>
          </a:bodyPr>
          <a:lstStyle/>
          <a:p>
            <a:r>
              <a:rPr lang="en-US" dirty="0"/>
              <a:t>The fourth line creates a Scanner object named input that reads input from the standard input stream (keyboard).</a:t>
            </a:r>
            <a:endParaRPr lang="en-AU" dirty="0"/>
          </a:p>
        </p:txBody>
      </p:sp>
    </p:spTree>
    <p:extLst>
      <p:ext uri="{BB962C8B-B14F-4D97-AF65-F5344CB8AC3E}">
        <p14:creationId xmlns:p14="http://schemas.microsoft.com/office/powerpoint/2010/main" val="191126555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48</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2308324"/>
          </a:xfrm>
          <a:prstGeom prst="rect">
            <a:avLst/>
          </a:prstGeom>
          <a:noFill/>
          <a:ln>
            <a:solidFill>
              <a:schemeClr val="accent1"/>
            </a:solidFill>
          </a:ln>
        </p:spPr>
        <p:txBody>
          <a:bodyPr wrap="square">
            <a:spAutoFit/>
          </a:bodyPr>
          <a:lstStyle/>
          <a:p>
            <a:r>
              <a:rPr lang="en-US" dirty="0"/>
              <a:t>The fifth line prints a prompt message to the console, asking the user to enter an integer value for seconds.</a:t>
            </a:r>
          </a:p>
          <a:p>
            <a:pPr marL="88900" indent="-88900">
              <a:buFont typeface="Arial" panose="020B0604020202020204" pitchFamily="34" charset="0"/>
              <a:buChar char="•"/>
            </a:pPr>
            <a:r>
              <a:rPr lang="en-US" dirty="0"/>
              <a:t> </a:t>
            </a:r>
            <a:r>
              <a:rPr lang="en-US" dirty="0" err="1"/>
              <a:t>System.out.print</a:t>
            </a:r>
            <a:r>
              <a:rPr lang="en-US" dirty="0"/>
              <a:t> prints the message without a newline at the end, so the cursor stays on the same line after printing.</a:t>
            </a:r>
            <a:endParaRPr lang="en-AU" dirty="0"/>
          </a:p>
        </p:txBody>
      </p:sp>
    </p:spTree>
    <p:extLst>
      <p:ext uri="{BB962C8B-B14F-4D97-AF65-F5344CB8AC3E}">
        <p14:creationId xmlns:p14="http://schemas.microsoft.com/office/powerpoint/2010/main" val="134159295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49</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1754326"/>
          </a:xfrm>
          <a:prstGeom prst="rect">
            <a:avLst/>
          </a:prstGeom>
          <a:noFill/>
          <a:ln>
            <a:solidFill>
              <a:schemeClr val="accent1"/>
            </a:solidFill>
          </a:ln>
        </p:spPr>
        <p:txBody>
          <a:bodyPr wrap="square">
            <a:spAutoFit/>
          </a:bodyPr>
          <a:lstStyle/>
          <a:p>
            <a:r>
              <a:rPr lang="en-US" dirty="0"/>
              <a:t>The sixth line reads the next integer input from the user and stores it in the seconds variable.</a:t>
            </a:r>
          </a:p>
          <a:p>
            <a:pPr marL="285750" indent="-285750">
              <a:buFont typeface="Arial" panose="020B0604020202020204" pitchFamily="34" charset="0"/>
              <a:buChar char="•"/>
            </a:pPr>
            <a:r>
              <a:rPr lang="en-US" dirty="0" err="1"/>
              <a:t>input.nextInt</a:t>
            </a:r>
            <a:r>
              <a:rPr lang="en-US" dirty="0"/>
              <a:t>() waits for the user to input an integer and then returns that value.</a:t>
            </a:r>
            <a:endParaRPr lang="en-AU" dirty="0"/>
          </a:p>
        </p:txBody>
      </p:sp>
    </p:spTree>
    <p:extLst>
      <p:ext uri="{BB962C8B-B14F-4D97-AF65-F5344CB8AC3E}">
        <p14:creationId xmlns:p14="http://schemas.microsoft.com/office/powerpoint/2010/main" val="32338589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1446A-8CE6-58F4-D8EA-0B8CF954CA0F}"/>
              </a:ext>
            </a:extLst>
          </p:cNvPr>
          <p:cNvPicPr>
            <a:picLocks noChangeAspect="1"/>
          </p:cNvPicPr>
          <p:nvPr/>
        </p:nvPicPr>
        <p:blipFill rotWithShape="1">
          <a:blip r:embed="rId2"/>
          <a:srcRect l="29808" t="427" r="30080" b="28916"/>
          <a:stretch/>
        </p:blipFill>
        <p:spPr>
          <a:xfrm>
            <a:off x="10510" y="0"/>
            <a:ext cx="6549291" cy="6489256"/>
          </a:xfrm>
          <a:prstGeom prst="rect">
            <a:avLst/>
          </a:prstGeom>
        </p:spPr>
      </p:pic>
      <p:sp>
        <p:nvSpPr>
          <p:cNvPr id="4" name="Slide Number Placeholder 3">
            <a:extLst>
              <a:ext uri="{FF2B5EF4-FFF2-40B4-BE49-F238E27FC236}">
                <a16:creationId xmlns:a16="http://schemas.microsoft.com/office/drawing/2014/main" id="{89213057-32AD-4B3B-3E93-A45844A62C24}"/>
              </a:ext>
            </a:extLst>
          </p:cNvPr>
          <p:cNvSpPr>
            <a:spLocks noGrp="1"/>
          </p:cNvSpPr>
          <p:nvPr>
            <p:ph type="sldNum" sz="quarter" idx="11"/>
          </p:nvPr>
        </p:nvSpPr>
        <p:spPr/>
        <p:txBody>
          <a:bodyPr/>
          <a:lstStyle/>
          <a:p>
            <a:pPr>
              <a:defRPr/>
            </a:pPr>
            <a:fld id="{208AB09F-00FD-E144-8B32-C19D0736E558}" type="slidenum">
              <a:rPr lang="en-US" altLang="en-US" smtClean="0"/>
              <a:pPr>
                <a:defRPr/>
              </a:pPr>
              <a:t>5</a:t>
            </a:fld>
            <a:endParaRPr lang="en-US" altLang="en-US"/>
          </a:p>
        </p:txBody>
      </p:sp>
      <p:sp>
        <p:nvSpPr>
          <p:cNvPr id="9" name="Rectangle: Rounded Corners 8">
            <a:extLst>
              <a:ext uri="{FF2B5EF4-FFF2-40B4-BE49-F238E27FC236}">
                <a16:creationId xmlns:a16="http://schemas.microsoft.com/office/drawing/2014/main" id="{7A2F7C69-4258-AC5D-B9E8-1D697A645778}"/>
              </a:ext>
            </a:extLst>
          </p:cNvPr>
          <p:cNvSpPr/>
          <p:nvPr/>
        </p:nvSpPr>
        <p:spPr>
          <a:xfrm>
            <a:off x="1207344" y="2281419"/>
            <a:ext cx="1192378" cy="22004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Rounded Corners 11">
            <a:extLst>
              <a:ext uri="{FF2B5EF4-FFF2-40B4-BE49-F238E27FC236}">
                <a16:creationId xmlns:a16="http://schemas.microsoft.com/office/drawing/2014/main" id="{224B2065-9938-CA6D-37F7-F3663393CA90}"/>
              </a:ext>
            </a:extLst>
          </p:cNvPr>
          <p:cNvSpPr/>
          <p:nvPr/>
        </p:nvSpPr>
        <p:spPr>
          <a:xfrm>
            <a:off x="1103586" y="4290126"/>
            <a:ext cx="345160" cy="22004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Rounded Corners 4">
            <a:extLst>
              <a:ext uri="{FF2B5EF4-FFF2-40B4-BE49-F238E27FC236}">
                <a16:creationId xmlns:a16="http://schemas.microsoft.com/office/drawing/2014/main" id="{3B20CC7E-BDB6-6FB6-010A-B47033552A0C}"/>
              </a:ext>
            </a:extLst>
          </p:cNvPr>
          <p:cNvSpPr/>
          <p:nvPr/>
        </p:nvSpPr>
        <p:spPr>
          <a:xfrm>
            <a:off x="1207344" y="1183088"/>
            <a:ext cx="1192378" cy="22004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Rounded Corners 5">
            <a:extLst>
              <a:ext uri="{FF2B5EF4-FFF2-40B4-BE49-F238E27FC236}">
                <a16:creationId xmlns:a16="http://schemas.microsoft.com/office/drawing/2014/main" id="{A409C11F-D87E-12E0-52C7-7D7D16DD802F}"/>
              </a:ext>
            </a:extLst>
          </p:cNvPr>
          <p:cNvSpPr/>
          <p:nvPr/>
        </p:nvSpPr>
        <p:spPr>
          <a:xfrm>
            <a:off x="1207344" y="1450063"/>
            <a:ext cx="1192378" cy="22004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Rounded Corners 6">
            <a:extLst>
              <a:ext uri="{FF2B5EF4-FFF2-40B4-BE49-F238E27FC236}">
                <a16:creationId xmlns:a16="http://schemas.microsoft.com/office/drawing/2014/main" id="{5F8AC660-5F3B-C9FC-B9EE-F8B3DCB2196F}"/>
              </a:ext>
            </a:extLst>
          </p:cNvPr>
          <p:cNvSpPr/>
          <p:nvPr/>
        </p:nvSpPr>
        <p:spPr>
          <a:xfrm>
            <a:off x="3993929" y="6082140"/>
            <a:ext cx="1233284" cy="31866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6122961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50</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1754326"/>
          </a:xfrm>
          <a:prstGeom prst="rect">
            <a:avLst/>
          </a:prstGeom>
          <a:noFill/>
          <a:ln>
            <a:solidFill>
              <a:schemeClr val="accent1"/>
            </a:solidFill>
          </a:ln>
        </p:spPr>
        <p:txBody>
          <a:bodyPr wrap="square">
            <a:spAutoFit/>
          </a:bodyPr>
          <a:lstStyle/>
          <a:p>
            <a:r>
              <a:rPr lang="en-US" dirty="0"/>
              <a:t>The seventh line calculates the number of minutes in the given seconds by dividing the seconds by 60.</a:t>
            </a:r>
          </a:p>
          <a:p>
            <a:pPr marL="285750" indent="-285750">
              <a:buFont typeface="Arial" panose="020B0604020202020204" pitchFamily="34" charset="0"/>
              <a:buChar char="•"/>
            </a:pPr>
            <a:r>
              <a:rPr lang="en-US" dirty="0"/>
              <a:t>The result is stored in the minutes variable.</a:t>
            </a:r>
            <a:endParaRPr lang="en-AU" dirty="0"/>
          </a:p>
        </p:txBody>
      </p:sp>
    </p:spTree>
    <p:extLst>
      <p:ext uri="{BB962C8B-B14F-4D97-AF65-F5344CB8AC3E}">
        <p14:creationId xmlns:p14="http://schemas.microsoft.com/office/powerpoint/2010/main" val="30018369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51</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1477328"/>
          </a:xfrm>
          <a:prstGeom prst="rect">
            <a:avLst/>
          </a:prstGeom>
          <a:noFill/>
          <a:ln>
            <a:solidFill>
              <a:schemeClr val="accent1"/>
            </a:solidFill>
          </a:ln>
        </p:spPr>
        <p:txBody>
          <a:bodyPr wrap="square">
            <a:spAutoFit/>
          </a:bodyPr>
          <a:lstStyle/>
          <a:p>
            <a:r>
              <a:rPr lang="en-US" dirty="0"/>
              <a:t>The next line calculates the remaining seconds after dividing by 60 using the modulus operator (%).</a:t>
            </a:r>
          </a:p>
          <a:p>
            <a:pPr marL="285750" indent="-285750">
              <a:buFont typeface="Arial" panose="020B0604020202020204" pitchFamily="34" charset="0"/>
              <a:buChar char="•"/>
            </a:pPr>
            <a:r>
              <a:rPr lang="en-US" dirty="0"/>
              <a:t>The result is stored in the </a:t>
            </a:r>
            <a:r>
              <a:rPr lang="en-US" dirty="0" err="1"/>
              <a:t>remainingSeconds</a:t>
            </a:r>
            <a:r>
              <a:rPr lang="en-US" dirty="0"/>
              <a:t> variable.</a:t>
            </a:r>
            <a:endParaRPr lang="en-AU" dirty="0"/>
          </a:p>
        </p:txBody>
      </p:sp>
    </p:spTree>
    <p:extLst>
      <p:ext uri="{BB962C8B-B14F-4D97-AF65-F5344CB8AC3E}">
        <p14:creationId xmlns:p14="http://schemas.microsoft.com/office/powerpoint/2010/main" val="412360918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52</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2308324"/>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sz="1600" dirty="0"/>
              <a:t>Next line prints the result to the console.</a:t>
            </a:r>
          </a:p>
          <a:p>
            <a:pPr marL="285750" indent="-285750">
              <a:buFont typeface="Arial" panose="020B0604020202020204" pitchFamily="34" charset="0"/>
              <a:buChar char="•"/>
            </a:pPr>
            <a:r>
              <a:rPr lang="en-US" sz="1600" dirty="0"/>
              <a:t>It combines the original seconds value with the calculated minutes and </a:t>
            </a:r>
            <a:r>
              <a:rPr lang="en-US" sz="1600" dirty="0" err="1"/>
              <a:t>remainingSeconds</a:t>
            </a:r>
            <a:r>
              <a:rPr lang="en-US" sz="1600" dirty="0"/>
              <a:t> values to form a complete sentence.</a:t>
            </a:r>
          </a:p>
          <a:p>
            <a:pPr marL="285750" indent="-285750">
              <a:buFont typeface="Arial" panose="020B0604020202020204" pitchFamily="34" charset="0"/>
              <a:buChar char="•"/>
            </a:pPr>
            <a:r>
              <a:rPr lang="en-US" sz="1600" dirty="0" err="1"/>
              <a:t>System.out.println</a:t>
            </a:r>
            <a:r>
              <a:rPr lang="en-US" sz="1600" dirty="0"/>
              <a:t> prints the message with a newline at the end, moving the cursor to the next line after printing.</a:t>
            </a:r>
            <a:endParaRPr lang="en-AU" sz="1600" dirty="0"/>
          </a:p>
        </p:txBody>
      </p:sp>
    </p:spTree>
    <p:extLst>
      <p:ext uri="{BB962C8B-B14F-4D97-AF65-F5344CB8AC3E}">
        <p14:creationId xmlns:p14="http://schemas.microsoft.com/office/powerpoint/2010/main" val="32038873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D7AB6A00-CA6B-C743-8345-466D79568A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38C0DF-61C1-EF41-BA3F-F9F805E9FBA5}" type="slidenum">
              <a:rPr lang="en-US" altLang="en-US" sz="1400" smtClean="0"/>
              <a:pPr>
                <a:spcBef>
                  <a:spcPct val="0"/>
                </a:spcBef>
                <a:buClrTx/>
                <a:buSzTx/>
                <a:buFontTx/>
                <a:buNone/>
              </a:pPr>
              <a:t>53</a:t>
            </a:fld>
            <a:endParaRPr lang="en-US" altLang="en-US" sz="1400"/>
          </a:p>
        </p:txBody>
      </p:sp>
      <p:sp>
        <p:nvSpPr>
          <p:cNvPr id="38914" name="Rectangle 2">
            <a:extLst>
              <a:ext uri="{FF2B5EF4-FFF2-40B4-BE49-F238E27FC236}">
                <a16:creationId xmlns:a16="http://schemas.microsoft.com/office/drawing/2014/main" id="{56515168-42DD-2D48-BE13-BC74AD923142}"/>
              </a:ext>
            </a:extLst>
          </p:cNvPr>
          <p:cNvSpPr>
            <a:spLocks noGrp="1" noChangeArrowheads="1"/>
          </p:cNvSpPr>
          <p:nvPr>
            <p:ph type="title"/>
          </p:nvPr>
        </p:nvSpPr>
        <p:spPr>
          <a:xfrm>
            <a:off x="685800" y="152400"/>
            <a:ext cx="7772400" cy="762000"/>
          </a:xfrm>
          <a:noFill/>
        </p:spPr>
        <p:txBody>
          <a:bodyPr/>
          <a:lstStyle/>
          <a:p>
            <a:r>
              <a:rPr lang="en-US" altLang="en-US"/>
              <a:t>Problem: Displaying Time</a:t>
            </a:r>
          </a:p>
        </p:txBody>
      </p:sp>
      <p:sp>
        <p:nvSpPr>
          <p:cNvPr id="38915" name="Rectangle 3">
            <a:extLst>
              <a:ext uri="{FF2B5EF4-FFF2-40B4-BE49-F238E27FC236}">
                <a16:creationId xmlns:a16="http://schemas.microsoft.com/office/drawing/2014/main" id="{B4BA1AF2-554E-A44F-875B-8EDC5436FF7C}"/>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8916" name="Rectangle 4">
            <a:extLst>
              <a:ext uri="{FF2B5EF4-FFF2-40B4-BE49-F238E27FC236}">
                <a16:creationId xmlns:a16="http://schemas.microsoft.com/office/drawing/2014/main" id="{E56990C4-5C5F-6342-B30E-3569C47DA15E}"/>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8" name="Rectangle 8">
            <a:hlinkClick r:id="rId2"/>
            <a:extLst>
              <a:ext uri="{FF2B5EF4-FFF2-40B4-BE49-F238E27FC236}">
                <a16:creationId xmlns:a16="http://schemas.microsoft.com/office/drawing/2014/main" id="{37CBDFE9-6294-E246-A4E2-896C07E3F051}"/>
              </a:ext>
            </a:extLst>
          </p:cNvPr>
          <p:cNvSpPr>
            <a:spLocks noChangeArrowheads="1"/>
          </p:cNvSpPr>
          <p:nvPr/>
        </p:nvSpPr>
        <p:spPr bwMode="auto">
          <a:xfrm>
            <a:off x="376545" y="2286000"/>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DisplayTime</a:t>
            </a:r>
            <a:endParaRPr lang="en-US" altLang="en-US" sz="2000" dirty="0"/>
          </a:p>
        </p:txBody>
      </p:sp>
      <p:pic>
        <p:nvPicPr>
          <p:cNvPr id="3" name="Picture 2">
            <a:extLst>
              <a:ext uri="{FF2B5EF4-FFF2-40B4-BE49-F238E27FC236}">
                <a16:creationId xmlns:a16="http://schemas.microsoft.com/office/drawing/2014/main" id="{A9E4090C-45A6-7693-3C64-1E0793B7D3ED}"/>
              </a:ext>
            </a:extLst>
          </p:cNvPr>
          <p:cNvPicPr>
            <a:picLocks noChangeAspect="1"/>
          </p:cNvPicPr>
          <p:nvPr/>
        </p:nvPicPr>
        <p:blipFill>
          <a:blip r:embed="rId3"/>
          <a:stretch>
            <a:fillRect/>
          </a:stretch>
        </p:blipFill>
        <p:spPr>
          <a:xfrm>
            <a:off x="0" y="2807529"/>
            <a:ext cx="7410689" cy="3826052"/>
          </a:xfrm>
          <a:prstGeom prst="rect">
            <a:avLst/>
          </a:prstGeom>
        </p:spPr>
      </p:pic>
      <p:sp>
        <p:nvSpPr>
          <p:cNvPr id="5" name="TextBox 4">
            <a:extLst>
              <a:ext uri="{FF2B5EF4-FFF2-40B4-BE49-F238E27FC236}">
                <a16:creationId xmlns:a16="http://schemas.microsoft.com/office/drawing/2014/main" id="{E4A4FF8C-C895-B39B-F42A-3F1CA015CEBD}"/>
              </a:ext>
            </a:extLst>
          </p:cNvPr>
          <p:cNvSpPr txBox="1"/>
          <p:nvPr/>
        </p:nvSpPr>
        <p:spPr>
          <a:xfrm>
            <a:off x="5196348" y="2093686"/>
            <a:ext cx="3947652" cy="830997"/>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sz="1600" dirty="0"/>
              <a:t>These lines close the main method and the </a:t>
            </a:r>
            <a:r>
              <a:rPr lang="en-US" sz="1600" dirty="0" err="1"/>
              <a:t>DisplayTime</a:t>
            </a:r>
            <a:r>
              <a:rPr lang="en-US" sz="1600" dirty="0"/>
              <a:t> class, respectively.</a:t>
            </a:r>
            <a:endParaRPr lang="en-AU" sz="1600" dirty="0"/>
          </a:p>
        </p:txBody>
      </p:sp>
      <p:sp>
        <p:nvSpPr>
          <p:cNvPr id="4" name="Rectangle: Rounded Corners 3">
            <a:extLst>
              <a:ext uri="{FF2B5EF4-FFF2-40B4-BE49-F238E27FC236}">
                <a16:creationId xmlns:a16="http://schemas.microsoft.com/office/drawing/2014/main" id="{985C77F6-E033-06B5-D47F-360F9FC82E8D}"/>
              </a:ext>
            </a:extLst>
          </p:cNvPr>
          <p:cNvSpPr/>
          <p:nvPr/>
        </p:nvSpPr>
        <p:spPr>
          <a:xfrm>
            <a:off x="0" y="5958348"/>
            <a:ext cx="609600" cy="675233"/>
          </a:xfrm>
          <a:prstGeom prst="roundRect">
            <a:avLst/>
          </a:prstGeom>
          <a:noFill/>
          <a:ln w="28575">
            <a:solidFill>
              <a:srgbClr val="F212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852881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BCAFEE-F08A-7C20-30A3-95D806D22C1D}"/>
              </a:ext>
            </a:extLst>
          </p:cNvPr>
          <p:cNvSpPr>
            <a:spLocks noGrp="1"/>
          </p:cNvSpPr>
          <p:nvPr>
            <p:ph type="sldNum" sz="quarter" idx="11"/>
          </p:nvPr>
        </p:nvSpPr>
        <p:spPr/>
        <p:txBody>
          <a:bodyPr/>
          <a:lstStyle/>
          <a:p>
            <a:pPr>
              <a:defRPr/>
            </a:pPr>
            <a:fld id="{208AB09F-00FD-E144-8B32-C19D0736E558}" type="slidenum">
              <a:rPr lang="en-US" altLang="en-US" smtClean="0"/>
              <a:pPr>
                <a:defRPr/>
              </a:pPr>
              <a:t>54</a:t>
            </a:fld>
            <a:endParaRPr lang="en-US" altLang="en-US"/>
          </a:p>
        </p:txBody>
      </p:sp>
      <p:sp>
        <p:nvSpPr>
          <p:cNvPr id="5" name="Rectangle 1">
            <a:extLst>
              <a:ext uri="{FF2B5EF4-FFF2-40B4-BE49-F238E27FC236}">
                <a16:creationId xmlns:a16="http://schemas.microsoft.com/office/drawing/2014/main" id="{F28EC216-7411-A14E-C853-BBCD580BFA8F}"/>
              </a:ext>
            </a:extLst>
          </p:cNvPr>
          <p:cNvSpPr>
            <a:spLocks noChangeArrowheads="1"/>
          </p:cNvSpPr>
          <p:nvPr/>
        </p:nvSpPr>
        <p:spPr bwMode="auto">
          <a:xfrm>
            <a:off x="0" y="830917"/>
            <a:ext cx="914400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 Run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the user enters 125 as the number of seconds, the program will output: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00FF00"/>
                </a:highlight>
                <a:latin typeface="Calibri" panose="020F0502020204030204" pitchFamily="34" charset="0"/>
                <a:cs typeface="Calibri" panose="020F0502020204030204" pitchFamily="34" charset="0"/>
              </a:rPr>
              <a:t>Enter an integer for seconds: 125</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00FF00"/>
                </a:highlight>
                <a:latin typeface="Calibri" panose="020F0502020204030204" pitchFamily="34" charset="0"/>
                <a:cs typeface="Calibri" panose="020F0502020204030204" pitchFamily="34" charset="0"/>
              </a:rPr>
              <a:t>125 seconds is 2 minutes and 5 seconds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program converts a given number of seconds into minutes and remaining seconds, demonstrating basic input handling and arithmetic operations in Java.</a:t>
            </a:r>
          </a:p>
        </p:txBody>
      </p:sp>
    </p:spTree>
    <p:extLst>
      <p:ext uri="{BB962C8B-B14F-4D97-AF65-F5344CB8AC3E}">
        <p14:creationId xmlns:p14="http://schemas.microsoft.com/office/powerpoint/2010/main" val="1268215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D80678F8-D842-6141-BDA0-0ECAD3D69B6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27566E-3BB9-974C-8B20-FCBF8CCD38FA}" type="slidenum">
              <a:rPr lang="en-US" altLang="en-US" sz="1400" smtClean="0"/>
              <a:pPr>
                <a:spcBef>
                  <a:spcPct val="0"/>
                </a:spcBef>
                <a:buClrTx/>
                <a:buSzTx/>
                <a:buFontTx/>
                <a:buNone/>
              </a:pPr>
              <a:t>55</a:t>
            </a:fld>
            <a:endParaRPr lang="en-US" altLang="en-US" sz="1400"/>
          </a:p>
        </p:txBody>
      </p:sp>
      <p:sp>
        <p:nvSpPr>
          <p:cNvPr id="39938" name="Rectangle 2">
            <a:extLst>
              <a:ext uri="{FF2B5EF4-FFF2-40B4-BE49-F238E27FC236}">
                <a16:creationId xmlns:a16="http://schemas.microsoft.com/office/drawing/2014/main" id="{39529DE2-5FB4-064B-8FA4-7CA227CA7AFA}"/>
              </a:ext>
            </a:extLst>
          </p:cNvPr>
          <p:cNvSpPr>
            <a:spLocks noGrp="1" noChangeArrowheads="1"/>
          </p:cNvSpPr>
          <p:nvPr>
            <p:ph type="title"/>
          </p:nvPr>
        </p:nvSpPr>
        <p:spPr>
          <a:xfrm>
            <a:off x="685800" y="152400"/>
            <a:ext cx="7772400" cy="762000"/>
          </a:xfrm>
        </p:spPr>
        <p:txBody>
          <a:bodyPr/>
          <a:lstStyle/>
          <a:p>
            <a:r>
              <a:rPr lang="en-US" altLang="en-US"/>
              <a:t>NOTE</a:t>
            </a:r>
          </a:p>
        </p:txBody>
      </p:sp>
      <p:sp>
        <p:nvSpPr>
          <p:cNvPr id="39939" name="Rectangle 3">
            <a:extLst>
              <a:ext uri="{FF2B5EF4-FFF2-40B4-BE49-F238E27FC236}">
                <a16:creationId xmlns:a16="http://schemas.microsoft.com/office/drawing/2014/main" id="{805E5F15-9B04-D541-957C-5188C7DC6F8C}"/>
              </a:ext>
            </a:extLst>
          </p:cNvPr>
          <p:cNvSpPr>
            <a:spLocks noGrp="1" noChangeArrowheads="1"/>
          </p:cNvSpPr>
          <p:nvPr>
            <p:ph type="body" idx="1"/>
          </p:nvPr>
        </p:nvSpPr>
        <p:spPr>
          <a:xfrm>
            <a:off x="381000" y="1143000"/>
            <a:ext cx="8610600" cy="5257800"/>
          </a:xfrm>
        </p:spPr>
        <p:txBody>
          <a:bodyPr/>
          <a:lstStyle/>
          <a:p>
            <a:pPr marL="0" indent="0">
              <a:spcAft>
                <a:spcPct val="25000"/>
              </a:spcAft>
              <a:buFont typeface="Monotype Sorts" pitchFamily="2" charset="2"/>
              <a:buNone/>
            </a:pPr>
            <a:r>
              <a:rPr lang="en-US" altLang="en-US" sz="3000" dirty="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dirty="0" err="1"/>
              <a:t>System.out.println</a:t>
            </a:r>
            <a:r>
              <a:rPr lang="en-US" altLang="en-US" sz="3000" dirty="0"/>
              <a:t>(1.0 - 0.1 - 0.1 - 0.1 - 0.1 - 0.1);</a:t>
            </a:r>
          </a:p>
          <a:p>
            <a:pPr marL="0" indent="0" algn="just">
              <a:spcAft>
                <a:spcPct val="25000"/>
              </a:spcAft>
              <a:buFont typeface="Monotype Sorts" pitchFamily="2" charset="2"/>
              <a:buNone/>
            </a:pPr>
            <a:r>
              <a:rPr lang="en-US" altLang="en-US" sz="3000" dirty="0"/>
              <a:t>displays 0.5000000000000001, not 0.5, and </a:t>
            </a:r>
          </a:p>
          <a:p>
            <a:pPr marL="0" indent="0" algn="just">
              <a:spcAft>
                <a:spcPct val="25000"/>
              </a:spcAft>
              <a:buFont typeface="Monotype Sorts" pitchFamily="2" charset="2"/>
              <a:buNone/>
            </a:pPr>
            <a:r>
              <a:rPr lang="en-US" altLang="en-US" sz="3000" dirty="0" err="1"/>
              <a:t>System.out.println</a:t>
            </a:r>
            <a:r>
              <a:rPr lang="en-US" altLang="en-US" sz="3000" dirty="0"/>
              <a:t>(1.0 - 0.9);</a:t>
            </a:r>
          </a:p>
          <a:p>
            <a:pPr marL="0" indent="0">
              <a:spcAft>
                <a:spcPct val="25000"/>
              </a:spcAft>
              <a:buFont typeface="Monotype Sorts" pitchFamily="2" charset="2"/>
              <a:buNone/>
            </a:pPr>
            <a:r>
              <a:rPr lang="en-US" altLang="en-US" sz="3000" dirty="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280574618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C75F5AB6-3468-B249-8FEB-19272784391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F4A216-B00E-8348-BEA4-10A953B597E2}" type="slidenum">
              <a:rPr lang="en-US" altLang="en-US" sz="1400" smtClean="0"/>
              <a:pPr>
                <a:spcBef>
                  <a:spcPct val="0"/>
                </a:spcBef>
                <a:buClrTx/>
                <a:buSzTx/>
                <a:buFontTx/>
                <a:buNone/>
              </a:pPr>
              <a:t>56</a:t>
            </a:fld>
            <a:endParaRPr lang="en-US" altLang="en-US" sz="1400"/>
          </a:p>
        </p:txBody>
      </p:sp>
      <p:sp>
        <p:nvSpPr>
          <p:cNvPr id="40962" name="Rectangle 2">
            <a:extLst>
              <a:ext uri="{FF2B5EF4-FFF2-40B4-BE49-F238E27FC236}">
                <a16:creationId xmlns:a16="http://schemas.microsoft.com/office/drawing/2014/main" id="{DB331805-AA92-754A-81B0-E5C992376624}"/>
              </a:ext>
            </a:extLst>
          </p:cNvPr>
          <p:cNvSpPr>
            <a:spLocks noGrp="1" noChangeArrowheads="1"/>
          </p:cNvSpPr>
          <p:nvPr>
            <p:ph type="title"/>
          </p:nvPr>
        </p:nvSpPr>
        <p:spPr>
          <a:xfrm>
            <a:off x="685800" y="0"/>
            <a:ext cx="7772400" cy="1428750"/>
          </a:xfrm>
        </p:spPr>
        <p:txBody>
          <a:bodyPr/>
          <a:lstStyle/>
          <a:p>
            <a:r>
              <a:rPr lang="en-US" altLang="en-US"/>
              <a:t>Exponent Operations </a:t>
            </a:r>
          </a:p>
        </p:txBody>
      </p:sp>
      <p:sp>
        <p:nvSpPr>
          <p:cNvPr id="40963" name="Rectangle 3">
            <a:extLst>
              <a:ext uri="{FF2B5EF4-FFF2-40B4-BE49-F238E27FC236}">
                <a16:creationId xmlns:a16="http://schemas.microsoft.com/office/drawing/2014/main" id="{76B734D1-E13C-FF42-B852-9EAC9D8762BA}"/>
              </a:ext>
            </a:extLst>
          </p:cNvPr>
          <p:cNvSpPr>
            <a:spLocks noGrp="1" noChangeArrowheads="1"/>
          </p:cNvSpPr>
          <p:nvPr>
            <p:ph type="body" idx="1"/>
          </p:nvPr>
        </p:nvSpPr>
        <p:spPr>
          <a:xfrm>
            <a:off x="269875" y="1470025"/>
            <a:ext cx="8642350" cy="4416425"/>
          </a:xfrm>
        </p:spPr>
        <p:txBody>
          <a:bodyPr/>
          <a:lstStyle/>
          <a:p>
            <a:pPr marL="0" indent="0">
              <a:lnSpc>
                <a:spcPct val="90000"/>
              </a:lnSpc>
              <a:buFont typeface="Monotype Sorts" pitchFamily="2" charset="2"/>
              <a:buNone/>
            </a:pPr>
            <a:r>
              <a:rPr lang="en-US" altLang="en-US" sz="2800" b="1">
                <a:latin typeface="Courier New" panose="02070309020205020404" pitchFamily="49" charset="0"/>
              </a:rPr>
              <a:t>System.out.println(Math.pow(2, 3)); </a:t>
            </a:r>
          </a:p>
          <a:p>
            <a:pPr marL="0" indent="0">
              <a:lnSpc>
                <a:spcPct val="90000"/>
              </a:lnSpc>
              <a:buFont typeface="Monotype Sorts" pitchFamily="2" charset="2"/>
              <a:buNone/>
            </a:pPr>
            <a:r>
              <a:rPr lang="en-US" altLang="en-US" sz="2800" b="1">
                <a:latin typeface="Courier New" panose="02070309020205020404" pitchFamily="49" charset="0"/>
              </a:rPr>
              <a:t>// Displays 8.0 </a:t>
            </a:r>
          </a:p>
          <a:p>
            <a:pPr marL="0" indent="0">
              <a:lnSpc>
                <a:spcPct val="90000"/>
              </a:lnSpc>
              <a:buFont typeface="Monotype Sorts" pitchFamily="2" charset="2"/>
              <a:buNone/>
            </a:pPr>
            <a:r>
              <a:rPr lang="en-US" altLang="en-US" sz="2800" b="1">
                <a:latin typeface="Courier New" panose="02070309020205020404" pitchFamily="49" charset="0"/>
              </a:rPr>
              <a:t>System.out.println(Math.pow(4, 0.5)); </a:t>
            </a:r>
          </a:p>
          <a:p>
            <a:pPr marL="0" indent="0">
              <a:lnSpc>
                <a:spcPct val="90000"/>
              </a:lnSpc>
              <a:buFont typeface="Monotype Sorts" pitchFamily="2" charset="2"/>
              <a:buNone/>
            </a:pPr>
            <a:r>
              <a:rPr lang="en-US" altLang="en-US" sz="2800" b="1">
                <a:latin typeface="Courier New" panose="02070309020205020404" pitchFamily="49" charset="0"/>
              </a:rPr>
              <a:t>// Displays 2.0</a:t>
            </a:r>
          </a:p>
          <a:p>
            <a:pPr marL="0" indent="0">
              <a:lnSpc>
                <a:spcPct val="90000"/>
              </a:lnSpc>
              <a:buFont typeface="Monotype Sorts" pitchFamily="2" charset="2"/>
              <a:buNone/>
            </a:pPr>
            <a:r>
              <a:rPr lang="en-US" altLang="en-US" sz="2800" b="1">
                <a:latin typeface="Courier New" panose="02070309020205020404" pitchFamily="49" charset="0"/>
              </a:rPr>
              <a:t>System.out.println(Math.pow(2.5, 2));</a:t>
            </a:r>
          </a:p>
          <a:p>
            <a:pPr marL="0" indent="0">
              <a:lnSpc>
                <a:spcPct val="90000"/>
              </a:lnSpc>
              <a:buFont typeface="Monotype Sorts" pitchFamily="2" charset="2"/>
              <a:buNone/>
            </a:pPr>
            <a:r>
              <a:rPr lang="en-US" altLang="en-US" sz="2800" b="1">
                <a:latin typeface="Courier New" panose="02070309020205020404" pitchFamily="49" charset="0"/>
              </a:rPr>
              <a:t>// Displays 6.25</a:t>
            </a:r>
          </a:p>
          <a:p>
            <a:pPr marL="0" indent="0">
              <a:lnSpc>
                <a:spcPct val="90000"/>
              </a:lnSpc>
              <a:buFont typeface="Monotype Sorts" pitchFamily="2" charset="2"/>
              <a:buNone/>
            </a:pPr>
            <a:r>
              <a:rPr lang="en-US" altLang="en-US" sz="2800" b="1">
                <a:latin typeface="Courier New" panose="02070309020205020404" pitchFamily="49" charset="0"/>
              </a:rPr>
              <a:t>System.out.println(Math.pow(2.5, -2)); </a:t>
            </a:r>
          </a:p>
          <a:p>
            <a:pPr marL="0" indent="0">
              <a:lnSpc>
                <a:spcPct val="90000"/>
              </a:lnSpc>
              <a:buFont typeface="Monotype Sorts" pitchFamily="2" charset="2"/>
              <a:buNone/>
            </a:pPr>
            <a:r>
              <a:rPr lang="en-US" altLang="en-US" sz="2800" b="1">
                <a:latin typeface="Courier New" panose="02070309020205020404" pitchFamily="49" charset="0"/>
              </a:rPr>
              <a:t>// Displays 0.16</a:t>
            </a:r>
          </a:p>
        </p:txBody>
      </p:sp>
    </p:spTree>
    <p:extLst>
      <p:ext uri="{BB962C8B-B14F-4D97-AF65-F5344CB8AC3E}">
        <p14:creationId xmlns:p14="http://schemas.microsoft.com/office/powerpoint/2010/main" val="311049921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2A47D0CA-15B4-8745-B245-2EEEE7110C2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FA4E85-08A6-204A-88DB-C9E3F69D95D3}" type="slidenum">
              <a:rPr lang="en-US" altLang="en-US" sz="1400" smtClean="0"/>
              <a:pPr>
                <a:spcBef>
                  <a:spcPct val="0"/>
                </a:spcBef>
                <a:buClrTx/>
                <a:buSzTx/>
                <a:buFontTx/>
                <a:buNone/>
              </a:pPr>
              <a:t>57</a:t>
            </a:fld>
            <a:endParaRPr lang="en-US" altLang="en-US" sz="1400"/>
          </a:p>
        </p:txBody>
      </p:sp>
      <p:sp>
        <p:nvSpPr>
          <p:cNvPr id="41986" name="Rectangle 2">
            <a:extLst>
              <a:ext uri="{FF2B5EF4-FFF2-40B4-BE49-F238E27FC236}">
                <a16:creationId xmlns:a16="http://schemas.microsoft.com/office/drawing/2014/main" id="{1ACB4708-9677-9442-A008-E2FE971A367C}"/>
              </a:ext>
            </a:extLst>
          </p:cNvPr>
          <p:cNvSpPr>
            <a:spLocks noGrp="1" noChangeArrowheads="1"/>
          </p:cNvSpPr>
          <p:nvPr>
            <p:ph type="title"/>
          </p:nvPr>
        </p:nvSpPr>
        <p:spPr>
          <a:xfrm>
            <a:off x="685800" y="0"/>
            <a:ext cx="7772400" cy="1428750"/>
          </a:xfrm>
        </p:spPr>
        <p:txBody>
          <a:bodyPr/>
          <a:lstStyle/>
          <a:p>
            <a:r>
              <a:rPr lang="en-US" altLang="en-US"/>
              <a:t>Number Literals</a:t>
            </a:r>
          </a:p>
        </p:txBody>
      </p:sp>
      <p:sp>
        <p:nvSpPr>
          <p:cNvPr id="41987" name="Rectangle 3">
            <a:extLst>
              <a:ext uri="{FF2B5EF4-FFF2-40B4-BE49-F238E27FC236}">
                <a16:creationId xmlns:a16="http://schemas.microsoft.com/office/drawing/2014/main" id="{77022E85-D9EA-2B47-94C0-2162A7AB1C48}"/>
              </a:ext>
            </a:extLst>
          </p:cNvPr>
          <p:cNvSpPr>
            <a:spLocks noGrp="1" noChangeArrowheads="1"/>
          </p:cNvSpPr>
          <p:nvPr>
            <p:ph type="body" idx="1"/>
          </p:nvPr>
        </p:nvSpPr>
        <p:spPr>
          <a:xfrm>
            <a:off x="685800" y="1371600"/>
            <a:ext cx="7772400" cy="4114800"/>
          </a:xfrm>
        </p:spPr>
        <p:txBody>
          <a:bodyPr>
            <a:normAutofit/>
          </a:bodyPr>
          <a:lstStyle/>
          <a:p>
            <a:pPr marL="0" indent="0">
              <a:lnSpc>
                <a:spcPct val="90000"/>
              </a:lnSpc>
              <a:spcAft>
                <a:spcPct val="25000"/>
              </a:spcAft>
              <a:buFont typeface="Monotype Sorts" pitchFamily="2" charset="2"/>
              <a:buNone/>
            </a:pPr>
            <a:r>
              <a:rPr lang="en-US" altLang="en-US" sz="3000" dirty="0">
                <a:cs typeface="Times New Roman" panose="02020603050405020304" pitchFamily="18" charset="0"/>
              </a:rPr>
              <a:t>A </a:t>
            </a:r>
            <a:r>
              <a:rPr lang="en-US" altLang="en-US" sz="3000" i="1" dirty="0">
                <a:cs typeface="Times New Roman" panose="02020603050405020304" pitchFamily="18" charset="0"/>
              </a:rPr>
              <a:t>literal</a:t>
            </a:r>
            <a:r>
              <a:rPr lang="en-US" altLang="en-US" sz="3000" dirty="0">
                <a:cs typeface="Times New Roman" panose="02020603050405020304"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altLang="en-US" sz="3000" dirty="0">
                <a:cs typeface="Times New Roman" panose="02020603050405020304" pitchFamily="18" charset="0"/>
              </a:rPr>
              <a:t> int </a:t>
            </a:r>
            <a:r>
              <a:rPr lang="en-US" altLang="en-US" sz="3000" dirty="0" err="1">
                <a:cs typeface="Times New Roman" panose="02020603050405020304" pitchFamily="18" charset="0"/>
              </a:rPr>
              <a:t>i</a:t>
            </a:r>
            <a:r>
              <a:rPr lang="en-US" altLang="en-US" sz="3000" dirty="0">
                <a:cs typeface="Times New Roman" panose="02020603050405020304" pitchFamily="18" charset="0"/>
              </a:rPr>
              <a:t> = 34;</a:t>
            </a:r>
          </a:p>
          <a:p>
            <a:pPr marL="0" indent="0" algn="just">
              <a:lnSpc>
                <a:spcPct val="90000"/>
              </a:lnSpc>
              <a:spcAft>
                <a:spcPct val="25000"/>
              </a:spcAft>
              <a:buFont typeface="Monotype Sorts" pitchFamily="2" charset="2"/>
              <a:buNone/>
            </a:pPr>
            <a:r>
              <a:rPr lang="en-US" altLang="en-US" sz="3000" dirty="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3000" dirty="0">
                <a:cs typeface="Times New Roman" panose="02020603050405020304" pitchFamily="18" charset="0"/>
              </a:rPr>
              <a:t>double d = 5.0;</a:t>
            </a:r>
            <a:endParaRPr lang="en-US" altLang="en-US" sz="3000" dirty="0">
              <a:latin typeface="Courier New" panose="02070309020205020404" pitchFamily="49" charset="0"/>
            </a:endParaRPr>
          </a:p>
        </p:txBody>
      </p:sp>
      <p:sp>
        <p:nvSpPr>
          <p:cNvPr id="2" name="Rectangle 1">
            <a:extLst>
              <a:ext uri="{FF2B5EF4-FFF2-40B4-BE49-F238E27FC236}">
                <a16:creationId xmlns:a16="http://schemas.microsoft.com/office/drawing/2014/main" id="{EC56163D-68AE-44A3-6A5D-425105FB7028}"/>
              </a:ext>
            </a:extLst>
          </p:cNvPr>
          <p:cNvSpPr>
            <a:spLocks noChangeArrowheads="1"/>
          </p:cNvSpPr>
          <p:nvPr/>
        </p:nvSpPr>
        <p:spPr bwMode="auto">
          <a:xfrm>
            <a:off x="5102942" y="2889892"/>
            <a:ext cx="4041058" cy="31085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literal is a constant value that is explicitly specified in the source code of a program. In the given example, the numbers 34, 1,000,000, and 5.0 are literals. </a:t>
            </a:r>
          </a:p>
        </p:txBody>
      </p:sp>
    </p:spTree>
    <p:extLst>
      <p:ext uri="{BB962C8B-B14F-4D97-AF65-F5344CB8AC3E}">
        <p14:creationId xmlns:p14="http://schemas.microsoft.com/office/powerpoint/2010/main" val="158357215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CD6E4-9BB9-53ED-E471-7534687C5273}"/>
              </a:ext>
            </a:extLst>
          </p:cNvPr>
          <p:cNvPicPr>
            <a:picLocks noChangeAspect="1"/>
          </p:cNvPicPr>
          <p:nvPr/>
        </p:nvPicPr>
        <p:blipFill rotWithShape="1">
          <a:blip r:embed="rId2"/>
          <a:srcRect r="20968" b="9140"/>
          <a:stretch/>
        </p:blipFill>
        <p:spPr>
          <a:xfrm>
            <a:off x="0" y="899652"/>
            <a:ext cx="9054053" cy="5855109"/>
          </a:xfrm>
          <a:prstGeom prst="rect">
            <a:avLst/>
          </a:prstGeom>
        </p:spPr>
      </p:pic>
    </p:spTree>
    <p:extLst>
      <p:ext uri="{BB962C8B-B14F-4D97-AF65-F5344CB8AC3E}">
        <p14:creationId xmlns:p14="http://schemas.microsoft.com/office/powerpoint/2010/main" val="3487530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2E14C-A43A-9D9C-6BFB-F689A4671AB8}"/>
              </a:ext>
            </a:extLst>
          </p:cNvPr>
          <p:cNvPicPr>
            <a:picLocks noChangeAspect="1"/>
          </p:cNvPicPr>
          <p:nvPr/>
        </p:nvPicPr>
        <p:blipFill rotWithShape="1">
          <a:blip r:embed="rId2"/>
          <a:srcRect b="5412"/>
          <a:stretch/>
        </p:blipFill>
        <p:spPr>
          <a:xfrm>
            <a:off x="0" y="1506179"/>
            <a:ext cx="9144000" cy="4865124"/>
          </a:xfrm>
          <a:prstGeom prst="rect">
            <a:avLst/>
          </a:prstGeom>
        </p:spPr>
      </p:pic>
      <p:sp>
        <p:nvSpPr>
          <p:cNvPr id="4" name="Rectangle: Rounded Corners 3">
            <a:extLst>
              <a:ext uri="{FF2B5EF4-FFF2-40B4-BE49-F238E27FC236}">
                <a16:creationId xmlns:a16="http://schemas.microsoft.com/office/drawing/2014/main" id="{923AFE78-1382-F0F9-B080-9E2323A66468}"/>
              </a:ext>
            </a:extLst>
          </p:cNvPr>
          <p:cNvSpPr/>
          <p:nvPr/>
        </p:nvSpPr>
        <p:spPr>
          <a:xfrm>
            <a:off x="3087014" y="2713939"/>
            <a:ext cx="1192378" cy="13898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6809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213057-32AD-4B3B-3E93-A45844A62C24}"/>
              </a:ext>
            </a:extLst>
          </p:cNvPr>
          <p:cNvSpPr>
            <a:spLocks noGrp="1"/>
          </p:cNvSpPr>
          <p:nvPr>
            <p:ph type="sldNum" sz="quarter" idx="11"/>
          </p:nvPr>
        </p:nvSpPr>
        <p:spPr/>
        <p:txBody>
          <a:bodyPr/>
          <a:lstStyle/>
          <a:p>
            <a:pPr>
              <a:defRPr/>
            </a:pPr>
            <a:fld id="{208AB09F-00FD-E144-8B32-C19D0736E558}" type="slidenum">
              <a:rPr lang="en-US" altLang="en-US" smtClean="0"/>
              <a:pPr>
                <a:defRPr/>
              </a:pPr>
              <a:t>6</a:t>
            </a:fld>
            <a:endParaRPr lang="en-US" altLang="en-US"/>
          </a:p>
        </p:txBody>
      </p:sp>
      <p:pic>
        <p:nvPicPr>
          <p:cNvPr id="8" name="Picture 7">
            <a:extLst>
              <a:ext uri="{FF2B5EF4-FFF2-40B4-BE49-F238E27FC236}">
                <a16:creationId xmlns:a16="http://schemas.microsoft.com/office/drawing/2014/main" id="{A587EE7C-ACB1-813F-B3F9-435A8F3633A2}"/>
              </a:ext>
            </a:extLst>
          </p:cNvPr>
          <p:cNvPicPr>
            <a:picLocks noChangeAspect="1"/>
          </p:cNvPicPr>
          <p:nvPr/>
        </p:nvPicPr>
        <p:blipFill rotWithShape="1">
          <a:blip r:embed="rId2"/>
          <a:srcRect r="18965" b="21443"/>
          <a:stretch/>
        </p:blipFill>
        <p:spPr>
          <a:xfrm>
            <a:off x="0" y="857250"/>
            <a:ext cx="9105937" cy="4965481"/>
          </a:xfrm>
          <a:prstGeom prst="rect">
            <a:avLst/>
          </a:prstGeom>
        </p:spPr>
      </p:pic>
      <p:sp>
        <p:nvSpPr>
          <p:cNvPr id="10" name="Rectangle: Rounded Corners 9">
            <a:extLst>
              <a:ext uri="{FF2B5EF4-FFF2-40B4-BE49-F238E27FC236}">
                <a16:creationId xmlns:a16="http://schemas.microsoft.com/office/drawing/2014/main" id="{8E710B4C-CF76-431B-764A-C09D1807250A}"/>
              </a:ext>
            </a:extLst>
          </p:cNvPr>
          <p:cNvSpPr/>
          <p:nvPr/>
        </p:nvSpPr>
        <p:spPr>
          <a:xfrm>
            <a:off x="1439915" y="1173809"/>
            <a:ext cx="304802" cy="203046"/>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Rounded Corners 10">
            <a:extLst>
              <a:ext uri="{FF2B5EF4-FFF2-40B4-BE49-F238E27FC236}">
                <a16:creationId xmlns:a16="http://schemas.microsoft.com/office/drawing/2014/main" id="{E7643C48-1FD5-0DA0-1596-65319D564EC1}"/>
              </a:ext>
            </a:extLst>
          </p:cNvPr>
          <p:cNvSpPr/>
          <p:nvPr/>
        </p:nvSpPr>
        <p:spPr>
          <a:xfrm>
            <a:off x="1439914" y="1693414"/>
            <a:ext cx="1481961" cy="203046"/>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Rounded Corners 12">
            <a:extLst>
              <a:ext uri="{FF2B5EF4-FFF2-40B4-BE49-F238E27FC236}">
                <a16:creationId xmlns:a16="http://schemas.microsoft.com/office/drawing/2014/main" id="{45AF516F-74C6-B4D9-1C2A-032B0B2718F7}"/>
              </a:ext>
            </a:extLst>
          </p:cNvPr>
          <p:cNvSpPr/>
          <p:nvPr/>
        </p:nvSpPr>
        <p:spPr>
          <a:xfrm>
            <a:off x="2921875" y="1737130"/>
            <a:ext cx="1807780" cy="15933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737583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D37A73-3988-A37B-9CFD-5F725602518A}"/>
              </a:ext>
            </a:extLst>
          </p:cNvPr>
          <p:cNvSpPr txBox="1"/>
          <p:nvPr/>
        </p:nvSpPr>
        <p:spPr>
          <a:xfrm>
            <a:off x="0" y="4351737"/>
            <a:ext cx="9144000" cy="369332"/>
          </a:xfrm>
          <a:prstGeom prst="rect">
            <a:avLst/>
          </a:prstGeom>
          <a:noFill/>
        </p:spPr>
        <p:txBody>
          <a:bodyPr wrap="square">
            <a:spAutoFit/>
          </a:bodyPr>
          <a:lstStyle/>
          <a:p>
            <a:r>
              <a:rPr lang="en-AU" dirty="0"/>
              <a:t>C:\Users\gaming 15\eclipse-workspace\</a:t>
            </a:r>
            <a:r>
              <a:rPr lang="en-AU" dirty="0" err="1"/>
              <a:t>UserInputOutputProject</a:t>
            </a:r>
            <a:r>
              <a:rPr lang="en-AU" dirty="0"/>
              <a:t>\</a:t>
            </a:r>
            <a:r>
              <a:rPr lang="en-AU" dirty="0" err="1"/>
              <a:t>src</a:t>
            </a:r>
            <a:r>
              <a:rPr lang="en-AU" dirty="0"/>
              <a:t>\com\</a:t>
            </a:r>
            <a:r>
              <a:rPr lang="en-AU" dirty="0" err="1"/>
              <a:t>atlassian</a:t>
            </a:r>
            <a:r>
              <a:rPr lang="en-AU" dirty="0"/>
              <a:t>\config</a:t>
            </a:r>
          </a:p>
        </p:txBody>
      </p:sp>
      <p:sp>
        <p:nvSpPr>
          <p:cNvPr id="5" name="TextBox 4">
            <a:extLst>
              <a:ext uri="{FF2B5EF4-FFF2-40B4-BE49-F238E27FC236}">
                <a16:creationId xmlns:a16="http://schemas.microsoft.com/office/drawing/2014/main" id="{BA0CC430-414C-873C-58A8-B7DBF10D856F}"/>
              </a:ext>
            </a:extLst>
          </p:cNvPr>
          <p:cNvSpPr txBox="1"/>
          <p:nvPr/>
        </p:nvSpPr>
        <p:spPr>
          <a:xfrm>
            <a:off x="0" y="0"/>
            <a:ext cx="9144000" cy="4247317"/>
          </a:xfrm>
          <a:prstGeom prst="rect">
            <a:avLst/>
          </a:prstGeom>
          <a:noFill/>
        </p:spPr>
        <p:txBody>
          <a:bodyPr wrap="square">
            <a:spAutoFit/>
          </a:bodyPr>
          <a:lstStyle/>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package</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com.atlassian.config</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br>
              <a:rPr lang="en-US" sz="1800" dirty="0">
                <a:solidFill>
                  <a:srgbClr val="000000"/>
                </a:solidFill>
                <a:effectLst/>
                <a:highlight>
                  <a:srgbClr val="FFFFFF"/>
                </a:highlight>
                <a:latin typeface="Consolas" panose="020B0609020204030204" pitchFamily="49" charset="0"/>
              </a:rPr>
            </a:b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Configuration {</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static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main(String[] </a:t>
            </a:r>
            <a:r>
              <a:rPr lang="en-US" sz="1800" dirty="0" err="1">
                <a:solidFill>
                  <a:srgbClr val="6A3E3E"/>
                </a:solidFill>
                <a:effectLst/>
                <a:highlight>
                  <a:srgbClr val="FFFFFF"/>
                </a:highlight>
                <a:latin typeface="Consolas" panose="020B0609020204030204" pitchFamily="49" charset="0"/>
              </a:rPr>
              <a:t>args</a:t>
            </a:r>
            <a:r>
              <a:rPr lang="en-US" sz="1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int</a:t>
            </a:r>
            <a:r>
              <a:rPr lang="en-US" sz="1800" dirty="0">
                <a:solidFill>
                  <a:srgbClr val="000000"/>
                </a:solidFill>
                <a:effectLst/>
                <a:highlight>
                  <a:srgbClr val="FFFFFF"/>
                </a:highlight>
                <a:latin typeface="Consolas" panose="020B0609020204030204" pitchFamily="49" charset="0"/>
              </a:rPr>
              <a:t> </a:t>
            </a:r>
            <a:r>
              <a:rPr lang="en-US" sz="1800" dirty="0" err="1">
                <a:solidFill>
                  <a:srgbClr val="6A3E3E"/>
                </a:solidFill>
                <a:effectLst/>
                <a:highlight>
                  <a:srgbClr val="FFFFFF"/>
                </a:highlight>
                <a:latin typeface="Consolas" panose="020B0609020204030204" pitchFamily="49" charset="0"/>
              </a:rPr>
              <a:t>maxRetries</a:t>
            </a:r>
            <a:r>
              <a:rPr lang="en-US" sz="1800" dirty="0">
                <a:solidFill>
                  <a:srgbClr val="000000"/>
                </a:solidFill>
                <a:effectLst/>
                <a:highlight>
                  <a:srgbClr val="FFFFFF"/>
                </a:highlight>
                <a:latin typeface="Consolas" panose="020B0609020204030204" pitchFamily="49" charset="0"/>
              </a:rPr>
              <a:t> = 5; </a:t>
            </a:r>
            <a:r>
              <a:rPr lang="en-US" sz="1800" dirty="0">
                <a:solidFill>
                  <a:srgbClr val="3F7F5F"/>
                </a:solidFill>
                <a:effectLst/>
                <a:highlight>
                  <a:srgbClr val="FFFFFF"/>
                </a:highlight>
                <a:latin typeface="Consolas" panose="020B0609020204030204" pitchFamily="49" charset="0"/>
              </a:rPr>
              <a:t>// Maximum number of retry attempts</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long</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timeout</a:t>
            </a:r>
            <a:r>
              <a:rPr lang="en-US" sz="1800" dirty="0">
                <a:solidFill>
                  <a:srgbClr val="000000"/>
                </a:solidFill>
                <a:effectLst/>
                <a:highlight>
                  <a:srgbClr val="FFFFFF"/>
                </a:highlight>
                <a:latin typeface="Consolas" panose="020B0609020204030204" pitchFamily="49" charset="0"/>
              </a:rPr>
              <a:t> = 1000000L; </a:t>
            </a:r>
            <a:r>
              <a:rPr lang="en-US" sz="1800" dirty="0">
                <a:solidFill>
                  <a:srgbClr val="3F7F5F"/>
                </a:solidFill>
                <a:effectLst/>
                <a:highlight>
                  <a:srgbClr val="FFFFFF"/>
                </a:highlight>
                <a:latin typeface="Consolas" panose="020B0609020204030204" pitchFamily="49" charset="0"/>
              </a:rPr>
              <a:t>// Timeout duration in milliseconds</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double</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 = 1.1; </a:t>
            </a:r>
            <a:r>
              <a:rPr lang="en-US" sz="1800" dirty="0">
                <a:solidFill>
                  <a:srgbClr val="3F7F5F"/>
                </a:solidFill>
                <a:effectLst/>
                <a:highlight>
                  <a:srgbClr val="FFFFFF"/>
                </a:highlight>
                <a:latin typeface="Consolas" panose="020B0609020204030204" pitchFamily="49" charset="0"/>
              </a:rPr>
              <a:t>// Software version</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br>
              <a:rPr lang="en-US" sz="1800" dirty="0">
                <a:solidFill>
                  <a:srgbClr val="000000"/>
                </a:solidFill>
                <a:effectLst/>
                <a:highlight>
                  <a:srgbClr val="FFFFFF"/>
                </a:highlight>
                <a:latin typeface="Consolas" panose="020B0609020204030204" pitchFamily="49" charset="0"/>
              </a:rPr>
            </a:b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"Max Retries: "</a:t>
            </a:r>
            <a:r>
              <a:rPr lang="en-US" sz="1800" dirty="0">
                <a:solidFill>
                  <a:srgbClr val="000000"/>
                </a:solidFill>
                <a:effectLst/>
                <a:highlight>
                  <a:srgbClr val="FFFFFF"/>
                </a:highlight>
                <a:latin typeface="Consolas" panose="020B0609020204030204" pitchFamily="49" charset="0"/>
              </a:rPr>
              <a:t> + </a:t>
            </a:r>
            <a:r>
              <a:rPr lang="en-US" sz="1800" dirty="0" err="1">
                <a:solidFill>
                  <a:srgbClr val="6A3E3E"/>
                </a:solidFill>
                <a:effectLst/>
                <a:highlight>
                  <a:srgbClr val="FFFFFF"/>
                </a:highlight>
                <a:latin typeface="Consolas" panose="020B0609020204030204" pitchFamily="49" charset="0"/>
              </a:rPr>
              <a:t>maxRetries</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"Timeout: "</a:t>
            </a:r>
            <a:r>
              <a:rPr lang="en-US" sz="1800" dirty="0">
                <a:solidFill>
                  <a:srgbClr val="000000"/>
                </a:solidFill>
                <a:effectLst/>
                <a:highlight>
                  <a:srgbClr val="FFFFFF"/>
                </a:highlight>
                <a:latin typeface="Consolas" panose="020B0609020204030204" pitchFamily="49" charset="0"/>
              </a:rPr>
              <a:t> + </a:t>
            </a:r>
            <a:r>
              <a:rPr lang="en-US" sz="1800" dirty="0">
                <a:solidFill>
                  <a:srgbClr val="6A3E3E"/>
                </a:solidFill>
                <a:effectLst/>
                <a:highlight>
                  <a:srgbClr val="FFFFFF"/>
                </a:highlight>
                <a:latin typeface="Consolas" panose="020B0609020204030204" pitchFamily="49" charset="0"/>
              </a:rPr>
              <a:t>timeout</a:t>
            </a:r>
            <a:r>
              <a:rPr lang="en-US" sz="1800" dirty="0">
                <a:solidFill>
                  <a:srgbClr val="000000"/>
                </a:solidFill>
                <a:effectLst/>
                <a:highlight>
                  <a:srgbClr val="FFFFFF"/>
                </a:highlight>
                <a:latin typeface="Consolas" panose="020B0609020204030204" pitchFamily="49" charset="0"/>
              </a:rPr>
              <a:t> + </a:t>
            </a:r>
            <a:r>
              <a:rPr lang="en-US" sz="1800" dirty="0">
                <a:solidFill>
                  <a:srgbClr val="2A00FF"/>
                </a:solidFill>
                <a:effectLst/>
                <a:highlight>
                  <a:srgbClr val="FFFFFF"/>
                </a:highlight>
                <a:latin typeface="Consolas" panose="020B0609020204030204" pitchFamily="49" charset="0"/>
              </a:rPr>
              <a:t>" </a:t>
            </a:r>
            <a:r>
              <a:rPr lang="en-US" sz="1800" dirty="0" err="1">
                <a:solidFill>
                  <a:srgbClr val="2A00FF"/>
                </a:solidFill>
                <a:effectLst/>
                <a:highlight>
                  <a:srgbClr val="FFFFFF"/>
                </a:highlight>
                <a:latin typeface="Consolas" panose="020B0609020204030204" pitchFamily="49" charset="0"/>
              </a:rPr>
              <a:t>ms</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"Version: "</a:t>
            </a:r>
            <a:r>
              <a:rPr lang="en-US" sz="1800" dirty="0">
                <a:solidFill>
                  <a:srgbClr val="000000"/>
                </a:solidFill>
                <a:effectLst/>
                <a:highlight>
                  <a:srgbClr val="FFFFFF"/>
                </a:highlight>
                <a:latin typeface="Consolas" panose="020B0609020204030204" pitchFamily="49" charset="0"/>
              </a:rPr>
              <a:t> + </a:t>
            </a:r>
            <a:r>
              <a:rPr lang="en-US" sz="1800" dirty="0">
                <a:solidFill>
                  <a:srgbClr val="6A3E3E"/>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a:solidFill>
                  <a:srgbClr val="000000"/>
                </a:solidFill>
                <a:effectLst/>
                <a:highlight>
                  <a:srgbClr val="FFFFFF"/>
                </a:highlight>
                <a:latin typeface="Consolas" panose="020B0609020204030204" pitchFamily="49" charset="0"/>
              </a:rPr>
              <a:t>}</a:t>
            </a:r>
          </a:p>
        </p:txBody>
      </p:sp>
      <p:pic>
        <p:nvPicPr>
          <p:cNvPr id="8" name="Picture 7">
            <a:extLst>
              <a:ext uri="{FF2B5EF4-FFF2-40B4-BE49-F238E27FC236}">
                <a16:creationId xmlns:a16="http://schemas.microsoft.com/office/drawing/2014/main" id="{5CB6CB80-E1E4-D1A0-3A0F-5C8232C42961}"/>
              </a:ext>
            </a:extLst>
          </p:cNvPr>
          <p:cNvPicPr>
            <a:picLocks noChangeAspect="1"/>
          </p:cNvPicPr>
          <p:nvPr/>
        </p:nvPicPr>
        <p:blipFill rotWithShape="1">
          <a:blip r:embed="rId2"/>
          <a:srcRect t="729" r="30753" b="43262"/>
          <a:stretch/>
        </p:blipFill>
        <p:spPr>
          <a:xfrm>
            <a:off x="5171092" y="4721069"/>
            <a:ext cx="3972908" cy="1807550"/>
          </a:xfrm>
          <a:prstGeom prst="rect">
            <a:avLst/>
          </a:prstGeom>
        </p:spPr>
      </p:pic>
    </p:spTree>
    <p:extLst>
      <p:ext uri="{BB962C8B-B14F-4D97-AF65-F5344CB8AC3E}">
        <p14:creationId xmlns:p14="http://schemas.microsoft.com/office/powerpoint/2010/main" val="874104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0CC430-414C-873C-58A8-B7DBF10D856F}"/>
              </a:ext>
            </a:extLst>
          </p:cNvPr>
          <p:cNvSpPr txBox="1"/>
          <p:nvPr/>
        </p:nvSpPr>
        <p:spPr>
          <a:xfrm>
            <a:off x="0" y="0"/>
            <a:ext cx="9144000" cy="3416320"/>
          </a:xfrm>
          <a:prstGeom prst="rect">
            <a:avLst/>
          </a:prstGeom>
          <a:noFill/>
        </p:spPr>
        <p:txBody>
          <a:bodyPr wrap="square">
            <a:spAutoFit/>
          </a:bodyPr>
          <a:lstStyle/>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package</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com.atlassian.config</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Configuration {</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static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main(String[] </a:t>
            </a:r>
            <a:r>
              <a:rPr lang="en-US" sz="1800" dirty="0" err="1">
                <a:solidFill>
                  <a:srgbClr val="6A3E3E"/>
                </a:solidFill>
                <a:effectLst/>
                <a:highlight>
                  <a:srgbClr val="FFFFFF"/>
                </a:highlight>
                <a:latin typeface="Consolas" panose="020B0609020204030204" pitchFamily="49" charset="0"/>
              </a:rPr>
              <a:t>args</a:t>
            </a:r>
            <a:r>
              <a:rPr lang="en-US" sz="1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int</a:t>
            </a:r>
            <a:r>
              <a:rPr lang="en-US" sz="1800" dirty="0">
                <a:solidFill>
                  <a:srgbClr val="000000"/>
                </a:solidFill>
                <a:effectLst/>
                <a:highlight>
                  <a:srgbClr val="FFFFFF"/>
                </a:highlight>
                <a:latin typeface="Consolas" panose="020B0609020204030204" pitchFamily="49" charset="0"/>
              </a:rPr>
              <a:t> </a:t>
            </a:r>
            <a:r>
              <a:rPr lang="en-US" sz="1800" dirty="0" err="1">
                <a:solidFill>
                  <a:srgbClr val="6A3E3E"/>
                </a:solidFill>
                <a:effectLst/>
                <a:highlight>
                  <a:srgbClr val="FFFFFF"/>
                </a:highlight>
                <a:latin typeface="Consolas" panose="020B0609020204030204" pitchFamily="49" charset="0"/>
              </a:rPr>
              <a:t>maxRetries</a:t>
            </a:r>
            <a:r>
              <a:rPr lang="en-US" sz="1800" dirty="0">
                <a:solidFill>
                  <a:srgbClr val="000000"/>
                </a:solidFill>
                <a:effectLst/>
                <a:highlight>
                  <a:srgbClr val="FFFFFF"/>
                </a:highlight>
                <a:latin typeface="Consolas" panose="020B0609020204030204" pitchFamily="49" charset="0"/>
              </a:rPr>
              <a:t> = 5; </a:t>
            </a:r>
            <a:r>
              <a:rPr lang="en-US" sz="1800" dirty="0">
                <a:solidFill>
                  <a:srgbClr val="3F7F5F"/>
                </a:solidFill>
                <a:effectLst/>
                <a:highlight>
                  <a:srgbClr val="FFFFFF"/>
                </a:highlight>
                <a:latin typeface="Consolas" panose="020B0609020204030204" pitchFamily="49" charset="0"/>
              </a:rPr>
              <a:t>// Maximum number of retry attempts</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long</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timeout</a:t>
            </a:r>
            <a:r>
              <a:rPr lang="en-US" sz="1800" dirty="0">
                <a:solidFill>
                  <a:srgbClr val="000000"/>
                </a:solidFill>
                <a:effectLst/>
                <a:highlight>
                  <a:srgbClr val="FFFFFF"/>
                </a:highlight>
                <a:latin typeface="Consolas" panose="020B0609020204030204" pitchFamily="49" charset="0"/>
              </a:rPr>
              <a:t> = 1000000L; </a:t>
            </a:r>
            <a:r>
              <a:rPr lang="en-US" sz="1800" dirty="0">
                <a:solidFill>
                  <a:srgbClr val="3F7F5F"/>
                </a:solidFill>
                <a:effectLst/>
                <a:highlight>
                  <a:srgbClr val="FFFFFF"/>
                </a:highlight>
                <a:latin typeface="Consolas" panose="020B0609020204030204" pitchFamily="49" charset="0"/>
              </a:rPr>
              <a:t>// Timeout duration in milliseconds</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double</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 = 1.1; </a:t>
            </a:r>
            <a:r>
              <a:rPr lang="en-US" sz="1800" dirty="0">
                <a:solidFill>
                  <a:srgbClr val="3F7F5F"/>
                </a:solidFill>
                <a:effectLst/>
                <a:highlight>
                  <a:srgbClr val="FFFFFF"/>
                </a:highlight>
                <a:latin typeface="Consolas" panose="020B0609020204030204" pitchFamily="49" charset="0"/>
              </a:rPr>
              <a:t>// Software version</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br>
              <a:rPr lang="en-US" sz="1800" dirty="0">
                <a:solidFill>
                  <a:srgbClr val="000000"/>
                </a:solidFill>
                <a:effectLst/>
                <a:highlight>
                  <a:srgbClr val="FFFFFF"/>
                </a:highlight>
                <a:latin typeface="Consolas" panose="020B0609020204030204" pitchFamily="49" charset="0"/>
              </a:rPr>
            </a:b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"Max Retries: "</a:t>
            </a:r>
            <a:r>
              <a:rPr lang="en-US" sz="1800" dirty="0">
                <a:solidFill>
                  <a:srgbClr val="000000"/>
                </a:solidFill>
                <a:effectLst/>
                <a:highlight>
                  <a:srgbClr val="FFFFFF"/>
                </a:highlight>
                <a:latin typeface="Consolas" panose="020B0609020204030204" pitchFamily="49" charset="0"/>
              </a:rPr>
              <a:t> + </a:t>
            </a:r>
            <a:r>
              <a:rPr lang="en-US" sz="1800" dirty="0" err="1">
                <a:solidFill>
                  <a:srgbClr val="6A3E3E"/>
                </a:solidFill>
                <a:effectLst/>
                <a:highlight>
                  <a:srgbClr val="FFFFFF"/>
                </a:highlight>
                <a:latin typeface="Consolas" panose="020B0609020204030204" pitchFamily="49" charset="0"/>
              </a:rPr>
              <a:t>maxRetries</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"Timeout: "</a:t>
            </a:r>
            <a:r>
              <a:rPr lang="en-US" sz="1800" dirty="0">
                <a:solidFill>
                  <a:srgbClr val="000000"/>
                </a:solidFill>
                <a:effectLst/>
                <a:highlight>
                  <a:srgbClr val="FFFFFF"/>
                </a:highlight>
                <a:latin typeface="Consolas" panose="020B0609020204030204" pitchFamily="49" charset="0"/>
              </a:rPr>
              <a:t> + </a:t>
            </a:r>
            <a:r>
              <a:rPr lang="en-US" sz="1800" dirty="0">
                <a:solidFill>
                  <a:srgbClr val="6A3E3E"/>
                </a:solidFill>
                <a:effectLst/>
                <a:highlight>
                  <a:srgbClr val="FFFFFF"/>
                </a:highlight>
                <a:latin typeface="Consolas" panose="020B0609020204030204" pitchFamily="49" charset="0"/>
              </a:rPr>
              <a:t>timeout</a:t>
            </a:r>
            <a:r>
              <a:rPr lang="en-US" sz="1800" dirty="0">
                <a:solidFill>
                  <a:srgbClr val="000000"/>
                </a:solidFill>
                <a:effectLst/>
                <a:highlight>
                  <a:srgbClr val="FFFFFF"/>
                </a:highlight>
                <a:latin typeface="Consolas" panose="020B0609020204030204" pitchFamily="49" charset="0"/>
              </a:rPr>
              <a:t> + </a:t>
            </a:r>
            <a:r>
              <a:rPr lang="en-US" sz="1800" dirty="0">
                <a:solidFill>
                  <a:srgbClr val="2A00FF"/>
                </a:solidFill>
                <a:effectLst/>
                <a:highlight>
                  <a:srgbClr val="FFFFFF"/>
                </a:highlight>
                <a:latin typeface="Consolas" panose="020B0609020204030204" pitchFamily="49" charset="0"/>
              </a:rPr>
              <a:t>" </a:t>
            </a:r>
            <a:r>
              <a:rPr lang="en-US" sz="1800" dirty="0" err="1">
                <a:solidFill>
                  <a:srgbClr val="2A00FF"/>
                </a:solidFill>
                <a:effectLst/>
                <a:highlight>
                  <a:srgbClr val="FFFFFF"/>
                </a:highlight>
                <a:latin typeface="Consolas" panose="020B0609020204030204" pitchFamily="49" charset="0"/>
              </a:rPr>
              <a:t>ms</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"Version: "</a:t>
            </a:r>
            <a:r>
              <a:rPr lang="en-US" sz="1800" dirty="0">
                <a:solidFill>
                  <a:srgbClr val="000000"/>
                </a:solidFill>
                <a:effectLst/>
                <a:highlight>
                  <a:srgbClr val="FFFFFF"/>
                </a:highlight>
                <a:latin typeface="Consolas" panose="020B0609020204030204" pitchFamily="49" charset="0"/>
              </a:rPr>
              <a:t> + </a:t>
            </a:r>
            <a:r>
              <a:rPr lang="en-US" sz="1800" dirty="0">
                <a:solidFill>
                  <a:srgbClr val="6A3E3E"/>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800" dirty="0">
                <a:solidFill>
                  <a:srgbClr val="000000"/>
                </a:solidFill>
                <a:effectLst/>
                <a:highlight>
                  <a:srgbClr val="FFFFFF"/>
                </a:highlight>
                <a:latin typeface="Consolas" panose="020B0609020204030204" pitchFamily="49" charset="0"/>
              </a:rPr>
              <a:t>}</a:t>
            </a:r>
          </a:p>
        </p:txBody>
      </p:sp>
      <p:sp>
        <p:nvSpPr>
          <p:cNvPr id="2" name="Rectangle 1">
            <a:extLst>
              <a:ext uri="{FF2B5EF4-FFF2-40B4-BE49-F238E27FC236}">
                <a16:creationId xmlns:a16="http://schemas.microsoft.com/office/drawing/2014/main" id="{895CF3A8-EDE6-94E6-1723-B4E4617EECA7}"/>
              </a:ext>
            </a:extLst>
          </p:cNvPr>
          <p:cNvSpPr>
            <a:spLocks noChangeArrowheads="1"/>
          </p:cNvSpPr>
          <p:nvPr/>
        </p:nvSpPr>
        <p:spPr bwMode="auto">
          <a:xfrm>
            <a:off x="0" y="3416320"/>
            <a:ext cx="9144000" cy="34163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 </a:t>
            </a:r>
            <a:r>
              <a:rPr kumimoji="0" lang="en-US" altLang="en-US"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maxRetries</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5;</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line assigns the integer literal 5 to the variable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maxRetries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It represents the maximum number of retry attempts.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long timeout = 1000000L;</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line assigns the long literal 1000000L to the variable timeout. It represents the timeout duration in milliseconds.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double version = 1.1;</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line assigns the double literal 1.1 to the variable version. It represents the software version.</a:t>
            </a:r>
          </a:p>
        </p:txBody>
      </p:sp>
    </p:spTree>
    <p:extLst>
      <p:ext uri="{BB962C8B-B14F-4D97-AF65-F5344CB8AC3E}">
        <p14:creationId xmlns:p14="http://schemas.microsoft.com/office/powerpoint/2010/main" val="1434036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a:extLst>
              <a:ext uri="{FF2B5EF4-FFF2-40B4-BE49-F238E27FC236}">
                <a16:creationId xmlns:a16="http://schemas.microsoft.com/office/drawing/2014/main" id="{02609D64-739B-5341-BC09-20E4B4EBCEB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3798F5-A47A-3547-8546-D3D802FA04DD}" type="slidenum">
              <a:rPr lang="en-US" altLang="en-US" sz="1400" smtClean="0"/>
              <a:pPr>
                <a:spcBef>
                  <a:spcPct val="0"/>
                </a:spcBef>
                <a:buClrTx/>
                <a:buSzTx/>
                <a:buFontTx/>
                <a:buNone/>
              </a:pPr>
              <a:t>62</a:t>
            </a:fld>
            <a:endParaRPr lang="en-US" altLang="en-US" sz="1400"/>
          </a:p>
        </p:txBody>
      </p:sp>
      <p:sp>
        <p:nvSpPr>
          <p:cNvPr id="43010" name="Rectangle 2">
            <a:extLst>
              <a:ext uri="{FF2B5EF4-FFF2-40B4-BE49-F238E27FC236}">
                <a16:creationId xmlns:a16="http://schemas.microsoft.com/office/drawing/2014/main" id="{19B4E06B-B40C-4E43-96CF-6C8C67524B0B}"/>
              </a:ext>
            </a:extLst>
          </p:cNvPr>
          <p:cNvSpPr>
            <a:spLocks noGrp="1" noChangeArrowheads="1"/>
          </p:cNvSpPr>
          <p:nvPr>
            <p:ph type="title"/>
          </p:nvPr>
        </p:nvSpPr>
        <p:spPr>
          <a:xfrm>
            <a:off x="685800" y="0"/>
            <a:ext cx="7772400" cy="1428750"/>
          </a:xfrm>
        </p:spPr>
        <p:txBody>
          <a:bodyPr/>
          <a:lstStyle/>
          <a:p>
            <a:r>
              <a:rPr lang="en-US" altLang="en-US"/>
              <a:t>double vs. float </a:t>
            </a:r>
          </a:p>
        </p:txBody>
      </p:sp>
      <p:sp>
        <p:nvSpPr>
          <p:cNvPr id="43011" name="Rectangle 3">
            <a:extLst>
              <a:ext uri="{FF2B5EF4-FFF2-40B4-BE49-F238E27FC236}">
                <a16:creationId xmlns:a16="http://schemas.microsoft.com/office/drawing/2014/main" id="{8FA70B68-A2E1-2443-B9E3-E0BCD123AA4B}"/>
              </a:ext>
            </a:extLst>
          </p:cNvPr>
          <p:cNvSpPr>
            <a:spLocks noGrp="1" noChangeArrowheads="1"/>
          </p:cNvSpPr>
          <p:nvPr>
            <p:ph type="body" idx="1"/>
          </p:nvPr>
        </p:nvSpPr>
        <p:spPr>
          <a:xfrm>
            <a:off x="269875" y="1355725"/>
            <a:ext cx="8680450" cy="1150938"/>
          </a:xfrm>
        </p:spPr>
        <p:txBody>
          <a:bodyPr/>
          <a:lstStyle/>
          <a:p>
            <a:pPr marL="0" indent="0">
              <a:buFont typeface="Monotype Sorts" pitchFamily="2" charset="2"/>
              <a:buNone/>
            </a:pPr>
            <a:r>
              <a:rPr lang="en-US" altLang="en-US"/>
              <a:t>The double type values are more accurate than the float type values. For example,</a:t>
            </a:r>
          </a:p>
        </p:txBody>
      </p:sp>
      <p:sp>
        <p:nvSpPr>
          <p:cNvPr id="43012" name="Rectangle 4">
            <a:extLst>
              <a:ext uri="{FF2B5EF4-FFF2-40B4-BE49-F238E27FC236}">
                <a16:creationId xmlns:a16="http://schemas.microsoft.com/office/drawing/2014/main" id="{5AEBE3BD-240E-1C40-9087-D8ECCBBEA19F}"/>
              </a:ext>
            </a:extLst>
          </p:cNvPr>
          <p:cNvSpPr>
            <a:spLocks noChangeArrowheads="1"/>
          </p:cNvSpPr>
          <p:nvPr/>
        </p:nvSpPr>
        <p:spPr bwMode="auto">
          <a:xfrm>
            <a:off x="231775" y="262255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43013" name="Rectangle 5">
            <a:extLst>
              <a:ext uri="{FF2B5EF4-FFF2-40B4-BE49-F238E27FC236}">
                <a16:creationId xmlns:a16="http://schemas.microsoft.com/office/drawing/2014/main" id="{13B970FF-7FFC-DB42-8109-F4C29E25BA62}"/>
              </a:ext>
            </a:extLst>
          </p:cNvPr>
          <p:cNvSpPr>
            <a:spLocks noChangeArrowheads="1"/>
          </p:cNvSpPr>
          <p:nvPr/>
        </p:nvSpPr>
        <p:spPr bwMode="auto">
          <a:xfrm>
            <a:off x="0" y="3170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4" name="Object 6">
            <a:extLst>
              <a:ext uri="{FF2B5EF4-FFF2-40B4-BE49-F238E27FC236}">
                <a16:creationId xmlns:a16="http://schemas.microsoft.com/office/drawing/2014/main" id="{E9B76DB2-6484-3C48-8C14-BF5646F1FA27}"/>
              </a:ext>
            </a:extLst>
          </p:cNvPr>
          <p:cNvGraphicFramePr>
            <a:graphicFrameLocks noChangeAspect="1"/>
          </p:cNvGraphicFramePr>
          <p:nvPr/>
        </p:nvGraphicFramePr>
        <p:xfrm>
          <a:off x="231775" y="3429000"/>
          <a:ext cx="5492750" cy="906463"/>
        </p:xfrm>
        <a:graphic>
          <a:graphicData uri="http://schemas.openxmlformats.org/presentationml/2006/ole">
            <mc:AlternateContent xmlns:mc="http://schemas.openxmlformats.org/markup-compatibility/2006">
              <mc:Choice xmlns:v="urn:schemas-microsoft-com:vml" Requires="v">
                <p:oleObj name="Picture" r:id="rId2" imgW="2273300" imgH="381000" progId="Word.Picture.8">
                  <p:embed/>
                </p:oleObj>
              </mc:Choice>
              <mc:Fallback>
                <p:oleObj name="Picture" r:id="rId2" imgW="2273300" imgH="381000" progId="Word.Picture.8">
                  <p:embed/>
                  <p:pic>
                    <p:nvPicPr>
                      <p:cNvPr id="43014" name="Object 6">
                        <a:extLst>
                          <a:ext uri="{FF2B5EF4-FFF2-40B4-BE49-F238E27FC236}">
                            <a16:creationId xmlns:a16="http://schemas.microsoft.com/office/drawing/2014/main" id="{E9B76DB2-6484-3C48-8C14-BF5646F1F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429000"/>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Rectangle 8">
            <a:extLst>
              <a:ext uri="{FF2B5EF4-FFF2-40B4-BE49-F238E27FC236}">
                <a16:creationId xmlns:a16="http://schemas.microsoft.com/office/drawing/2014/main" id="{81BBF4B3-2BF1-B346-93E1-F112A60B35B2}"/>
              </a:ext>
            </a:extLst>
          </p:cNvPr>
          <p:cNvSpPr>
            <a:spLocks noChangeArrowheads="1"/>
          </p:cNvSpPr>
          <p:nvPr/>
        </p:nvSpPr>
        <p:spPr bwMode="auto">
          <a:xfrm>
            <a:off x="0" y="3170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6" name="Object 9">
            <a:extLst>
              <a:ext uri="{FF2B5EF4-FFF2-40B4-BE49-F238E27FC236}">
                <a16:creationId xmlns:a16="http://schemas.microsoft.com/office/drawing/2014/main" id="{AF4E1A06-55AD-0049-911E-1A0496102D92}"/>
              </a:ext>
            </a:extLst>
          </p:cNvPr>
          <p:cNvGraphicFramePr>
            <a:graphicFrameLocks noChangeAspect="1"/>
          </p:cNvGraphicFramePr>
          <p:nvPr/>
        </p:nvGraphicFramePr>
        <p:xfrm>
          <a:off x="277813" y="5387975"/>
          <a:ext cx="5476875" cy="903288"/>
        </p:xfrm>
        <a:graphic>
          <a:graphicData uri="http://schemas.openxmlformats.org/presentationml/2006/ole">
            <mc:AlternateContent xmlns:mc="http://schemas.openxmlformats.org/markup-compatibility/2006">
              <mc:Choice xmlns:v="urn:schemas-microsoft-com:vml" Requires="v">
                <p:oleObj name="Picture" r:id="rId4" imgW="2273300" imgH="381000" progId="Word.Picture.8">
                  <p:embed/>
                </p:oleObj>
              </mc:Choice>
              <mc:Fallback>
                <p:oleObj name="Picture" r:id="rId4" imgW="2273300" imgH="381000" progId="Word.Picture.8">
                  <p:embed/>
                  <p:pic>
                    <p:nvPicPr>
                      <p:cNvPr id="43016" name="Object 9">
                        <a:extLst>
                          <a:ext uri="{FF2B5EF4-FFF2-40B4-BE49-F238E27FC236}">
                            <a16:creationId xmlns:a16="http://schemas.microsoft.com/office/drawing/2014/main" id="{AF4E1A06-55AD-0049-911E-1A0496102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3"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10">
            <a:extLst>
              <a:ext uri="{FF2B5EF4-FFF2-40B4-BE49-F238E27FC236}">
                <a16:creationId xmlns:a16="http://schemas.microsoft.com/office/drawing/2014/main" id="{4A1C8739-4157-FC4D-B9E5-94D2CEDB9653}"/>
              </a:ext>
            </a:extLst>
          </p:cNvPr>
          <p:cNvSpPr>
            <a:spLocks noChangeArrowheads="1"/>
          </p:cNvSpPr>
          <p:nvPr/>
        </p:nvSpPr>
        <p:spPr bwMode="auto">
          <a:xfrm>
            <a:off x="231775" y="46577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
        <p:nvSpPr>
          <p:cNvPr id="2" name="TextBox 1">
            <a:extLst>
              <a:ext uri="{FF2B5EF4-FFF2-40B4-BE49-F238E27FC236}">
                <a16:creationId xmlns:a16="http://schemas.microsoft.com/office/drawing/2014/main" id="{F8E3C728-C162-2A36-60BB-C3E99593111C}"/>
              </a:ext>
            </a:extLst>
          </p:cNvPr>
          <p:cNvSpPr txBox="1"/>
          <p:nvPr/>
        </p:nvSpPr>
        <p:spPr>
          <a:xfrm>
            <a:off x="6148552" y="3429000"/>
            <a:ext cx="1415772" cy="369332"/>
          </a:xfrm>
          <a:prstGeom prst="rect">
            <a:avLst/>
          </a:prstGeom>
          <a:noFill/>
          <a:ln>
            <a:solidFill>
              <a:schemeClr val="accent1"/>
            </a:solidFill>
          </a:ln>
        </p:spPr>
        <p:txBody>
          <a:bodyPr wrap="none" rtlCol="0">
            <a:spAutoFit/>
          </a:bodyPr>
          <a:lstStyle/>
          <a:p>
            <a:r>
              <a:rPr lang="en-AU" dirty="0">
                <a:solidFill>
                  <a:srgbClr val="3D3935"/>
                </a:solidFill>
              </a:rPr>
              <a:t>Double type</a:t>
            </a:r>
          </a:p>
        </p:txBody>
      </p:sp>
      <p:sp>
        <p:nvSpPr>
          <p:cNvPr id="3" name="TextBox 2">
            <a:extLst>
              <a:ext uri="{FF2B5EF4-FFF2-40B4-BE49-F238E27FC236}">
                <a16:creationId xmlns:a16="http://schemas.microsoft.com/office/drawing/2014/main" id="{12B77049-C2E4-CE43-69E9-07D576F2A4BE}"/>
              </a:ext>
            </a:extLst>
          </p:cNvPr>
          <p:cNvSpPr txBox="1"/>
          <p:nvPr/>
        </p:nvSpPr>
        <p:spPr>
          <a:xfrm>
            <a:off x="6257556" y="5654953"/>
            <a:ext cx="1197764" cy="369332"/>
          </a:xfrm>
          <a:prstGeom prst="rect">
            <a:avLst/>
          </a:prstGeom>
          <a:noFill/>
          <a:ln>
            <a:solidFill>
              <a:schemeClr val="accent1"/>
            </a:solidFill>
          </a:ln>
        </p:spPr>
        <p:txBody>
          <a:bodyPr wrap="none" rtlCol="0">
            <a:spAutoFit/>
          </a:bodyPr>
          <a:lstStyle/>
          <a:p>
            <a:r>
              <a:rPr lang="en-AU" dirty="0">
                <a:solidFill>
                  <a:srgbClr val="3D3935"/>
                </a:solidFill>
              </a:rPr>
              <a:t>Float type</a:t>
            </a:r>
          </a:p>
        </p:txBody>
      </p:sp>
    </p:spTree>
    <p:extLst>
      <p:ext uri="{BB962C8B-B14F-4D97-AF65-F5344CB8AC3E}">
        <p14:creationId xmlns:p14="http://schemas.microsoft.com/office/powerpoint/2010/main" val="331242486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a:extLst>
              <a:ext uri="{FF2B5EF4-FFF2-40B4-BE49-F238E27FC236}">
                <a16:creationId xmlns:a16="http://schemas.microsoft.com/office/drawing/2014/main" id="{2C8539B5-1B00-974A-B6CF-CBF2DBE9BAF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3C5F5-FF89-B34D-B165-96C131B50ACC}" type="slidenum">
              <a:rPr lang="en-US" altLang="en-US" sz="1400" smtClean="0"/>
              <a:pPr>
                <a:spcBef>
                  <a:spcPct val="0"/>
                </a:spcBef>
                <a:buClrTx/>
                <a:buSzTx/>
                <a:buFontTx/>
                <a:buNone/>
              </a:pPr>
              <a:t>63</a:t>
            </a:fld>
            <a:endParaRPr lang="en-US" altLang="en-US" sz="1400"/>
          </a:p>
        </p:txBody>
      </p:sp>
      <p:sp>
        <p:nvSpPr>
          <p:cNvPr id="44034" name="Rectangle 2">
            <a:extLst>
              <a:ext uri="{FF2B5EF4-FFF2-40B4-BE49-F238E27FC236}">
                <a16:creationId xmlns:a16="http://schemas.microsoft.com/office/drawing/2014/main" id="{028492AC-C9E2-EF46-B7C9-12CF47763413}"/>
              </a:ext>
            </a:extLst>
          </p:cNvPr>
          <p:cNvSpPr>
            <a:spLocks noGrp="1" noChangeArrowheads="1"/>
          </p:cNvSpPr>
          <p:nvPr>
            <p:ph type="title"/>
          </p:nvPr>
        </p:nvSpPr>
        <p:spPr>
          <a:xfrm>
            <a:off x="685800" y="0"/>
            <a:ext cx="7772400" cy="1428750"/>
          </a:xfrm>
        </p:spPr>
        <p:txBody>
          <a:bodyPr/>
          <a:lstStyle/>
          <a:p>
            <a:r>
              <a:rPr lang="en-US" altLang="en-US"/>
              <a:t>Scientific Notation</a:t>
            </a:r>
          </a:p>
        </p:txBody>
      </p:sp>
      <p:sp>
        <p:nvSpPr>
          <p:cNvPr id="44035" name="Rectangle 3">
            <a:extLst>
              <a:ext uri="{FF2B5EF4-FFF2-40B4-BE49-F238E27FC236}">
                <a16:creationId xmlns:a16="http://schemas.microsoft.com/office/drawing/2014/main" id="{90980CA0-DD88-ED44-8B0E-33CE47CB2FAE}"/>
              </a:ext>
            </a:extLst>
          </p:cNvPr>
          <p:cNvSpPr>
            <a:spLocks noGrp="1" noChangeArrowheads="1"/>
          </p:cNvSpPr>
          <p:nvPr>
            <p:ph type="body" idx="1"/>
          </p:nvPr>
        </p:nvSpPr>
        <p:spPr>
          <a:xfrm>
            <a:off x="347663" y="1371600"/>
            <a:ext cx="8334375" cy="4114800"/>
          </a:xfrm>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extLst>
      <p:ext uri="{BB962C8B-B14F-4D97-AF65-F5344CB8AC3E}">
        <p14:creationId xmlns:p14="http://schemas.microsoft.com/office/powerpoint/2010/main" val="69474826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a:extLst>
              <a:ext uri="{FF2B5EF4-FFF2-40B4-BE49-F238E27FC236}">
                <a16:creationId xmlns:a16="http://schemas.microsoft.com/office/drawing/2014/main" id="{A9DCC732-BA72-D843-9F52-E1E711DB35C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8AFE62-F8ED-E142-8EEB-417977DC38F8}" type="slidenum">
              <a:rPr lang="en-US" altLang="en-US" sz="1400" smtClean="0"/>
              <a:pPr>
                <a:spcBef>
                  <a:spcPct val="0"/>
                </a:spcBef>
                <a:buClrTx/>
                <a:buSzTx/>
                <a:buFontTx/>
                <a:buNone/>
              </a:pPr>
              <a:t>64</a:t>
            </a:fld>
            <a:endParaRPr lang="en-US" altLang="en-US" sz="1400"/>
          </a:p>
        </p:txBody>
      </p:sp>
      <p:sp>
        <p:nvSpPr>
          <p:cNvPr id="45058" name="Rectangle 2">
            <a:extLst>
              <a:ext uri="{FF2B5EF4-FFF2-40B4-BE49-F238E27FC236}">
                <a16:creationId xmlns:a16="http://schemas.microsoft.com/office/drawing/2014/main" id="{1AA9D607-4980-9A47-B9D4-2F4B79751F00}"/>
              </a:ext>
            </a:extLst>
          </p:cNvPr>
          <p:cNvSpPr>
            <a:spLocks noGrp="1" noChangeArrowheads="1"/>
          </p:cNvSpPr>
          <p:nvPr>
            <p:ph type="title"/>
          </p:nvPr>
        </p:nvSpPr>
        <p:spPr>
          <a:xfrm>
            <a:off x="685800" y="0"/>
            <a:ext cx="7772400" cy="1428750"/>
          </a:xfrm>
        </p:spPr>
        <p:txBody>
          <a:bodyPr/>
          <a:lstStyle/>
          <a:p>
            <a:r>
              <a:rPr lang="en-US" altLang="en-US"/>
              <a:t>Arithmetic Expressions</a:t>
            </a:r>
          </a:p>
        </p:txBody>
      </p:sp>
      <p:sp>
        <p:nvSpPr>
          <p:cNvPr id="45059" name="Rectangle 5">
            <a:extLst>
              <a:ext uri="{FF2B5EF4-FFF2-40B4-BE49-F238E27FC236}">
                <a16:creationId xmlns:a16="http://schemas.microsoft.com/office/drawing/2014/main" id="{7EDD4CD4-C18F-3E44-A3BC-8DE3392D5117}"/>
              </a:ext>
            </a:extLst>
          </p:cNvPr>
          <p:cNvSpPr>
            <a:spLocks noChangeArrowheads="1"/>
          </p:cNvSpPr>
          <p:nvPr/>
        </p:nvSpPr>
        <p:spPr bwMode="auto">
          <a:xfrm>
            <a:off x="32194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5060" name="Object 4">
            <a:extLst>
              <a:ext uri="{FF2B5EF4-FFF2-40B4-BE49-F238E27FC236}">
                <a16:creationId xmlns:a16="http://schemas.microsoft.com/office/drawing/2014/main" id="{84C36F95-BC4C-DB48-8883-B356C8631C4E}"/>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name="Equation" r:id="rId2" imgW="61442600" imgH="9652000" progId="Equation.3">
                  <p:embed/>
                </p:oleObj>
              </mc:Choice>
              <mc:Fallback>
                <p:oleObj name="Equation" r:id="rId2" imgW="61442600" imgH="9652000" progId="Equation.3">
                  <p:embed/>
                  <p:pic>
                    <p:nvPicPr>
                      <p:cNvPr id="45060" name="Object 4">
                        <a:extLst>
                          <a:ext uri="{FF2B5EF4-FFF2-40B4-BE49-F238E27FC236}">
                            <a16:creationId xmlns:a16="http://schemas.microsoft.com/office/drawing/2014/main" id="{84C36F95-BC4C-DB48-8883-B356C8631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Text Box 6">
            <a:extLst>
              <a:ext uri="{FF2B5EF4-FFF2-40B4-BE49-F238E27FC236}">
                <a16:creationId xmlns:a16="http://schemas.microsoft.com/office/drawing/2014/main" id="{9F6CDAAA-EB77-5145-8E4B-A1E8B11EEB19}"/>
              </a:ext>
            </a:extLst>
          </p:cNvPr>
          <p:cNvSpPr txBox="1">
            <a:spLocks noChangeArrowheads="1"/>
          </p:cNvSpPr>
          <p:nvPr/>
        </p:nvSpPr>
        <p:spPr bwMode="auto">
          <a:xfrm>
            <a:off x="304800" y="2895600"/>
            <a:ext cx="7924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extLst>
      <p:ext uri="{BB962C8B-B14F-4D97-AF65-F5344CB8AC3E}">
        <p14:creationId xmlns:p14="http://schemas.microsoft.com/office/powerpoint/2010/main" val="44074260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E06FCC67-F8C2-8B42-9A6B-5A85A615CEC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59AE54-47B9-904A-B8DF-E6866810BBD1}" type="slidenum">
              <a:rPr lang="en-US" altLang="en-US" sz="1400" smtClean="0"/>
              <a:pPr>
                <a:spcBef>
                  <a:spcPct val="0"/>
                </a:spcBef>
                <a:buClrTx/>
                <a:buSzTx/>
                <a:buFontTx/>
                <a:buNone/>
              </a:pPr>
              <a:t>65</a:t>
            </a:fld>
            <a:endParaRPr lang="en-US" altLang="en-US" sz="1400"/>
          </a:p>
        </p:txBody>
      </p:sp>
      <p:sp>
        <p:nvSpPr>
          <p:cNvPr id="46082" name="Rectangle 2">
            <a:extLst>
              <a:ext uri="{FF2B5EF4-FFF2-40B4-BE49-F238E27FC236}">
                <a16:creationId xmlns:a16="http://schemas.microsoft.com/office/drawing/2014/main" id="{50C3C4EC-554E-9447-8FF0-1C236D60F96D}"/>
              </a:ext>
            </a:extLst>
          </p:cNvPr>
          <p:cNvSpPr>
            <a:spLocks noGrp="1" noChangeArrowheads="1"/>
          </p:cNvSpPr>
          <p:nvPr>
            <p:ph type="title"/>
          </p:nvPr>
        </p:nvSpPr>
        <p:spPr>
          <a:xfrm>
            <a:off x="685800" y="0"/>
            <a:ext cx="7880350" cy="855663"/>
          </a:xfrm>
        </p:spPr>
        <p:txBody>
          <a:bodyPr>
            <a:normAutofit/>
          </a:bodyPr>
          <a:lstStyle/>
          <a:p>
            <a:r>
              <a:rPr lang="en-US" altLang="en-US" sz="3500" dirty="0"/>
              <a:t>How to Evaluate an Expression</a:t>
            </a:r>
          </a:p>
        </p:txBody>
      </p:sp>
      <p:sp>
        <p:nvSpPr>
          <p:cNvPr id="46083" name="Rectangle 3">
            <a:extLst>
              <a:ext uri="{FF2B5EF4-FFF2-40B4-BE49-F238E27FC236}">
                <a16:creationId xmlns:a16="http://schemas.microsoft.com/office/drawing/2014/main" id="{18B35FF7-C79C-5649-9F11-6A7DC9F1A0D4}"/>
              </a:ext>
            </a:extLst>
          </p:cNvPr>
          <p:cNvSpPr>
            <a:spLocks noChangeArrowheads="1"/>
          </p:cNvSpPr>
          <p:nvPr/>
        </p:nvSpPr>
        <p:spPr bwMode="auto">
          <a:xfrm>
            <a:off x="32194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4" name="Text Box 5">
            <a:extLst>
              <a:ext uri="{FF2B5EF4-FFF2-40B4-BE49-F238E27FC236}">
                <a16:creationId xmlns:a16="http://schemas.microsoft.com/office/drawing/2014/main" id="{73B5E60B-F5CA-B242-8F0C-D7B835C0F4DE}"/>
              </a:ext>
            </a:extLst>
          </p:cNvPr>
          <p:cNvSpPr txBox="1">
            <a:spLocks noChangeArrowheads="1"/>
          </p:cNvSpPr>
          <p:nvPr/>
        </p:nvSpPr>
        <p:spPr bwMode="auto">
          <a:xfrm>
            <a:off x="269875" y="971550"/>
            <a:ext cx="88741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46085" name="Object 6">
            <a:extLst>
              <a:ext uri="{FF2B5EF4-FFF2-40B4-BE49-F238E27FC236}">
                <a16:creationId xmlns:a16="http://schemas.microsoft.com/office/drawing/2014/main" id="{6DFEC61F-689D-5E4D-9F5C-B0509CD767A7}"/>
              </a:ext>
            </a:extLst>
          </p:cNvPr>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name="Picture" r:id="rId2" imgW="20294600" imgH="12192000" progId="Word.Picture.8">
                  <p:embed/>
                </p:oleObj>
              </mc:Choice>
              <mc:Fallback>
                <p:oleObj name="Picture" r:id="rId2" imgW="20294600" imgH="12192000" progId="Word.Picture.8">
                  <p:embed/>
                  <p:pic>
                    <p:nvPicPr>
                      <p:cNvPr id="46085" name="Object 6">
                        <a:extLst>
                          <a:ext uri="{FF2B5EF4-FFF2-40B4-BE49-F238E27FC236}">
                            <a16:creationId xmlns:a16="http://schemas.microsoft.com/office/drawing/2014/main" id="{6DFEC61F-689D-5E4D-9F5C-B0509CD76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236865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a:extLst>
              <a:ext uri="{FF2B5EF4-FFF2-40B4-BE49-F238E27FC236}">
                <a16:creationId xmlns:a16="http://schemas.microsoft.com/office/drawing/2014/main" id="{B6DA29DE-353D-2B47-9955-DF63DCCB37B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36B8D3-A23C-C54E-92C7-4B806245085C}" type="slidenum">
              <a:rPr lang="en-US" altLang="en-US" sz="1400" smtClean="0"/>
              <a:pPr>
                <a:spcBef>
                  <a:spcPct val="0"/>
                </a:spcBef>
                <a:buClrTx/>
                <a:buSzTx/>
                <a:buFontTx/>
                <a:buNone/>
              </a:pPr>
              <a:t>66</a:t>
            </a:fld>
            <a:endParaRPr lang="en-US" altLang="en-US" sz="1400"/>
          </a:p>
        </p:txBody>
      </p:sp>
      <p:sp>
        <p:nvSpPr>
          <p:cNvPr id="47106" name="Rectangle 2">
            <a:extLst>
              <a:ext uri="{FF2B5EF4-FFF2-40B4-BE49-F238E27FC236}">
                <a16:creationId xmlns:a16="http://schemas.microsoft.com/office/drawing/2014/main" id="{4214010C-38A6-FA4C-B833-7D25FD78D10E}"/>
              </a:ext>
            </a:extLst>
          </p:cNvPr>
          <p:cNvSpPr>
            <a:spLocks noGrp="1" noChangeArrowheads="1"/>
          </p:cNvSpPr>
          <p:nvPr>
            <p:ph type="title"/>
          </p:nvPr>
        </p:nvSpPr>
        <p:spPr>
          <a:xfrm>
            <a:off x="0" y="241300"/>
            <a:ext cx="9144000" cy="690563"/>
          </a:xfrm>
        </p:spPr>
        <p:txBody>
          <a:bodyPr>
            <a:normAutofit/>
          </a:bodyPr>
          <a:lstStyle/>
          <a:p>
            <a:r>
              <a:rPr lang="en-US" altLang="en-US" sz="3500" dirty="0"/>
              <a:t>Problem: </a:t>
            </a:r>
            <a:r>
              <a:rPr lang="en-US" altLang="en-US" sz="3500" dirty="0">
                <a:cs typeface="Times New Roman" panose="02020603050405020304" pitchFamily="18" charset="0"/>
              </a:rPr>
              <a:t>Displaying Current Time</a:t>
            </a:r>
            <a:endParaRPr lang="en-US" altLang="en-US" sz="3500" dirty="0"/>
          </a:p>
        </p:txBody>
      </p:sp>
      <p:sp>
        <p:nvSpPr>
          <p:cNvPr id="47107" name="Text Box 3">
            <a:extLst>
              <a:ext uri="{FF2B5EF4-FFF2-40B4-BE49-F238E27FC236}">
                <a16:creationId xmlns:a16="http://schemas.microsoft.com/office/drawing/2014/main" id="{F55474B8-86DA-D547-993D-65DC901B149C}"/>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8" name="Text Box 4">
            <a:extLst>
              <a:ext uri="{FF2B5EF4-FFF2-40B4-BE49-F238E27FC236}">
                <a16:creationId xmlns:a16="http://schemas.microsoft.com/office/drawing/2014/main" id="{972D12AA-C9BE-FA4F-9DFF-0054EA5CDFEE}"/>
              </a:ext>
            </a:extLst>
          </p:cNvPr>
          <p:cNvSpPr txBox="1">
            <a:spLocks noChangeArrowheads="1"/>
          </p:cNvSpPr>
          <p:nvPr/>
        </p:nvSpPr>
        <p:spPr bwMode="auto">
          <a:xfrm>
            <a:off x="190500" y="1047750"/>
            <a:ext cx="87630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Write a program that displays current time in GMT in the format </a:t>
            </a:r>
            <a:r>
              <a:rPr lang="en-US" altLang="en-US" sz="2800" dirty="0" err="1">
                <a:cs typeface="Times New Roman" panose="02020603050405020304" pitchFamily="18" charset="0"/>
              </a:rPr>
              <a:t>hour:minute:second</a:t>
            </a:r>
            <a:r>
              <a:rPr lang="en-US" altLang="en-US" sz="2800" dirty="0">
                <a:cs typeface="Times New Roman" panose="02020603050405020304" pitchFamily="18" charset="0"/>
              </a:rPr>
              <a:t> such as 1:45:19.</a:t>
            </a:r>
          </a:p>
          <a:p>
            <a:pPr>
              <a:spcBef>
                <a:spcPct val="50000"/>
              </a:spcBef>
              <a:buClrTx/>
              <a:buSzTx/>
              <a:buFontTx/>
              <a:buNone/>
            </a:pPr>
            <a:r>
              <a:rPr lang="en-US" altLang="en-US" sz="2800" dirty="0">
                <a:cs typeface="Times New Roman" panose="02020603050405020304" pitchFamily="18" charset="0"/>
              </a:rPr>
              <a:t>The </a:t>
            </a:r>
            <a:r>
              <a:rPr lang="en-US" altLang="en-US" sz="2800" dirty="0" err="1">
                <a:cs typeface="Times New Roman" panose="02020603050405020304" pitchFamily="18" charset="0"/>
              </a:rPr>
              <a:t>currentTimeMillis</a:t>
            </a:r>
            <a:r>
              <a:rPr lang="en-US" altLang="en-US" sz="2800" dirty="0">
                <a:cs typeface="Times New Roman" panose="02020603050405020304" pitchFamily="18" charset="0"/>
              </a:rPr>
              <a:t>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000" dirty="0"/>
          </a:p>
        </p:txBody>
      </p:sp>
      <p:sp>
        <p:nvSpPr>
          <p:cNvPr id="47110" name="Rectangle 8">
            <a:extLst>
              <a:ext uri="{FF2B5EF4-FFF2-40B4-BE49-F238E27FC236}">
                <a16:creationId xmlns:a16="http://schemas.microsoft.com/office/drawing/2014/main" id="{F38DF97D-1649-4740-9A9F-F5718BDE2E9A}"/>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7111" name="Object 7">
            <a:extLst>
              <a:ext uri="{FF2B5EF4-FFF2-40B4-BE49-F238E27FC236}">
                <a16:creationId xmlns:a16="http://schemas.microsoft.com/office/drawing/2014/main" id="{52DE9D16-5097-AD4D-9AC3-B6D8D4FE76D6}"/>
              </a:ext>
            </a:extLst>
          </p:cNvPr>
          <p:cNvGraphicFramePr>
            <a:graphicFrameLocks noChangeAspect="1"/>
          </p:cNvGraphicFramePr>
          <p:nvPr/>
        </p:nvGraphicFramePr>
        <p:xfrm>
          <a:off x="233363" y="4918075"/>
          <a:ext cx="5643562" cy="1406525"/>
        </p:xfrm>
        <a:graphic>
          <a:graphicData uri="http://schemas.openxmlformats.org/presentationml/2006/ole">
            <mc:AlternateContent xmlns:mc="http://schemas.openxmlformats.org/markup-compatibility/2006">
              <mc:Choice xmlns:v="urn:schemas-microsoft-com:vml" Requires="v">
                <p:oleObj name="Picture" r:id="rId2" imgW="3517900" imgH="876300" progId="Word.Picture.8">
                  <p:embed/>
                </p:oleObj>
              </mc:Choice>
              <mc:Fallback>
                <p:oleObj name="Picture" r:id="rId2" imgW="3517900" imgH="876300" progId="Word.Picture.8">
                  <p:embed/>
                  <p:pic>
                    <p:nvPicPr>
                      <p:cNvPr id="47111" name="Object 7">
                        <a:extLst>
                          <a:ext uri="{FF2B5EF4-FFF2-40B4-BE49-F238E27FC236}">
                            <a16:creationId xmlns:a16="http://schemas.microsoft.com/office/drawing/2014/main" id="{52DE9D16-5097-AD4D-9AC3-B6D8D4FE7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918075"/>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10">
            <a:hlinkClick r:id="rId4"/>
            <a:extLst>
              <a:ext uri="{FF2B5EF4-FFF2-40B4-BE49-F238E27FC236}">
                <a16:creationId xmlns:a16="http://schemas.microsoft.com/office/drawing/2014/main" id="{5924BDC4-D27B-7741-A3AE-BF1C1B17436E}"/>
              </a:ext>
            </a:extLst>
          </p:cNvPr>
          <p:cNvSpPr>
            <a:spLocks noChangeArrowheads="1"/>
          </p:cNvSpPr>
          <p:nvPr/>
        </p:nvSpPr>
        <p:spPr bwMode="auto">
          <a:xfrm>
            <a:off x="6827838" y="5362575"/>
            <a:ext cx="2112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ShowCurrentTime</a:t>
            </a:r>
          </a:p>
        </p:txBody>
      </p:sp>
    </p:spTree>
    <p:extLst>
      <p:ext uri="{BB962C8B-B14F-4D97-AF65-F5344CB8AC3E}">
        <p14:creationId xmlns:p14="http://schemas.microsoft.com/office/powerpoint/2010/main" val="28979949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4DEF74-C098-3791-3A44-AC4352B99C59}"/>
              </a:ext>
            </a:extLst>
          </p:cNvPr>
          <p:cNvSpPr txBox="1"/>
          <p:nvPr/>
        </p:nvSpPr>
        <p:spPr>
          <a:xfrm>
            <a:off x="0" y="0"/>
            <a:ext cx="9144000" cy="6786473"/>
          </a:xfrm>
          <a:prstGeom prst="rect">
            <a:avLst/>
          </a:prstGeom>
          <a:solidFill>
            <a:schemeClr val="accent2"/>
          </a:solidFill>
        </p:spPr>
        <p:txBody>
          <a:bodyPr wrap="square">
            <a:spAutoFit/>
          </a:bodyPr>
          <a:lstStyle/>
          <a:p>
            <a:r>
              <a:rPr lang="en-US" sz="1500" b="0" dirty="0">
                <a:solidFill>
                  <a:srgbClr val="569CD6"/>
                </a:solidFill>
                <a:effectLst/>
                <a:latin typeface="Consolas" panose="020B0609020204030204" pitchFamily="49" charset="0"/>
              </a:rPr>
              <a:t>public</a:t>
            </a: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class</a:t>
            </a:r>
            <a:r>
              <a:rPr lang="en-US" sz="1500" b="0" dirty="0">
                <a:solidFill>
                  <a:srgbClr val="CCCCCC"/>
                </a:solidFill>
                <a:effectLst/>
                <a:latin typeface="Consolas" panose="020B0609020204030204" pitchFamily="49" charset="0"/>
              </a:rPr>
              <a:t> </a:t>
            </a:r>
            <a:r>
              <a:rPr lang="en-US" sz="1500" b="0" dirty="0" err="1">
                <a:solidFill>
                  <a:srgbClr val="4EC9B0"/>
                </a:solidFill>
                <a:effectLst/>
                <a:latin typeface="Consolas" panose="020B0609020204030204" pitchFamily="49" charset="0"/>
              </a:rPr>
              <a:t>ShowCurrentTime</a:t>
            </a:r>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public</a:t>
            </a: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static</a:t>
            </a: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void</a:t>
            </a:r>
            <a:r>
              <a:rPr lang="en-US" sz="1500" b="0" dirty="0">
                <a:solidFill>
                  <a:srgbClr val="CCCCCC"/>
                </a:solidFill>
                <a:effectLst/>
                <a:latin typeface="Consolas" panose="020B0609020204030204" pitchFamily="49" charset="0"/>
              </a:rPr>
              <a:t> </a:t>
            </a:r>
            <a:r>
              <a:rPr lang="en-US" sz="1500" b="0" dirty="0">
                <a:solidFill>
                  <a:srgbClr val="DCDCAA"/>
                </a:solidFill>
                <a:effectLst/>
                <a:latin typeface="Consolas" panose="020B0609020204030204" pitchFamily="49" charset="0"/>
              </a:rPr>
              <a:t>main</a:t>
            </a:r>
            <a:r>
              <a:rPr lang="en-US" sz="1500" b="0" dirty="0">
                <a:solidFill>
                  <a:srgbClr val="CCCCCC"/>
                </a:solidFill>
                <a:effectLst/>
                <a:latin typeface="Consolas" panose="020B0609020204030204" pitchFamily="49" charset="0"/>
              </a:rPr>
              <a:t>(</a:t>
            </a:r>
            <a:r>
              <a:rPr lang="en-US" sz="1500" b="0" dirty="0">
                <a:solidFill>
                  <a:srgbClr val="4EC9B0"/>
                </a:solidFill>
                <a:effectLst/>
                <a:latin typeface="Consolas" panose="020B0609020204030204" pitchFamily="49" charset="0"/>
              </a:rPr>
              <a:t>String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args</a:t>
            </a:r>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Obtain the total milliseconds since midnight, Jan 1, 1970</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totalMilliseconds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System</a:t>
            </a:r>
            <a:r>
              <a:rPr lang="en-US" sz="1500" b="0" dirty="0" err="1">
                <a:solidFill>
                  <a:srgbClr val="CCCCCC"/>
                </a:solidFill>
                <a:effectLst/>
                <a:latin typeface="Consolas" panose="020B0609020204030204" pitchFamily="49" charset="0"/>
              </a:rPr>
              <a:t>.</a:t>
            </a:r>
            <a:r>
              <a:rPr lang="en-US" sz="1500" b="0" dirty="0" err="1">
                <a:solidFill>
                  <a:srgbClr val="DCDCAA"/>
                </a:solidFill>
                <a:effectLst/>
                <a:latin typeface="Consolas" panose="020B0609020204030204" pitchFamily="49" charset="0"/>
              </a:rPr>
              <a:t>currentTimeMillis</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Obtain the total seconds since midnight, Jan 1, 1970</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totalSeconds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totalMilliseconds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1000</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Compute the current second in the minute in the hour</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currentSecond</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totalSeconds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60</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Obtain the total minutes</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totalMinutes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totalSeconds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60</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Compute the current minute in the hour</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currentMinute</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totalMinutes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60</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Obtain the total hours</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totalHours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totalMinutes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60</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Compute the current hour</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long</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currentHour</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totalHours</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24</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Display results</a:t>
            </a:r>
            <a:endParaRPr lang="en-US" sz="1500" b="0" dirty="0">
              <a:solidFill>
                <a:srgbClr val="CCCCCC"/>
              </a:solidFill>
              <a:effectLst/>
              <a:latin typeface="Consolas" panose="020B0609020204030204" pitchFamily="49" charset="0"/>
            </a:endParaRPr>
          </a:p>
          <a:p>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System</a:t>
            </a:r>
            <a:r>
              <a:rPr lang="en-US" sz="1500" b="0" dirty="0" err="1">
                <a:solidFill>
                  <a:srgbClr val="CCCCCC"/>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out</a:t>
            </a:r>
            <a:r>
              <a:rPr lang="en-US" sz="1500" b="0" dirty="0" err="1">
                <a:solidFill>
                  <a:srgbClr val="CCCCCC"/>
                </a:solidFill>
                <a:effectLst/>
                <a:latin typeface="Consolas" panose="020B0609020204030204" pitchFamily="49" charset="0"/>
              </a:rPr>
              <a:t>.</a:t>
            </a:r>
            <a:r>
              <a:rPr lang="en-US" sz="1500" b="0" dirty="0" err="1">
                <a:solidFill>
                  <a:srgbClr val="DCDCAA"/>
                </a:solidFill>
                <a:effectLst/>
                <a:latin typeface="Consolas" panose="020B0609020204030204" pitchFamily="49" charset="0"/>
              </a:rPr>
              <a:t>println</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"Current time is "</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currentHour</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CE9178"/>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currentMinute</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CE9178"/>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currentSecond</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CE9178"/>
                </a:solidFill>
                <a:effectLst/>
                <a:latin typeface="Consolas" panose="020B0609020204030204" pitchFamily="49" charset="0"/>
              </a:rPr>
              <a:t>" GMT"</a:t>
            </a:r>
            <a:r>
              <a:rPr lang="en-US" sz="1500" b="0" dirty="0">
                <a:solidFill>
                  <a:srgbClr val="CCCCCC"/>
                </a:solidFill>
                <a:effectLst/>
                <a:latin typeface="Consolas" panose="020B0609020204030204" pitchFamily="49" charset="0"/>
              </a:rPr>
              <a:t>);</a:t>
            </a:r>
          </a:p>
          <a:p>
            <a:r>
              <a:rPr lang="en-US" sz="1500" b="0" dirty="0">
                <a:solidFill>
                  <a:srgbClr val="CCCCCC"/>
                </a:solidFill>
                <a:effectLst/>
                <a:latin typeface="Consolas" panose="020B0609020204030204" pitchFamily="49" charset="0"/>
              </a:rPr>
              <a:t>    }</a:t>
            </a:r>
          </a:p>
          <a:p>
            <a:r>
              <a:rPr lang="en-US" sz="1500" b="0" dirty="0">
                <a:solidFill>
                  <a:srgbClr val="CCCCCC"/>
                </a:solidFill>
                <a:effectLst/>
                <a:latin typeface="Consolas" panose="020B0609020204030204" pitchFamily="49" charset="0"/>
              </a:rPr>
              <a:t>}</a:t>
            </a:r>
          </a:p>
          <a:p>
            <a:endParaRPr lang="en-US" sz="1500" b="0" dirty="0">
              <a:solidFill>
                <a:srgbClr val="CCCCCC"/>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E4277B5-A9EE-1EBD-51FF-9D76046CFFAE}"/>
              </a:ext>
            </a:extLst>
          </p:cNvPr>
          <p:cNvSpPr txBox="1"/>
          <p:nvPr/>
        </p:nvSpPr>
        <p:spPr>
          <a:xfrm>
            <a:off x="5279923" y="2152358"/>
            <a:ext cx="3864077" cy="3231654"/>
          </a:xfrm>
          <a:prstGeom prst="rect">
            <a:avLst/>
          </a:prstGeom>
          <a:solidFill>
            <a:schemeClr val="bg1"/>
          </a:solidFill>
        </p:spPr>
        <p:txBody>
          <a:bodyPr wrap="square">
            <a:spAutoFit/>
          </a:bodyPr>
          <a:lstStyle/>
          <a:p>
            <a:r>
              <a:rPr lang="en-AU" sz="1700" dirty="0">
                <a:latin typeface="Calibri" panose="020F0502020204030204" pitchFamily="34" charset="0"/>
                <a:cs typeface="Calibri" panose="020F0502020204030204" pitchFamily="34" charset="0"/>
              </a:rPr>
              <a:t>The line long </a:t>
            </a:r>
            <a:r>
              <a:rPr lang="en-AU" sz="1700" dirty="0" err="1">
                <a:latin typeface="Calibri" panose="020F0502020204030204" pitchFamily="34" charset="0"/>
                <a:cs typeface="Calibri" panose="020F0502020204030204" pitchFamily="34" charset="0"/>
              </a:rPr>
              <a:t>currentSecond</a:t>
            </a:r>
            <a:r>
              <a:rPr lang="en-AU" sz="1700" dirty="0">
                <a:latin typeface="Calibri" panose="020F0502020204030204" pitchFamily="34" charset="0"/>
                <a:cs typeface="Calibri" panose="020F0502020204030204" pitchFamily="34" charset="0"/>
              </a:rPr>
              <a:t> = </a:t>
            </a:r>
            <a:r>
              <a:rPr lang="en-AU" sz="1700" dirty="0" err="1">
                <a:latin typeface="Calibri" panose="020F0502020204030204" pitchFamily="34" charset="0"/>
                <a:cs typeface="Calibri" panose="020F0502020204030204" pitchFamily="34" charset="0"/>
              </a:rPr>
              <a:t>totalSeconds</a:t>
            </a:r>
            <a:r>
              <a:rPr lang="en-AU" sz="1700" dirty="0">
                <a:latin typeface="Calibri" panose="020F0502020204030204" pitchFamily="34" charset="0"/>
                <a:cs typeface="Calibri" panose="020F0502020204030204" pitchFamily="34" charset="0"/>
              </a:rPr>
              <a:t> % 60; computes the current second within the current minute.</a:t>
            </a:r>
          </a:p>
          <a:p>
            <a:endParaRPr lang="en-AU" sz="17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AU" sz="1700" dirty="0" err="1">
                <a:latin typeface="Calibri" panose="020F0502020204030204" pitchFamily="34" charset="0"/>
                <a:cs typeface="Calibri" panose="020F0502020204030204" pitchFamily="34" charset="0"/>
              </a:rPr>
              <a:t>totalSeconds</a:t>
            </a:r>
            <a:r>
              <a:rPr lang="en-AU" sz="1700" dirty="0">
                <a:latin typeface="Calibri" panose="020F0502020204030204" pitchFamily="34" charset="0"/>
                <a:cs typeface="Calibri" panose="020F0502020204030204" pitchFamily="34" charset="0"/>
              </a:rPr>
              <a:t>: This variable holds the total number of seconds that have elapsed since the Unix epoch (midnight, January 1, 1970).</a:t>
            </a:r>
          </a:p>
          <a:p>
            <a:endParaRPr lang="en-AU" sz="17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AU" sz="1700" dirty="0">
                <a:latin typeface="Calibri" panose="020F0502020204030204" pitchFamily="34" charset="0"/>
                <a:cs typeface="Calibri" panose="020F0502020204030204" pitchFamily="34" charset="0"/>
              </a:rPr>
              <a:t>% 60 (modulus operator): This operation returns the remainder of the division of </a:t>
            </a:r>
            <a:r>
              <a:rPr lang="en-AU" sz="1700" dirty="0" err="1">
                <a:latin typeface="Calibri" panose="020F0502020204030204" pitchFamily="34" charset="0"/>
                <a:cs typeface="Calibri" panose="020F0502020204030204" pitchFamily="34" charset="0"/>
              </a:rPr>
              <a:t>totalSeconds</a:t>
            </a:r>
            <a:r>
              <a:rPr lang="en-AU" sz="1700" dirty="0">
                <a:latin typeface="Calibri" panose="020F0502020204030204" pitchFamily="34" charset="0"/>
                <a:cs typeface="Calibri" panose="020F0502020204030204" pitchFamily="34" charset="0"/>
              </a:rPr>
              <a:t> by 60.</a:t>
            </a:r>
          </a:p>
        </p:txBody>
      </p:sp>
      <p:sp>
        <p:nvSpPr>
          <p:cNvPr id="11" name="Rectangle: Rounded Corners 10">
            <a:extLst>
              <a:ext uri="{FF2B5EF4-FFF2-40B4-BE49-F238E27FC236}">
                <a16:creationId xmlns:a16="http://schemas.microsoft.com/office/drawing/2014/main" id="{7A656B49-96B4-0624-0BEA-64029414F3E9}"/>
              </a:ext>
            </a:extLst>
          </p:cNvPr>
          <p:cNvSpPr/>
          <p:nvPr/>
        </p:nvSpPr>
        <p:spPr>
          <a:xfrm>
            <a:off x="578069" y="1082566"/>
            <a:ext cx="6705600" cy="63062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00548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77B7B840-C7B4-DB47-99F2-48792CFE8F7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EB6AB3-B4A2-214F-BE7D-A8367BC5D960}" type="slidenum">
              <a:rPr lang="en-US" altLang="en-US" sz="1400" smtClean="0"/>
              <a:pPr>
                <a:spcBef>
                  <a:spcPct val="0"/>
                </a:spcBef>
                <a:buClrTx/>
                <a:buSzTx/>
                <a:buFontTx/>
                <a:buNone/>
              </a:pPr>
              <a:t>68</a:t>
            </a:fld>
            <a:endParaRPr lang="en-US" altLang="en-US" sz="1400"/>
          </a:p>
        </p:txBody>
      </p:sp>
      <p:sp>
        <p:nvSpPr>
          <p:cNvPr id="48130" name="Rectangle 2">
            <a:extLst>
              <a:ext uri="{FF2B5EF4-FFF2-40B4-BE49-F238E27FC236}">
                <a16:creationId xmlns:a16="http://schemas.microsoft.com/office/drawing/2014/main" id="{7CC3819B-0877-A247-B348-DC04FC66AF6F}"/>
              </a:ext>
            </a:extLst>
          </p:cNvPr>
          <p:cNvSpPr>
            <a:spLocks noGrp="1" noChangeArrowheads="1"/>
          </p:cNvSpPr>
          <p:nvPr>
            <p:ph type="title"/>
          </p:nvPr>
        </p:nvSpPr>
        <p:spPr>
          <a:xfrm>
            <a:off x="155575" y="0"/>
            <a:ext cx="8794750" cy="1371600"/>
          </a:xfrm>
        </p:spPr>
        <p:txBody>
          <a:bodyPr>
            <a:normAutofit/>
          </a:bodyPr>
          <a:lstStyle/>
          <a:p>
            <a:r>
              <a:rPr lang="en-US" altLang="en-US" sz="3500" dirty="0"/>
              <a:t>Augmented Assignment Operators</a:t>
            </a:r>
          </a:p>
        </p:txBody>
      </p:sp>
      <p:pic>
        <p:nvPicPr>
          <p:cNvPr id="48131" name="Picture 5">
            <a:extLst>
              <a:ext uri="{FF2B5EF4-FFF2-40B4-BE49-F238E27FC236}">
                <a16:creationId xmlns:a16="http://schemas.microsoft.com/office/drawing/2014/main" id="{F0D9D6B7-5876-9948-9A89-5C60F226E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3851499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219B2359-F7C8-6041-A06E-EE985AF573F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61B330-0FA8-6748-99D4-E8AF59F33352}" type="slidenum">
              <a:rPr lang="en-US" altLang="en-US" sz="1400" smtClean="0"/>
              <a:pPr>
                <a:spcBef>
                  <a:spcPct val="0"/>
                </a:spcBef>
                <a:buClrTx/>
                <a:buSzTx/>
                <a:buFontTx/>
                <a:buNone/>
              </a:pPr>
              <a:t>69</a:t>
            </a:fld>
            <a:endParaRPr lang="en-US" altLang="en-US" sz="1400"/>
          </a:p>
        </p:txBody>
      </p:sp>
      <p:sp>
        <p:nvSpPr>
          <p:cNvPr id="50178" name="Rectangle 2">
            <a:extLst>
              <a:ext uri="{FF2B5EF4-FFF2-40B4-BE49-F238E27FC236}">
                <a16:creationId xmlns:a16="http://schemas.microsoft.com/office/drawing/2014/main" id="{1CF01FAF-667C-E540-824A-9761DCF3A155}"/>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a:t>
            </a:r>
          </a:p>
        </p:txBody>
      </p:sp>
      <p:sp>
        <p:nvSpPr>
          <p:cNvPr id="50179" name="Rectangle 9">
            <a:extLst>
              <a:ext uri="{FF2B5EF4-FFF2-40B4-BE49-F238E27FC236}">
                <a16:creationId xmlns:a16="http://schemas.microsoft.com/office/drawing/2014/main" id="{D96FE929-3216-8641-AA91-C915D61877F3}"/>
              </a:ext>
            </a:extLst>
          </p:cNvPr>
          <p:cNvSpPr>
            <a:spLocks noChangeArrowheads="1"/>
          </p:cNvSpPr>
          <p:nvPr/>
        </p:nvSpPr>
        <p:spPr bwMode="auto">
          <a:xfrm>
            <a:off x="293370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0180" name="Rectangle 10">
            <a:extLst>
              <a:ext uri="{FF2B5EF4-FFF2-40B4-BE49-F238E27FC236}">
                <a16:creationId xmlns:a16="http://schemas.microsoft.com/office/drawing/2014/main" id="{E5230C06-4CEA-6E40-A9E4-9E3F6F948F87}"/>
              </a:ext>
            </a:extLst>
          </p:cNvPr>
          <p:cNvSpPr>
            <a:spLocks noChangeArrowheads="1"/>
          </p:cNvSpPr>
          <p:nvPr/>
        </p:nvSpPr>
        <p:spPr bwMode="auto">
          <a:xfrm>
            <a:off x="2933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0181" name="Picture 7">
            <a:extLst>
              <a:ext uri="{FF2B5EF4-FFF2-40B4-BE49-F238E27FC236}">
                <a16:creationId xmlns:a16="http://schemas.microsoft.com/office/drawing/2014/main" id="{20EE2CD8-8EE1-8249-A6F4-26BDB5A5E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Rectangle 1">
            <a:extLst>
              <a:ext uri="{FF2B5EF4-FFF2-40B4-BE49-F238E27FC236}">
                <a16:creationId xmlns:a16="http://schemas.microsoft.com/office/drawing/2014/main" id="{278305E7-6631-F9F9-ACFE-612BE9C0628B}"/>
              </a:ext>
            </a:extLst>
          </p:cNvPr>
          <p:cNvSpPr>
            <a:spLocks noChangeArrowheads="1"/>
          </p:cNvSpPr>
          <p:nvPr/>
        </p:nvSpPr>
        <p:spPr bwMode="auto">
          <a:xfrm>
            <a:off x="-25400" y="5274286"/>
            <a:ext cx="9169400" cy="138499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Post-Increment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post-increment operator increases the value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by 1, but it returns the original value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before the increment. </a:t>
            </a:r>
          </a:p>
        </p:txBody>
      </p:sp>
    </p:spTree>
    <p:extLst>
      <p:ext uri="{BB962C8B-B14F-4D97-AF65-F5344CB8AC3E}">
        <p14:creationId xmlns:p14="http://schemas.microsoft.com/office/powerpoint/2010/main" val="9098126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213057-32AD-4B3B-3E93-A45844A62C24}"/>
              </a:ext>
            </a:extLst>
          </p:cNvPr>
          <p:cNvSpPr>
            <a:spLocks noGrp="1"/>
          </p:cNvSpPr>
          <p:nvPr>
            <p:ph type="sldNum" sz="quarter" idx="11"/>
          </p:nvPr>
        </p:nvSpPr>
        <p:spPr/>
        <p:txBody>
          <a:bodyPr/>
          <a:lstStyle/>
          <a:p>
            <a:pPr>
              <a:defRPr/>
            </a:pPr>
            <a:fld id="{208AB09F-00FD-E144-8B32-C19D0736E558}" type="slidenum">
              <a:rPr lang="en-US" altLang="en-US" smtClean="0"/>
              <a:pPr>
                <a:defRPr/>
              </a:pPr>
              <a:t>7</a:t>
            </a:fld>
            <a:endParaRPr lang="en-US" altLang="en-US"/>
          </a:p>
        </p:txBody>
      </p:sp>
      <p:pic>
        <p:nvPicPr>
          <p:cNvPr id="3" name="Picture 2">
            <a:extLst>
              <a:ext uri="{FF2B5EF4-FFF2-40B4-BE49-F238E27FC236}">
                <a16:creationId xmlns:a16="http://schemas.microsoft.com/office/drawing/2014/main" id="{3BF418CC-0C48-61D2-B79D-5FA7FD4EC467}"/>
              </a:ext>
            </a:extLst>
          </p:cNvPr>
          <p:cNvPicPr>
            <a:picLocks noChangeAspect="1"/>
          </p:cNvPicPr>
          <p:nvPr/>
        </p:nvPicPr>
        <p:blipFill rotWithShape="1">
          <a:blip r:embed="rId2"/>
          <a:srcRect l="23793" t="10510" r="23793" b="16335"/>
          <a:stretch/>
        </p:blipFill>
        <p:spPr>
          <a:xfrm>
            <a:off x="996193" y="1243356"/>
            <a:ext cx="7151614" cy="5614644"/>
          </a:xfrm>
          <a:prstGeom prst="rect">
            <a:avLst/>
          </a:prstGeom>
        </p:spPr>
      </p:pic>
      <p:sp>
        <p:nvSpPr>
          <p:cNvPr id="5" name="Rectangle: Rounded Corners 4">
            <a:extLst>
              <a:ext uri="{FF2B5EF4-FFF2-40B4-BE49-F238E27FC236}">
                <a16:creationId xmlns:a16="http://schemas.microsoft.com/office/drawing/2014/main" id="{6F59584B-3F2F-BEA8-EAF1-EC3EA0B97F6A}"/>
              </a:ext>
            </a:extLst>
          </p:cNvPr>
          <p:cNvSpPr/>
          <p:nvPr/>
        </p:nvSpPr>
        <p:spPr>
          <a:xfrm>
            <a:off x="1177155" y="6286405"/>
            <a:ext cx="4992417" cy="203046"/>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TextBox 6">
            <a:extLst>
              <a:ext uri="{FF2B5EF4-FFF2-40B4-BE49-F238E27FC236}">
                <a16:creationId xmlns:a16="http://schemas.microsoft.com/office/drawing/2014/main" id="{715E5B94-EEB0-AE68-AF9C-33056233870D}"/>
              </a:ext>
            </a:extLst>
          </p:cNvPr>
          <p:cNvSpPr txBox="1"/>
          <p:nvPr/>
        </p:nvSpPr>
        <p:spPr>
          <a:xfrm>
            <a:off x="0" y="458311"/>
            <a:ext cx="7304049" cy="646331"/>
          </a:xfrm>
          <a:prstGeom prst="rect">
            <a:avLst/>
          </a:prstGeom>
          <a:noFill/>
        </p:spPr>
        <p:txBody>
          <a:bodyPr wrap="square">
            <a:spAutoFit/>
          </a:bodyPr>
          <a:lstStyle/>
          <a:p>
            <a:r>
              <a:rPr lang="en-AU" dirty="0"/>
              <a:t>C:\Users\gaming 15\</a:t>
            </a:r>
            <a:r>
              <a:rPr lang="en-AU" dirty="0">
                <a:highlight>
                  <a:srgbClr val="FFFF00"/>
                </a:highlight>
              </a:rPr>
              <a:t>eclipse-workspace\</a:t>
            </a:r>
            <a:r>
              <a:rPr lang="en-AU" dirty="0" err="1">
                <a:highlight>
                  <a:srgbClr val="FFFF00"/>
                </a:highlight>
              </a:rPr>
              <a:t>UserInputOutputProject</a:t>
            </a:r>
            <a:r>
              <a:rPr lang="en-AU" dirty="0">
                <a:highlight>
                  <a:srgbClr val="FFFF00"/>
                </a:highlight>
              </a:rPr>
              <a:t>\</a:t>
            </a:r>
            <a:r>
              <a:rPr lang="en-AU" dirty="0" err="1">
                <a:highlight>
                  <a:srgbClr val="FFFF00"/>
                </a:highlight>
              </a:rPr>
              <a:t>src</a:t>
            </a:r>
            <a:r>
              <a:rPr lang="en-AU" dirty="0">
                <a:highlight>
                  <a:srgbClr val="FFFF00"/>
                </a:highlight>
              </a:rPr>
              <a:t>\</a:t>
            </a:r>
            <a:r>
              <a:rPr lang="en-AU" dirty="0" err="1">
                <a:highlight>
                  <a:srgbClr val="FFFF00"/>
                </a:highlight>
              </a:rPr>
              <a:t>area_of_circle</a:t>
            </a:r>
            <a:endParaRPr lang="en-AU" dirty="0">
              <a:highlight>
                <a:srgbClr val="FFFF00"/>
              </a:highlight>
            </a:endParaRPr>
          </a:p>
        </p:txBody>
      </p:sp>
      <p:pic>
        <p:nvPicPr>
          <p:cNvPr id="12" name="Picture 11">
            <a:extLst>
              <a:ext uri="{FF2B5EF4-FFF2-40B4-BE49-F238E27FC236}">
                <a16:creationId xmlns:a16="http://schemas.microsoft.com/office/drawing/2014/main" id="{556A6F9C-7FCA-3AA2-A423-A9B9CFD192E9}"/>
              </a:ext>
            </a:extLst>
          </p:cNvPr>
          <p:cNvPicPr>
            <a:picLocks noChangeAspect="1"/>
          </p:cNvPicPr>
          <p:nvPr/>
        </p:nvPicPr>
        <p:blipFill rotWithShape="1">
          <a:blip r:embed="rId3"/>
          <a:srcRect t="16072" r="39756" b="39268"/>
          <a:stretch/>
        </p:blipFill>
        <p:spPr>
          <a:xfrm>
            <a:off x="5648379" y="1243356"/>
            <a:ext cx="3495621" cy="1457688"/>
          </a:xfrm>
          <a:prstGeom prst="rect">
            <a:avLst/>
          </a:prstGeom>
          <a:ln>
            <a:solidFill>
              <a:schemeClr val="accent1"/>
            </a:solidFill>
          </a:ln>
        </p:spPr>
      </p:pic>
    </p:spTree>
    <p:extLst>
      <p:ext uri="{BB962C8B-B14F-4D97-AF65-F5344CB8AC3E}">
        <p14:creationId xmlns:p14="http://schemas.microsoft.com/office/powerpoint/2010/main" val="3698909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087C3916-87E1-2749-8F0B-F04FBE58F7B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2962EF-8D8B-C648-9C4A-76FB666BFF56}" type="slidenum">
              <a:rPr lang="en-US" altLang="en-US" sz="1400" smtClean="0"/>
              <a:pPr>
                <a:spcBef>
                  <a:spcPct val="0"/>
                </a:spcBef>
                <a:buClrTx/>
                <a:buSzTx/>
                <a:buFontTx/>
                <a:buNone/>
              </a:pPr>
              <a:t>70</a:t>
            </a:fld>
            <a:endParaRPr lang="en-US" altLang="en-US" sz="1400"/>
          </a:p>
        </p:txBody>
      </p:sp>
      <p:sp>
        <p:nvSpPr>
          <p:cNvPr id="52226" name="Rectangle 2">
            <a:extLst>
              <a:ext uri="{FF2B5EF4-FFF2-40B4-BE49-F238E27FC236}">
                <a16:creationId xmlns:a16="http://schemas.microsoft.com/office/drawing/2014/main" id="{9DEA1901-6E45-8942-8041-D3B2F79D3909}"/>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52227" name="Rectangle 9">
            <a:extLst>
              <a:ext uri="{FF2B5EF4-FFF2-40B4-BE49-F238E27FC236}">
                <a16:creationId xmlns:a16="http://schemas.microsoft.com/office/drawing/2014/main" id="{62CCA7E7-0C4F-C442-9073-ED954B8FD04C}"/>
              </a:ext>
            </a:extLst>
          </p:cNvPr>
          <p:cNvSpPr>
            <a:spLocks noChangeArrowheads="1"/>
          </p:cNvSpPr>
          <p:nvPr/>
        </p:nvSpPr>
        <p:spPr bwMode="auto">
          <a:xfrm>
            <a:off x="24765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28" name="Rectangle 11">
            <a:extLst>
              <a:ext uri="{FF2B5EF4-FFF2-40B4-BE49-F238E27FC236}">
                <a16:creationId xmlns:a16="http://schemas.microsoft.com/office/drawing/2014/main" id="{78F4FA9B-AE65-2448-914F-73382DEF02EE}"/>
              </a:ext>
            </a:extLst>
          </p:cNvPr>
          <p:cNvSpPr>
            <a:spLocks noChangeArrowheads="1"/>
          </p:cNvSpPr>
          <p:nvPr/>
        </p:nvSpPr>
        <p:spPr bwMode="auto">
          <a:xfrm>
            <a:off x="24003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29" name="Rectangle 13">
            <a:extLst>
              <a:ext uri="{FF2B5EF4-FFF2-40B4-BE49-F238E27FC236}">
                <a16:creationId xmlns:a16="http://schemas.microsoft.com/office/drawing/2014/main" id="{06AAE898-26E5-764A-B3BF-3CD0A2B6C049}"/>
              </a:ext>
            </a:extLst>
          </p:cNvPr>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0" name="Rectangle 15">
            <a:extLst>
              <a:ext uri="{FF2B5EF4-FFF2-40B4-BE49-F238E27FC236}">
                <a16:creationId xmlns:a16="http://schemas.microsoft.com/office/drawing/2014/main" id="{D9845410-A309-5E4F-8B14-D6F1D3C01955}"/>
              </a:ext>
            </a:extLst>
          </p:cNvPr>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1" name="Rectangle 17">
            <a:extLst>
              <a:ext uri="{FF2B5EF4-FFF2-40B4-BE49-F238E27FC236}">
                <a16:creationId xmlns:a16="http://schemas.microsoft.com/office/drawing/2014/main" id="{5FE69389-B8CF-5A49-93F3-6075C0AA5CC2}"/>
              </a:ext>
            </a:extLst>
          </p:cNvPr>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32" name="Object 16">
            <a:extLst>
              <a:ext uri="{FF2B5EF4-FFF2-40B4-BE49-F238E27FC236}">
                <a16:creationId xmlns:a16="http://schemas.microsoft.com/office/drawing/2014/main" id="{1258039D-85E1-E040-B6ED-50DBF5CD58BB}"/>
              </a:ext>
            </a:extLst>
          </p:cNvPr>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name="Picture" r:id="rId3" imgW="26530300" imgH="4114800" progId="Word.Picture.8">
                  <p:embed/>
                </p:oleObj>
              </mc:Choice>
              <mc:Fallback>
                <p:oleObj name="Picture" r:id="rId3" imgW="26530300" imgH="4114800" progId="Word.Picture.8">
                  <p:embed/>
                  <p:pic>
                    <p:nvPicPr>
                      <p:cNvPr id="52232" name="Object 16">
                        <a:extLst>
                          <a:ext uri="{FF2B5EF4-FFF2-40B4-BE49-F238E27FC236}">
                            <a16:creationId xmlns:a16="http://schemas.microsoft.com/office/drawing/2014/main" id="{1258039D-85E1-E040-B6ED-50DBF5CD5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3" name="Rectangle 19">
            <a:extLst>
              <a:ext uri="{FF2B5EF4-FFF2-40B4-BE49-F238E27FC236}">
                <a16:creationId xmlns:a16="http://schemas.microsoft.com/office/drawing/2014/main" id="{C7E09D13-DD8C-EE4F-9065-F4AB8A4AB4DA}"/>
              </a:ext>
            </a:extLst>
          </p:cNvPr>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34" name="Object 18">
            <a:extLst>
              <a:ext uri="{FF2B5EF4-FFF2-40B4-BE49-F238E27FC236}">
                <a16:creationId xmlns:a16="http://schemas.microsoft.com/office/drawing/2014/main" id="{4761E40D-37E1-3C49-912D-5BE0B455E2B7}"/>
              </a:ext>
            </a:extLst>
          </p:cNvPr>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name="Picture" r:id="rId5" imgW="27444700" imgH="4114800" progId="Word.Picture.8">
                  <p:embed/>
                </p:oleObj>
              </mc:Choice>
              <mc:Fallback>
                <p:oleObj name="Picture" r:id="rId5" imgW="27444700" imgH="4114800" progId="Word.Picture.8">
                  <p:embed/>
                  <p:pic>
                    <p:nvPicPr>
                      <p:cNvPr id="52234" name="Object 18">
                        <a:extLst>
                          <a:ext uri="{FF2B5EF4-FFF2-40B4-BE49-F238E27FC236}">
                            <a16:creationId xmlns:a16="http://schemas.microsoft.com/office/drawing/2014/main" id="{4761E40D-37E1-3C49-912D-5BE0B455E2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4E31CFD2-C8A7-9189-EAEC-94439C7FEEDF}"/>
              </a:ext>
            </a:extLst>
          </p:cNvPr>
          <p:cNvSpPr>
            <a:spLocks noChangeArrowheads="1"/>
          </p:cNvSpPr>
          <p:nvPr/>
        </p:nvSpPr>
        <p:spPr bwMode="auto">
          <a:xfrm>
            <a:off x="0" y="5594034"/>
            <a:ext cx="9144000" cy="954107"/>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Pre-Increment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pre-increment operator increases the value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by 1 before it is used in the expression. </a:t>
            </a:r>
          </a:p>
        </p:txBody>
      </p:sp>
    </p:spTree>
    <p:extLst>
      <p:ext uri="{BB962C8B-B14F-4D97-AF65-F5344CB8AC3E}">
        <p14:creationId xmlns:p14="http://schemas.microsoft.com/office/powerpoint/2010/main" val="242903960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979ED4FF-272C-8A44-9532-A944A4499DB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BF7200-C7FD-844F-BE47-776B5C173267}" type="slidenum">
              <a:rPr lang="en-US" altLang="en-US" sz="1400" smtClean="0"/>
              <a:pPr>
                <a:spcBef>
                  <a:spcPct val="0"/>
                </a:spcBef>
                <a:buClrTx/>
                <a:buSzTx/>
                <a:buFontTx/>
                <a:buNone/>
              </a:pPr>
              <a:t>71</a:t>
            </a:fld>
            <a:endParaRPr lang="en-US" altLang="en-US" sz="1400"/>
          </a:p>
        </p:txBody>
      </p:sp>
      <p:sp>
        <p:nvSpPr>
          <p:cNvPr id="54274" name="Rectangle 2">
            <a:extLst>
              <a:ext uri="{FF2B5EF4-FFF2-40B4-BE49-F238E27FC236}">
                <a16:creationId xmlns:a16="http://schemas.microsoft.com/office/drawing/2014/main" id="{6E32F2FA-3F8F-B443-853C-5AB121353ED5}"/>
              </a:ext>
            </a:extLst>
          </p:cNvPr>
          <p:cNvSpPr>
            <a:spLocks noGrp="1" noChangeArrowheads="1"/>
          </p:cNvSpPr>
          <p:nvPr>
            <p:ph type="title"/>
          </p:nvPr>
        </p:nvSpPr>
        <p:spPr>
          <a:xfrm>
            <a:off x="685800" y="381000"/>
            <a:ext cx="7772400" cy="1295400"/>
          </a:xfrm>
        </p:spPr>
        <p:txBody>
          <a:bodyPr>
            <a:normAutofit fontScale="90000"/>
          </a:bodyPr>
          <a:lstStyle/>
          <a:p>
            <a:r>
              <a:rPr lang="en-US" altLang="en-US" sz="4000"/>
              <a:t>Assignment Expressions and Assignment Statements</a:t>
            </a:r>
          </a:p>
        </p:txBody>
      </p:sp>
      <p:sp>
        <p:nvSpPr>
          <p:cNvPr id="54275" name="Rectangle 4">
            <a:extLst>
              <a:ext uri="{FF2B5EF4-FFF2-40B4-BE49-F238E27FC236}">
                <a16:creationId xmlns:a16="http://schemas.microsoft.com/office/drawing/2014/main" id="{09F92E64-FA4F-3E44-9018-36C95F427C59}"/>
              </a:ext>
            </a:extLst>
          </p:cNvPr>
          <p:cNvSpPr>
            <a:spLocks noGrp="1" noChangeArrowheads="1"/>
          </p:cNvSpPr>
          <p:nvPr>
            <p:ph type="body" idx="1"/>
          </p:nvPr>
        </p:nvSpPr>
        <p:spPr>
          <a:xfrm>
            <a:off x="304800" y="1905000"/>
            <a:ext cx="8686800" cy="4114800"/>
          </a:xfrm>
        </p:spPr>
        <p:txBody>
          <a:bodyPr>
            <a:normAutofit lnSpcReduction="10000"/>
          </a:bodyPr>
          <a:lstStyle/>
          <a:p>
            <a:pPr marL="0" indent="0">
              <a:buFont typeface="Monotype Sorts" pitchFamily="2" charset="2"/>
              <a:buNone/>
            </a:pPr>
            <a:r>
              <a:rPr lang="en-US" altLang="en-US" sz="2800" dirty="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sz="2800" dirty="0">
                <a:cs typeface="Times New Roman" panose="02020603050405020304" pitchFamily="18" charset="0"/>
              </a:rPr>
              <a:t>variable op= expression; // Where op is +, -, *, /, or %</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endParaRPr lang="en-US" altLang="en-US" sz="2800" dirty="0"/>
          </a:p>
        </p:txBody>
      </p:sp>
      <p:sp>
        <p:nvSpPr>
          <p:cNvPr id="2" name="Rectangle 1">
            <a:extLst>
              <a:ext uri="{FF2B5EF4-FFF2-40B4-BE49-F238E27FC236}">
                <a16:creationId xmlns:a16="http://schemas.microsoft.com/office/drawing/2014/main" id="{E94B4C2D-7AF3-15F6-30E7-AE1DF6FEBB8C}"/>
              </a:ext>
            </a:extLst>
          </p:cNvPr>
          <p:cNvSpPr>
            <a:spLocks noChangeArrowheads="1"/>
          </p:cNvSpPr>
          <p:nvPr/>
        </p:nvSpPr>
        <p:spPr bwMode="auto">
          <a:xfrm>
            <a:off x="2977376" y="4203918"/>
            <a:ext cx="6166624" cy="181588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Prior to Java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Any expression could be used as a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Since Java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Only specific types of expressions can be used as statements. </a:t>
            </a:r>
          </a:p>
        </p:txBody>
      </p:sp>
    </p:spTree>
    <p:extLst>
      <p:ext uri="{BB962C8B-B14F-4D97-AF65-F5344CB8AC3E}">
        <p14:creationId xmlns:p14="http://schemas.microsoft.com/office/powerpoint/2010/main" val="286908824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7C904A18-BAB3-9D46-BD45-4C64A0C87D6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25B181-3A74-AF49-B133-19E1F14890F2}" type="slidenum">
              <a:rPr lang="en-US" altLang="en-US" sz="1400" smtClean="0"/>
              <a:pPr>
                <a:spcBef>
                  <a:spcPct val="0"/>
                </a:spcBef>
                <a:buClrTx/>
                <a:buSzTx/>
                <a:buFontTx/>
                <a:buNone/>
              </a:pPr>
              <a:t>72</a:t>
            </a:fld>
            <a:endParaRPr lang="en-US" altLang="en-US" sz="1400"/>
          </a:p>
        </p:txBody>
      </p:sp>
      <p:sp>
        <p:nvSpPr>
          <p:cNvPr id="56322" name="Rectangle 2">
            <a:extLst>
              <a:ext uri="{FF2B5EF4-FFF2-40B4-BE49-F238E27FC236}">
                <a16:creationId xmlns:a16="http://schemas.microsoft.com/office/drawing/2014/main" id="{FB2082EB-2E1F-924D-9C0B-2DD45D85DEA0}"/>
              </a:ext>
            </a:extLst>
          </p:cNvPr>
          <p:cNvSpPr>
            <a:spLocks noGrp="1" noChangeArrowheads="1"/>
          </p:cNvSpPr>
          <p:nvPr>
            <p:ph type="title"/>
          </p:nvPr>
        </p:nvSpPr>
        <p:spPr>
          <a:xfrm>
            <a:off x="685800" y="0"/>
            <a:ext cx="7772400" cy="1428750"/>
          </a:xfrm>
        </p:spPr>
        <p:txBody>
          <a:bodyPr/>
          <a:lstStyle/>
          <a:p>
            <a:r>
              <a:rPr lang="en-US" altLang="en-US"/>
              <a:t>Numeric Type Conversion</a:t>
            </a:r>
          </a:p>
        </p:txBody>
      </p:sp>
      <p:sp>
        <p:nvSpPr>
          <p:cNvPr id="56323" name="Rectangle 3">
            <a:extLst>
              <a:ext uri="{FF2B5EF4-FFF2-40B4-BE49-F238E27FC236}">
                <a16:creationId xmlns:a16="http://schemas.microsoft.com/office/drawing/2014/main" id="{D9BCB649-856E-D14C-B682-B53399F4658F}"/>
              </a:ext>
            </a:extLst>
          </p:cNvPr>
          <p:cNvSpPr>
            <a:spLocks noGrp="1" noChangeArrowheads="1"/>
          </p:cNvSpPr>
          <p:nvPr>
            <p:ph type="body" idx="1"/>
          </p:nvPr>
        </p:nvSpPr>
        <p:spPr>
          <a:xfrm>
            <a:off x="381000" y="1371600"/>
            <a:ext cx="8458200" cy="4495800"/>
          </a:xfrm>
        </p:spPr>
        <p:txBody>
          <a:bodyPr/>
          <a:lstStyle/>
          <a:p>
            <a:pPr algn="just">
              <a:buFont typeface="Monotype Sorts" pitchFamily="2" charset="2"/>
              <a:buNone/>
            </a:pPr>
            <a:r>
              <a:rPr lang="en-US" altLang="en-US" sz="3600" dirty="0"/>
              <a:t>Consider the following statements:</a:t>
            </a:r>
          </a:p>
          <a:p>
            <a:pPr algn="just">
              <a:spcBef>
                <a:spcPct val="100000"/>
              </a:spcBef>
              <a:buFont typeface="Monotype Sorts" pitchFamily="2" charset="2"/>
              <a:buNone/>
            </a:pPr>
            <a:r>
              <a:rPr lang="en-US" altLang="en-US" dirty="0">
                <a:latin typeface="Courier New" panose="02070309020205020404" pitchFamily="49" charset="0"/>
              </a:rPr>
              <a:t>byte </a:t>
            </a:r>
            <a:r>
              <a:rPr lang="en-US" altLang="en-US" dirty="0" err="1">
                <a:latin typeface="Courier New" panose="02070309020205020404" pitchFamily="49" charset="0"/>
              </a:rPr>
              <a:t>i</a:t>
            </a:r>
            <a:r>
              <a:rPr lang="en-US" altLang="en-US" dirty="0">
                <a:latin typeface="Courier New" panose="02070309020205020404" pitchFamily="49" charset="0"/>
              </a:rPr>
              <a:t> = 100;</a:t>
            </a:r>
          </a:p>
          <a:p>
            <a:pPr algn="just">
              <a:buFont typeface="Monotype Sorts" pitchFamily="2" charset="2"/>
              <a:buNone/>
            </a:pPr>
            <a:r>
              <a:rPr lang="en-US" altLang="en-US" dirty="0">
                <a:latin typeface="Courier New" panose="02070309020205020404" pitchFamily="49" charset="0"/>
              </a:rPr>
              <a:t>long k = </a:t>
            </a:r>
            <a:r>
              <a:rPr lang="en-US" altLang="en-US" dirty="0" err="1">
                <a:latin typeface="Courier New" panose="02070309020205020404" pitchFamily="49" charset="0"/>
              </a:rPr>
              <a:t>i</a:t>
            </a:r>
            <a:r>
              <a:rPr lang="en-US" altLang="en-US" dirty="0">
                <a:latin typeface="Courier New" panose="02070309020205020404" pitchFamily="49" charset="0"/>
              </a:rPr>
              <a:t> * 3 + 4;</a:t>
            </a:r>
          </a:p>
          <a:p>
            <a:pPr algn="just">
              <a:buFont typeface="Monotype Sorts" pitchFamily="2" charset="2"/>
              <a:buNone/>
            </a:pPr>
            <a:r>
              <a:rPr lang="en-US" altLang="en-US" dirty="0">
                <a:latin typeface="Courier New" panose="02070309020205020404" pitchFamily="49" charset="0"/>
              </a:rPr>
              <a:t>double d = </a:t>
            </a:r>
            <a:r>
              <a:rPr lang="en-US" altLang="en-US" dirty="0" err="1">
                <a:latin typeface="Courier New" panose="02070309020205020404" pitchFamily="49" charset="0"/>
              </a:rPr>
              <a:t>i</a:t>
            </a:r>
            <a:r>
              <a:rPr lang="en-US" altLang="en-US" dirty="0">
                <a:latin typeface="Courier New" panose="02070309020205020404" pitchFamily="49" charset="0"/>
              </a:rPr>
              <a:t> * 3.1 + k / 2;</a:t>
            </a:r>
          </a:p>
          <a:p>
            <a:pPr algn="just">
              <a:buFont typeface="Monotype Sorts" pitchFamily="2" charset="2"/>
              <a:buNone/>
            </a:pPr>
            <a:endParaRPr lang="en-US" altLang="en-US" sz="3600" dirty="0">
              <a:latin typeface="Book Antiqua" panose="02040602050305030304" pitchFamily="18" charset="0"/>
            </a:endParaRPr>
          </a:p>
        </p:txBody>
      </p:sp>
      <p:sp>
        <p:nvSpPr>
          <p:cNvPr id="2" name="Rectangle 1">
            <a:extLst>
              <a:ext uri="{FF2B5EF4-FFF2-40B4-BE49-F238E27FC236}">
                <a16:creationId xmlns:a16="http://schemas.microsoft.com/office/drawing/2014/main" id="{85872C97-2FEE-C7AE-55C1-6E9634D4CA03}"/>
              </a:ext>
            </a:extLst>
          </p:cNvPr>
          <p:cNvSpPr>
            <a:spLocks noChangeArrowheads="1"/>
          </p:cNvSpPr>
          <p:nvPr/>
        </p:nvSpPr>
        <p:spPr bwMode="auto">
          <a:xfrm>
            <a:off x="38100" y="4008236"/>
            <a:ext cx="84657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byte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100;</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variable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of type byte is initialized with the value 100.</a:t>
            </a:r>
          </a:p>
        </p:txBody>
      </p:sp>
    </p:spTree>
    <p:extLst>
      <p:ext uri="{BB962C8B-B14F-4D97-AF65-F5344CB8AC3E}">
        <p14:creationId xmlns:p14="http://schemas.microsoft.com/office/powerpoint/2010/main" val="29482674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7C904A18-BAB3-9D46-BD45-4C64A0C87D6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25B181-3A74-AF49-B133-19E1F14890F2}" type="slidenum">
              <a:rPr lang="en-US" altLang="en-US" sz="1400" smtClean="0"/>
              <a:pPr>
                <a:spcBef>
                  <a:spcPct val="0"/>
                </a:spcBef>
                <a:buClrTx/>
                <a:buSzTx/>
                <a:buFontTx/>
                <a:buNone/>
              </a:pPr>
              <a:t>73</a:t>
            </a:fld>
            <a:endParaRPr lang="en-US" altLang="en-US" sz="1400"/>
          </a:p>
        </p:txBody>
      </p:sp>
      <p:sp>
        <p:nvSpPr>
          <p:cNvPr id="56322" name="Rectangle 2">
            <a:extLst>
              <a:ext uri="{FF2B5EF4-FFF2-40B4-BE49-F238E27FC236}">
                <a16:creationId xmlns:a16="http://schemas.microsoft.com/office/drawing/2014/main" id="{FB2082EB-2E1F-924D-9C0B-2DD45D85DEA0}"/>
              </a:ext>
            </a:extLst>
          </p:cNvPr>
          <p:cNvSpPr>
            <a:spLocks noGrp="1" noChangeArrowheads="1"/>
          </p:cNvSpPr>
          <p:nvPr>
            <p:ph type="title"/>
          </p:nvPr>
        </p:nvSpPr>
        <p:spPr>
          <a:xfrm>
            <a:off x="-91965" y="-460297"/>
            <a:ext cx="7772400" cy="1428750"/>
          </a:xfrm>
        </p:spPr>
        <p:txBody>
          <a:bodyPr/>
          <a:lstStyle/>
          <a:p>
            <a:r>
              <a:rPr lang="en-US" altLang="en-US" dirty="0"/>
              <a:t>Numeric Type Conversion</a:t>
            </a:r>
          </a:p>
        </p:txBody>
      </p:sp>
      <p:sp>
        <p:nvSpPr>
          <p:cNvPr id="56323" name="Rectangle 3">
            <a:extLst>
              <a:ext uri="{FF2B5EF4-FFF2-40B4-BE49-F238E27FC236}">
                <a16:creationId xmlns:a16="http://schemas.microsoft.com/office/drawing/2014/main" id="{D9BCB649-856E-D14C-B682-B53399F4658F}"/>
              </a:ext>
            </a:extLst>
          </p:cNvPr>
          <p:cNvSpPr>
            <a:spLocks noGrp="1" noChangeArrowheads="1"/>
          </p:cNvSpPr>
          <p:nvPr>
            <p:ph type="body" idx="1"/>
          </p:nvPr>
        </p:nvSpPr>
        <p:spPr>
          <a:xfrm>
            <a:off x="0" y="592485"/>
            <a:ext cx="8957129" cy="2445005"/>
          </a:xfrm>
        </p:spPr>
        <p:txBody>
          <a:bodyPr/>
          <a:lstStyle/>
          <a:p>
            <a:pPr algn="just">
              <a:buFont typeface="Monotype Sorts" pitchFamily="2" charset="2"/>
              <a:buNone/>
            </a:pPr>
            <a:r>
              <a:rPr lang="en-US" altLang="en-US" sz="3600" dirty="0"/>
              <a:t>Consider the following statements:</a:t>
            </a:r>
          </a:p>
          <a:p>
            <a:pPr algn="just">
              <a:spcBef>
                <a:spcPct val="100000"/>
              </a:spcBef>
              <a:buFont typeface="Monotype Sorts" pitchFamily="2" charset="2"/>
              <a:buNone/>
            </a:pPr>
            <a:r>
              <a:rPr lang="en-US" altLang="en-US" dirty="0">
                <a:latin typeface="Courier New" panose="02070309020205020404" pitchFamily="49" charset="0"/>
              </a:rPr>
              <a:t>byte </a:t>
            </a:r>
            <a:r>
              <a:rPr lang="en-US" altLang="en-US" dirty="0" err="1">
                <a:latin typeface="Courier New" panose="02070309020205020404" pitchFamily="49" charset="0"/>
              </a:rPr>
              <a:t>i</a:t>
            </a:r>
            <a:r>
              <a:rPr lang="en-US" altLang="en-US" dirty="0">
                <a:latin typeface="Courier New" panose="02070309020205020404" pitchFamily="49" charset="0"/>
              </a:rPr>
              <a:t> = 100;</a:t>
            </a:r>
          </a:p>
          <a:p>
            <a:pPr algn="just">
              <a:buFont typeface="Monotype Sorts" pitchFamily="2" charset="2"/>
              <a:buNone/>
            </a:pPr>
            <a:r>
              <a:rPr lang="en-US" altLang="en-US" dirty="0">
                <a:latin typeface="Courier New" panose="02070309020205020404" pitchFamily="49" charset="0"/>
              </a:rPr>
              <a:t>long k = </a:t>
            </a:r>
            <a:r>
              <a:rPr lang="en-US" altLang="en-US" dirty="0" err="1">
                <a:latin typeface="Courier New" panose="02070309020205020404" pitchFamily="49" charset="0"/>
              </a:rPr>
              <a:t>i</a:t>
            </a:r>
            <a:r>
              <a:rPr lang="en-US" altLang="en-US" dirty="0">
                <a:latin typeface="Courier New" panose="02070309020205020404" pitchFamily="49" charset="0"/>
              </a:rPr>
              <a:t> * 3 + 4;</a:t>
            </a:r>
          </a:p>
          <a:p>
            <a:pPr algn="just">
              <a:buFont typeface="Monotype Sorts" pitchFamily="2" charset="2"/>
              <a:buNone/>
            </a:pPr>
            <a:r>
              <a:rPr lang="en-US" altLang="en-US" dirty="0">
                <a:latin typeface="Courier New" panose="02070309020205020404" pitchFamily="49" charset="0"/>
              </a:rPr>
              <a:t>double d = </a:t>
            </a:r>
            <a:r>
              <a:rPr lang="en-US" altLang="en-US" dirty="0" err="1">
                <a:latin typeface="Courier New" panose="02070309020205020404" pitchFamily="49" charset="0"/>
              </a:rPr>
              <a:t>i</a:t>
            </a:r>
            <a:r>
              <a:rPr lang="en-US" altLang="en-US" dirty="0">
                <a:latin typeface="Courier New" panose="02070309020205020404" pitchFamily="49" charset="0"/>
              </a:rPr>
              <a:t> * 3.1 + k / 2;</a:t>
            </a:r>
          </a:p>
          <a:p>
            <a:pPr algn="just">
              <a:buFont typeface="Monotype Sorts" pitchFamily="2" charset="2"/>
              <a:buNone/>
            </a:pPr>
            <a:endParaRPr lang="en-US" altLang="en-US" sz="3600" dirty="0">
              <a:latin typeface="Book Antiqua" panose="02040602050305030304" pitchFamily="18" charset="0"/>
            </a:endParaRPr>
          </a:p>
        </p:txBody>
      </p:sp>
      <p:sp>
        <p:nvSpPr>
          <p:cNvPr id="2" name="Rectangle 1">
            <a:extLst>
              <a:ext uri="{FF2B5EF4-FFF2-40B4-BE49-F238E27FC236}">
                <a16:creationId xmlns:a16="http://schemas.microsoft.com/office/drawing/2014/main" id="{85872C97-2FEE-C7AE-55C1-6E9634D4CA03}"/>
              </a:ext>
            </a:extLst>
          </p:cNvPr>
          <p:cNvSpPr>
            <a:spLocks noChangeArrowheads="1"/>
          </p:cNvSpPr>
          <p:nvPr/>
        </p:nvSpPr>
        <p:spPr bwMode="auto">
          <a:xfrm>
            <a:off x="0" y="3318570"/>
            <a:ext cx="9144000" cy="35394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long k =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3 + 4;</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Here,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(byte) is multiplied by 3, and then 4 is added to the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result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3 (which is 300) is automatically promoted to 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addition of 4 to this int result is still of type 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Finally, the int result is assigned to the long variable k, involving an implicit type conversion from int to long.</a:t>
            </a:r>
          </a:p>
        </p:txBody>
      </p:sp>
    </p:spTree>
    <p:extLst>
      <p:ext uri="{BB962C8B-B14F-4D97-AF65-F5344CB8AC3E}">
        <p14:creationId xmlns:p14="http://schemas.microsoft.com/office/powerpoint/2010/main" val="216435329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7C904A18-BAB3-9D46-BD45-4C64A0C87D6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25B181-3A74-AF49-B133-19E1F14890F2}" type="slidenum">
              <a:rPr lang="en-US" altLang="en-US" sz="1400" smtClean="0"/>
              <a:pPr>
                <a:spcBef>
                  <a:spcPct val="0"/>
                </a:spcBef>
                <a:buClrTx/>
                <a:buSzTx/>
                <a:buFontTx/>
                <a:buNone/>
              </a:pPr>
              <a:t>74</a:t>
            </a:fld>
            <a:endParaRPr lang="en-US" altLang="en-US" sz="1400"/>
          </a:p>
        </p:txBody>
      </p:sp>
      <p:sp>
        <p:nvSpPr>
          <p:cNvPr id="56322" name="Rectangle 2">
            <a:extLst>
              <a:ext uri="{FF2B5EF4-FFF2-40B4-BE49-F238E27FC236}">
                <a16:creationId xmlns:a16="http://schemas.microsoft.com/office/drawing/2014/main" id="{FB2082EB-2E1F-924D-9C0B-2DD45D85DEA0}"/>
              </a:ext>
            </a:extLst>
          </p:cNvPr>
          <p:cNvSpPr>
            <a:spLocks noGrp="1" noChangeArrowheads="1"/>
          </p:cNvSpPr>
          <p:nvPr>
            <p:ph type="title"/>
          </p:nvPr>
        </p:nvSpPr>
        <p:spPr>
          <a:xfrm>
            <a:off x="-91965" y="-460297"/>
            <a:ext cx="7772400" cy="1428750"/>
          </a:xfrm>
        </p:spPr>
        <p:txBody>
          <a:bodyPr/>
          <a:lstStyle/>
          <a:p>
            <a:r>
              <a:rPr lang="en-US" altLang="en-US" dirty="0"/>
              <a:t>Numeric Type Conversion</a:t>
            </a:r>
          </a:p>
        </p:txBody>
      </p:sp>
      <p:sp>
        <p:nvSpPr>
          <p:cNvPr id="56323" name="Rectangle 3">
            <a:extLst>
              <a:ext uri="{FF2B5EF4-FFF2-40B4-BE49-F238E27FC236}">
                <a16:creationId xmlns:a16="http://schemas.microsoft.com/office/drawing/2014/main" id="{D9BCB649-856E-D14C-B682-B53399F4658F}"/>
              </a:ext>
            </a:extLst>
          </p:cNvPr>
          <p:cNvSpPr>
            <a:spLocks noGrp="1" noChangeArrowheads="1"/>
          </p:cNvSpPr>
          <p:nvPr>
            <p:ph type="body" idx="1"/>
          </p:nvPr>
        </p:nvSpPr>
        <p:spPr>
          <a:xfrm>
            <a:off x="0" y="592485"/>
            <a:ext cx="8957129" cy="2445005"/>
          </a:xfrm>
        </p:spPr>
        <p:txBody>
          <a:bodyPr/>
          <a:lstStyle/>
          <a:p>
            <a:pPr algn="just">
              <a:buFont typeface="Monotype Sorts" pitchFamily="2" charset="2"/>
              <a:buNone/>
            </a:pPr>
            <a:r>
              <a:rPr lang="en-US" altLang="en-US" sz="3600" dirty="0"/>
              <a:t>Consider the following statements:</a:t>
            </a:r>
          </a:p>
          <a:p>
            <a:pPr algn="just">
              <a:spcBef>
                <a:spcPct val="100000"/>
              </a:spcBef>
              <a:buFont typeface="Monotype Sorts" pitchFamily="2" charset="2"/>
              <a:buNone/>
            </a:pPr>
            <a:r>
              <a:rPr lang="en-US" altLang="en-US" dirty="0">
                <a:latin typeface="Courier New" panose="02070309020205020404" pitchFamily="49" charset="0"/>
              </a:rPr>
              <a:t>byte </a:t>
            </a:r>
            <a:r>
              <a:rPr lang="en-US" altLang="en-US" dirty="0" err="1">
                <a:latin typeface="Courier New" panose="02070309020205020404" pitchFamily="49" charset="0"/>
              </a:rPr>
              <a:t>i</a:t>
            </a:r>
            <a:r>
              <a:rPr lang="en-US" altLang="en-US" dirty="0">
                <a:latin typeface="Courier New" panose="02070309020205020404" pitchFamily="49" charset="0"/>
              </a:rPr>
              <a:t> = 100;</a:t>
            </a:r>
          </a:p>
          <a:p>
            <a:pPr algn="just">
              <a:buFont typeface="Monotype Sorts" pitchFamily="2" charset="2"/>
              <a:buNone/>
            </a:pPr>
            <a:r>
              <a:rPr lang="en-US" altLang="en-US" dirty="0">
                <a:latin typeface="Courier New" panose="02070309020205020404" pitchFamily="49" charset="0"/>
              </a:rPr>
              <a:t>long k = </a:t>
            </a:r>
            <a:r>
              <a:rPr lang="en-US" altLang="en-US" dirty="0" err="1">
                <a:latin typeface="Courier New" panose="02070309020205020404" pitchFamily="49" charset="0"/>
              </a:rPr>
              <a:t>i</a:t>
            </a:r>
            <a:r>
              <a:rPr lang="en-US" altLang="en-US" dirty="0">
                <a:latin typeface="Courier New" panose="02070309020205020404" pitchFamily="49" charset="0"/>
              </a:rPr>
              <a:t> * 3 + 4;</a:t>
            </a:r>
          </a:p>
          <a:p>
            <a:pPr algn="just">
              <a:buFont typeface="Monotype Sorts" pitchFamily="2" charset="2"/>
              <a:buNone/>
            </a:pPr>
            <a:r>
              <a:rPr lang="en-US" altLang="en-US" dirty="0">
                <a:latin typeface="Courier New" panose="02070309020205020404" pitchFamily="49" charset="0"/>
              </a:rPr>
              <a:t>double d = </a:t>
            </a:r>
            <a:r>
              <a:rPr lang="en-US" altLang="en-US" dirty="0" err="1">
                <a:latin typeface="Courier New" panose="02070309020205020404" pitchFamily="49" charset="0"/>
              </a:rPr>
              <a:t>i</a:t>
            </a:r>
            <a:r>
              <a:rPr lang="en-US" altLang="en-US" dirty="0">
                <a:latin typeface="Courier New" panose="02070309020205020404" pitchFamily="49" charset="0"/>
              </a:rPr>
              <a:t> * 3.1 + k / 2;</a:t>
            </a:r>
          </a:p>
          <a:p>
            <a:pPr algn="just">
              <a:buFont typeface="Monotype Sorts" pitchFamily="2" charset="2"/>
              <a:buNone/>
            </a:pPr>
            <a:endParaRPr lang="en-US" altLang="en-US" sz="3600" dirty="0">
              <a:latin typeface="Book Antiqua" panose="02040602050305030304" pitchFamily="18" charset="0"/>
            </a:endParaRPr>
          </a:p>
        </p:txBody>
      </p:sp>
      <p:sp>
        <p:nvSpPr>
          <p:cNvPr id="2" name="Rectangle 1">
            <a:extLst>
              <a:ext uri="{FF2B5EF4-FFF2-40B4-BE49-F238E27FC236}">
                <a16:creationId xmlns:a16="http://schemas.microsoft.com/office/drawing/2014/main" id="{85872C97-2FEE-C7AE-55C1-6E9634D4CA03}"/>
              </a:ext>
            </a:extLst>
          </p:cNvPr>
          <p:cNvSpPr>
            <a:spLocks noChangeArrowheads="1"/>
          </p:cNvSpPr>
          <p:nvPr/>
        </p:nvSpPr>
        <p:spPr bwMode="auto">
          <a:xfrm>
            <a:off x="0" y="3103125"/>
            <a:ext cx="9144000" cy="397031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double d =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3.1 + k / 2;</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(byte) is multiplied by 3.1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result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3.1 is of type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 (long) is divided by 2 (int), resulting in a long division and thus a long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long result of k / 2 is then implicitly converted to double when added to the result of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final result, which is double, is assigned to the double variable d.</a:t>
            </a:r>
          </a:p>
        </p:txBody>
      </p:sp>
    </p:spTree>
    <p:extLst>
      <p:ext uri="{BB962C8B-B14F-4D97-AF65-F5344CB8AC3E}">
        <p14:creationId xmlns:p14="http://schemas.microsoft.com/office/powerpoint/2010/main" val="41907930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67E64348-D939-1842-888D-B81465C12BF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D34FE-E9B3-DD43-AF3F-04C22B9A1867}" type="slidenum">
              <a:rPr lang="en-US" altLang="en-US" sz="1400" smtClean="0"/>
              <a:pPr>
                <a:spcBef>
                  <a:spcPct val="0"/>
                </a:spcBef>
                <a:buClrTx/>
                <a:buSzTx/>
                <a:buFontTx/>
                <a:buNone/>
              </a:pPr>
              <a:t>75</a:t>
            </a:fld>
            <a:endParaRPr lang="en-US" altLang="en-US" sz="1400"/>
          </a:p>
        </p:txBody>
      </p:sp>
      <p:sp>
        <p:nvSpPr>
          <p:cNvPr id="57346" name="Rectangle 2">
            <a:extLst>
              <a:ext uri="{FF2B5EF4-FFF2-40B4-BE49-F238E27FC236}">
                <a16:creationId xmlns:a16="http://schemas.microsoft.com/office/drawing/2014/main" id="{8A2E5517-F918-A143-B1CC-BE35819D811B}"/>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7347" name="Rectangle 3">
            <a:extLst>
              <a:ext uri="{FF2B5EF4-FFF2-40B4-BE49-F238E27FC236}">
                <a16:creationId xmlns:a16="http://schemas.microsoft.com/office/drawing/2014/main" id="{3CA3ECF0-2AFA-A145-A291-997CD9DFDB7F}"/>
              </a:ext>
            </a:extLst>
          </p:cNvPr>
          <p:cNvSpPr>
            <a:spLocks noGrp="1" noChangeArrowheads="1"/>
          </p:cNvSpPr>
          <p:nvPr>
            <p:ph type="body" idx="1"/>
          </p:nvPr>
        </p:nvSpPr>
        <p:spPr>
          <a:xfrm>
            <a:off x="304800" y="1143000"/>
            <a:ext cx="8534400" cy="3302876"/>
          </a:xfrm>
        </p:spPr>
        <p:txBody>
          <a:bodyPr>
            <a:normAutofit/>
          </a:bodyPr>
          <a:lstStyle/>
          <a:p>
            <a:pPr marL="630238" indent="-630238">
              <a:spcBef>
                <a:spcPct val="0"/>
              </a:spcBef>
              <a:buFont typeface="Monotype Sorts" pitchFamily="2" charset="2"/>
              <a:buNone/>
            </a:pPr>
            <a:r>
              <a:rPr lang="en-US" altLang="en-US" sz="2200" dirty="0">
                <a:latin typeface="Calibri" panose="020F0502020204030204" pitchFamily="34" charset="0"/>
                <a:cs typeface="Calibri" panose="020F0502020204030204" pitchFamily="34" charset="0"/>
              </a:rPr>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 1.    If one of the operands is double, the other is converted into double.</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2.    Otherwise, if one of the operands is float, the other is converted into float.</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3.    Otherwise, if one of the operands is long, the other is converted into long.</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4.    Otherwise, both operands are converted into int.</a:t>
            </a:r>
          </a:p>
        </p:txBody>
      </p:sp>
      <p:sp>
        <p:nvSpPr>
          <p:cNvPr id="2" name="Rectangle 1">
            <a:extLst>
              <a:ext uri="{FF2B5EF4-FFF2-40B4-BE49-F238E27FC236}">
                <a16:creationId xmlns:a16="http://schemas.microsoft.com/office/drawing/2014/main" id="{A0C00C32-CE67-607D-9FA2-1A58296030D0}"/>
              </a:ext>
            </a:extLst>
          </p:cNvPr>
          <p:cNvSpPr>
            <a:spLocks noChangeArrowheads="1"/>
          </p:cNvSpPr>
          <p:nvPr/>
        </p:nvSpPr>
        <p:spPr bwMode="auto">
          <a:xfrm>
            <a:off x="0" y="4413610"/>
            <a:ext cx="9144000" cy="181588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one of the operands is double, the other operand is converted into double.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Example: If you have a double and an int, the int is converted to double before the operation.</a:t>
            </a:r>
          </a:p>
        </p:txBody>
      </p:sp>
    </p:spTree>
    <p:extLst>
      <p:ext uri="{BB962C8B-B14F-4D97-AF65-F5344CB8AC3E}">
        <p14:creationId xmlns:p14="http://schemas.microsoft.com/office/powerpoint/2010/main" val="273885744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67E64348-D939-1842-888D-B81465C12BF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D34FE-E9B3-DD43-AF3F-04C22B9A1867}" type="slidenum">
              <a:rPr lang="en-US" altLang="en-US" sz="1400" smtClean="0"/>
              <a:pPr>
                <a:spcBef>
                  <a:spcPct val="0"/>
                </a:spcBef>
                <a:buClrTx/>
                <a:buSzTx/>
                <a:buFontTx/>
                <a:buNone/>
              </a:pPr>
              <a:t>76</a:t>
            </a:fld>
            <a:endParaRPr lang="en-US" altLang="en-US" sz="1400"/>
          </a:p>
        </p:txBody>
      </p:sp>
      <p:sp>
        <p:nvSpPr>
          <p:cNvPr id="57346" name="Rectangle 2">
            <a:extLst>
              <a:ext uri="{FF2B5EF4-FFF2-40B4-BE49-F238E27FC236}">
                <a16:creationId xmlns:a16="http://schemas.microsoft.com/office/drawing/2014/main" id="{8A2E5517-F918-A143-B1CC-BE35819D811B}"/>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7347" name="Rectangle 3">
            <a:extLst>
              <a:ext uri="{FF2B5EF4-FFF2-40B4-BE49-F238E27FC236}">
                <a16:creationId xmlns:a16="http://schemas.microsoft.com/office/drawing/2014/main" id="{3CA3ECF0-2AFA-A145-A291-997CD9DFDB7F}"/>
              </a:ext>
            </a:extLst>
          </p:cNvPr>
          <p:cNvSpPr>
            <a:spLocks noGrp="1" noChangeArrowheads="1"/>
          </p:cNvSpPr>
          <p:nvPr>
            <p:ph type="body" idx="1"/>
          </p:nvPr>
        </p:nvSpPr>
        <p:spPr>
          <a:xfrm>
            <a:off x="304800" y="1143000"/>
            <a:ext cx="8534400" cy="3302876"/>
          </a:xfrm>
        </p:spPr>
        <p:txBody>
          <a:bodyPr>
            <a:normAutofit/>
          </a:bodyPr>
          <a:lstStyle/>
          <a:p>
            <a:pPr marL="630238" indent="-630238">
              <a:spcBef>
                <a:spcPct val="0"/>
              </a:spcBef>
              <a:buFont typeface="Monotype Sorts" pitchFamily="2" charset="2"/>
              <a:buNone/>
            </a:pPr>
            <a:r>
              <a:rPr lang="en-US" altLang="en-US" sz="2200" dirty="0">
                <a:latin typeface="Calibri" panose="020F0502020204030204" pitchFamily="34" charset="0"/>
                <a:cs typeface="Calibri" panose="020F0502020204030204" pitchFamily="34" charset="0"/>
              </a:rPr>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 1.    If one of the operands is double, the other is converted into double.</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2.    Otherwise, if one of the operands is float, the other is converted into float.</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3.    Otherwise, if one of the operands is long, the other is converted into long.</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4.    Otherwise, both operands are converted into int.</a:t>
            </a:r>
          </a:p>
        </p:txBody>
      </p:sp>
      <p:sp>
        <p:nvSpPr>
          <p:cNvPr id="2" name="Rectangle 1">
            <a:extLst>
              <a:ext uri="{FF2B5EF4-FFF2-40B4-BE49-F238E27FC236}">
                <a16:creationId xmlns:a16="http://schemas.microsoft.com/office/drawing/2014/main" id="{A0C00C32-CE67-607D-9FA2-1A58296030D0}"/>
              </a:ext>
            </a:extLst>
          </p:cNvPr>
          <p:cNvSpPr>
            <a:spLocks noChangeArrowheads="1"/>
          </p:cNvSpPr>
          <p:nvPr/>
        </p:nvSpPr>
        <p:spPr bwMode="auto">
          <a:xfrm>
            <a:off x="0" y="4382631"/>
            <a:ext cx="9144000" cy="224676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Otherwise, if one of the operands is float, the other operand is converted into float.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Example: If you have a float and an int, the int is converted to float before the operation (assuming neither operand is double).</a:t>
            </a:r>
          </a:p>
        </p:txBody>
      </p:sp>
    </p:spTree>
    <p:extLst>
      <p:ext uri="{BB962C8B-B14F-4D97-AF65-F5344CB8AC3E}">
        <p14:creationId xmlns:p14="http://schemas.microsoft.com/office/powerpoint/2010/main" val="132400885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67E64348-D939-1842-888D-B81465C12BF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D34FE-E9B3-DD43-AF3F-04C22B9A1867}" type="slidenum">
              <a:rPr lang="en-US" altLang="en-US" sz="1400" smtClean="0"/>
              <a:pPr>
                <a:spcBef>
                  <a:spcPct val="0"/>
                </a:spcBef>
                <a:buClrTx/>
                <a:buSzTx/>
                <a:buFontTx/>
                <a:buNone/>
              </a:pPr>
              <a:t>77</a:t>
            </a:fld>
            <a:endParaRPr lang="en-US" altLang="en-US" sz="1400"/>
          </a:p>
        </p:txBody>
      </p:sp>
      <p:sp>
        <p:nvSpPr>
          <p:cNvPr id="57346" name="Rectangle 2">
            <a:extLst>
              <a:ext uri="{FF2B5EF4-FFF2-40B4-BE49-F238E27FC236}">
                <a16:creationId xmlns:a16="http://schemas.microsoft.com/office/drawing/2014/main" id="{8A2E5517-F918-A143-B1CC-BE35819D811B}"/>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7347" name="Rectangle 3">
            <a:extLst>
              <a:ext uri="{FF2B5EF4-FFF2-40B4-BE49-F238E27FC236}">
                <a16:creationId xmlns:a16="http://schemas.microsoft.com/office/drawing/2014/main" id="{3CA3ECF0-2AFA-A145-A291-997CD9DFDB7F}"/>
              </a:ext>
            </a:extLst>
          </p:cNvPr>
          <p:cNvSpPr>
            <a:spLocks noGrp="1" noChangeArrowheads="1"/>
          </p:cNvSpPr>
          <p:nvPr>
            <p:ph type="body" idx="1"/>
          </p:nvPr>
        </p:nvSpPr>
        <p:spPr>
          <a:xfrm>
            <a:off x="304800" y="1143000"/>
            <a:ext cx="8534400" cy="3302876"/>
          </a:xfrm>
        </p:spPr>
        <p:txBody>
          <a:bodyPr>
            <a:normAutofit/>
          </a:bodyPr>
          <a:lstStyle/>
          <a:p>
            <a:pPr marL="630238" indent="-630238">
              <a:spcBef>
                <a:spcPct val="0"/>
              </a:spcBef>
              <a:buFont typeface="Monotype Sorts" pitchFamily="2" charset="2"/>
              <a:buNone/>
            </a:pPr>
            <a:r>
              <a:rPr lang="en-US" altLang="en-US" sz="2200" dirty="0">
                <a:latin typeface="Calibri" panose="020F0502020204030204" pitchFamily="34" charset="0"/>
                <a:cs typeface="Calibri" panose="020F0502020204030204" pitchFamily="34" charset="0"/>
              </a:rPr>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 1.    If one of the operands is double, the other is converted into double.</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2.    Otherwise, if one of the operands is float, the other is converted into float.</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3.    Otherwise, if one of the operands is long, the other is converted into long.</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4.    Otherwise, both operands are converted into int.</a:t>
            </a:r>
          </a:p>
        </p:txBody>
      </p:sp>
      <p:sp>
        <p:nvSpPr>
          <p:cNvPr id="2" name="Rectangle 1">
            <a:extLst>
              <a:ext uri="{FF2B5EF4-FFF2-40B4-BE49-F238E27FC236}">
                <a16:creationId xmlns:a16="http://schemas.microsoft.com/office/drawing/2014/main" id="{A0C00C32-CE67-607D-9FA2-1A58296030D0}"/>
              </a:ext>
            </a:extLst>
          </p:cNvPr>
          <p:cNvSpPr>
            <a:spLocks noChangeArrowheads="1"/>
          </p:cNvSpPr>
          <p:nvPr/>
        </p:nvSpPr>
        <p:spPr bwMode="auto">
          <a:xfrm>
            <a:off x="0" y="4382630"/>
            <a:ext cx="9144000" cy="224676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Otherwise, if one of the operands is long, the other operand is converted into long.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Example: If you have a long and an int, the int is converted to long before the operation (assuming neither operand is double nor float).</a:t>
            </a:r>
          </a:p>
        </p:txBody>
      </p:sp>
    </p:spTree>
    <p:extLst>
      <p:ext uri="{BB962C8B-B14F-4D97-AF65-F5344CB8AC3E}">
        <p14:creationId xmlns:p14="http://schemas.microsoft.com/office/powerpoint/2010/main" val="2429849332"/>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67E64348-D939-1842-888D-B81465C12BF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D34FE-E9B3-DD43-AF3F-04C22B9A1867}" type="slidenum">
              <a:rPr lang="en-US" altLang="en-US" sz="1400" smtClean="0"/>
              <a:pPr>
                <a:spcBef>
                  <a:spcPct val="0"/>
                </a:spcBef>
                <a:buClrTx/>
                <a:buSzTx/>
                <a:buFontTx/>
                <a:buNone/>
              </a:pPr>
              <a:t>78</a:t>
            </a:fld>
            <a:endParaRPr lang="en-US" altLang="en-US" sz="1400"/>
          </a:p>
        </p:txBody>
      </p:sp>
      <p:sp>
        <p:nvSpPr>
          <p:cNvPr id="57346" name="Rectangle 2">
            <a:extLst>
              <a:ext uri="{FF2B5EF4-FFF2-40B4-BE49-F238E27FC236}">
                <a16:creationId xmlns:a16="http://schemas.microsoft.com/office/drawing/2014/main" id="{8A2E5517-F918-A143-B1CC-BE35819D811B}"/>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7347" name="Rectangle 3">
            <a:extLst>
              <a:ext uri="{FF2B5EF4-FFF2-40B4-BE49-F238E27FC236}">
                <a16:creationId xmlns:a16="http://schemas.microsoft.com/office/drawing/2014/main" id="{3CA3ECF0-2AFA-A145-A291-997CD9DFDB7F}"/>
              </a:ext>
            </a:extLst>
          </p:cNvPr>
          <p:cNvSpPr>
            <a:spLocks noGrp="1" noChangeArrowheads="1"/>
          </p:cNvSpPr>
          <p:nvPr>
            <p:ph type="body" idx="1"/>
          </p:nvPr>
        </p:nvSpPr>
        <p:spPr>
          <a:xfrm>
            <a:off x="304800" y="1143000"/>
            <a:ext cx="8534400" cy="3302876"/>
          </a:xfrm>
        </p:spPr>
        <p:txBody>
          <a:bodyPr>
            <a:normAutofit/>
          </a:bodyPr>
          <a:lstStyle/>
          <a:p>
            <a:pPr marL="630238" indent="-630238">
              <a:spcBef>
                <a:spcPct val="0"/>
              </a:spcBef>
              <a:buFont typeface="Monotype Sorts" pitchFamily="2" charset="2"/>
              <a:buNone/>
            </a:pPr>
            <a:r>
              <a:rPr lang="en-US" altLang="en-US" sz="2200" dirty="0">
                <a:latin typeface="Calibri" panose="020F0502020204030204" pitchFamily="34" charset="0"/>
                <a:cs typeface="Calibri" panose="020F0502020204030204" pitchFamily="34" charset="0"/>
              </a:rPr>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 1.    If one of the operands is double, the other is converted into double.</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2.    Otherwise, if one of the operands is float, the other is converted into float.</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3.    Otherwise, if one of the operands is long, the other is converted into long.</a:t>
            </a:r>
          </a:p>
          <a:p>
            <a:pPr marL="630238" indent="-630238">
              <a:spcBef>
                <a:spcPct val="0"/>
              </a:spcBef>
              <a:buClrTx/>
              <a:buSzTx/>
              <a:buFontTx/>
              <a:buNone/>
            </a:pPr>
            <a:r>
              <a:rPr lang="en-US" altLang="en-US" sz="2200" dirty="0">
                <a:latin typeface="Calibri" panose="020F0502020204030204" pitchFamily="34" charset="0"/>
                <a:cs typeface="Calibri" panose="020F0502020204030204" pitchFamily="34" charset="0"/>
              </a:rPr>
              <a:t>4.    Otherwise, both operands are converted into int.</a:t>
            </a:r>
          </a:p>
        </p:txBody>
      </p:sp>
      <p:sp>
        <p:nvSpPr>
          <p:cNvPr id="2" name="Rectangle 1">
            <a:extLst>
              <a:ext uri="{FF2B5EF4-FFF2-40B4-BE49-F238E27FC236}">
                <a16:creationId xmlns:a16="http://schemas.microsoft.com/office/drawing/2014/main" id="{A0C00C32-CE67-607D-9FA2-1A58296030D0}"/>
              </a:ext>
            </a:extLst>
          </p:cNvPr>
          <p:cNvSpPr>
            <a:spLocks noChangeArrowheads="1"/>
          </p:cNvSpPr>
          <p:nvPr/>
        </p:nvSpPr>
        <p:spPr bwMode="auto">
          <a:xfrm>
            <a:off x="0" y="4813517"/>
            <a:ext cx="9144000" cy="138499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rules ensure that the operands are of the same type before performing the operation, following a hierarchy of type promotion: double &gt; float &gt; long &gt; int </a:t>
            </a:r>
          </a:p>
        </p:txBody>
      </p:sp>
    </p:spTree>
    <p:extLst>
      <p:ext uri="{BB962C8B-B14F-4D97-AF65-F5344CB8AC3E}">
        <p14:creationId xmlns:p14="http://schemas.microsoft.com/office/powerpoint/2010/main" val="34928016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0D13F7-FFA3-2443-8AE3-973132EE512E}"/>
              </a:ext>
            </a:extLst>
          </p:cNvPr>
          <p:cNvSpPr>
            <a:spLocks noGrp="1" noChangeArrowheads="1"/>
          </p:cNvSpPr>
          <p:nvPr>
            <p:ph type="title"/>
          </p:nvPr>
        </p:nvSpPr>
        <p:spPr>
          <a:xfrm>
            <a:off x="622738" y="0"/>
            <a:ext cx="7772400" cy="652463"/>
          </a:xfrm>
        </p:spPr>
        <p:txBody>
          <a:bodyPr>
            <a:normAutofit fontScale="90000"/>
          </a:bodyPr>
          <a:lstStyle/>
          <a:p>
            <a:r>
              <a:rPr lang="en-US" altLang="en-US" sz="4000"/>
              <a:t>Type Casting</a:t>
            </a:r>
          </a:p>
        </p:txBody>
      </p:sp>
      <p:sp>
        <p:nvSpPr>
          <p:cNvPr id="58371" name="Rectangle 3">
            <a:extLst>
              <a:ext uri="{FF2B5EF4-FFF2-40B4-BE49-F238E27FC236}">
                <a16:creationId xmlns:a16="http://schemas.microsoft.com/office/drawing/2014/main" id="{DF7BA51F-154A-D34D-9DEE-FDC617CBE0DE}"/>
              </a:ext>
            </a:extLst>
          </p:cNvPr>
          <p:cNvSpPr>
            <a:spLocks noGrp="1" noChangeArrowheads="1"/>
          </p:cNvSpPr>
          <p:nvPr>
            <p:ph type="body" idx="1"/>
          </p:nvPr>
        </p:nvSpPr>
        <p:spPr>
          <a:xfrm>
            <a:off x="0" y="1901285"/>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8372" name="Rectangle 7">
            <a:extLst>
              <a:ext uri="{FF2B5EF4-FFF2-40B4-BE49-F238E27FC236}">
                <a16:creationId xmlns:a16="http://schemas.microsoft.com/office/drawing/2014/main" id="{0841AEAD-0F92-B740-B5FC-07E7A2945438}"/>
              </a:ext>
            </a:extLst>
          </p:cNvPr>
          <p:cNvSpPr>
            <a:spLocks noChangeArrowheads="1"/>
          </p:cNvSpPr>
          <p:nvPr/>
        </p:nvSpPr>
        <p:spPr bwMode="auto">
          <a:xfrm>
            <a:off x="-231775" y="381555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6">
            <a:extLst>
              <a:ext uri="{FF2B5EF4-FFF2-40B4-BE49-F238E27FC236}">
                <a16:creationId xmlns:a16="http://schemas.microsoft.com/office/drawing/2014/main" id="{04745DB6-3B8D-4441-8081-BC1FA1F5F267}"/>
              </a:ext>
            </a:extLst>
          </p:cNvPr>
          <p:cNvGraphicFramePr>
            <a:graphicFrameLocks noChangeAspect="1"/>
          </p:cNvGraphicFramePr>
          <p:nvPr>
            <p:extLst>
              <p:ext uri="{D42A27DB-BD31-4B8C-83A1-F6EECF244321}">
                <p14:modId xmlns:p14="http://schemas.microsoft.com/office/powerpoint/2010/main" val="3975762969"/>
              </p:ext>
            </p:extLst>
          </p:nvPr>
        </p:nvGraphicFramePr>
        <p:xfrm>
          <a:off x="312738" y="5261768"/>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58373" name="Object 6">
                        <a:extLst>
                          <a:ext uri="{FF2B5EF4-FFF2-40B4-BE49-F238E27FC236}">
                            <a16:creationId xmlns:a16="http://schemas.microsoft.com/office/drawing/2014/main" id="{04745DB6-3B8D-4441-8081-BC1FA1F5F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5261768"/>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351E3B6A-B409-5EBE-961E-04E304EB9AFE}"/>
              </a:ext>
            </a:extLst>
          </p:cNvPr>
          <p:cNvSpPr>
            <a:spLocks noChangeArrowheads="1"/>
          </p:cNvSpPr>
          <p:nvPr/>
        </p:nvSpPr>
        <p:spPr bwMode="auto">
          <a:xfrm>
            <a:off x="5161935" y="-10256"/>
            <a:ext cx="3982065" cy="3416320"/>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Here, an int value 3 is assigned to a double variable 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Type Widening</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Java automatically converts the int to double because double has a larger range and can accommodate the int value without any data loss. </a:t>
            </a:r>
          </a:p>
        </p:txBody>
      </p:sp>
    </p:spTree>
    <p:extLst>
      <p:ext uri="{BB962C8B-B14F-4D97-AF65-F5344CB8AC3E}">
        <p14:creationId xmlns:p14="http://schemas.microsoft.com/office/powerpoint/2010/main" val="17372383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8</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79653"/>
            <a:ext cx="5229922" cy="7017306"/>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package </a:t>
            </a:r>
            <a:r>
              <a:rPr kumimoji="0" lang="en-US" altLang="en-US" sz="2500" b="0" i="0" u="none" strike="noStrike" cap="none" normalizeH="0" baseline="0" dirty="0" err="1">
                <a:ln>
                  <a:noFill/>
                </a:ln>
                <a:solidFill>
                  <a:schemeClr val="tx1"/>
                </a:solidFill>
                <a:effectLst/>
                <a:highlight>
                  <a:srgbClr val="FFFF00"/>
                </a:highlight>
                <a:latin typeface="Calibri" panose="020F0502020204030204" pitchFamily="34" charset="0"/>
                <a:cs typeface="Calibri" panose="020F0502020204030204" pitchFamily="34" charset="0"/>
              </a:rPr>
              <a:t>area_of_circle</a:t>
            </a:r>
            <a:r>
              <a:rPr kumimoji="0" lang="en-US" altLang="en-US" sz="25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that the class circle is part of the </a:t>
            </a:r>
            <a:r>
              <a:rPr kumimoji="0" lang="en-US" altLang="en-US" sz="25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area_of_circle</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package.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package in Java is used to group related classes. It's a namespace that organizes classes and interfaces.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public class circle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a public class named circle.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keyword public means that this class can be accessed by other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class is used to define a new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circle is the name of the class. Note that in Java, class names conventionally start with an uppercase letter (Circle would be more conventional).</a:t>
            </a:r>
          </a:p>
        </p:txBody>
      </p:sp>
      <p:pic>
        <p:nvPicPr>
          <p:cNvPr id="6" name="Picture 5">
            <a:extLst>
              <a:ext uri="{FF2B5EF4-FFF2-40B4-BE49-F238E27FC236}">
                <a16:creationId xmlns:a16="http://schemas.microsoft.com/office/drawing/2014/main" id="{6E899D6D-1B3A-F01A-4654-BAD4DF4BA7D5}"/>
              </a:ext>
            </a:extLst>
          </p:cNvPr>
          <p:cNvPicPr>
            <a:picLocks noChangeAspect="1"/>
          </p:cNvPicPr>
          <p:nvPr/>
        </p:nvPicPr>
        <p:blipFill rotWithShape="1">
          <a:blip r:embed="rId2"/>
          <a:srcRect l="25318" t="10510" r="27934" b="16335"/>
          <a:stretch/>
        </p:blipFill>
        <p:spPr>
          <a:xfrm>
            <a:off x="4984595" y="1217133"/>
            <a:ext cx="4159405" cy="4246964"/>
          </a:xfrm>
          <a:prstGeom prst="rect">
            <a:avLst/>
          </a:prstGeom>
        </p:spPr>
      </p:pic>
    </p:spTree>
    <p:extLst>
      <p:ext uri="{BB962C8B-B14F-4D97-AF65-F5344CB8AC3E}">
        <p14:creationId xmlns:p14="http://schemas.microsoft.com/office/powerpoint/2010/main" val="37348033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0D13F7-FFA3-2443-8AE3-973132EE512E}"/>
              </a:ext>
            </a:extLst>
          </p:cNvPr>
          <p:cNvSpPr>
            <a:spLocks noGrp="1" noChangeArrowheads="1"/>
          </p:cNvSpPr>
          <p:nvPr>
            <p:ph type="title"/>
          </p:nvPr>
        </p:nvSpPr>
        <p:spPr>
          <a:xfrm>
            <a:off x="622738" y="0"/>
            <a:ext cx="7772400" cy="652463"/>
          </a:xfrm>
        </p:spPr>
        <p:txBody>
          <a:bodyPr>
            <a:normAutofit fontScale="90000"/>
          </a:bodyPr>
          <a:lstStyle/>
          <a:p>
            <a:r>
              <a:rPr lang="en-US" altLang="en-US" sz="4000"/>
              <a:t>Type Casting</a:t>
            </a:r>
          </a:p>
        </p:txBody>
      </p:sp>
      <p:sp>
        <p:nvSpPr>
          <p:cNvPr id="58371" name="Rectangle 3">
            <a:extLst>
              <a:ext uri="{FF2B5EF4-FFF2-40B4-BE49-F238E27FC236}">
                <a16:creationId xmlns:a16="http://schemas.microsoft.com/office/drawing/2014/main" id="{DF7BA51F-154A-D34D-9DEE-FDC617CBE0DE}"/>
              </a:ext>
            </a:extLst>
          </p:cNvPr>
          <p:cNvSpPr>
            <a:spLocks noGrp="1" noChangeArrowheads="1"/>
          </p:cNvSpPr>
          <p:nvPr>
            <p:ph type="body" idx="1"/>
          </p:nvPr>
        </p:nvSpPr>
        <p:spPr>
          <a:xfrm>
            <a:off x="-26191" y="2427566"/>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8372" name="Rectangle 7">
            <a:extLst>
              <a:ext uri="{FF2B5EF4-FFF2-40B4-BE49-F238E27FC236}">
                <a16:creationId xmlns:a16="http://schemas.microsoft.com/office/drawing/2014/main" id="{0841AEAD-0F92-B740-B5FC-07E7A2945438}"/>
              </a:ext>
            </a:extLst>
          </p:cNvPr>
          <p:cNvSpPr>
            <a:spLocks noChangeArrowheads="1"/>
          </p:cNvSpPr>
          <p:nvPr/>
        </p:nvSpPr>
        <p:spPr bwMode="auto">
          <a:xfrm>
            <a:off x="-231775" y="381555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6">
            <a:extLst>
              <a:ext uri="{FF2B5EF4-FFF2-40B4-BE49-F238E27FC236}">
                <a16:creationId xmlns:a16="http://schemas.microsoft.com/office/drawing/2014/main" id="{04745DB6-3B8D-4441-8081-BC1FA1F5F267}"/>
              </a:ext>
            </a:extLst>
          </p:cNvPr>
          <p:cNvGraphicFramePr>
            <a:graphicFrameLocks noChangeAspect="1"/>
          </p:cNvGraphicFramePr>
          <p:nvPr/>
        </p:nvGraphicFramePr>
        <p:xfrm>
          <a:off x="312738" y="5261768"/>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58373" name="Object 6">
                        <a:extLst>
                          <a:ext uri="{FF2B5EF4-FFF2-40B4-BE49-F238E27FC236}">
                            <a16:creationId xmlns:a16="http://schemas.microsoft.com/office/drawing/2014/main" id="{04745DB6-3B8D-4441-8081-BC1FA1F5F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5261768"/>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351E3B6A-B409-5EBE-961E-04E304EB9AFE}"/>
              </a:ext>
            </a:extLst>
          </p:cNvPr>
          <p:cNvSpPr>
            <a:spLocks noChangeArrowheads="1"/>
          </p:cNvSpPr>
          <p:nvPr/>
        </p:nvSpPr>
        <p:spPr bwMode="auto">
          <a:xfrm>
            <a:off x="5161935" y="0"/>
            <a:ext cx="3982065" cy="3816429"/>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 1</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int </a:t>
            </a:r>
            <a:r>
              <a:rPr kumimoji="0" lang="en-US" altLang="en-US" sz="22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(int)3.0;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Calibri" panose="020F0502020204030204" pitchFamily="34" charset="0"/>
                <a:cs typeface="Calibri" panose="020F0502020204030204" pitchFamily="34" charset="0"/>
              </a:rPr>
              <a:t> </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Here, a double value 3.0 is explicitly cast to an 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Type Narrowing</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conversion is done explicitly by the programmer using (int) before the value. This is necessary because converting a double to an int can result in data loss (the fractional part is truncated).</a:t>
            </a:r>
          </a:p>
        </p:txBody>
      </p:sp>
    </p:spTree>
    <p:extLst>
      <p:ext uri="{BB962C8B-B14F-4D97-AF65-F5344CB8AC3E}">
        <p14:creationId xmlns:p14="http://schemas.microsoft.com/office/powerpoint/2010/main" val="1459575504"/>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0D13F7-FFA3-2443-8AE3-973132EE512E}"/>
              </a:ext>
            </a:extLst>
          </p:cNvPr>
          <p:cNvSpPr>
            <a:spLocks noGrp="1" noChangeArrowheads="1"/>
          </p:cNvSpPr>
          <p:nvPr>
            <p:ph type="title"/>
          </p:nvPr>
        </p:nvSpPr>
        <p:spPr>
          <a:xfrm>
            <a:off x="622738" y="0"/>
            <a:ext cx="7772400" cy="652463"/>
          </a:xfrm>
        </p:spPr>
        <p:txBody>
          <a:bodyPr>
            <a:normAutofit fontScale="90000"/>
          </a:bodyPr>
          <a:lstStyle/>
          <a:p>
            <a:r>
              <a:rPr lang="en-US" altLang="en-US" sz="4000"/>
              <a:t>Type Casting</a:t>
            </a:r>
          </a:p>
        </p:txBody>
      </p:sp>
      <p:sp>
        <p:nvSpPr>
          <p:cNvPr id="58371" name="Rectangle 3">
            <a:extLst>
              <a:ext uri="{FF2B5EF4-FFF2-40B4-BE49-F238E27FC236}">
                <a16:creationId xmlns:a16="http://schemas.microsoft.com/office/drawing/2014/main" id="{DF7BA51F-154A-D34D-9DEE-FDC617CBE0DE}"/>
              </a:ext>
            </a:extLst>
          </p:cNvPr>
          <p:cNvSpPr>
            <a:spLocks noGrp="1" noChangeArrowheads="1"/>
          </p:cNvSpPr>
          <p:nvPr>
            <p:ph type="body" idx="1"/>
          </p:nvPr>
        </p:nvSpPr>
        <p:spPr>
          <a:xfrm>
            <a:off x="-26191" y="2427566"/>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8372" name="Rectangle 7">
            <a:extLst>
              <a:ext uri="{FF2B5EF4-FFF2-40B4-BE49-F238E27FC236}">
                <a16:creationId xmlns:a16="http://schemas.microsoft.com/office/drawing/2014/main" id="{0841AEAD-0F92-B740-B5FC-07E7A2945438}"/>
              </a:ext>
            </a:extLst>
          </p:cNvPr>
          <p:cNvSpPr>
            <a:spLocks noChangeArrowheads="1"/>
          </p:cNvSpPr>
          <p:nvPr/>
        </p:nvSpPr>
        <p:spPr bwMode="auto">
          <a:xfrm>
            <a:off x="-231775" y="381555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6">
            <a:extLst>
              <a:ext uri="{FF2B5EF4-FFF2-40B4-BE49-F238E27FC236}">
                <a16:creationId xmlns:a16="http://schemas.microsoft.com/office/drawing/2014/main" id="{04745DB6-3B8D-4441-8081-BC1FA1F5F267}"/>
              </a:ext>
            </a:extLst>
          </p:cNvPr>
          <p:cNvGraphicFramePr>
            <a:graphicFrameLocks noChangeAspect="1"/>
          </p:cNvGraphicFramePr>
          <p:nvPr/>
        </p:nvGraphicFramePr>
        <p:xfrm>
          <a:off x="312738" y="5261768"/>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58373" name="Object 6">
                        <a:extLst>
                          <a:ext uri="{FF2B5EF4-FFF2-40B4-BE49-F238E27FC236}">
                            <a16:creationId xmlns:a16="http://schemas.microsoft.com/office/drawing/2014/main" id="{04745DB6-3B8D-4441-8081-BC1FA1F5F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5261768"/>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351E3B6A-B409-5EBE-961E-04E304EB9AFE}"/>
              </a:ext>
            </a:extLst>
          </p:cNvPr>
          <p:cNvSpPr>
            <a:spLocks noChangeArrowheads="1"/>
          </p:cNvSpPr>
          <p:nvPr/>
        </p:nvSpPr>
        <p:spPr bwMode="auto">
          <a:xfrm>
            <a:off x="5161935" y="1098264"/>
            <a:ext cx="3982065" cy="2677656"/>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int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(int)3.9;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Here, a double value 3.9 is explicitly cast to an 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fractional part 0.9 is truncated, resulting in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being 3</a:t>
            </a:r>
          </a:p>
        </p:txBody>
      </p:sp>
    </p:spTree>
    <p:extLst>
      <p:ext uri="{BB962C8B-B14F-4D97-AF65-F5344CB8AC3E}">
        <p14:creationId xmlns:p14="http://schemas.microsoft.com/office/powerpoint/2010/main" val="14471252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0D13F7-FFA3-2443-8AE3-973132EE512E}"/>
              </a:ext>
            </a:extLst>
          </p:cNvPr>
          <p:cNvSpPr>
            <a:spLocks noGrp="1" noChangeArrowheads="1"/>
          </p:cNvSpPr>
          <p:nvPr>
            <p:ph type="title"/>
          </p:nvPr>
        </p:nvSpPr>
        <p:spPr>
          <a:xfrm>
            <a:off x="622738" y="0"/>
            <a:ext cx="7772400" cy="652463"/>
          </a:xfrm>
        </p:spPr>
        <p:txBody>
          <a:bodyPr>
            <a:normAutofit fontScale="90000"/>
          </a:bodyPr>
          <a:lstStyle/>
          <a:p>
            <a:r>
              <a:rPr lang="en-US" altLang="en-US" sz="4000"/>
              <a:t>Type Casting</a:t>
            </a:r>
          </a:p>
        </p:txBody>
      </p:sp>
      <p:sp>
        <p:nvSpPr>
          <p:cNvPr id="58371" name="Rectangle 3">
            <a:extLst>
              <a:ext uri="{FF2B5EF4-FFF2-40B4-BE49-F238E27FC236}">
                <a16:creationId xmlns:a16="http://schemas.microsoft.com/office/drawing/2014/main" id="{DF7BA51F-154A-D34D-9DEE-FDC617CBE0DE}"/>
              </a:ext>
            </a:extLst>
          </p:cNvPr>
          <p:cNvSpPr>
            <a:spLocks noGrp="1" noChangeArrowheads="1"/>
          </p:cNvSpPr>
          <p:nvPr>
            <p:ph type="body" idx="1"/>
          </p:nvPr>
        </p:nvSpPr>
        <p:spPr>
          <a:xfrm>
            <a:off x="-26191" y="2427566"/>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8372" name="Rectangle 7">
            <a:extLst>
              <a:ext uri="{FF2B5EF4-FFF2-40B4-BE49-F238E27FC236}">
                <a16:creationId xmlns:a16="http://schemas.microsoft.com/office/drawing/2014/main" id="{0841AEAD-0F92-B740-B5FC-07E7A2945438}"/>
              </a:ext>
            </a:extLst>
          </p:cNvPr>
          <p:cNvSpPr>
            <a:spLocks noChangeArrowheads="1"/>
          </p:cNvSpPr>
          <p:nvPr/>
        </p:nvSpPr>
        <p:spPr bwMode="auto">
          <a:xfrm>
            <a:off x="-231775" y="381555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6">
            <a:extLst>
              <a:ext uri="{FF2B5EF4-FFF2-40B4-BE49-F238E27FC236}">
                <a16:creationId xmlns:a16="http://schemas.microsoft.com/office/drawing/2014/main" id="{04745DB6-3B8D-4441-8081-BC1FA1F5F267}"/>
              </a:ext>
            </a:extLst>
          </p:cNvPr>
          <p:cNvGraphicFramePr>
            <a:graphicFrameLocks noChangeAspect="1"/>
          </p:cNvGraphicFramePr>
          <p:nvPr/>
        </p:nvGraphicFramePr>
        <p:xfrm>
          <a:off x="312738" y="5261768"/>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58373" name="Object 6">
                        <a:extLst>
                          <a:ext uri="{FF2B5EF4-FFF2-40B4-BE49-F238E27FC236}">
                            <a16:creationId xmlns:a16="http://schemas.microsoft.com/office/drawing/2014/main" id="{04745DB6-3B8D-4441-8081-BC1FA1F5F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5261768"/>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351E3B6A-B409-5EBE-961E-04E304EB9AFE}"/>
              </a:ext>
            </a:extLst>
          </p:cNvPr>
          <p:cNvSpPr>
            <a:spLocks noChangeArrowheads="1"/>
          </p:cNvSpPr>
          <p:nvPr/>
        </p:nvSpPr>
        <p:spPr bwMode="auto">
          <a:xfrm>
            <a:off x="5161935" y="-873"/>
            <a:ext cx="3982065" cy="3816429"/>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Implicit Casting (Type Widening)</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Automatic conversion by Java when assigning a smaller type to a larger type (e.g., int to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Explicit Casting (Type Narrowing)</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Manual conversion by the programmer when assigning a larger type to a smaller type (e.g., double to int), which can potentially lose data. </a:t>
            </a:r>
          </a:p>
        </p:txBody>
      </p:sp>
    </p:spTree>
    <p:extLst>
      <p:ext uri="{BB962C8B-B14F-4D97-AF65-F5344CB8AC3E}">
        <p14:creationId xmlns:p14="http://schemas.microsoft.com/office/powerpoint/2010/main" val="427828567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0D13F7-FFA3-2443-8AE3-973132EE512E}"/>
              </a:ext>
            </a:extLst>
          </p:cNvPr>
          <p:cNvSpPr>
            <a:spLocks noGrp="1" noChangeArrowheads="1"/>
          </p:cNvSpPr>
          <p:nvPr>
            <p:ph type="title"/>
          </p:nvPr>
        </p:nvSpPr>
        <p:spPr>
          <a:xfrm>
            <a:off x="622738" y="0"/>
            <a:ext cx="7772400" cy="652463"/>
          </a:xfrm>
        </p:spPr>
        <p:txBody>
          <a:bodyPr>
            <a:normAutofit fontScale="90000"/>
          </a:bodyPr>
          <a:lstStyle/>
          <a:p>
            <a:r>
              <a:rPr lang="en-US" altLang="en-US" sz="4000"/>
              <a:t>Type Casting</a:t>
            </a:r>
          </a:p>
        </p:txBody>
      </p:sp>
      <p:sp>
        <p:nvSpPr>
          <p:cNvPr id="58371" name="Rectangle 3">
            <a:extLst>
              <a:ext uri="{FF2B5EF4-FFF2-40B4-BE49-F238E27FC236}">
                <a16:creationId xmlns:a16="http://schemas.microsoft.com/office/drawing/2014/main" id="{DF7BA51F-154A-D34D-9DEE-FDC617CBE0DE}"/>
              </a:ext>
            </a:extLst>
          </p:cNvPr>
          <p:cNvSpPr>
            <a:spLocks noGrp="1" noChangeArrowheads="1"/>
          </p:cNvSpPr>
          <p:nvPr>
            <p:ph type="body" idx="1"/>
          </p:nvPr>
        </p:nvSpPr>
        <p:spPr>
          <a:xfrm>
            <a:off x="-26191" y="2427566"/>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8372" name="Rectangle 7">
            <a:extLst>
              <a:ext uri="{FF2B5EF4-FFF2-40B4-BE49-F238E27FC236}">
                <a16:creationId xmlns:a16="http://schemas.microsoft.com/office/drawing/2014/main" id="{0841AEAD-0F92-B740-B5FC-07E7A2945438}"/>
              </a:ext>
            </a:extLst>
          </p:cNvPr>
          <p:cNvSpPr>
            <a:spLocks noChangeArrowheads="1"/>
          </p:cNvSpPr>
          <p:nvPr/>
        </p:nvSpPr>
        <p:spPr bwMode="auto">
          <a:xfrm>
            <a:off x="-231775" y="381555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6">
            <a:extLst>
              <a:ext uri="{FF2B5EF4-FFF2-40B4-BE49-F238E27FC236}">
                <a16:creationId xmlns:a16="http://schemas.microsoft.com/office/drawing/2014/main" id="{04745DB6-3B8D-4441-8081-BC1FA1F5F267}"/>
              </a:ext>
            </a:extLst>
          </p:cNvPr>
          <p:cNvGraphicFramePr>
            <a:graphicFrameLocks noChangeAspect="1"/>
          </p:cNvGraphicFramePr>
          <p:nvPr/>
        </p:nvGraphicFramePr>
        <p:xfrm>
          <a:off x="312738" y="5261768"/>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58373" name="Object 6">
                        <a:extLst>
                          <a:ext uri="{FF2B5EF4-FFF2-40B4-BE49-F238E27FC236}">
                            <a16:creationId xmlns:a16="http://schemas.microsoft.com/office/drawing/2014/main" id="{04745DB6-3B8D-4441-8081-BC1FA1F5F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5261768"/>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351E3B6A-B409-5EBE-961E-04E304EB9AFE}"/>
              </a:ext>
            </a:extLst>
          </p:cNvPr>
          <p:cNvSpPr>
            <a:spLocks noChangeArrowheads="1"/>
          </p:cNvSpPr>
          <p:nvPr/>
        </p:nvSpPr>
        <p:spPr bwMode="auto">
          <a:xfrm>
            <a:off x="5161935" y="-16093"/>
            <a:ext cx="3982065" cy="3108543"/>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int x = 5 / 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will cause a compilation error because 5 / 2.0 results in a double value, and you're trying to assign it to an int variable x. To fix it:</a:t>
            </a:r>
          </a:p>
        </p:txBody>
      </p:sp>
      <p:sp>
        <p:nvSpPr>
          <p:cNvPr id="5" name="TextBox 4">
            <a:extLst>
              <a:ext uri="{FF2B5EF4-FFF2-40B4-BE49-F238E27FC236}">
                <a16:creationId xmlns:a16="http://schemas.microsoft.com/office/drawing/2014/main" id="{57ECE73E-40A2-3BB4-B4E3-6A4AF697A34D}"/>
              </a:ext>
            </a:extLst>
          </p:cNvPr>
          <p:cNvSpPr txBox="1"/>
          <p:nvPr/>
        </p:nvSpPr>
        <p:spPr>
          <a:xfrm>
            <a:off x="5161935" y="3137110"/>
            <a:ext cx="3982064" cy="429126"/>
          </a:xfrm>
          <a:prstGeom prst="rect">
            <a:avLst/>
          </a:prstGeom>
          <a:solidFill>
            <a:srgbClr val="000000"/>
          </a:solidFill>
        </p:spPr>
        <p:txBody>
          <a:bodyPr wrap="square">
            <a:spAutoFit/>
          </a:bodyPr>
          <a:lstStyle/>
          <a:p>
            <a:r>
              <a:rPr lang="en-US" sz="2200" b="0" dirty="0">
                <a:solidFill>
                  <a:srgbClr val="4EC9B0"/>
                </a:solidFill>
                <a:effectLst/>
                <a:highlight>
                  <a:srgbClr val="000000"/>
                </a:highlight>
                <a:latin typeface="Consolas" panose="020B0609020204030204" pitchFamily="49" charset="0"/>
              </a:rPr>
              <a:t>int</a:t>
            </a:r>
            <a:r>
              <a:rPr lang="en-US" sz="2200" b="0" dirty="0">
                <a:solidFill>
                  <a:srgbClr val="CCCCCC"/>
                </a:solidFill>
                <a:effectLst/>
                <a:highlight>
                  <a:srgbClr val="000000"/>
                </a:highlight>
                <a:latin typeface="Consolas" panose="020B0609020204030204" pitchFamily="49" charset="0"/>
              </a:rPr>
              <a:t> </a:t>
            </a:r>
            <a:r>
              <a:rPr lang="en-US" sz="2200" b="0" dirty="0">
                <a:solidFill>
                  <a:srgbClr val="9CDCFE"/>
                </a:solidFill>
                <a:effectLst/>
                <a:highlight>
                  <a:srgbClr val="000000"/>
                </a:highlight>
                <a:latin typeface="Consolas" panose="020B0609020204030204" pitchFamily="49" charset="0"/>
              </a:rPr>
              <a:t>x</a:t>
            </a:r>
            <a:r>
              <a:rPr lang="en-US" sz="2200" b="0" dirty="0">
                <a:solidFill>
                  <a:srgbClr val="CCCCCC"/>
                </a:solidFill>
                <a:effectLst/>
                <a:highlight>
                  <a:srgbClr val="000000"/>
                </a:highlight>
                <a:latin typeface="Consolas" panose="020B0609020204030204" pitchFamily="49" charset="0"/>
              </a:rPr>
              <a:t> </a:t>
            </a:r>
            <a:r>
              <a:rPr lang="en-US" sz="2200" b="0" dirty="0">
                <a:solidFill>
                  <a:srgbClr val="D4D4D4"/>
                </a:solidFill>
                <a:effectLst/>
                <a:highlight>
                  <a:srgbClr val="000000"/>
                </a:highlight>
                <a:latin typeface="Consolas" panose="020B0609020204030204" pitchFamily="49" charset="0"/>
              </a:rPr>
              <a:t>=</a:t>
            </a:r>
            <a:r>
              <a:rPr lang="en-US" sz="2200" b="0" dirty="0">
                <a:solidFill>
                  <a:srgbClr val="CCCCCC"/>
                </a:solidFill>
                <a:effectLst/>
                <a:highlight>
                  <a:srgbClr val="000000"/>
                </a:highlight>
                <a:latin typeface="Consolas" panose="020B0609020204030204" pitchFamily="49" charset="0"/>
              </a:rPr>
              <a:t> (</a:t>
            </a:r>
            <a:r>
              <a:rPr lang="en-US" sz="2200" b="0" dirty="0">
                <a:solidFill>
                  <a:srgbClr val="4EC9B0"/>
                </a:solidFill>
                <a:effectLst/>
                <a:highlight>
                  <a:srgbClr val="000000"/>
                </a:highlight>
                <a:latin typeface="Consolas" panose="020B0609020204030204" pitchFamily="49" charset="0"/>
              </a:rPr>
              <a:t>int</a:t>
            </a:r>
            <a:r>
              <a:rPr lang="en-US" sz="2200" b="0" dirty="0">
                <a:solidFill>
                  <a:srgbClr val="CCCCCC"/>
                </a:solidFill>
                <a:effectLst/>
                <a:highlight>
                  <a:srgbClr val="000000"/>
                </a:highlight>
                <a:latin typeface="Consolas" panose="020B0609020204030204" pitchFamily="49" charset="0"/>
              </a:rPr>
              <a:t>)(</a:t>
            </a:r>
            <a:r>
              <a:rPr lang="en-US" sz="2200" b="0" dirty="0">
                <a:solidFill>
                  <a:srgbClr val="B5CEA8"/>
                </a:solidFill>
                <a:effectLst/>
                <a:highlight>
                  <a:srgbClr val="000000"/>
                </a:highlight>
                <a:latin typeface="Consolas" panose="020B0609020204030204" pitchFamily="49" charset="0"/>
              </a:rPr>
              <a:t>5</a:t>
            </a:r>
            <a:r>
              <a:rPr lang="en-US" sz="2200" b="0" dirty="0">
                <a:solidFill>
                  <a:srgbClr val="CCCCCC"/>
                </a:solidFill>
                <a:effectLst/>
                <a:highlight>
                  <a:srgbClr val="000000"/>
                </a:highlight>
                <a:latin typeface="Consolas" panose="020B0609020204030204" pitchFamily="49" charset="0"/>
              </a:rPr>
              <a:t> </a:t>
            </a:r>
            <a:r>
              <a:rPr lang="en-US" sz="2200" b="0" dirty="0">
                <a:solidFill>
                  <a:srgbClr val="D4D4D4"/>
                </a:solidFill>
                <a:effectLst/>
                <a:highlight>
                  <a:srgbClr val="000000"/>
                </a:highlight>
                <a:latin typeface="Consolas" panose="020B0609020204030204" pitchFamily="49" charset="0"/>
              </a:rPr>
              <a:t>/</a:t>
            </a:r>
            <a:r>
              <a:rPr lang="en-US" sz="2200" b="0" dirty="0">
                <a:solidFill>
                  <a:srgbClr val="CCCCCC"/>
                </a:solidFill>
                <a:effectLst/>
                <a:highlight>
                  <a:srgbClr val="000000"/>
                </a:highlight>
                <a:latin typeface="Consolas" panose="020B0609020204030204" pitchFamily="49" charset="0"/>
              </a:rPr>
              <a:t> </a:t>
            </a:r>
            <a:r>
              <a:rPr lang="en-US" sz="2200" b="0" dirty="0">
                <a:solidFill>
                  <a:srgbClr val="B5CEA8"/>
                </a:solidFill>
                <a:effectLst/>
                <a:highlight>
                  <a:srgbClr val="000000"/>
                </a:highlight>
                <a:latin typeface="Consolas" panose="020B0609020204030204" pitchFamily="49" charset="0"/>
              </a:rPr>
              <a:t>2.0</a:t>
            </a:r>
            <a:r>
              <a:rPr lang="en-US" sz="2200"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1004062642"/>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FBC88-8722-2E07-68D2-7431097E46B4}"/>
              </a:ext>
            </a:extLst>
          </p:cNvPr>
          <p:cNvPicPr>
            <a:picLocks noChangeAspect="1"/>
          </p:cNvPicPr>
          <p:nvPr/>
        </p:nvPicPr>
        <p:blipFill>
          <a:blip r:embed="rId2"/>
          <a:stretch>
            <a:fillRect/>
          </a:stretch>
        </p:blipFill>
        <p:spPr>
          <a:xfrm>
            <a:off x="441484" y="2302550"/>
            <a:ext cx="7454582" cy="3145702"/>
          </a:xfrm>
          <a:prstGeom prst="rect">
            <a:avLst/>
          </a:prstGeom>
        </p:spPr>
      </p:pic>
      <p:sp>
        <p:nvSpPr>
          <p:cNvPr id="59393" name="Slide Number Placeholder 4">
            <a:extLst>
              <a:ext uri="{FF2B5EF4-FFF2-40B4-BE49-F238E27FC236}">
                <a16:creationId xmlns:a16="http://schemas.microsoft.com/office/drawing/2014/main" id="{C6852D5D-AC9F-D549-8A7F-1B5D2699E17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03C71B-3459-EA4F-AD37-3EB6D004291F}" type="slidenum">
              <a:rPr lang="en-US" altLang="en-US" sz="1400" smtClean="0"/>
              <a:pPr>
                <a:spcBef>
                  <a:spcPct val="0"/>
                </a:spcBef>
                <a:buClrTx/>
                <a:buSzTx/>
                <a:buFontTx/>
                <a:buNone/>
              </a:pPr>
              <a:t>84</a:t>
            </a:fld>
            <a:endParaRPr lang="en-US" altLang="en-US" sz="1400"/>
          </a:p>
        </p:txBody>
      </p:sp>
      <p:sp>
        <p:nvSpPr>
          <p:cNvPr id="59394" name="Rectangle 2">
            <a:extLst>
              <a:ext uri="{FF2B5EF4-FFF2-40B4-BE49-F238E27FC236}">
                <a16:creationId xmlns:a16="http://schemas.microsoft.com/office/drawing/2014/main" id="{72F1BD6E-041A-AA4D-A254-AF45FD9C1BF0}"/>
              </a:ext>
            </a:extLst>
          </p:cNvPr>
          <p:cNvSpPr>
            <a:spLocks noGrp="1" noChangeArrowheads="1"/>
          </p:cNvSpPr>
          <p:nvPr>
            <p:ph type="title"/>
          </p:nvPr>
        </p:nvSpPr>
        <p:spPr>
          <a:xfrm>
            <a:off x="228600" y="333377"/>
            <a:ext cx="7880350" cy="1317625"/>
          </a:xfrm>
        </p:spPr>
        <p:txBody>
          <a:bodyPr>
            <a:normAutofit/>
          </a:bodyPr>
          <a:lstStyle/>
          <a:p>
            <a:r>
              <a:rPr lang="en-US" altLang="en-US" sz="3000" dirty="0"/>
              <a:t>Problem: Keeping Two Digits After Decimal Points</a:t>
            </a:r>
          </a:p>
        </p:txBody>
      </p:sp>
      <p:sp>
        <p:nvSpPr>
          <p:cNvPr id="59395" name="Rectangle 3">
            <a:extLst>
              <a:ext uri="{FF2B5EF4-FFF2-40B4-BE49-F238E27FC236}">
                <a16:creationId xmlns:a16="http://schemas.microsoft.com/office/drawing/2014/main" id="{88966301-0ACF-8142-B28C-A5559641BE5B}"/>
              </a:ext>
            </a:extLst>
          </p:cNvPr>
          <p:cNvSpPr>
            <a:spLocks noGrp="1" noChangeArrowheads="1"/>
          </p:cNvSpPr>
          <p:nvPr>
            <p:ph type="body" idx="1"/>
          </p:nvPr>
        </p:nvSpPr>
        <p:spPr>
          <a:xfrm>
            <a:off x="228600" y="1484314"/>
            <a:ext cx="8686800" cy="816434"/>
          </a:xfrm>
        </p:spPr>
        <p:txBody>
          <a:bodyPr/>
          <a:lstStyle/>
          <a:p>
            <a:pPr marL="0" indent="0">
              <a:lnSpc>
                <a:spcPct val="90000"/>
              </a:lnSpc>
              <a:spcBef>
                <a:spcPct val="0"/>
              </a:spcBef>
              <a:buFont typeface="Monotype Sorts" pitchFamily="2" charset="2"/>
              <a:buNone/>
            </a:pPr>
            <a:r>
              <a:rPr lang="en-US" altLang="en-US" dirty="0"/>
              <a:t>Write a program that displays the sales tax with two digits after the decimal point.</a:t>
            </a:r>
          </a:p>
        </p:txBody>
      </p:sp>
      <p:sp>
        <p:nvSpPr>
          <p:cNvPr id="59396" name="Rectangle 4">
            <a:extLst>
              <a:ext uri="{FF2B5EF4-FFF2-40B4-BE49-F238E27FC236}">
                <a16:creationId xmlns:a16="http://schemas.microsoft.com/office/drawing/2014/main" id="{74F9701B-F7B5-AF48-A0A5-D30BC39AEFC2}"/>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8" name="Rectangle 7">
            <a:extLst>
              <a:ext uri="{FF2B5EF4-FFF2-40B4-BE49-F238E27FC236}">
                <a16:creationId xmlns:a16="http://schemas.microsoft.com/office/drawing/2014/main" id="{BD554F09-E71F-954E-BC90-0E3E9D1C9EE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9" name="Rectangle 9">
            <a:hlinkClick r:id="rId3"/>
            <a:extLst>
              <a:ext uri="{FF2B5EF4-FFF2-40B4-BE49-F238E27FC236}">
                <a16:creationId xmlns:a16="http://schemas.microsoft.com/office/drawing/2014/main" id="{6E240028-F8E2-F045-A947-A358536E2203}"/>
              </a:ext>
            </a:extLst>
          </p:cNvPr>
          <p:cNvSpPr>
            <a:spLocks noChangeArrowheads="1"/>
          </p:cNvSpPr>
          <p:nvPr/>
        </p:nvSpPr>
        <p:spPr bwMode="auto">
          <a:xfrm>
            <a:off x="6271599" y="3070685"/>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
        <p:nvSpPr>
          <p:cNvPr id="4" name="Rectangle 1">
            <a:extLst>
              <a:ext uri="{FF2B5EF4-FFF2-40B4-BE49-F238E27FC236}">
                <a16:creationId xmlns:a16="http://schemas.microsoft.com/office/drawing/2014/main" id="{E7063417-D591-733D-44F3-9EE98A7B90E2}"/>
              </a:ext>
            </a:extLst>
          </p:cNvPr>
          <p:cNvSpPr>
            <a:spLocks noChangeArrowheads="1"/>
          </p:cNvSpPr>
          <p:nvPr/>
        </p:nvSpPr>
        <p:spPr bwMode="auto">
          <a:xfrm>
            <a:off x="-1" y="5288340"/>
            <a:ext cx="9143999" cy="156966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Importing Scanner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program imports the Scanner class to read input from the user.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Main Method</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main method is the entry point of the program.</a:t>
            </a:r>
          </a:p>
        </p:txBody>
      </p:sp>
    </p:spTree>
    <p:extLst>
      <p:ext uri="{BB962C8B-B14F-4D97-AF65-F5344CB8AC3E}">
        <p14:creationId xmlns:p14="http://schemas.microsoft.com/office/powerpoint/2010/main" val="1786400323"/>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FBC88-8722-2E07-68D2-7431097E46B4}"/>
              </a:ext>
            </a:extLst>
          </p:cNvPr>
          <p:cNvPicPr>
            <a:picLocks noChangeAspect="1"/>
          </p:cNvPicPr>
          <p:nvPr/>
        </p:nvPicPr>
        <p:blipFill>
          <a:blip r:embed="rId2"/>
          <a:stretch>
            <a:fillRect/>
          </a:stretch>
        </p:blipFill>
        <p:spPr>
          <a:xfrm>
            <a:off x="498929" y="1856149"/>
            <a:ext cx="7454582" cy="3145702"/>
          </a:xfrm>
          <a:prstGeom prst="rect">
            <a:avLst/>
          </a:prstGeom>
        </p:spPr>
      </p:pic>
      <p:sp>
        <p:nvSpPr>
          <p:cNvPr id="59393" name="Slide Number Placeholder 4">
            <a:extLst>
              <a:ext uri="{FF2B5EF4-FFF2-40B4-BE49-F238E27FC236}">
                <a16:creationId xmlns:a16="http://schemas.microsoft.com/office/drawing/2014/main" id="{C6852D5D-AC9F-D549-8A7F-1B5D2699E17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03C71B-3459-EA4F-AD37-3EB6D004291F}" type="slidenum">
              <a:rPr lang="en-US" altLang="en-US" sz="1400" smtClean="0"/>
              <a:pPr>
                <a:spcBef>
                  <a:spcPct val="0"/>
                </a:spcBef>
                <a:buClrTx/>
                <a:buSzTx/>
                <a:buFontTx/>
                <a:buNone/>
              </a:pPr>
              <a:t>85</a:t>
            </a:fld>
            <a:endParaRPr lang="en-US" altLang="en-US" sz="1400"/>
          </a:p>
        </p:txBody>
      </p:sp>
      <p:sp>
        <p:nvSpPr>
          <p:cNvPr id="59394" name="Rectangle 2">
            <a:extLst>
              <a:ext uri="{FF2B5EF4-FFF2-40B4-BE49-F238E27FC236}">
                <a16:creationId xmlns:a16="http://schemas.microsoft.com/office/drawing/2014/main" id="{72F1BD6E-041A-AA4D-A254-AF45FD9C1BF0}"/>
              </a:ext>
            </a:extLst>
          </p:cNvPr>
          <p:cNvSpPr>
            <a:spLocks noGrp="1" noChangeArrowheads="1"/>
          </p:cNvSpPr>
          <p:nvPr>
            <p:ph type="title"/>
          </p:nvPr>
        </p:nvSpPr>
        <p:spPr>
          <a:xfrm>
            <a:off x="15716" y="-28621"/>
            <a:ext cx="7880350" cy="1317625"/>
          </a:xfrm>
        </p:spPr>
        <p:txBody>
          <a:bodyPr>
            <a:normAutofit/>
          </a:bodyPr>
          <a:lstStyle/>
          <a:p>
            <a:r>
              <a:rPr lang="en-US" altLang="en-US" sz="3000" dirty="0"/>
              <a:t>Problem: Keeping Two Digits After Decimal Points</a:t>
            </a:r>
          </a:p>
        </p:txBody>
      </p:sp>
      <p:sp>
        <p:nvSpPr>
          <p:cNvPr id="59395" name="Rectangle 3">
            <a:extLst>
              <a:ext uri="{FF2B5EF4-FFF2-40B4-BE49-F238E27FC236}">
                <a16:creationId xmlns:a16="http://schemas.microsoft.com/office/drawing/2014/main" id="{88966301-0ACF-8142-B28C-A5559641BE5B}"/>
              </a:ext>
            </a:extLst>
          </p:cNvPr>
          <p:cNvSpPr>
            <a:spLocks noGrp="1" noChangeArrowheads="1"/>
          </p:cNvSpPr>
          <p:nvPr>
            <p:ph type="body" idx="1"/>
          </p:nvPr>
        </p:nvSpPr>
        <p:spPr>
          <a:xfrm>
            <a:off x="228599" y="1054869"/>
            <a:ext cx="8686800" cy="816434"/>
          </a:xfrm>
        </p:spPr>
        <p:txBody>
          <a:bodyPr/>
          <a:lstStyle/>
          <a:p>
            <a:pPr marL="0" indent="0">
              <a:lnSpc>
                <a:spcPct val="90000"/>
              </a:lnSpc>
              <a:spcBef>
                <a:spcPct val="0"/>
              </a:spcBef>
              <a:buFont typeface="Monotype Sorts" pitchFamily="2" charset="2"/>
              <a:buNone/>
            </a:pPr>
            <a:r>
              <a:rPr lang="en-US" altLang="en-US" dirty="0"/>
              <a:t>Write a program that displays the sales tax with two digits after the decimal point.</a:t>
            </a:r>
          </a:p>
        </p:txBody>
      </p:sp>
      <p:sp>
        <p:nvSpPr>
          <p:cNvPr id="59396" name="Rectangle 4">
            <a:extLst>
              <a:ext uri="{FF2B5EF4-FFF2-40B4-BE49-F238E27FC236}">
                <a16:creationId xmlns:a16="http://schemas.microsoft.com/office/drawing/2014/main" id="{74F9701B-F7B5-AF48-A0A5-D30BC39AEFC2}"/>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8" name="Rectangle 7">
            <a:extLst>
              <a:ext uri="{FF2B5EF4-FFF2-40B4-BE49-F238E27FC236}">
                <a16:creationId xmlns:a16="http://schemas.microsoft.com/office/drawing/2014/main" id="{BD554F09-E71F-954E-BC90-0E3E9D1C9EE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9" name="Rectangle 9">
            <a:hlinkClick r:id="rId3"/>
            <a:extLst>
              <a:ext uri="{FF2B5EF4-FFF2-40B4-BE49-F238E27FC236}">
                <a16:creationId xmlns:a16="http://schemas.microsoft.com/office/drawing/2014/main" id="{6E240028-F8E2-F045-A947-A358536E2203}"/>
              </a:ext>
            </a:extLst>
          </p:cNvPr>
          <p:cNvSpPr>
            <a:spLocks noChangeArrowheads="1"/>
          </p:cNvSpPr>
          <p:nvPr/>
        </p:nvSpPr>
        <p:spPr bwMode="auto">
          <a:xfrm>
            <a:off x="6271599" y="3070685"/>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
        <p:nvSpPr>
          <p:cNvPr id="4" name="Rectangle 1">
            <a:extLst>
              <a:ext uri="{FF2B5EF4-FFF2-40B4-BE49-F238E27FC236}">
                <a16:creationId xmlns:a16="http://schemas.microsoft.com/office/drawing/2014/main" id="{E7063417-D591-733D-44F3-9EE98A7B90E2}"/>
              </a:ext>
            </a:extLst>
          </p:cNvPr>
          <p:cNvSpPr>
            <a:spLocks noChangeArrowheads="1"/>
          </p:cNvSpPr>
          <p:nvPr/>
        </p:nvSpPr>
        <p:spPr bwMode="auto">
          <a:xfrm>
            <a:off x="0" y="4819809"/>
            <a:ext cx="9143999" cy="212365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Creating Scanner Object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Scanner input = new Scanner(System.in);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Creates a Scanner object to read input from the console.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Prompting User Input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2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System.out.print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("Enter purchase amount: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Prompts the user to enter the purchase amount.</a:t>
            </a:r>
          </a:p>
        </p:txBody>
      </p:sp>
    </p:spTree>
    <p:extLst>
      <p:ext uri="{BB962C8B-B14F-4D97-AF65-F5344CB8AC3E}">
        <p14:creationId xmlns:p14="http://schemas.microsoft.com/office/powerpoint/2010/main" val="210664674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FBC88-8722-2E07-68D2-7431097E46B4}"/>
              </a:ext>
            </a:extLst>
          </p:cNvPr>
          <p:cNvPicPr>
            <a:picLocks noChangeAspect="1"/>
          </p:cNvPicPr>
          <p:nvPr/>
        </p:nvPicPr>
        <p:blipFill>
          <a:blip r:embed="rId2"/>
          <a:stretch>
            <a:fillRect/>
          </a:stretch>
        </p:blipFill>
        <p:spPr>
          <a:xfrm>
            <a:off x="498929" y="1856149"/>
            <a:ext cx="7454582" cy="3145702"/>
          </a:xfrm>
          <a:prstGeom prst="rect">
            <a:avLst/>
          </a:prstGeom>
        </p:spPr>
      </p:pic>
      <p:sp>
        <p:nvSpPr>
          <p:cNvPr id="59393" name="Slide Number Placeholder 4">
            <a:extLst>
              <a:ext uri="{FF2B5EF4-FFF2-40B4-BE49-F238E27FC236}">
                <a16:creationId xmlns:a16="http://schemas.microsoft.com/office/drawing/2014/main" id="{C6852D5D-AC9F-D549-8A7F-1B5D2699E17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03C71B-3459-EA4F-AD37-3EB6D004291F}" type="slidenum">
              <a:rPr lang="en-US" altLang="en-US" sz="1400" smtClean="0"/>
              <a:pPr>
                <a:spcBef>
                  <a:spcPct val="0"/>
                </a:spcBef>
                <a:buClrTx/>
                <a:buSzTx/>
                <a:buFontTx/>
                <a:buNone/>
              </a:pPr>
              <a:t>86</a:t>
            </a:fld>
            <a:endParaRPr lang="en-US" altLang="en-US" sz="1400"/>
          </a:p>
        </p:txBody>
      </p:sp>
      <p:sp>
        <p:nvSpPr>
          <p:cNvPr id="59394" name="Rectangle 2">
            <a:extLst>
              <a:ext uri="{FF2B5EF4-FFF2-40B4-BE49-F238E27FC236}">
                <a16:creationId xmlns:a16="http://schemas.microsoft.com/office/drawing/2014/main" id="{72F1BD6E-041A-AA4D-A254-AF45FD9C1BF0}"/>
              </a:ext>
            </a:extLst>
          </p:cNvPr>
          <p:cNvSpPr>
            <a:spLocks noGrp="1" noChangeArrowheads="1"/>
          </p:cNvSpPr>
          <p:nvPr>
            <p:ph type="title"/>
          </p:nvPr>
        </p:nvSpPr>
        <p:spPr>
          <a:xfrm>
            <a:off x="15716" y="-28621"/>
            <a:ext cx="7880350" cy="1317625"/>
          </a:xfrm>
        </p:spPr>
        <p:txBody>
          <a:bodyPr>
            <a:normAutofit/>
          </a:bodyPr>
          <a:lstStyle/>
          <a:p>
            <a:r>
              <a:rPr lang="en-US" altLang="en-US" sz="3000" dirty="0"/>
              <a:t>Problem: Keeping Two Digits After Decimal Points</a:t>
            </a:r>
          </a:p>
        </p:txBody>
      </p:sp>
      <p:sp>
        <p:nvSpPr>
          <p:cNvPr id="59395" name="Rectangle 3">
            <a:extLst>
              <a:ext uri="{FF2B5EF4-FFF2-40B4-BE49-F238E27FC236}">
                <a16:creationId xmlns:a16="http://schemas.microsoft.com/office/drawing/2014/main" id="{88966301-0ACF-8142-B28C-A5559641BE5B}"/>
              </a:ext>
            </a:extLst>
          </p:cNvPr>
          <p:cNvSpPr>
            <a:spLocks noGrp="1" noChangeArrowheads="1"/>
          </p:cNvSpPr>
          <p:nvPr>
            <p:ph type="body" idx="1"/>
          </p:nvPr>
        </p:nvSpPr>
        <p:spPr>
          <a:xfrm>
            <a:off x="228599" y="1054869"/>
            <a:ext cx="8686800" cy="816434"/>
          </a:xfrm>
        </p:spPr>
        <p:txBody>
          <a:bodyPr/>
          <a:lstStyle/>
          <a:p>
            <a:pPr marL="0" indent="0">
              <a:lnSpc>
                <a:spcPct val="90000"/>
              </a:lnSpc>
              <a:spcBef>
                <a:spcPct val="0"/>
              </a:spcBef>
              <a:buFont typeface="Monotype Sorts" pitchFamily="2" charset="2"/>
              <a:buNone/>
            </a:pPr>
            <a:r>
              <a:rPr lang="en-US" altLang="en-US" dirty="0"/>
              <a:t>Write a program that displays the sales tax with two digits after the decimal point.</a:t>
            </a:r>
          </a:p>
        </p:txBody>
      </p:sp>
      <p:sp>
        <p:nvSpPr>
          <p:cNvPr id="59396" name="Rectangle 4">
            <a:extLst>
              <a:ext uri="{FF2B5EF4-FFF2-40B4-BE49-F238E27FC236}">
                <a16:creationId xmlns:a16="http://schemas.microsoft.com/office/drawing/2014/main" id="{74F9701B-F7B5-AF48-A0A5-D30BC39AEFC2}"/>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8" name="Rectangle 7">
            <a:extLst>
              <a:ext uri="{FF2B5EF4-FFF2-40B4-BE49-F238E27FC236}">
                <a16:creationId xmlns:a16="http://schemas.microsoft.com/office/drawing/2014/main" id="{BD554F09-E71F-954E-BC90-0E3E9D1C9EE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9" name="Rectangle 9">
            <a:hlinkClick r:id="rId3"/>
            <a:extLst>
              <a:ext uri="{FF2B5EF4-FFF2-40B4-BE49-F238E27FC236}">
                <a16:creationId xmlns:a16="http://schemas.microsoft.com/office/drawing/2014/main" id="{6E240028-F8E2-F045-A947-A358536E2203}"/>
              </a:ext>
            </a:extLst>
          </p:cNvPr>
          <p:cNvSpPr>
            <a:spLocks noChangeArrowheads="1"/>
          </p:cNvSpPr>
          <p:nvPr/>
        </p:nvSpPr>
        <p:spPr bwMode="auto">
          <a:xfrm>
            <a:off x="6271599" y="3070685"/>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
        <p:nvSpPr>
          <p:cNvPr id="4" name="Rectangle 1">
            <a:extLst>
              <a:ext uri="{FF2B5EF4-FFF2-40B4-BE49-F238E27FC236}">
                <a16:creationId xmlns:a16="http://schemas.microsoft.com/office/drawing/2014/main" id="{E7063417-D591-733D-44F3-9EE98A7B90E2}"/>
              </a:ext>
            </a:extLst>
          </p:cNvPr>
          <p:cNvSpPr>
            <a:spLocks noChangeArrowheads="1"/>
          </p:cNvSpPr>
          <p:nvPr/>
        </p:nvSpPr>
        <p:spPr bwMode="auto">
          <a:xfrm>
            <a:off x="-1" y="4796769"/>
            <a:ext cx="9143999" cy="212365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Reading User Input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double </a:t>
            </a:r>
            <a:r>
              <a:rPr kumimoji="0" lang="en-US" altLang="en-US" sz="22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purchaseAmount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t>
            </a:r>
            <a:r>
              <a:rPr kumimoji="0" lang="en-US" altLang="en-US" sz="22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input.nextDouble</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Reads the purchase amount entered by the user as a double.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Calculating Sales Tax</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double tax = </a:t>
            </a:r>
            <a:r>
              <a:rPr kumimoji="0" lang="en-US" altLang="en-US" sz="22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purchaseAmount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Calculates the sales tax as 6% of the purchase amount.</a:t>
            </a:r>
          </a:p>
        </p:txBody>
      </p:sp>
    </p:spTree>
    <p:extLst>
      <p:ext uri="{BB962C8B-B14F-4D97-AF65-F5344CB8AC3E}">
        <p14:creationId xmlns:p14="http://schemas.microsoft.com/office/powerpoint/2010/main" val="2740178096"/>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FBC88-8722-2E07-68D2-7431097E46B4}"/>
              </a:ext>
            </a:extLst>
          </p:cNvPr>
          <p:cNvPicPr>
            <a:picLocks noChangeAspect="1"/>
          </p:cNvPicPr>
          <p:nvPr/>
        </p:nvPicPr>
        <p:blipFill>
          <a:blip r:embed="rId2"/>
          <a:stretch>
            <a:fillRect/>
          </a:stretch>
        </p:blipFill>
        <p:spPr>
          <a:xfrm>
            <a:off x="498929" y="1856149"/>
            <a:ext cx="7454582" cy="3145702"/>
          </a:xfrm>
          <a:prstGeom prst="rect">
            <a:avLst/>
          </a:prstGeom>
        </p:spPr>
      </p:pic>
      <p:sp>
        <p:nvSpPr>
          <p:cNvPr id="59393" name="Slide Number Placeholder 4">
            <a:extLst>
              <a:ext uri="{FF2B5EF4-FFF2-40B4-BE49-F238E27FC236}">
                <a16:creationId xmlns:a16="http://schemas.microsoft.com/office/drawing/2014/main" id="{C6852D5D-AC9F-D549-8A7F-1B5D2699E17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03C71B-3459-EA4F-AD37-3EB6D004291F}" type="slidenum">
              <a:rPr lang="en-US" altLang="en-US" sz="1400" smtClean="0"/>
              <a:pPr>
                <a:spcBef>
                  <a:spcPct val="0"/>
                </a:spcBef>
                <a:buClrTx/>
                <a:buSzTx/>
                <a:buFontTx/>
                <a:buNone/>
              </a:pPr>
              <a:t>87</a:t>
            </a:fld>
            <a:endParaRPr lang="en-US" altLang="en-US" sz="1400"/>
          </a:p>
        </p:txBody>
      </p:sp>
      <p:sp>
        <p:nvSpPr>
          <p:cNvPr id="59394" name="Rectangle 2">
            <a:extLst>
              <a:ext uri="{FF2B5EF4-FFF2-40B4-BE49-F238E27FC236}">
                <a16:creationId xmlns:a16="http://schemas.microsoft.com/office/drawing/2014/main" id="{72F1BD6E-041A-AA4D-A254-AF45FD9C1BF0}"/>
              </a:ext>
            </a:extLst>
          </p:cNvPr>
          <p:cNvSpPr>
            <a:spLocks noGrp="1" noChangeArrowheads="1"/>
          </p:cNvSpPr>
          <p:nvPr>
            <p:ph type="title"/>
          </p:nvPr>
        </p:nvSpPr>
        <p:spPr>
          <a:xfrm>
            <a:off x="15716" y="-28621"/>
            <a:ext cx="7880350" cy="1317625"/>
          </a:xfrm>
        </p:spPr>
        <p:txBody>
          <a:bodyPr>
            <a:normAutofit/>
          </a:bodyPr>
          <a:lstStyle/>
          <a:p>
            <a:r>
              <a:rPr lang="en-US" altLang="en-US" sz="3000" dirty="0"/>
              <a:t>Problem: Keeping Two Digits After Decimal Points</a:t>
            </a:r>
          </a:p>
        </p:txBody>
      </p:sp>
      <p:sp>
        <p:nvSpPr>
          <p:cNvPr id="59395" name="Rectangle 3">
            <a:extLst>
              <a:ext uri="{FF2B5EF4-FFF2-40B4-BE49-F238E27FC236}">
                <a16:creationId xmlns:a16="http://schemas.microsoft.com/office/drawing/2014/main" id="{88966301-0ACF-8142-B28C-A5559641BE5B}"/>
              </a:ext>
            </a:extLst>
          </p:cNvPr>
          <p:cNvSpPr>
            <a:spLocks noGrp="1" noChangeArrowheads="1"/>
          </p:cNvSpPr>
          <p:nvPr>
            <p:ph type="body" idx="1"/>
          </p:nvPr>
        </p:nvSpPr>
        <p:spPr>
          <a:xfrm>
            <a:off x="228599" y="1054869"/>
            <a:ext cx="8686800" cy="816434"/>
          </a:xfrm>
        </p:spPr>
        <p:txBody>
          <a:bodyPr/>
          <a:lstStyle/>
          <a:p>
            <a:pPr marL="0" indent="0">
              <a:lnSpc>
                <a:spcPct val="90000"/>
              </a:lnSpc>
              <a:spcBef>
                <a:spcPct val="0"/>
              </a:spcBef>
              <a:buFont typeface="Monotype Sorts" pitchFamily="2" charset="2"/>
              <a:buNone/>
            </a:pPr>
            <a:r>
              <a:rPr lang="en-US" altLang="en-US" dirty="0"/>
              <a:t>Write a program that displays the sales tax with two digits after the decimal point.</a:t>
            </a:r>
          </a:p>
        </p:txBody>
      </p:sp>
      <p:sp>
        <p:nvSpPr>
          <p:cNvPr id="59396" name="Rectangle 4">
            <a:extLst>
              <a:ext uri="{FF2B5EF4-FFF2-40B4-BE49-F238E27FC236}">
                <a16:creationId xmlns:a16="http://schemas.microsoft.com/office/drawing/2014/main" id="{74F9701B-F7B5-AF48-A0A5-D30BC39AEFC2}"/>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8" name="Rectangle 7">
            <a:extLst>
              <a:ext uri="{FF2B5EF4-FFF2-40B4-BE49-F238E27FC236}">
                <a16:creationId xmlns:a16="http://schemas.microsoft.com/office/drawing/2014/main" id="{BD554F09-E71F-954E-BC90-0E3E9D1C9EE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9399" name="Rectangle 9">
            <a:hlinkClick r:id="rId3"/>
            <a:extLst>
              <a:ext uri="{FF2B5EF4-FFF2-40B4-BE49-F238E27FC236}">
                <a16:creationId xmlns:a16="http://schemas.microsoft.com/office/drawing/2014/main" id="{6E240028-F8E2-F045-A947-A358536E2203}"/>
              </a:ext>
            </a:extLst>
          </p:cNvPr>
          <p:cNvSpPr>
            <a:spLocks noChangeArrowheads="1"/>
          </p:cNvSpPr>
          <p:nvPr/>
        </p:nvSpPr>
        <p:spPr bwMode="auto">
          <a:xfrm>
            <a:off x="6271599" y="3070685"/>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
        <p:nvSpPr>
          <p:cNvPr id="4" name="Rectangle 1">
            <a:extLst>
              <a:ext uri="{FF2B5EF4-FFF2-40B4-BE49-F238E27FC236}">
                <a16:creationId xmlns:a16="http://schemas.microsoft.com/office/drawing/2014/main" id="{E7063417-D591-733D-44F3-9EE98A7B90E2}"/>
              </a:ext>
            </a:extLst>
          </p:cNvPr>
          <p:cNvSpPr>
            <a:spLocks noChangeArrowheads="1"/>
          </p:cNvSpPr>
          <p:nvPr/>
        </p:nvSpPr>
        <p:spPr bwMode="auto">
          <a:xfrm>
            <a:off x="-1" y="4889102"/>
            <a:ext cx="9143999" cy="193899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Printing Sales Tax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System.out.println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("Sales tax is " + (int)(tax * 100) / 100.0);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Converts the sales tax to an integer to truncate the decimal part, then divides by 100.0 to format it back to a double with two decimal places. However, this does not ensure exactly two decimal places.</a:t>
            </a:r>
          </a:p>
        </p:txBody>
      </p:sp>
    </p:spTree>
    <p:extLst>
      <p:ext uri="{BB962C8B-B14F-4D97-AF65-F5344CB8AC3E}">
        <p14:creationId xmlns:p14="http://schemas.microsoft.com/office/powerpoint/2010/main" val="348409344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90E0B5C5-4D60-4445-AF9C-451ED590739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6E8AC8-22D6-E547-9688-2073C8628E5A}" type="slidenum">
              <a:rPr lang="en-US" altLang="en-US" sz="1400" smtClean="0"/>
              <a:pPr>
                <a:spcBef>
                  <a:spcPct val="0"/>
                </a:spcBef>
                <a:buClrTx/>
                <a:buSzTx/>
                <a:buFontTx/>
                <a:buNone/>
              </a:pPr>
              <a:t>88</a:t>
            </a:fld>
            <a:endParaRPr lang="en-US" altLang="en-US" sz="1400"/>
          </a:p>
        </p:txBody>
      </p:sp>
      <p:sp>
        <p:nvSpPr>
          <p:cNvPr id="60418" name="Rectangle 2">
            <a:extLst>
              <a:ext uri="{FF2B5EF4-FFF2-40B4-BE49-F238E27FC236}">
                <a16:creationId xmlns:a16="http://schemas.microsoft.com/office/drawing/2014/main" id="{9BC0AE45-194D-B643-8D19-AC947ADD9F6D}"/>
              </a:ext>
            </a:extLst>
          </p:cNvPr>
          <p:cNvSpPr>
            <a:spLocks noGrp="1" noChangeArrowheads="1"/>
          </p:cNvSpPr>
          <p:nvPr>
            <p:ph type="title"/>
          </p:nvPr>
        </p:nvSpPr>
        <p:spPr>
          <a:xfrm>
            <a:off x="250825" y="0"/>
            <a:ext cx="8642350" cy="958850"/>
          </a:xfrm>
        </p:spPr>
        <p:txBody>
          <a:bodyPr>
            <a:normAutofit/>
          </a:bodyPr>
          <a:lstStyle/>
          <a:p>
            <a:r>
              <a:rPr lang="en-US" altLang="en-US" sz="3000" dirty="0"/>
              <a:t>Casting in an Augmented Expression </a:t>
            </a:r>
          </a:p>
        </p:txBody>
      </p:sp>
      <p:sp>
        <p:nvSpPr>
          <p:cNvPr id="60419" name="Rectangle 3">
            <a:extLst>
              <a:ext uri="{FF2B5EF4-FFF2-40B4-BE49-F238E27FC236}">
                <a16:creationId xmlns:a16="http://schemas.microsoft.com/office/drawing/2014/main" id="{47746541-693E-1B45-BDA1-6F6F0B2775EE}"/>
              </a:ext>
            </a:extLst>
          </p:cNvPr>
          <p:cNvSpPr>
            <a:spLocks noGrp="1" noChangeArrowheads="1"/>
          </p:cNvSpPr>
          <p:nvPr>
            <p:ph type="body" idx="1"/>
          </p:nvPr>
        </p:nvSpPr>
        <p:spPr>
          <a:xfrm>
            <a:off x="231775" y="958850"/>
            <a:ext cx="8912225" cy="3007375"/>
          </a:xfrm>
        </p:spPr>
        <p:txBody>
          <a:bodyPr/>
          <a:lstStyle/>
          <a:p>
            <a:pPr marL="0" indent="0">
              <a:buFont typeface="Monotype Sorts" pitchFamily="2" charset="2"/>
              <a:buNone/>
            </a:pPr>
            <a:r>
              <a:rPr lang="en-US" altLang="en-US" dirty="0"/>
              <a:t>In Java, an augmented expression of the form </a:t>
            </a:r>
            <a:r>
              <a:rPr lang="en-US" altLang="en-US" b="1" dirty="0"/>
              <a:t>x1 op= x2</a:t>
            </a:r>
            <a:r>
              <a:rPr lang="en-US" altLang="en-US" dirty="0"/>
              <a:t> is implemented as </a:t>
            </a:r>
            <a:r>
              <a:rPr lang="en-US" altLang="en-US" b="1" dirty="0"/>
              <a:t>x1 = (T)(x1 op x2)</a:t>
            </a:r>
            <a:r>
              <a:rPr lang="en-US" altLang="en-US" dirty="0"/>
              <a:t>, where </a:t>
            </a:r>
            <a:r>
              <a:rPr lang="en-US" altLang="en-US" b="1" dirty="0"/>
              <a:t>T</a:t>
            </a:r>
            <a:r>
              <a:rPr lang="en-US" altLang="en-US" dirty="0"/>
              <a:t> is the type for </a:t>
            </a:r>
            <a:r>
              <a:rPr lang="en-US" altLang="en-US" b="1" dirty="0"/>
              <a:t>x1</a:t>
            </a:r>
            <a:r>
              <a:rPr lang="en-US" altLang="en-US" dirty="0"/>
              <a:t>. Therefore, the following code is correct.</a:t>
            </a:r>
            <a:endParaRPr lang="en-US" altLang="en-US" b="1" dirty="0"/>
          </a:p>
          <a:p>
            <a:pPr marL="0" indent="0">
              <a:buFont typeface="Monotype Sorts" pitchFamily="2" charset="2"/>
              <a:buNone/>
            </a:pPr>
            <a:r>
              <a:rPr lang="en-US" altLang="en-US" b="1" dirty="0"/>
              <a:t>int</a:t>
            </a:r>
            <a:r>
              <a:rPr lang="en-US" altLang="en-US" dirty="0"/>
              <a:t> sum = </a:t>
            </a:r>
            <a:r>
              <a:rPr lang="en-US" altLang="en-US" b="1" dirty="0"/>
              <a:t>0</a:t>
            </a:r>
            <a:r>
              <a:rPr lang="en-US" altLang="en-US" dirty="0"/>
              <a:t>;</a:t>
            </a:r>
          </a:p>
          <a:p>
            <a:pPr marL="0" indent="0">
              <a:buFont typeface="Monotype Sorts" pitchFamily="2" charset="2"/>
              <a:buNone/>
            </a:pPr>
            <a:r>
              <a:rPr lang="en-US" altLang="en-US" dirty="0"/>
              <a:t>sum += </a:t>
            </a:r>
            <a:r>
              <a:rPr lang="en-US" altLang="en-US" b="1" dirty="0"/>
              <a:t>4.5</a:t>
            </a:r>
            <a:r>
              <a:rPr lang="en-US" altLang="en-US" dirty="0"/>
              <a:t>; // sum becomes 4 after this statement</a:t>
            </a:r>
          </a:p>
          <a:p>
            <a:pPr marL="0" indent="0">
              <a:buFont typeface="Monotype Sorts" pitchFamily="2" charset="2"/>
              <a:buNone/>
            </a:pPr>
            <a:r>
              <a:rPr lang="en-US" altLang="en-US" b="1" dirty="0"/>
              <a:t>sum += 4.5</a:t>
            </a:r>
            <a:r>
              <a:rPr lang="en-US" altLang="en-US" dirty="0"/>
              <a:t> is equivalent to </a:t>
            </a:r>
            <a:r>
              <a:rPr lang="en-US" altLang="en-US" b="1" dirty="0"/>
              <a:t>sum = (int)(sum + 4.5)</a:t>
            </a:r>
            <a:r>
              <a:rPr lang="en-US" altLang="en-US" dirty="0"/>
              <a:t>.</a:t>
            </a:r>
          </a:p>
        </p:txBody>
      </p:sp>
      <p:sp>
        <p:nvSpPr>
          <p:cNvPr id="60420" name="Rectangle 7">
            <a:extLst>
              <a:ext uri="{FF2B5EF4-FFF2-40B4-BE49-F238E27FC236}">
                <a16:creationId xmlns:a16="http://schemas.microsoft.com/office/drawing/2014/main" id="{52DB7AB2-9461-474E-A94A-BC0994B55500}"/>
              </a:ext>
            </a:extLst>
          </p:cNvPr>
          <p:cNvSpPr>
            <a:spLocks noChangeArrowheads="1"/>
          </p:cNvSpPr>
          <p:nvPr/>
        </p:nvSpPr>
        <p:spPr bwMode="auto">
          <a:xfrm>
            <a:off x="0" y="261143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 name="Rectangle 4">
            <a:extLst>
              <a:ext uri="{FF2B5EF4-FFF2-40B4-BE49-F238E27FC236}">
                <a16:creationId xmlns:a16="http://schemas.microsoft.com/office/drawing/2014/main" id="{6252BE1B-55BD-BB5A-7A6D-8EE7AEDD2D3C}"/>
              </a:ext>
            </a:extLst>
          </p:cNvPr>
          <p:cNvSpPr>
            <a:spLocks noChangeArrowheads="1"/>
          </p:cNvSpPr>
          <p:nvPr/>
        </p:nvSpPr>
        <p:spPr bwMode="auto">
          <a:xfrm>
            <a:off x="25298" y="3883214"/>
            <a:ext cx="9144000"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variable sum of type int is declared and initialized to 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augmented assignment operator += adds 4.5 to sum and assigns the result back to sum.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Since sum is of type int, the result of the expression must also be of type int.</a:t>
            </a:r>
          </a:p>
        </p:txBody>
      </p:sp>
      <p:sp>
        <p:nvSpPr>
          <p:cNvPr id="7" name="TextBox 6">
            <a:extLst>
              <a:ext uri="{FF2B5EF4-FFF2-40B4-BE49-F238E27FC236}">
                <a16:creationId xmlns:a16="http://schemas.microsoft.com/office/drawing/2014/main" id="{D18A3EAB-EF31-BCA0-335A-788C797CD5F5}"/>
              </a:ext>
            </a:extLst>
          </p:cNvPr>
          <p:cNvSpPr txBox="1"/>
          <p:nvPr/>
        </p:nvSpPr>
        <p:spPr>
          <a:xfrm>
            <a:off x="1322349" y="5864140"/>
            <a:ext cx="7846949" cy="769441"/>
          </a:xfrm>
          <a:prstGeom prst="rect">
            <a:avLst/>
          </a:prstGeom>
          <a:solidFill>
            <a:srgbClr val="000000"/>
          </a:solidFill>
        </p:spPr>
        <p:txBody>
          <a:bodyPr wrap="square">
            <a:spAutoFit/>
          </a:bodyPr>
          <a:lstStyle/>
          <a:p>
            <a:r>
              <a:rPr lang="en-US" sz="2200" b="0" dirty="0">
                <a:solidFill>
                  <a:srgbClr val="4EC9B0"/>
                </a:solidFill>
                <a:effectLst/>
                <a:highlight>
                  <a:srgbClr val="000000"/>
                </a:highlight>
                <a:latin typeface="Consolas" panose="020B0609020204030204" pitchFamily="49" charset="0"/>
              </a:rPr>
              <a:t>int</a:t>
            </a:r>
            <a:r>
              <a:rPr lang="en-US" sz="2200" b="0" dirty="0">
                <a:solidFill>
                  <a:srgbClr val="CCCCCC"/>
                </a:solidFill>
                <a:effectLst/>
                <a:highlight>
                  <a:srgbClr val="000000"/>
                </a:highlight>
                <a:latin typeface="Consolas" panose="020B0609020204030204" pitchFamily="49" charset="0"/>
              </a:rPr>
              <a:t> </a:t>
            </a:r>
            <a:r>
              <a:rPr lang="en-US" sz="2200" b="0" dirty="0">
                <a:solidFill>
                  <a:srgbClr val="9CDCFE"/>
                </a:solidFill>
                <a:effectLst/>
                <a:highlight>
                  <a:srgbClr val="000000"/>
                </a:highlight>
                <a:latin typeface="Consolas" panose="020B0609020204030204" pitchFamily="49" charset="0"/>
              </a:rPr>
              <a:t>sum</a:t>
            </a:r>
            <a:r>
              <a:rPr lang="en-US" sz="2200" b="0" dirty="0">
                <a:solidFill>
                  <a:srgbClr val="CCCCCC"/>
                </a:solidFill>
                <a:effectLst/>
                <a:highlight>
                  <a:srgbClr val="000000"/>
                </a:highlight>
                <a:latin typeface="Consolas" panose="020B0609020204030204" pitchFamily="49" charset="0"/>
              </a:rPr>
              <a:t> </a:t>
            </a:r>
            <a:r>
              <a:rPr lang="en-US" sz="2200" b="0" dirty="0">
                <a:solidFill>
                  <a:srgbClr val="D4D4D4"/>
                </a:solidFill>
                <a:effectLst/>
                <a:highlight>
                  <a:srgbClr val="000000"/>
                </a:highlight>
                <a:latin typeface="Consolas" panose="020B0609020204030204" pitchFamily="49" charset="0"/>
              </a:rPr>
              <a:t>=</a:t>
            </a:r>
            <a:r>
              <a:rPr lang="en-US" sz="2200" b="0" dirty="0">
                <a:solidFill>
                  <a:srgbClr val="CCCCCC"/>
                </a:solidFill>
                <a:effectLst/>
                <a:highlight>
                  <a:srgbClr val="000000"/>
                </a:highlight>
                <a:latin typeface="Consolas" panose="020B0609020204030204" pitchFamily="49" charset="0"/>
              </a:rPr>
              <a:t> </a:t>
            </a:r>
            <a:r>
              <a:rPr lang="en-US" sz="2200" b="0" dirty="0">
                <a:solidFill>
                  <a:srgbClr val="B5CEA8"/>
                </a:solidFill>
                <a:effectLst/>
                <a:highlight>
                  <a:srgbClr val="000000"/>
                </a:highlight>
                <a:latin typeface="Consolas" panose="020B0609020204030204" pitchFamily="49" charset="0"/>
              </a:rPr>
              <a:t>0</a:t>
            </a:r>
            <a:r>
              <a:rPr lang="en-US" sz="2200" b="0" dirty="0">
                <a:solidFill>
                  <a:srgbClr val="CCCCCC"/>
                </a:solidFill>
                <a:effectLst/>
                <a:highlight>
                  <a:srgbClr val="000000"/>
                </a:highlight>
                <a:latin typeface="Consolas" panose="020B0609020204030204" pitchFamily="49" charset="0"/>
              </a:rPr>
              <a:t>;</a:t>
            </a:r>
          </a:p>
          <a:p>
            <a:r>
              <a:rPr lang="en-US" sz="2200" b="0" dirty="0">
                <a:solidFill>
                  <a:srgbClr val="CCCCCC"/>
                </a:solidFill>
                <a:effectLst/>
                <a:highlight>
                  <a:srgbClr val="000000"/>
                </a:highlight>
                <a:latin typeface="Consolas" panose="020B0609020204030204" pitchFamily="49" charset="0"/>
              </a:rPr>
              <a:t>sum </a:t>
            </a:r>
            <a:r>
              <a:rPr lang="en-US" sz="2200" b="0" dirty="0">
                <a:solidFill>
                  <a:srgbClr val="D4D4D4"/>
                </a:solidFill>
                <a:effectLst/>
                <a:highlight>
                  <a:srgbClr val="000000"/>
                </a:highlight>
                <a:latin typeface="Consolas" panose="020B0609020204030204" pitchFamily="49" charset="0"/>
              </a:rPr>
              <a:t>+=</a:t>
            </a:r>
            <a:r>
              <a:rPr lang="en-US" sz="2200" b="0" dirty="0">
                <a:solidFill>
                  <a:srgbClr val="CCCCCC"/>
                </a:solidFill>
                <a:effectLst/>
                <a:highlight>
                  <a:srgbClr val="000000"/>
                </a:highlight>
                <a:latin typeface="Consolas" panose="020B0609020204030204" pitchFamily="49" charset="0"/>
              </a:rPr>
              <a:t> </a:t>
            </a:r>
            <a:r>
              <a:rPr lang="en-US" sz="2200" b="0" dirty="0">
                <a:solidFill>
                  <a:srgbClr val="B5CEA8"/>
                </a:solidFill>
                <a:effectLst/>
                <a:highlight>
                  <a:srgbClr val="000000"/>
                </a:highlight>
                <a:latin typeface="Consolas" panose="020B0609020204030204" pitchFamily="49" charset="0"/>
              </a:rPr>
              <a:t>4.5</a:t>
            </a:r>
            <a:r>
              <a:rPr lang="en-US" sz="2200" b="0" dirty="0">
                <a:solidFill>
                  <a:srgbClr val="CCCCCC"/>
                </a:solidFill>
                <a:effectLst/>
                <a:highlight>
                  <a:srgbClr val="000000"/>
                </a:highlight>
                <a:latin typeface="Consolas" panose="020B0609020204030204" pitchFamily="49" charset="0"/>
              </a:rPr>
              <a:t>; </a:t>
            </a:r>
            <a:r>
              <a:rPr lang="en-US" sz="2200" b="0" dirty="0">
                <a:solidFill>
                  <a:srgbClr val="6A9955"/>
                </a:solidFill>
                <a:effectLst/>
                <a:highlight>
                  <a:srgbClr val="000000"/>
                </a:highlight>
                <a:latin typeface="Consolas" panose="020B0609020204030204" pitchFamily="49" charset="0"/>
              </a:rPr>
              <a:t>// sum becomes 4 after this statement</a:t>
            </a:r>
            <a:endParaRPr lang="en-US" sz="2200"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71090055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a:extLst>
              <a:ext uri="{FF2B5EF4-FFF2-40B4-BE49-F238E27FC236}">
                <a16:creationId xmlns:a16="http://schemas.microsoft.com/office/drawing/2014/main" id="{DACB5BB2-0D33-D74B-97CC-5BBB6306516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3684E7-5D14-7A44-937D-50C8425063F2}" type="slidenum">
              <a:rPr lang="en-US" altLang="en-US" sz="1400" smtClean="0"/>
              <a:pPr>
                <a:spcBef>
                  <a:spcPct val="0"/>
                </a:spcBef>
                <a:buClrTx/>
                <a:buSzTx/>
                <a:buFontTx/>
                <a:buNone/>
              </a:pPr>
              <a:t>89</a:t>
            </a:fld>
            <a:endParaRPr lang="en-US" altLang="en-US" sz="1400"/>
          </a:p>
        </p:txBody>
      </p:sp>
      <p:sp>
        <p:nvSpPr>
          <p:cNvPr id="62466" name="Rectangle 2">
            <a:extLst>
              <a:ext uri="{FF2B5EF4-FFF2-40B4-BE49-F238E27FC236}">
                <a16:creationId xmlns:a16="http://schemas.microsoft.com/office/drawing/2014/main" id="{FF1E50BF-9A3D-0241-9069-E3BD50C47089}"/>
              </a:ext>
            </a:extLst>
          </p:cNvPr>
          <p:cNvSpPr>
            <a:spLocks noGrp="1" noChangeArrowheads="1"/>
          </p:cNvSpPr>
          <p:nvPr>
            <p:ph type="title"/>
          </p:nvPr>
        </p:nvSpPr>
        <p:spPr>
          <a:xfrm>
            <a:off x="685800" y="0"/>
            <a:ext cx="7772400" cy="1428750"/>
          </a:xfrm>
        </p:spPr>
        <p:txBody>
          <a:bodyPr/>
          <a:lstStyle/>
          <a:p>
            <a:r>
              <a:rPr lang="en-US" altLang="en-US"/>
              <a:t>Common Errors and Pitfalls</a:t>
            </a:r>
            <a:endParaRPr lang="en-US" altLang="en-US" sz="5400"/>
          </a:p>
        </p:txBody>
      </p:sp>
      <p:sp>
        <p:nvSpPr>
          <p:cNvPr id="62467" name="Text Box 6">
            <a:extLst>
              <a:ext uri="{FF2B5EF4-FFF2-40B4-BE49-F238E27FC236}">
                <a16:creationId xmlns:a16="http://schemas.microsoft.com/office/drawing/2014/main" id="{24566F4A-8F78-7744-B814-FBA36A37664A}"/>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2468" name="Rectangle 3">
            <a:extLst>
              <a:ext uri="{FF2B5EF4-FFF2-40B4-BE49-F238E27FC236}">
                <a16:creationId xmlns:a16="http://schemas.microsoft.com/office/drawing/2014/main" id="{0707A24B-FADD-964B-B309-FCFC17173C6E}"/>
              </a:ext>
            </a:extLst>
          </p:cNvPr>
          <p:cNvSpPr txBox="1">
            <a:spLocks noChangeArrowheads="1"/>
          </p:cNvSpPr>
          <p:nvPr/>
        </p:nvSpPr>
        <p:spPr bwMode="auto">
          <a:xfrm>
            <a:off x="155575" y="1355725"/>
            <a:ext cx="88392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a:t>Common Error 1: Undeclared/Uninitialized Variables and Unused Variables </a:t>
            </a:r>
          </a:p>
          <a:p>
            <a:pPr hangingPunct="1"/>
            <a:r>
              <a:rPr lang="en-US" altLang="en-US"/>
              <a:t>Common Error 2: Integer Overflow</a:t>
            </a:r>
          </a:p>
          <a:p>
            <a:pPr hangingPunct="1"/>
            <a:r>
              <a:rPr lang="en-US" altLang="en-US"/>
              <a:t>Common Error 3: Round-off Errors</a:t>
            </a:r>
          </a:p>
          <a:p>
            <a:pPr hangingPunct="1"/>
            <a:r>
              <a:rPr lang="en-US" altLang="en-US"/>
              <a:t>Common Error 4: Unintended Integer Division</a:t>
            </a:r>
          </a:p>
          <a:p>
            <a:pPr hangingPunct="1"/>
            <a:r>
              <a:rPr lang="en-US" altLang="en-US"/>
              <a:t>Common Error 5: Redundant Input Objects</a:t>
            </a:r>
          </a:p>
          <a:p>
            <a:pPr hangingPunct="1"/>
            <a:endParaRPr lang="en-US" altLang="en-US"/>
          </a:p>
          <a:p>
            <a:pPr hangingPunct="1"/>
            <a:r>
              <a:rPr lang="en-US" altLang="en-US"/>
              <a:t>Common Pitfall 1: Redundant Input Objects</a:t>
            </a:r>
          </a:p>
          <a:p>
            <a:pPr hangingPunct="1"/>
            <a:endParaRPr lang="en-US" altLang="en-US"/>
          </a:p>
        </p:txBody>
      </p:sp>
    </p:spTree>
    <p:extLst>
      <p:ext uri="{BB962C8B-B14F-4D97-AF65-F5344CB8AC3E}">
        <p14:creationId xmlns:p14="http://schemas.microsoft.com/office/powerpoint/2010/main" val="39679674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64CB30-5CE1-52E8-8586-BF13F7EEB9F2}"/>
              </a:ext>
            </a:extLst>
          </p:cNvPr>
          <p:cNvSpPr>
            <a:spLocks noGrp="1"/>
          </p:cNvSpPr>
          <p:nvPr>
            <p:ph type="sldNum" sz="quarter" idx="11"/>
          </p:nvPr>
        </p:nvSpPr>
        <p:spPr/>
        <p:txBody>
          <a:bodyPr/>
          <a:lstStyle/>
          <a:p>
            <a:pPr>
              <a:defRPr/>
            </a:pPr>
            <a:fld id="{208AB09F-00FD-E144-8B32-C19D0736E558}"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673A3ADA-0BE6-F5C5-8DF3-E430C96623B7}"/>
              </a:ext>
            </a:extLst>
          </p:cNvPr>
          <p:cNvSpPr>
            <a:spLocks noChangeArrowheads="1"/>
          </p:cNvSpPr>
          <p:nvPr/>
        </p:nvSpPr>
        <p:spPr bwMode="auto">
          <a:xfrm>
            <a:off x="0" y="-156597"/>
            <a:ext cx="4984595"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public static void main(String[] </a:t>
            </a:r>
            <a:r>
              <a:rPr kumimoji="0" lang="en-US" altLang="en-US" sz="2000" b="0" i="0" u="none" strike="noStrike" cap="none" normalizeH="0" baseline="0" dirty="0" err="1">
                <a:ln>
                  <a:noFill/>
                </a:ln>
                <a:solidFill>
                  <a:schemeClr val="tx1"/>
                </a:solidFill>
                <a:effectLst/>
                <a:highlight>
                  <a:srgbClr val="FFFF00"/>
                </a:highlight>
                <a:latin typeface="Calibri" panose="020F0502020204030204" pitchFamily="34" charset="0"/>
                <a:cs typeface="Calibri" panose="020F0502020204030204" pitchFamily="34" charset="0"/>
              </a:rPr>
              <a:t>args</a:t>
            </a: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the main method, which is the entry point for any Java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public means that this method is accessible from any other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static means that this method belongs to the class circle and not to instances of the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void means that this method does not return any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main is the name of the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String[]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args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 parameter that takes an array of String objects. It allows the program to accept command-line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double radius; // Declare radius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line declares a variable named radius of type double.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double is a data type that can store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comment // Declare radius indicates that this line is used to declare the radius variable.</a:t>
            </a:r>
          </a:p>
        </p:txBody>
      </p:sp>
      <p:pic>
        <p:nvPicPr>
          <p:cNvPr id="6" name="Picture 5">
            <a:extLst>
              <a:ext uri="{FF2B5EF4-FFF2-40B4-BE49-F238E27FC236}">
                <a16:creationId xmlns:a16="http://schemas.microsoft.com/office/drawing/2014/main" id="{EC79D5A0-F80F-BF4C-CA58-0577CA231923}"/>
              </a:ext>
            </a:extLst>
          </p:cNvPr>
          <p:cNvPicPr>
            <a:picLocks noChangeAspect="1"/>
          </p:cNvPicPr>
          <p:nvPr/>
        </p:nvPicPr>
        <p:blipFill rotWithShape="1">
          <a:blip r:embed="rId2"/>
          <a:srcRect l="25318" t="10510" r="27934" b="16335"/>
          <a:stretch/>
        </p:blipFill>
        <p:spPr>
          <a:xfrm>
            <a:off x="4984595" y="1217133"/>
            <a:ext cx="4159405" cy="4246964"/>
          </a:xfrm>
          <a:prstGeom prst="rect">
            <a:avLst/>
          </a:prstGeom>
        </p:spPr>
      </p:pic>
    </p:spTree>
    <p:extLst>
      <p:ext uri="{BB962C8B-B14F-4D97-AF65-F5344CB8AC3E}">
        <p14:creationId xmlns:p14="http://schemas.microsoft.com/office/powerpoint/2010/main" val="11206789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a:extLst>
              <a:ext uri="{FF2B5EF4-FFF2-40B4-BE49-F238E27FC236}">
                <a16:creationId xmlns:a16="http://schemas.microsoft.com/office/drawing/2014/main" id="{4642FCAA-1DA8-1F46-BC2B-B6CF9662EAA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9693FE-38DF-E64D-B8C0-73EC92360AAE}" type="slidenum">
              <a:rPr lang="en-US" altLang="en-US" sz="1400" smtClean="0"/>
              <a:pPr>
                <a:spcBef>
                  <a:spcPct val="0"/>
                </a:spcBef>
                <a:buClrTx/>
                <a:buSzTx/>
                <a:buFontTx/>
                <a:buNone/>
              </a:pPr>
              <a:t>90</a:t>
            </a:fld>
            <a:endParaRPr lang="en-US" altLang="en-US" sz="1400"/>
          </a:p>
        </p:txBody>
      </p:sp>
      <p:sp>
        <p:nvSpPr>
          <p:cNvPr id="63490" name="Rectangle 2">
            <a:extLst>
              <a:ext uri="{FF2B5EF4-FFF2-40B4-BE49-F238E27FC236}">
                <a16:creationId xmlns:a16="http://schemas.microsoft.com/office/drawing/2014/main" id="{309FD22E-27FB-684A-B351-0ADDD573371A}"/>
              </a:ext>
            </a:extLst>
          </p:cNvPr>
          <p:cNvSpPr>
            <a:spLocks noGrp="1" noChangeArrowheads="1"/>
          </p:cNvSpPr>
          <p:nvPr>
            <p:ph type="title"/>
          </p:nvPr>
        </p:nvSpPr>
        <p:spPr>
          <a:xfrm>
            <a:off x="155575" y="357188"/>
            <a:ext cx="8839200" cy="1804987"/>
          </a:xfrm>
        </p:spPr>
        <p:txBody>
          <a:bodyPr>
            <a:normAutofit fontScale="90000"/>
          </a:bodyPr>
          <a:lstStyle/>
          <a:p>
            <a:pPr hangingPunct="1"/>
            <a:r>
              <a:rPr lang="en-US" altLang="en-US"/>
              <a:t>Common Error 1: Undeclared/Uninitialized Variables and Unused Variables </a:t>
            </a:r>
          </a:p>
        </p:txBody>
      </p:sp>
      <p:sp>
        <p:nvSpPr>
          <p:cNvPr id="63491" name="Text Box 6">
            <a:extLst>
              <a:ext uri="{FF2B5EF4-FFF2-40B4-BE49-F238E27FC236}">
                <a16:creationId xmlns:a16="http://schemas.microsoft.com/office/drawing/2014/main" id="{5A694015-68D6-4B40-9308-9117103341C3}"/>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3492" name="Rectangle 3">
            <a:extLst>
              <a:ext uri="{FF2B5EF4-FFF2-40B4-BE49-F238E27FC236}">
                <a16:creationId xmlns:a16="http://schemas.microsoft.com/office/drawing/2014/main" id="{6A6A4138-4944-DE4B-BFC9-827610D01120}"/>
              </a:ext>
            </a:extLst>
          </p:cNvPr>
          <p:cNvSpPr txBox="1">
            <a:spLocks noChangeArrowheads="1"/>
          </p:cNvSpPr>
          <p:nvPr/>
        </p:nvSpPr>
        <p:spPr bwMode="auto">
          <a:xfrm>
            <a:off x="155575" y="2162175"/>
            <a:ext cx="88392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
        <p:nvSpPr>
          <p:cNvPr id="2" name="Rectangle 1">
            <a:extLst>
              <a:ext uri="{FF2B5EF4-FFF2-40B4-BE49-F238E27FC236}">
                <a16:creationId xmlns:a16="http://schemas.microsoft.com/office/drawing/2014/main" id="{8F6DBA17-D363-8E5B-244D-E3065ABCD22F}"/>
              </a:ext>
            </a:extLst>
          </p:cNvPr>
          <p:cNvSpPr>
            <a:spLocks noChangeArrowheads="1"/>
          </p:cNvSpPr>
          <p:nvPr/>
        </p:nvSpPr>
        <p:spPr bwMode="auto">
          <a:xfrm>
            <a:off x="0" y="3462233"/>
            <a:ext cx="9144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Issues with this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Variable Case Sensitivity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Java is a case-sensitive language, meaning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interestRate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interestrate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are considered two different variables.</a:t>
            </a:r>
          </a:p>
        </p:txBody>
      </p:sp>
      <p:sp>
        <p:nvSpPr>
          <p:cNvPr id="4" name="TextBox 3">
            <a:extLst>
              <a:ext uri="{FF2B5EF4-FFF2-40B4-BE49-F238E27FC236}">
                <a16:creationId xmlns:a16="http://schemas.microsoft.com/office/drawing/2014/main" id="{3E1E6CF3-CF7B-5BB6-46BF-717BB8E37B94}"/>
              </a:ext>
            </a:extLst>
          </p:cNvPr>
          <p:cNvSpPr txBox="1"/>
          <p:nvPr/>
        </p:nvSpPr>
        <p:spPr>
          <a:xfrm>
            <a:off x="0" y="5334000"/>
            <a:ext cx="9144000" cy="1292662"/>
          </a:xfrm>
          <a:prstGeom prst="rect">
            <a:avLst/>
          </a:prstGeom>
          <a:solidFill>
            <a:srgbClr val="000000"/>
          </a:solidFill>
        </p:spPr>
        <p:txBody>
          <a:bodyPr wrap="square">
            <a:spAutoFit/>
          </a:bodyPr>
          <a:lstStyle/>
          <a:p>
            <a:r>
              <a:rPr lang="en-US" sz="2600" b="0" dirty="0">
                <a:solidFill>
                  <a:srgbClr val="4EC9B0"/>
                </a:solidFill>
                <a:effectLst/>
                <a:highlight>
                  <a:srgbClr val="000000"/>
                </a:highlight>
                <a:latin typeface="Consolas" panose="020B0609020204030204" pitchFamily="49" charset="0"/>
              </a:rPr>
              <a:t>Corrected One:</a:t>
            </a:r>
          </a:p>
          <a:p>
            <a:r>
              <a:rPr lang="en-US" sz="2600" b="0" dirty="0">
                <a:solidFill>
                  <a:srgbClr val="4EC9B0"/>
                </a:solidFill>
                <a:effectLst/>
                <a:highlight>
                  <a:srgbClr val="000000"/>
                </a:highlight>
                <a:latin typeface="Consolas" panose="020B0609020204030204" pitchFamily="49" charset="0"/>
              </a:rPr>
              <a:t>double</a:t>
            </a:r>
            <a:r>
              <a:rPr lang="en-US" sz="2600" b="0" dirty="0">
                <a:solidFill>
                  <a:srgbClr val="CCCCCC"/>
                </a:solidFill>
                <a:effectLst/>
                <a:highlight>
                  <a:srgbClr val="000000"/>
                </a:highlight>
                <a:latin typeface="Consolas" panose="020B0609020204030204" pitchFamily="49" charset="0"/>
              </a:rPr>
              <a:t> </a:t>
            </a:r>
            <a:r>
              <a:rPr lang="en-US" sz="2600" b="0" dirty="0" err="1">
                <a:solidFill>
                  <a:srgbClr val="9CDCFE"/>
                </a:solidFill>
                <a:effectLst/>
                <a:highlight>
                  <a:srgbClr val="000000"/>
                </a:highlight>
                <a:latin typeface="Consolas" panose="020B0609020204030204" pitchFamily="49" charset="0"/>
              </a:rPr>
              <a:t>interestRate</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a:solidFill>
                  <a:srgbClr val="B5CEA8"/>
                </a:solidFill>
                <a:effectLst/>
                <a:highlight>
                  <a:srgbClr val="000000"/>
                </a:highlight>
                <a:latin typeface="Consolas" panose="020B0609020204030204" pitchFamily="49" charset="0"/>
              </a:rPr>
              <a:t>0.05</a:t>
            </a:r>
            <a:r>
              <a:rPr lang="en-US" sz="2600" b="0" dirty="0">
                <a:solidFill>
                  <a:srgbClr val="CCCCCC"/>
                </a:solidFill>
                <a:effectLst/>
                <a:highlight>
                  <a:srgbClr val="000000"/>
                </a:highlight>
                <a:latin typeface="Consolas" panose="020B0609020204030204" pitchFamily="49" charset="0"/>
              </a:rPr>
              <a:t>;</a:t>
            </a:r>
          </a:p>
          <a:p>
            <a:r>
              <a:rPr lang="en-US" sz="2600" b="0" dirty="0">
                <a:solidFill>
                  <a:srgbClr val="4EC9B0"/>
                </a:solidFill>
                <a:effectLst/>
                <a:highlight>
                  <a:srgbClr val="000000"/>
                </a:highlight>
                <a:latin typeface="Consolas" panose="020B0609020204030204" pitchFamily="49" charset="0"/>
              </a:rPr>
              <a:t>double</a:t>
            </a:r>
            <a:r>
              <a:rPr lang="en-US" sz="2600" b="0" dirty="0">
                <a:solidFill>
                  <a:srgbClr val="CCCCCC"/>
                </a:solidFill>
                <a:effectLst/>
                <a:highlight>
                  <a:srgbClr val="000000"/>
                </a:highlight>
                <a:latin typeface="Consolas" panose="020B0609020204030204" pitchFamily="49" charset="0"/>
              </a:rPr>
              <a:t> </a:t>
            </a:r>
            <a:r>
              <a:rPr lang="en-US" sz="2600" b="0" dirty="0">
                <a:solidFill>
                  <a:srgbClr val="9CDCFE"/>
                </a:solidFill>
                <a:effectLst/>
                <a:highlight>
                  <a:srgbClr val="000000"/>
                </a:highlight>
                <a:latin typeface="Consolas" panose="020B0609020204030204" pitchFamily="49" charset="0"/>
              </a:rPr>
              <a:t>interest</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err="1">
                <a:solidFill>
                  <a:srgbClr val="CCCCCC"/>
                </a:solidFill>
                <a:effectLst/>
                <a:highlight>
                  <a:srgbClr val="000000"/>
                </a:highlight>
                <a:latin typeface="Consolas" panose="020B0609020204030204" pitchFamily="49" charset="0"/>
              </a:rPr>
              <a:t>interestRate</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a:solidFill>
                  <a:srgbClr val="B5CEA8"/>
                </a:solidFill>
                <a:effectLst/>
                <a:highlight>
                  <a:srgbClr val="000000"/>
                </a:highlight>
                <a:latin typeface="Consolas" panose="020B0609020204030204" pitchFamily="49" charset="0"/>
              </a:rPr>
              <a:t>45</a:t>
            </a:r>
            <a:r>
              <a:rPr lang="en-US" sz="2600"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81097619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a:extLst>
              <a:ext uri="{FF2B5EF4-FFF2-40B4-BE49-F238E27FC236}">
                <a16:creationId xmlns:a16="http://schemas.microsoft.com/office/drawing/2014/main" id="{4642FCAA-1DA8-1F46-BC2B-B6CF9662EAA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9693FE-38DF-E64D-B8C0-73EC92360AAE}" type="slidenum">
              <a:rPr lang="en-US" altLang="en-US" sz="1400" smtClean="0"/>
              <a:pPr>
                <a:spcBef>
                  <a:spcPct val="0"/>
                </a:spcBef>
                <a:buClrTx/>
                <a:buSzTx/>
                <a:buFontTx/>
                <a:buNone/>
              </a:pPr>
              <a:t>91</a:t>
            </a:fld>
            <a:endParaRPr lang="en-US" altLang="en-US" sz="1400"/>
          </a:p>
        </p:txBody>
      </p:sp>
      <p:sp>
        <p:nvSpPr>
          <p:cNvPr id="63490" name="Rectangle 2">
            <a:extLst>
              <a:ext uri="{FF2B5EF4-FFF2-40B4-BE49-F238E27FC236}">
                <a16:creationId xmlns:a16="http://schemas.microsoft.com/office/drawing/2014/main" id="{309FD22E-27FB-684A-B351-0ADDD573371A}"/>
              </a:ext>
            </a:extLst>
          </p:cNvPr>
          <p:cNvSpPr>
            <a:spLocks noGrp="1" noChangeArrowheads="1"/>
          </p:cNvSpPr>
          <p:nvPr>
            <p:ph type="title"/>
          </p:nvPr>
        </p:nvSpPr>
        <p:spPr>
          <a:xfrm>
            <a:off x="155575" y="357188"/>
            <a:ext cx="8839200" cy="1804987"/>
          </a:xfrm>
        </p:spPr>
        <p:txBody>
          <a:bodyPr>
            <a:normAutofit fontScale="90000"/>
          </a:bodyPr>
          <a:lstStyle/>
          <a:p>
            <a:pPr hangingPunct="1"/>
            <a:r>
              <a:rPr lang="en-US" altLang="en-US"/>
              <a:t>Common Error 1: Undeclared/Uninitialized Variables and Unused Variables </a:t>
            </a:r>
          </a:p>
        </p:txBody>
      </p:sp>
      <p:sp>
        <p:nvSpPr>
          <p:cNvPr id="63491" name="Text Box 6">
            <a:extLst>
              <a:ext uri="{FF2B5EF4-FFF2-40B4-BE49-F238E27FC236}">
                <a16:creationId xmlns:a16="http://schemas.microsoft.com/office/drawing/2014/main" id="{5A694015-68D6-4B40-9308-9117103341C3}"/>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3492" name="Rectangle 3">
            <a:extLst>
              <a:ext uri="{FF2B5EF4-FFF2-40B4-BE49-F238E27FC236}">
                <a16:creationId xmlns:a16="http://schemas.microsoft.com/office/drawing/2014/main" id="{6A6A4138-4944-DE4B-BFC9-827610D01120}"/>
              </a:ext>
            </a:extLst>
          </p:cNvPr>
          <p:cNvSpPr txBox="1">
            <a:spLocks noChangeArrowheads="1"/>
          </p:cNvSpPr>
          <p:nvPr/>
        </p:nvSpPr>
        <p:spPr bwMode="auto">
          <a:xfrm>
            <a:off x="155575" y="2162175"/>
            <a:ext cx="88392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
        <p:nvSpPr>
          <p:cNvPr id="2" name="Rectangle 1">
            <a:extLst>
              <a:ext uri="{FF2B5EF4-FFF2-40B4-BE49-F238E27FC236}">
                <a16:creationId xmlns:a16="http://schemas.microsoft.com/office/drawing/2014/main" id="{8F6DBA17-D363-8E5B-244D-E3065ABCD22F}"/>
              </a:ext>
            </a:extLst>
          </p:cNvPr>
          <p:cNvSpPr>
            <a:spLocks noChangeArrowheads="1"/>
          </p:cNvSpPr>
          <p:nvPr/>
        </p:nvSpPr>
        <p:spPr bwMode="auto">
          <a:xfrm>
            <a:off x="0" y="3532866"/>
            <a:ext cx="9144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Undeclared/Uninitialized Variable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line double interest =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interesrate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45;,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interestrate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not recognized as it is undeclared. The correct variable name should be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interestRate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6E5AAB7-8F74-7BFF-9BCC-7053C4698C45}"/>
              </a:ext>
            </a:extLst>
          </p:cNvPr>
          <p:cNvSpPr txBox="1"/>
          <p:nvPr/>
        </p:nvSpPr>
        <p:spPr>
          <a:xfrm>
            <a:off x="0" y="5334000"/>
            <a:ext cx="9144000" cy="1292662"/>
          </a:xfrm>
          <a:prstGeom prst="rect">
            <a:avLst/>
          </a:prstGeom>
          <a:solidFill>
            <a:srgbClr val="000000"/>
          </a:solidFill>
        </p:spPr>
        <p:txBody>
          <a:bodyPr wrap="square">
            <a:spAutoFit/>
          </a:bodyPr>
          <a:lstStyle/>
          <a:p>
            <a:r>
              <a:rPr lang="en-US" sz="2600" b="0" dirty="0">
                <a:solidFill>
                  <a:srgbClr val="4EC9B0"/>
                </a:solidFill>
                <a:effectLst/>
                <a:highlight>
                  <a:srgbClr val="000000"/>
                </a:highlight>
                <a:latin typeface="Consolas" panose="020B0609020204030204" pitchFamily="49" charset="0"/>
              </a:rPr>
              <a:t>Corrected One:</a:t>
            </a:r>
          </a:p>
          <a:p>
            <a:r>
              <a:rPr lang="en-US" sz="2600" b="0" dirty="0">
                <a:solidFill>
                  <a:srgbClr val="4EC9B0"/>
                </a:solidFill>
                <a:effectLst/>
                <a:highlight>
                  <a:srgbClr val="000000"/>
                </a:highlight>
                <a:latin typeface="Consolas" panose="020B0609020204030204" pitchFamily="49" charset="0"/>
              </a:rPr>
              <a:t>double</a:t>
            </a:r>
            <a:r>
              <a:rPr lang="en-US" sz="2600" b="0" dirty="0">
                <a:solidFill>
                  <a:srgbClr val="CCCCCC"/>
                </a:solidFill>
                <a:effectLst/>
                <a:highlight>
                  <a:srgbClr val="000000"/>
                </a:highlight>
                <a:latin typeface="Consolas" panose="020B0609020204030204" pitchFamily="49" charset="0"/>
              </a:rPr>
              <a:t> </a:t>
            </a:r>
            <a:r>
              <a:rPr lang="en-US" sz="2600" b="0" dirty="0" err="1">
                <a:solidFill>
                  <a:srgbClr val="9CDCFE"/>
                </a:solidFill>
                <a:effectLst/>
                <a:highlight>
                  <a:srgbClr val="000000"/>
                </a:highlight>
                <a:latin typeface="Consolas" panose="020B0609020204030204" pitchFamily="49" charset="0"/>
              </a:rPr>
              <a:t>interestRate</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a:solidFill>
                  <a:srgbClr val="B5CEA8"/>
                </a:solidFill>
                <a:effectLst/>
                <a:highlight>
                  <a:srgbClr val="000000"/>
                </a:highlight>
                <a:latin typeface="Consolas" panose="020B0609020204030204" pitchFamily="49" charset="0"/>
              </a:rPr>
              <a:t>0.05</a:t>
            </a:r>
            <a:r>
              <a:rPr lang="en-US" sz="2600" b="0" dirty="0">
                <a:solidFill>
                  <a:srgbClr val="CCCCCC"/>
                </a:solidFill>
                <a:effectLst/>
                <a:highlight>
                  <a:srgbClr val="000000"/>
                </a:highlight>
                <a:latin typeface="Consolas" panose="020B0609020204030204" pitchFamily="49" charset="0"/>
              </a:rPr>
              <a:t>;</a:t>
            </a:r>
          </a:p>
          <a:p>
            <a:r>
              <a:rPr lang="en-US" sz="2600" b="0" dirty="0">
                <a:solidFill>
                  <a:srgbClr val="4EC9B0"/>
                </a:solidFill>
                <a:effectLst/>
                <a:highlight>
                  <a:srgbClr val="000000"/>
                </a:highlight>
                <a:latin typeface="Consolas" panose="020B0609020204030204" pitchFamily="49" charset="0"/>
              </a:rPr>
              <a:t>double</a:t>
            </a:r>
            <a:r>
              <a:rPr lang="en-US" sz="2600" b="0" dirty="0">
                <a:solidFill>
                  <a:srgbClr val="CCCCCC"/>
                </a:solidFill>
                <a:effectLst/>
                <a:highlight>
                  <a:srgbClr val="000000"/>
                </a:highlight>
                <a:latin typeface="Consolas" panose="020B0609020204030204" pitchFamily="49" charset="0"/>
              </a:rPr>
              <a:t> </a:t>
            </a:r>
            <a:r>
              <a:rPr lang="en-US" sz="2600" b="0" dirty="0">
                <a:solidFill>
                  <a:srgbClr val="9CDCFE"/>
                </a:solidFill>
                <a:effectLst/>
                <a:highlight>
                  <a:srgbClr val="000000"/>
                </a:highlight>
                <a:latin typeface="Consolas" panose="020B0609020204030204" pitchFamily="49" charset="0"/>
              </a:rPr>
              <a:t>interest</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err="1">
                <a:solidFill>
                  <a:srgbClr val="CCCCCC"/>
                </a:solidFill>
                <a:effectLst/>
                <a:highlight>
                  <a:srgbClr val="000000"/>
                </a:highlight>
                <a:latin typeface="Consolas" panose="020B0609020204030204" pitchFamily="49" charset="0"/>
              </a:rPr>
              <a:t>interestRate</a:t>
            </a:r>
            <a:r>
              <a:rPr lang="en-US" sz="2600" b="0" dirty="0">
                <a:solidFill>
                  <a:srgbClr val="CCCCCC"/>
                </a:solidFill>
                <a:effectLst/>
                <a:highlight>
                  <a:srgbClr val="000000"/>
                </a:highlight>
                <a:latin typeface="Consolas" panose="020B0609020204030204" pitchFamily="49" charset="0"/>
              </a:rPr>
              <a:t> </a:t>
            </a:r>
            <a:r>
              <a:rPr lang="en-US" sz="2600" b="0" dirty="0">
                <a:solidFill>
                  <a:srgbClr val="D4D4D4"/>
                </a:solidFill>
                <a:effectLst/>
                <a:highlight>
                  <a:srgbClr val="000000"/>
                </a:highlight>
                <a:latin typeface="Consolas" panose="020B0609020204030204" pitchFamily="49" charset="0"/>
              </a:rPr>
              <a:t>*</a:t>
            </a:r>
            <a:r>
              <a:rPr lang="en-US" sz="2600" b="0" dirty="0">
                <a:solidFill>
                  <a:srgbClr val="CCCCCC"/>
                </a:solidFill>
                <a:effectLst/>
                <a:highlight>
                  <a:srgbClr val="000000"/>
                </a:highlight>
                <a:latin typeface="Consolas" panose="020B0609020204030204" pitchFamily="49" charset="0"/>
              </a:rPr>
              <a:t> </a:t>
            </a:r>
            <a:r>
              <a:rPr lang="en-US" sz="2600" b="0" dirty="0">
                <a:solidFill>
                  <a:srgbClr val="B5CEA8"/>
                </a:solidFill>
                <a:effectLst/>
                <a:highlight>
                  <a:srgbClr val="000000"/>
                </a:highlight>
                <a:latin typeface="Consolas" panose="020B0609020204030204" pitchFamily="49" charset="0"/>
              </a:rPr>
              <a:t>45</a:t>
            </a:r>
            <a:r>
              <a:rPr lang="en-US" sz="2600"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1862320461"/>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3805F6A5-5A7D-784D-94EF-1C5E7CFC695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6F649A-BCFC-854A-AC7E-F5813A500870}" type="slidenum">
              <a:rPr lang="en-US" altLang="en-US" sz="1400" smtClean="0"/>
              <a:pPr>
                <a:spcBef>
                  <a:spcPct val="0"/>
                </a:spcBef>
                <a:buClrTx/>
                <a:buSzTx/>
                <a:buFontTx/>
                <a:buNone/>
              </a:pPr>
              <a:t>92</a:t>
            </a:fld>
            <a:endParaRPr lang="en-US" altLang="en-US" sz="1400"/>
          </a:p>
        </p:txBody>
      </p:sp>
      <p:sp>
        <p:nvSpPr>
          <p:cNvPr id="64514" name="Rectangle 2">
            <a:extLst>
              <a:ext uri="{FF2B5EF4-FFF2-40B4-BE49-F238E27FC236}">
                <a16:creationId xmlns:a16="http://schemas.microsoft.com/office/drawing/2014/main" id="{0A68F06C-6347-7C40-88F2-1817DF37E57B}"/>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64515" name="Rectangle 3">
            <a:extLst>
              <a:ext uri="{FF2B5EF4-FFF2-40B4-BE49-F238E27FC236}">
                <a16:creationId xmlns:a16="http://schemas.microsoft.com/office/drawing/2014/main" id="{D3F6A7D7-82D4-ED4B-8D0C-A452B52A88D8}"/>
              </a:ext>
            </a:extLst>
          </p:cNvPr>
          <p:cNvSpPr txBox="1">
            <a:spLocks noChangeArrowheads="1"/>
          </p:cNvSpPr>
          <p:nvPr/>
        </p:nvSpPr>
        <p:spPr bwMode="auto">
          <a:xfrm>
            <a:off x="155575" y="1699547"/>
            <a:ext cx="8839200" cy="135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a:t>int</a:t>
            </a:r>
            <a:r>
              <a:rPr lang="en-US" altLang="en-US" dirty="0"/>
              <a:t> value = </a:t>
            </a:r>
            <a:r>
              <a:rPr lang="en-US" altLang="en-US" b="1" dirty="0"/>
              <a:t>2147483647</a:t>
            </a:r>
            <a:r>
              <a:rPr lang="en-US" altLang="en-US" dirty="0"/>
              <a:t> + </a:t>
            </a:r>
            <a:r>
              <a:rPr lang="en-US" altLang="en-US" b="1" dirty="0"/>
              <a:t>1</a:t>
            </a:r>
            <a:r>
              <a:rPr lang="en-US" altLang="en-US" dirty="0"/>
              <a:t>; </a:t>
            </a:r>
            <a:endParaRPr lang="en-US" altLang="en-US" u="sng" dirty="0"/>
          </a:p>
          <a:p>
            <a:pPr>
              <a:buFont typeface="Monotype Sorts" pitchFamily="2" charset="2"/>
              <a:buNone/>
            </a:pPr>
            <a:r>
              <a:rPr lang="en-US" altLang="en-US" dirty="0"/>
              <a:t>// value will actually be -2147483648</a:t>
            </a:r>
            <a:endParaRPr lang="en-US" altLang="en-US" u="sng" dirty="0"/>
          </a:p>
        </p:txBody>
      </p:sp>
      <p:sp>
        <p:nvSpPr>
          <p:cNvPr id="2" name="Rectangle 1">
            <a:extLst>
              <a:ext uri="{FF2B5EF4-FFF2-40B4-BE49-F238E27FC236}">
                <a16:creationId xmlns:a16="http://schemas.microsoft.com/office/drawing/2014/main" id="{67E7BA07-C0AC-4872-907F-5BEE02878915}"/>
              </a:ext>
            </a:extLst>
          </p:cNvPr>
          <p:cNvSpPr>
            <a:spLocks noChangeArrowheads="1"/>
          </p:cNvSpPr>
          <p:nvPr/>
        </p:nvSpPr>
        <p:spPr bwMode="auto">
          <a:xfrm>
            <a:off x="0" y="3011979"/>
            <a:ext cx="9144000" cy="35394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Maximum Value for int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maximum value that can be stored in a 32-bit signed integer (int) in Java is 2147483647.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Overflow Occurrence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When you add 1 to this maximum value (2147483647 + 1), the result exceeds the storage capacity of the int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Wrap-Around Effect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Due to overflow, the value wraps around to the minimum value that can be represented by a 32-bit signed integer, which is -2147483648. </a:t>
            </a:r>
          </a:p>
        </p:txBody>
      </p:sp>
    </p:spTree>
    <p:extLst>
      <p:ext uri="{BB962C8B-B14F-4D97-AF65-F5344CB8AC3E}">
        <p14:creationId xmlns:p14="http://schemas.microsoft.com/office/powerpoint/2010/main" val="50388723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3805F6A5-5A7D-784D-94EF-1C5E7CFC695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6F649A-BCFC-854A-AC7E-F5813A500870}" type="slidenum">
              <a:rPr lang="en-US" altLang="en-US" sz="1400" smtClean="0"/>
              <a:pPr>
                <a:spcBef>
                  <a:spcPct val="0"/>
                </a:spcBef>
                <a:buClrTx/>
                <a:buSzTx/>
                <a:buFontTx/>
                <a:buNone/>
              </a:pPr>
              <a:t>93</a:t>
            </a:fld>
            <a:endParaRPr lang="en-US" altLang="en-US" sz="1400"/>
          </a:p>
        </p:txBody>
      </p:sp>
      <p:sp>
        <p:nvSpPr>
          <p:cNvPr id="64514" name="Rectangle 2">
            <a:extLst>
              <a:ext uri="{FF2B5EF4-FFF2-40B4-BE49-F238E27FC236}">
                <a16:creationId xmlns:a16="http://schemas.microsoft.com/office/drawing/2014/main" id="{0A68F06C-6347-7C40-88F2-1817DF37E57B}"/>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64515" name="Rectangle 3">
            <a:extLst>
              <a:ext uri="{FF2B5EF4-FFF2-40B4-BE49-F238E27FC236}">
                <a16:creationId xmlns:a16="http://schemas.microsoft.com/office/drawing/2014/main" id="{D3F6A7D7-82D4-ED4B-8D0C-A452B52A88D8}"/>
              </a:ext>
            </a:extLst>
          </p:cNvPr>
          <p:cNvSpPr txBox="1">
            <a:spLocks noChangeArrowheads="1"/>
          </p:cNvSpPr>
          <p:nvPr/>
        </p:nvSpPr>
        <p:spPr bwMode="auto">
          <a:xfrm>
            <a:off x="155575" y="1699547"/>
            <a:ext cx="8839200" cy="135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a:t>int</a:t>
            </a:r>
            <a:r>
              <a:rPr lang="en-US" altLang="en-US" dirty="0"/>
              <a:t> value = </a:t>
            </a:r>
            <a:r>
              <a:rPr lang="en-US" altLang="en-US" b="1" dirty="0"/>
              <a:t>2147483647</a:t>
            </a:r>
            <a:r>
              <a:rPr lang="en-US" altLang="en-US" dirty="0"/>
              <a:t> + </a:t>
            </a:r>
            <a:r>
              <a:rPr lang="en-US" altLang="en-US" b="1" dirty="0"/>
              <a:t>1</a:t>
            </a:r>
            <a:r>
              <a:rPr lang="en-US" altLang="en-US" dirty="0"/>
              <a:t>; </a:t>
            </a:r>
            <a:endParaRPr lang="en-US" altLang="en-US" u="sng" dirty="0"/>
          </a:p>
          <a:p>
            <a:pPr>
              <a:buFont typeface="Monotype Sorts" pitchFamily="2" charset="2"/>
              <a:buNone/>
            </a:pPr>
            <a:r>
              <a:rPr lang="en-US" altLang="en-US" dirty="0"/>
              <a:t>// value will actually be -2147483648</a:t>
            </a:r>
            <a:endParaRPr lang="en-US" altLang="en-US" u="sng" dirty="0"/>
          </a:p>
        </p:txBody>
      </p:sp>
      <p:sp>
        <p:nvSpPr>
          <p:cNvPr id="4" name="TextBox 3">
            <a:extLst>
              <a:ext uri="{FF2B5EF4-FFF2-40B4-BE49-F238E27FC236}">
                <a16:creationId xmlns:a16="http://schemas.microsoft.com/office/drawing/2014/main" id="{3C1157D1-2E40-74B9-75DF-CB82B79F338A}"/>
              </a:ext>
            </a:extLst>
          </p:cNvPr>
          <p:cNvSpPr txBox="1"/>
          <p:nvPr/>
        </p:nvSpPr>
        <p:spPr>
          <a:xfrm>
            <a:off x="0" y="3185675"/>
            <a:ext cx="9144000" cy="1384995"/>
          </a:xfrm>
          <a:prstGeom prst="rect">
            <a:avLst/>
          </a:prstGeom>
          <a:solidFill>
            <a:srgbClr val="000000"/>
          </a:solidFill>
        </p:spPr>
        <p:txBody>
          <a:bodyPr wrap="square">
            <a:spAutoFit/>
          </a:bodyPr>
          <a:lstStyle/>
          <a:p>
            <a:r>
              <a:rPr lang="en-US" sz="2800" b="0" dirty="0">
                <a:solidFill>
                  <a:srgbClr val="4EC9B0"/>
                </a:solidFill>
                <a:effectLst/>
                <a:highlight>
                  <a:srgbClr val="000000"/>
                </a:highlight>
                <a:latin typeface="Consolas" panose="020B0609020204030204" pitchFamily="49" charset="0"/>
              </a:rPr>
              <a:t>Corrected code:</a:t>
            </a:r>
          </a:p>
          <a:p>
            <a:r>
              <a:rPr lang="en-US" sz="2800" b="0" dirty="0">
                <a:solidFill>
                  <a:srgbClr val="4EC9B0"/>
                </a:solidFill>
                <a:effectLst/>
                <a:highlight>
                  <a:srgbClr val="000000"/>
                </a:highlight>
                <a:latin typeface="Consolas" panose="020B0609020204030204" pitchFamily="49" charset="0"/>
              </a:rPr>
              <a:t>long</a:t>
            </a:r>
            <a:r>
              <a:rPr lang="en-US" sz="2800" b="0" dirty="0">
                <a:solidFill>
                  <a:srgbClr val="CCCCCC"/>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value</a:t>
            </a:r>
            <a:r>
              <a:rPr lang="en-US" sz="2800" b="0" dirty="0">
                <a:solidFill>
                  <a:srgbClr val="CCCCCC"/>
                </a:solidFill>
                <a:effectLst/>
                <a:highlight>
                  <a:srgbClr val="000000"/>
                </a:highlight>
                <a:latin typeface="Consolas" panose="020B0609020204030204" pitchFamily="49" charset="0"/>
              </a:rPr>
              <a:t> </a:t>
            </a:r>
            <a:r>
              <a:rPr lang="en-US" sz="2800" b="0" dirty="0">
                <a:solidFill>
                  <a:srgbClr val="D4D4D4"/>
                </a:solidFill>
                <a:effectLst/>
                <a:highlight>
                  <a:srgbClr val="000000"/>
                </a:highlight>
                <a:latin typeface="Consolas" panose="020B0609020204030204" pitchFamily="49" charset="0"/>
              </a:rPr>
              <a:t>=</a:t>
            </a:r>
            <a:r>
              <a:rPr lang="en-US" sz="2800" b="0" dirty="0">
                <a:solidFill>
                  <a:srgbClr val="CCCCCC"/>
                </a:solidFill>
                <a:effectLst/>
                <a:highlight>
                  <a:srgbClr val="000000"/>
                </a:highlight>
                <a:latin typeface="Consolas" panose="020B0609020204030204" pitchFamily="49" charset="0"/>
              </a:rPr>
              <a:t> </a:t>
            </a:r>
            <a:r>
              <a:rPr lang="en-US" sz="2800" b="0" dirty="0">
                <a:solidFill>
                  <a:srgbClr val="B5CEA8"/>
                </a:solidFill>
                <a:effectLst/>
                <a:highlight>
                  <a:srgbClr val="000000"/>
                </a:highlight>
                <a:latin typeface="Consolas" panose="020B0609020204030204" pitchFamily="49" charset="0"/>
              </a:rPr>
              <a:t>2147483647L</a:t>
            </a:r>
            <a:r>
              <a:rPr lang="en-US" sz="2800" b="0" dirty="0">
                <a:solidFill>
                  <a:srgbClr val="CCCCCC"/>
                </a:solidFill>
                <a:effectLst/>
                <a:highlight>
                  <a:srgbClr val="000000"/>
                </a:highlight>
                <a:latin typeface="Consolas" panose="020B0609020204030204" pitchFamily="49" charset="0"/>
              </a:rPr>
              <a:t> </a:t>
            </a:r>
            <a:r>
              <a:rPr lang="en-US" sz="2800" b="0" dirty="0">
                <a:solidFill>
                  <a:srgbClr val="D4D4D4"/>
                </a:solidFill>
                <a:effectLst/>
                <a:highlight>
                  <a:srgbClr val="000000"/>
                </a:highlight>
                <a:latin typeface="Consolas" panose="020B0609020204030204" pitchFamily="49" charset="0"/>
              </a:rPr>
              <a:t>+</a:t>
            </a:r>
            <a:r>
              <a:rPr lang="en-US" sz="2800" b="0" dirty="0">
                <a:solidFill>
                  <a:srgbClr val="CCCCCC"/>
                </a:solidFill>
                <a:effectLst/>
                <a:highlight>
                  <a:srgbClr val="000000"/>
                </a:highlight>
                <a:latin typeface="Consolas" panose="020B0609020204030204" pitchFamily="49" charset="0"/>
              </a:rPr>
              <a:t> </a:t>
            </a:r>
            <a:r>
              <a:rPr lang="en-US" sz="2800" b="0" dirty="0">
                <a:solidFill>
                  <a:srgbClr val="B5CEA8"/>
                </a:solidFill>
                <a:effectLst/>
                <a:highlight>
                  <a:srgbClr val="000000"/>
                </a:highlight>
                <a:latin typeface="Consolas" panose="020B0609020204030204" pitchFamily="49" charset="0"/>
              </a:rPr>
              <a:t>1L</a:t>
            </a:r>
            <a:r>
              <a:rPr lang="en-US" sz="2800" b="0" dirty="0">
                <a:solidFill>
                  <a:srgbClr val="CCCCCC"/>
                </a:solidFill>
                <a:effectLst/>
                <a:highlight>
                  <a:srgbClr val="000000"/>
                </a:highlight>
                <a:latin typeface="Consolas" panose="020B0609020204030204" pitchFamily="49" charset="0"/>
              </a:rPr>
              <a:t>;</a:t>
            </a:r>
          </a:p>
          <a:p>
            <a:r>
              <a:rPr lang="en-US" sz="2800" b="0" dirty="0">
                <a:solidFill>
                  <a:srgbClr val="6A9955"/>
                </a:solidFill>
                <a:effectLst/>
                <a:highlight>
                  <a:srgbClr val="000000"/>
                </a:highlight>
                <a:latin typeface="Consolas" panose="020B0609020204030204" pitchFamily="49" charset="0"/>
              </a:rPr>
              <a:t>// value will be 2147483648</a:t>
            </a:r>
            <a:endParaRPr lang="en-US" sz="2800"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00627020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3805F6A5-5A7D-784D-94EF-1C5E7CFC695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6F649A-BCFC-854A-AC7E-F5813A500870}" type="slidenum">
              <a:rPr lang="en-US" altLang="en-US" sz="1400" smtClean="0"/>
              <a:pPr>
                <a:spcBef>
                  <a:spcPct val="0"/>
                </a:spcBef>
                <a:buClrTx/>
                <a:buSzTx/>
                <a:buFontTx/>
                <a:buNone/>
              </a:pPr>
              <a:t>94</a:t>
            </a:fld>
            <a:endParaRPr lang="en-US" altLang="en-US" sz="1400"/>
          </a:p>
        </p:txBody>
      </p:sp>
      <p:sp>
        <p:nvSpPr>
          <p:cNvPr id="64514" name="Rectangle 2">
            <a:extLst>
              <a:ext uri="{FF2B5EF4-FFF2-40B4-BE49-F238E27FC236}">
                <a16:creationId xmlns:a16="http://schemas.microsoft.com/office/drawing/2014/main" id="{0A68F06C-6347-7C40-88F2-1817DF37E57B}"/>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64515" name="Rectangle 3">
            <a:extLst>
              <a:ext uri="{FF2B5EF4-FFF2-40B4-BE49-F238E27FC236}">
                <a16:creationId xmlns:a16="http://schemas.microsoft.com/office/drawing/2014/main" id="{D3F6A7D7-82D4-ED4B-8D0C-A452B52A88D8}"/>
              </a:ext>
            </a:extLst>
          </p:cNvPr>
          <p:cNvSpPr txBox="1">
            <a:spLocks noChangeArrowheads="1"/>
          </p:cNvSpPr>
          <p:nvPr/>
        </p:nvSpPr>
        <p:spPr bwMode="auto">
          <a:xfrm>
            <a:off x="155575" y="1699547"/>
            <a:ext cx="8839200" cy="135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a:t>int</a:t>
            </a:r>
            <a:r>
              <a:rPr lang="en-US" altLang="en-US" dirty="0"/>
              <a:t> value = </a:t>
            </a:r>
            <a:r>
              <a:rPr lang="en-US" altLang="en-US" b="1" dirty="0"/>
              <a:t>2147483647</a:t>
            </a:r>
            <a:r>
              <a:rPr lang="en-US" altLang="en-US" dirty="0"/>
              <a:t> + </a:t>
            </a:r>
            <a:r>
              <a:rPr lang="en-US" altLang="en-US" b="1" dirty="0"/>
              <a:t>1</a:t>
            </a:r>
            <a:r>
              <a:rPr lang="en-US" altLang="en-US" dirty="0"/>
              <a:t>; </a:t>
            </a:r>
            <a:endParaRPr lang="en-US" altLang="en-US" u="sng" dirty="0"/>
          </a:p>
          <a:p>
            <a:pPr>
              <a:buFont typeface="Monotype Sorts" pitchFamily="2" charset="2"/>
              <a:buNone/>
            </a:pPr>
            <a:r>
              <a:rPr lang="en-US" altLang="en-US" dirty="0"/>
              <a:t>// value will actually be -2147483648</a:t>
            </a:r>
            <a:endParaRPr lang="en-US" altLang="en-US" u="sng" dirty="0"/>
          </a:p>
        </p:txBody>
      </p:sp>
      <p:sp>
        <p:nvSpPr>
          <p:cNvPr id="4" name="TextBox 3">
            <a:extLst>
              <a:ext uri="{FF2B5EF4-FFF2-40B4-BE49-F238E27FC236}">
                <a16:creationId xmlns:a16="http://schemas.microsoft.com/office/drawing/2014/main" id="{3C1157D1-2E40-74B9-75DF-CB82B79F338A}"/>
              </a:ext>
            </a:extLst>
          </p:cNvPr>
          <p:cNvSpPr txBox="1"/>
          <p:nvPr/>
        </p:nvSpPr>
        <p:spPr>
          <a:xfrm>
            <a:off x="0" y="3185675"/>
            <a:ext cx="9144000" cy="1384995"/>
          </a:xfrm>
          <a:prstGeom prst="rect">
            <a:avLst/>
          </a:prstGeom>
          <a:solidFill>
            <a:srgbClr val="000000"/>
          </a:solidFill>
        </p:spPr>
        <p:txBody>
          <a:bodyPr wrap="square">
            <a:spAutoFit/>
          </a:bodyPr>
          <a:lstStyle/>
          <a:p>
            <a:r>
              <a:rPr lang="en-US" sz="2800" b="0" dirty="0">
                <a:solidFill>
                  <a:srgbClr val="C586C0"/>
                </a:solidFill>
                <a:effectLst/>
                <a:highlight>
                  <a:srgbClr val="000000"/>
                </a:highlight>
                <a:latin typeface="Consolas" panose="020B0609020204030204" pitchFamily="49" charset="0"/>
              </a:rPr>
              <a:t>if</a:t>
            </a:r>
            <a:r>
              <a:rPr lang="en-US" sz="2800" b="0" dirty="0">
                <a:solidFill>
                  <a:srgbClr val="CCCCCC"/>
                </a:solidFill>
                <a:effectLst/>
                <a:highlight>
                  <a:srgbClr val="000000"/>
                </a:highlight>
                <a:latin typeface="Consolas" panose="020B0609020204030204" pitchFamily="49" charset="0"/>
              </a:rPr>
              <a:t> (value </a:t>
            </a:r>
            <a:r>
              <a:rPr lang="en-US" sz="2800" b="0" dirty="0">
                <a:solidFill>
                  <a:srgbClr val="D4D4D4"/>
                </a:solidFill>
                <a:effectLst/>
                <a:highlight>
                  <a:srgbClr val="000000"/>
                </a:highlight>
                <a:latin typeface="Consolas" panose="020B0609020204030204" pitchFamily="49" charset="0"/>
              </a:rPr>
              <a:t>&gt;</a:t>
            </a:r>
            <a:r>
              <a:rPr lang="en-US" sz="2800" b="0" dirty="0">
                <a:solidFill>
                  <a:srgbClr val="CCCCCC"/>
                </a:solidFill>
                <a:effectLst/>
                <a:highlight>
                  <a:srgbClr val="000000"/>
                </a:highlight>
                <a:latin typeface="Consolas" panose="020B0609020204030204" pitchFamily="49" charset="0"/>
              </a:rPr>
              <a:t> </a:t>
            </a:r>
            <a:r>
              <a:rPr lang="en-US" sz="2800" b="0" dirty="0" err="1">
                <a:solidFill>
                  <a:srgbClr val="9CDCFE"/>
                </a:solidFill>
                <a:effectLst/>
                <a:highlight>
                  <a:srgbClr val="000000"/>
                </a:highlight>
                <a:latin typeface="Consolas" panose="020B0609020204030204" pitchFamily="49" charset="0"/>
              </a:rPr>
              <a:t>Integer</a:t>
            </a:r>
            <a:r>
              <a:rPr lang="en-US" sz="2800" b="0" dirty="0" err="1">
                <a:solidFill>
                  <a:srgbClr val="CCCCCC"/>
                </a:solidFill>
                <a:effectLst/>
                <a:highlight>
                  <a:srgbClr val="000000"/>
                </a:highlight>
                <a:latin typeface="Consolas" panose="020B0609020204030204" pitchFamily="49" charset="0"/>
              </a:rPr>
              <a:t>.</a:t>
            </a:r>
            <a:r>
              <a:rPr lang="en-US" sz="2800" b="0" dirty="0" err="1">
                <a:solidFill>
                  <a:srgbClr val="9CDCFE"/>
                </a:solidFill>
                <a:effectLst/>
                <a:highlight>
                  <a:srgbClr val="000000"/>
                </a:highlight>
                <a:latin typeface="Consolas" panose="020B0609020204030204" pitchFamily="49" charset="0"/>
              </a:rPr>
              <a:t>MAX_VALUE</a:t>
            </a:r>
            <a:r>
              <a:rPr lang="en-US" sz="2800" b="0" dirty="0">
                <a:solidFill>
                  <a:srgbClr val="CCCCCC"/>
                </a:solidFill>
                <a:effectLst/>
                <a:highlight>
                  <a:srgbClr val="000000"/>
                </a:highlight>
                <a:latin typeface="Consolas" panose="020B0609020204030204" pitchFamily="49" charset="0"/>
              </a:rPr>
              <a:t> </a:t>
            </a:r>
            <a:r>
              <a:rPr lang="en-US" sz="2800" b="0" dirty="0">
                <a:solidFill>
                  <a:srgbClr val="D4D4D4"/>
                </a:solidFill>
                <a:effectLst/>
                <a:highlight>
                  <a:srgbClr val="000000"/>
                </a:highlight>
                <a:latin typeface="Consolas" panose="020B0609020204030204" pitchFamily="49" charset="0"/>
              </a:rPr>
              <a:t>-</a:t>
            </a:r>
            <a:r>
              <a:rPr lang="en-US" sz="2800" b="0" dirty="0">
                <a:solidFill>
                  <a:srgbClr val="CCCCCC"/>
                </a:solidFill>
                <a:effectLst/>
                <a:highlight>
                  <a:srgbClr val="000000"/>
                </a:highlight>
                <a:latin typeface="Consolas" panose="020B0609020204030204" pitchFamily="49" charset="0"/>
              </a:rPr>
              <a:t> </a:t>
            </a:r>
            <a:r>
              <a:rPr lang="en-US" sz="2800" b="0" dirty="0">
                <a:solidFill>
                  <a:srgbClr val="B5CEA8"/>
                </a:solidFill>
                <a:effectLst/>
                <a:highlight>
                  <a:srgbClr val="000000"/>
                </a:highlight>
                <a:latin typeface="Consolas" panose="020B0609020204030204" pitchFamily="49" charset="0"/>
              </a:rPr>
              <a:t>1</a:t>
            </a:r>
            <a:r>
              <a:rPr lang="en-US" sz="2800" b="0" dirty="0">
                <a:solidFill>
                  <a:srgbClr val="CCCCCC"/>
                </a:solidFill>
                <a:effectLst/>
                <a:highlight>
                  <a:srgbClr val="000000"/>
                </a:highlight>
                <a:latin typeface="Consolas" panose="020B0609020204030204" pitchFamily="49" charset="0"/>
              </a:rPr>
              <a:t>) {</a:t>
            </a:r>
          </a:p>
          <a:p>
            <a:r>
              <a:rPr lang="en-US" sz="2800" b="0" dirty="0">
                <a:solidFill>
                  <a:srgbClr val="CCCCCC"/>
                </a:solidFill>
                <a:effectLst/>
                <a:highlight>
                  <a:srgbClr val="000000"/>
                </a:highlight>
                <a:latin typeface="Consolas" panose="020B0609020204030204" pitchFamily="49" charset="0"/>
              </a:rPr>
              <a:t>    </a:t>
            </a:r>
            <a:r>
              <a:rPr lang="en-US" sz="2800" b="0" dirty="0">
                <a:solidFill>
                  <a:srgbClr val="6A9955"/>
                </a:solidFill>
                <a:effectLst/>
                <a:highlight>
                  <a:srgbClr val="000000"/>
                </a:highlight>
                <a:latin typeface="Consolas" panose="020B0609020204030204" pitchFamily="49" charset="0"/>
              </a:rPr>
              <a:t>// handle overflow</a:t>
            </a:r>
            <a:endParaRPr lang="en-US" sz="2800" b="0" dirty="0">
              <a:solidFill>
                <a:srgbClr val="CCCCCC"/>
              </a:solidFill>
              <a:effectLst/>
              <a:highlight>
                <a:srgbClr val="000000"/>
              </a:highlight>
              <a:latin typeface="Consolas" panose="020B0609020204030204" pitchFamily="49" charset="0"/>
            </a:endParaRPr>
          </a:p>
          <a:p>
            <a:r>
              <a:rPr lang="en-US" sz="2800" b="0" dirty="0">
                <a:solidFill>
                  <a:srgbClr val="CCCCCC"/>
                </a:solidFill>
                <a:effectLst/>
                <a:highlight>
                  <a:srgbClr val="000000"/>
                </a:highlight>
                <a:latin typeface="Consolas" panose="020B0609020204030204" pitchFamily="49" charset="0"/>
              </a:rPr>
              <a:t>}</a:t>
            </a:r>
          </a:p>
        </p:txBody>
      </p:sp>
      <p:sp>
        <p:nvSpPr>
          <p:cNvPr id="2" name="Rectangle 1">
            <a:extLst>
              <a:ext uri="{FF2B5EF4-FFF2-40B4-BE49-F238E27FC236}">
                <a16:creationId xmlns:a16="http://schemas.microsoft.com/office/drawing/2014/main" id="{DB39A609-FE2B-D1BE-6B3D-9A91C301D278}"/>
              </a:ext>
            </a:extLst>
          </p:cNvPr>
          <p:cNvSpPr>
            <a:spLocks noChangeArrowheads="1"/>
          </p:cNvSpPr>
          <p:nvPr/>
        </p:nvSpPr>
        <p:spPr bwMode="auto">
          <a:xfrm>
            <a:off x="0" y="4703429"/>
            <a:ext cx="9144000" cy="954107"/>
          </a:xfrm>
          <a:prstGeom prst="rect">
            <a:avLst/>
          </a:prstGeom>
          <a:noFill/>
          <a:ln w="9525">
            <a:solidFill>
              <a:srgbClr val="F2120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Check for Overflow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Before performing operations, check if the result will exceed the int range. </a:t>
            </a:r>
          </a:p>
        </p:txBody>
      </p:sp>
    </p:spTree>
    <p:extLst>
      <p:ext uri="{BB962C8B-B14F-4D97-AF65-F5344CB8AC3E}">
        <p14:creationId xmlns:p14="http://schemas.microsoft.com/office/powerpoint/2010/main" val="94662546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132E2455-B5E1-6147-ADD3-67A221DC9DF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9C873E-6486-364D-A990-A83C98F0AF9F}" type="slidenum">
              <a:rPr lang="en-US" altLang="en-US" sz="1400" smtClean="0"/>
              <a:pPr>
                <a:spcBef>
                  <a:spcPct val="0"/>
                </a:spcBef>
                <a:buClrTx/>
                <a:buSzTx/>
                <a:buFontTx/>
                <a:buNone/>
              </a:pPr>
              <a:t>95</a:t>
            </a:fld>
            <a:endParaRPr lang="en-US" altLang="en-US" sz="1400"/>
          </a:p>
        </p:txBody>
      </p:sp>
      <p:sp>
        <p:nvSpPr>
          <p:cNvPr id="65538" name="Rectangle 2">
            <a:extLst>
              <a:ext uri="{FF2B5EF4-FFF2-40B4-BE49-F238E27FC236}">
                <a16:creationId xmlns:a16="http://schemas.microsoft.com/office/drawing/2014/main" id="{B58196C3-106F-4340-B093-BFD187A5EFBA}"/>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65539" name="Rectangle 3">
            <a:extLst>
              <a:ext uri="{FF2B5EF4-FFF2-40B4-BE49-F238E27FC236}">
                <a16:creationId xmlns:a16="http://schemas.microsoft.com/office/drawing/2014/main" id="{1F99425B-7C8D-9F40-AB4B-0916EBEE3185}"/>
              </a:ext>
            </a:extLst>
          </p:cNvPr>
          <p:cNvSpPr txBox="1">
            <a:spLocks noChangeArrowheads="1"/>
          </p:cNvSpPr>
          <p:nvPr/>
        </p:nvSpPr>
        <p:spPr bwMode="auto">
          <a:xfrm>
            <a:off x="225425" y="2162175"/>
            <a:ext cx="88392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
        <p:nvSpPr>
          <p:cNvPr id="3" name="TextBox 2">
            <a:extLst>
              <a:ext uri="{FF2B5EF4-FFF2-40B4-BE49-F238E27FC236}">
                <a16:creationId xmlns:a16="http://schemas.microsoft.com/office/drawing/2014/main" id="{013C736C-7618-0B8C-7762-AEEBDAF6E83A}"/>
              </a:ext>
            </a:extLst>
          </p:cNvPr>
          <p:cNvSpPr txBox="1"/>
          <p:nvPr/>
        </p:nvSpPr>
        <p:spPr>
          <a:xfrm>
            <a:off x="51497" y="3967162"/>
            <a:ext cx="9041006" cy="2246769"/>
          </a:xfrm>
          <a:prstGeom prst="rect">
            <a:avLst/>
          </a:prstGeom>
          <a:noFill/>
          <a:ln>
            <a:solidFill>
              <a:srgbClr val="F2120C"/>
            </a:solidFill>
          </a:ln>
        </p:spPr>
        <p:txBody>
          <a:bodyPr wrap="square">
            <a:spAutoFit/>
          </a:bodyPr>
          <a:lstStyle/>
          <a:p>
            <a:r>
              <a:rPr lang="en-US" sz="2800" dirty="0">
                <a:latin typeface="Calibri" panose="020F0502020204030204" pitchFamily="34" charset="0"/>
                <a:cs typeface="Calibri" panose="020F0502020204030204" pitchFamily="34" charset="0"/>
              </a:rPr>
              <a:t>Floating-point numbers in programming languages, including Java, are approximations rather than exact values. This can lead to round-off errors, especially when performing arithmetic operations repeatedly or with numbers that cannot be precisely represented in binary form.</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412891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132E2455-B5E1-6147-ADD3-67A221DC9DF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9C873E-6486-364D-A990-A83C98F0AF9F}" type="slidenum">
              <a:rPr lang="en-US" altLang="en-US" sz="1400" smtClean="0"/>
              <a:pPr>
                <a:spcBef>
                  <a:spcPct val="0"/>
                </a:spcBef>
                <a:buClrTx/>
                <a:buSzTx/>
                <a:buFontTx/>
                <a:buNone/>
              </a:pPr>
              <a:t>96</a:t>
            </a:fld>
            <a:endParaRPr lang="en-US" altLang="en-US" sz="1400"/>
          </a:p>
        </p:txBody>
      </p:sp>
      <p:sp>
        <p:nvSpPr>
          <p:cNvPr id="65538" name="Rectangle 2">
            <a:extLst>
              <a:ext uri="{FF2B5EF4-FFF2-40B4-BE49-F238E27FC236}">
                <a16:creationId xmlns:a16="http://schemas.microsoft.com/office/drawing/2014/main" id="{B58196C3-106F-4340-B093-BFD187A5EFBA}"/>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65539" name="Rectangle 3">
            <a:extLst>
              <a:ext uri="{FF2B5EF4-FFF2-40B4-BE49-F238E27FC236}">
                <a16:creationId xmlns:a16="http://schemas.microsoft.com/office/drawing/2014/main" id="{1F99425B-7C8D-9F40-AB4B-0916EBEE3185}"/>
              </a:ext>
            </a:extLst>
          </p:cNvPr>
          <p:cNvSpPr txBox="1">
            <a:spLocks noChangeArrowheads="1"/>
          </p:cNvSpPr>
          <p:nvPr/>
        </p:nvSpPr>
        <p:spPr bwMode="auto">
          <a:xfrm>
            <a:off x="225425" y="2162175"/>
            <a:ext cx="88392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
        <p:nvSpPr>
          <p:cNvPr id="3" name="TextBox 2">
            <a:extLst>
              <a:ext uri="{FF2B5EF4-FFF2-40B4-BE49-F238E27FC236}">
                <a16:creationId xmlns:a16="http://schemas.microsoft.com/office/drawing/2014/main" id="{013C736C-7618-0B8C-7762-AEEBDAF6E83A}"/>
              </a:ext>
            </a:extLst>
          </p:cNvPr>
          <p:cNvSpPr txBox="1"/>
          <p:nvPr/>
        </p:nvSpPr>
        <p:spPr>
          <a:xfrm>
            <a:off x="51497" y="3967162"/>
            <a:ext cx="9041006" cy="2677656"/>
          </a:xfrm>
          <a:prstGeom prst="rect">
            <a:avLst/>
          </a:prstGeom>
          <a:solidFill>
            <a:schemeClr val="bg1"/>
          </a:solidFill>
          <a:ln>
            <a:solidFill>
              <a:srgbClr val="F2120C"/>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Calibri" panose="020F0502020204030204" pitchFamily="34" charset="0"/>
                <a:cs typeface="Calibri" panose="020F0502020204030204" pitchFamily="34" charset="0"/>
              </a:rPr>
              <a:t>For the first line: </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You might expect this to output 0.5, since: 1.0−0.1−0.1−0.1−0.1−0.1=0.51.0 - 0.1 - 0.1 - 0.1 - 0.1 - 0.1 = 0.51.0−0.1−0.1−0.1−0.1−0.1=0.5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However, due to round-off errors in the binary representation of 0.1, the result is not exactly 0.5. Instead, it might be something like 0.49999999999999994. </a:t>
            </a:r>
          </a:p>
        </p:txBody>
      </p:sp>
    </p:spTree>
    <p:extLst>
      <p:ext uri="{BB962C8B-B14F-4D97-AF65-F5344CB8AC3E}">
        <p14:creationId xmlns:p14="http://schemas.microsoft.com/office/powerpoint/2010/main" val="1788607798"/>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132E2455-B5E1-6147-ADD3-67A221DC9DF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9C873E-6486-364D-A990-A83C98F0AF9F}" type="slidenum">
              <a:rPr lang="en-US" altLang="en-US" sz="1400" smtClean="0"/>
              <a:pPr>
                <a:spcBef>
                  <a:spcPct val="0"/>
                </a:spcBef>
                <a:buClrTx/>
                <a:buSzTx/>
                <a:buFontTx/>
                <a:buNone/>
              </a:pPr>
              <a:t>97</a:t>
            </a:fld>
            <a:endParaRPr lang="en-US" altLang="en-US" sz="1400"/>
          </a:p>
        </p:txBody>
      </p:sp>
      <p:sp>
        <p:nvSpPr>
          <p:cNvPr id="65538" name="Rectangle 2">
            <a:extLst>
              <a:ext uri="{FF2B5EF4-FFF2-40B4-BE49-F238E27FC236}">
                <a16:creationId xmlns:a16="http://schemas.microsoft.com/office/drawing/2014/main" id="{B58196C3-106F-4340-B093-BFD187A5EFBA}"/>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65539" name="Rectangle 3">
            <a:extLst>
              <a:ext uri="{FF2B5EF4-FFF2-40B4-BE49-F238E27FC236}">
                <a16:creationId xmlns:a16="http://schemas.microsoft.com/office/drawing/2014/main" id="{1F99425B-7C8D-9F40-AB4B-0916EBEE3185}"/>
              </a:ext>
            </a:extLst>
          </p:cNvPr>
          <p:cNvSpPr txBox="1">
            <a:spLocks noChangeArrowheads="1"/>
          </p:cNvSpPr>
          <p:nvPr/>
        </p:nvSpPr>
        <p:spPr bwMode="auto">
          <a:xfrm>
            <a:off x="225425" y="2162175"/>
            <a:ext cx="88392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
        <p:nvSpPr>
          <p:cNvPr id="3" name="TextBox 2">
            <a:extLst>
              <a:ext uri="{FF2B5EF4-FFF2-40B4-BE49-F238E27FC236}">
                <a16:creationId xmlns:a16="http://schemas.microsoft.com/office/drawing/2014/main" id="{013C736C-7618-0B8C-7762-AEEBDAF6E83A}"/>
              </a:ext>
            </a:extLst>
          </p:cNvPr>
          <p:cNvSpPr txBox="1"/>
          <p:nvPr/>
        </p:nvSpPr>
        <p:spPr>
          <a:xfrm>
            <a:off x="51497" y="4201723"/>
            <a:ext cx="9041006" cy="2246769"/>
          </a:xfrm>
          <a:prstGeom prst="rect">
            <a:avLst/>
          </a:prstGeom>
          <a:solidFill>
            <a:schemeClr val="bg1"/>
          </a:solidFill>
          <a:ln>
            <a:solidFill>
              <a:srgbClr val="F2120C"/>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Calibri" panose="020F0502020204030204" pitchFamily="34" charset="0"/>
                <a:cs typeface="Calibri" panose="020F0502020204030204" pitchFamily="34" charset="0"/>
              </a:rPr>
              <a:t>For the second line: </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might expect this to output 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However, the result might be something like 0.09999999999999998 due to the inability of binary floating-point representation to exactly represent 0.1.</a:t>
            </a:r>
          </a:p>
        </p:txBody>
      </p:sp>
    </p:spTree>
    <p:extLst>
      <p:ext uri="{BB962C8B-B14F-4D97-AF65-F5344CB8AC3E}">
        <p14:creationId xmlns:p14="http://schemas.microsoft.com/office/powerpoint/2010/main" val="300411896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05388863-D3C6-3C40-BF8B-AB56400543A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BAD0DA-0976-2941-B954-C39EB0A0879E}" type="slidenum">
              <a:rPr lang="en-US" altLang="en-US" sz="1400" smtClean="0"/>
              <a:pPr>
                <a:spcBef>
                  <a:spcPct val="0"/>
                </a:spcBef>
                <a:buClrTx/>
                <a:buSzTx/>
                <a:buFontTx/>
                <a:buNone/>
              </a:pPr>
              <a:t>98</a:t>
            </a:fld>
            <a:endParaRPr lang="en-US" altLang="en-US" sz="1400"/>
          </a:p>
        </p:txBody>
      </p:sp>
      <p:sp>
        <p:nvSpPr>
          <p:cNvPr id="66562" name="Rectangle 2">
            <a:extLst>
              <a:ext uri="{FF2B5EF4-FFF2-40B4-BE49-F238E27FC236}">
                <a16:creationId xmlns:a16="http://schemas.microsoft.com/office/drawing/2014/main" id="{359D8E96-A0F7-DF46-94DF-CB4A260495D7}"/>
              </a:ext>
            </a:extLst>
          </p:cNvPr>
          <p:cNvSpPr>
            <a:spLocks noGrp="1" noChangeArrowheads="1"/>
          </p:cNvSpPr>
          <p:nvPr>
            <p:ph type="title"/>
          </p:nvPr>
        </p:nvSpPr>
        <p:spPr>
          <a:xfrm>
            <a:off x="155575" y="737199"/>
            <a:ext cx="8839200" cy="1804987"/>
          </a:xfrm>
        </p:spPr>
        <p:txBody>
          <a:bodyPr/>
          <a:lstStyle/>
          <a:p>
            <a:pPr hangingPunct="1"/>
            <a:r>
              <a:rPr lang="en-US" altLang="en-US" dirty="0"/>
              <a:t>Common Error 4: Unintended Integer Division</a:t>
            </a:r>
          </a:p>
        </p:txBody>
      </p:sp>
      <p:sp>
        <p:nvSpPr>
          <p:cNvPr id="2" name="Rectangle 2">
            <a:extLst>
              <a:ext uri="{FF2B5EF4-FFF2-40B4-BE49-F238E27FC236}">
                <a16:creationId xmlns:a16="http://schemas.microsoft.com/office/drawing/2014/main" id="{A55594CD-2D30-C749-B57C-07420FC74B0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66564" name="Object 2">
            <a:extLst>
              <a:ext uri="{FF2B5EF4-FFF2-40B4-BE49-F238E27FC236}">
                <a16:creationId xmlns:a16="http://schemas.microsoft.com/office/drawing/2014/main" id="{A96F5DAE-A0FD-A049-8308-2D8F01347F4B}"/>
              </a:ext>
            </a:extLst>
          </p:cNvPr>
          <p:cNvGraphicFramePr>
            <a:graphicFrameLocks noChangeAspect="1"/>
          </p:cNvGraphicFramePr>
          <p:nvPr>
            <p:extLst>
              <p:ext uri="{D42A27DB-BD31-4B8C-83A1-F6EECF244321}">
                <p14:modId xmlns:p14="http://schemas.microsoft.com/office/powerpoint/2010/main" val="2949302703"/>
              </p:ext>
            </p:extLst>
          </p:nvPr>
        </p:nvGraphicFramePr>
        <p:xfrm>
          <a:off x="339725" y="2896996"/>
          <a:ext cx="8655050" cy="1304925"/>
        </p:xfrm>
        <a:graphic>
          <a:graphicData uri="http://schemas.openxmlformats.org/presentationml/2006/ole">
            <mc:AlternateContent xmlns:mc="http://schemas.openxmlformats.org/markup-compatibility/2006">
              <mc:Choice xmlns:v="urn:schemas-microsoft-com:vml" Requires="v">
                <p:oleObj name="Picture" r:id="rId2" imgW="3873500" imgH="584200" progId="Word.Picture.8">
                  <p:embed/>
                </p:oleObj>
              </mc:Choice>
              <mc:Fallback>
                <p:oleObj name="Picture" r:id="rId2" imgW="3873500" imgH="584200" progId="Word.Picture.8">
                  <p:embed/>
                  <p:pic>
                    <p:nvPicPr>
                      <p:cNvPr id="66564" name="Object 2">
                        <a:extLst>
                          <a:ext uri="{FF2B5EF4-FFF2-40B4-BE49-F238E27FC236}">
                            <a16:creationId xmlns:a16="http://schemas.microsoft.com/office/drawing/2014/main" id="{A96F5DAE-A0FD-A049-8308-2D8F01347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2896996"/>
                        <a:ext cx="8655050" cy="1304925"/>
                      </a:xfrm>
                      <a:prstGeom prst="rect">
                        <a:avLst/>
                      </a:prstGeom>
                      <a:noFill/>
                      <a:ln>
                        <a:noFill/>
                      </a:ln>
                    </p:spPr>
                  </p:pic>
                </p:oleObj>
              </mc:Fallback>
            </mc:AlternateContent>
          </a:graphicData>
        </a:graphic>
      </p:graphicFrame>
      <p:sp>
        <p:nvSpPr>
          <p:cNvPr id="4" name="TextBox 3">
            <a:extLst>
              <a:ext uri="{FF2B5EF4-FFF2-40B4-BE49-F238E27FC236}">
                <a16:creationId xmlns:a16="http://schemas.microsoft.com/office/drawing/2014/main" id="{C762F1B3-CB52-BD8E-58C7-A4769CADF320}"/>
              </a:ext>
            </a:extLst>
          </p:cNvPr>
          <p:cNvSpPr txBox="1"/>
          <p:nvPr/>
        </p:nvSpPr>
        <p:spPr>
          <a:xfrm>
            <a:off x="0" y="4201921"/>
            <a:ext cx="9144000" cy="2677656"/>
          </a:xfrm>
          <a:prstGeom prst="rect">
            <a:avLst/>
          </a:prstGeom>
          <a:solidFill>
            <a:schemeClr val="bg1"/>
          </a:solidFill>
          <a:ln>
            <a:solidFill>
              <a:srgbClr val="F2120C"/>
            </a:solidFill>
          </a:ln>
        </p:spPr>
        <p:txBody>
          <a:bodyPr wrap="square">
            <a:spAutoFit/>
          </a:bodyPr>
          <a:lstStyle/>
          <a:p>
            <a:r>
              <a:rPr lang="en-US" sz="2800" b="1" dirty="0">
                <a:latin typeface="Calibri" panose="020F0502020204030204" pitchFamily="34" charset="0"/>
                <a:cs typeface="Calibri" panose="020F0502020204030204" pitchFamily="34" charset="0"/>
              </a:rPr>
              <a:t>Unintended Integer Division</a:t>
            </a:r>
          </a:p>
          <a:p>
            <a:r>
              <a:rPr lang="en-US" sz="2800" dirty="0">
                <a:latin typeface="Calibri" panose="020F0502020204030204" pitchFamily="34" charset="0"/>
                <a:cs typeface="Calibri" panose="020F0502020204030204" pitchFamily="34" charset="0"/>
              </a:rPr>
              <a:t>When performing division operations in Java, it's important to be aware of the types of the operands. If both operands are integers, Java performs integer division, which truncates the decimal part. This can lead to unintended results when the actual intended result should be a floating-point number.</a:t>
            </a:r>
          </a:p>
        </p:txBody>
      </p:sp>
    </p:spTree>
    <p:extLst>
      <p:ext uri="{BB962C8B-B14F-4D97-AF65-F5344CB8AC3E}">
        <p14:creationId xmlns:p14="http://schemas.microsoft.com/office/powerpoint/2010/main" val="143088611"/>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05388863-D3C6-3C40-BF8B-AB56400543A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BAD0DA-0976-2941-B954-C39EB0A0879E}" type="slidenum">
              <a:rPr lang="en-US" altLang="en-US" sz="1400" smtClean="0"/>
              <a:pPr>
                <a:spcBef>
                  <a:spcPct val="0"/>
                </a:spcBef>
                <a:buClrTx/>
                <a:buSzTx/>
                <a:buFontTx/>
                <a:buNone/>
              </a:pPr>
              <a:t>99</a:t>
            </a:fld>
            <a:endParaRPr lang="en-US" altLang="en-US" sz="1400"/>
          </a:p>
        </p:txBody>
      </p:sp>
      <p:sp>
        <p:nvSpPr>
          <p:cNvPr id="66562" name="Rectangle 2">
            <a:extLst>
              <a:ext uri="{FF2B5EF4-FFF2-40B4-BE49-F238E27FC236}">
                <a16:creationId xmlns:a16="http://schemas.microsoft.com/office/drawing/2014/main" id="{359D8E96-A0F7-DF46-94DF-CB4A260495D7}"/>
              </a:ext>
            </a:extLst>
          </p:cNvPr>
          <p:cNvSpPr>
            <a:spLocks noGrp="1" noChangeArrowheads="1"/>
          </p:cNvSpPr>
          <p:nvPr>
            <p:ph type="title"/>
          </p:nvPr>
        </p:nvSpPr>
        <p:spPr>
          <a:xfrm>
            <a:off x="155575" y="737199"/>
            <a:ext cx="8839200" cy="1804987"/>
          </a:xfrm>
        </p:spPr>
        <p:txBody>
          <a:bodyPr/>
          <a:lstStyle/>
          <a:p>
            <a:pPr hangingPunct="1"/>
            <a:r>
              <a:rPr lang="en-US" altLang="en-US" dirty="0"/>
              <a:t>Common Error 4: Unintended Integer Division</a:t>
            </a:r>
          </a:p>
        </p:txBody>
      </p:sp>
      <p:sp>
        <p:nvSpPr>
          <p:cNvPr id="2" name="Rectangle 2">
            <a:extLst>
              <a:ext uri="{FF2B5EF4-FFF2-40B4-BE49-F238E27FC236}">
                <a16:creationId xmlns:a16="http://schemas.microsoft.com/office/drawing/2014/main" id="{A55594CD-2D30-C749-B57C-07420FC74B0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66564" name="Object 2">
            <a:extLst>
              <a:ext uri="{FF2B5EF4-FFF2-40B4-BE49-F238E27FC236}">
                <a16:creationId xmlns:a16="http://schemas.microsoft.com/office/drawing/2014/main" id="{A96F5DAE-A0FD-A049-8308-2D8F01347F4B}"/>
              </a:ext>
            </a:extLst>
          </p:cNvPr>
          <p:cNvGraphicFramePr>
            <a:graphicFrameLocks noChangeAspect="1"/>
          </p:cNvGraphicFramePr>
          <p:nvPr>
            <p:extLst>
              <p:ext uri="{D42A27DB-BD31-4B8C-83A1-F6EECF244321}">
                <p14:modId xmlns:p14="http://schemas.microsoft.com/office/powerpoint/2010/main" val="917915228"/>
              </p:ext>
            </p:extLst>
          </p:nvPr>
        </p:nvGraphicFramePr>
        <p:xfrm>
          <a:off x="339725" y="2234735"/>
          <a:ext cx="8655050" cy="1304925"/>
        </p:xfrm>
        <a:graphic>
          <a:graphicData uri="http://schemas.openxmlformats.org/presentationml/2006/ole">
            <mc:AlternateContent xmlns:mc="http://schemas.openxmlformats.org/markup-compatibility/2006">
              <mc:Choice xmlns:v="urn:schemas-microsoft-com:vml" Requires="v">
                <p:oleObj name="Picture" r:id="rId2" imgW="3873500" imgH="584200" progId="Word.Picture.8">
                  <p:embed/>
                </p:oleObj>
              </mc:Choice>
              <mc:Fallback>
                <p:oleObj name="Picture" r:id="rId2" imgW="3873500" imgH="584200" progId="Word.Picture.8">
                  <p:embed/>
                  <p:pic>
                    <p:nvPicPr>
                      <p:cNvPr id="66564" name="Object 2">
                        <a:extLst>
                          <a:ext uri="{FF2B5EF4-FFF2-40B4-BE49-F238E27FC236}">
                            <a16:creationId xmlns:a16="http://schemas.microsoft.com/office/drawing/2014/main" id="{A96F5DAE-A0FD-A049-8308-2D8F01347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2234735"/>
                        <a:ext cx="8655050" cy="1304925"/>
                      </a:xfrm>
                      <a:prstGeom prst="rect">
                        <a:avLst/>
                      </a:prstGeom>
                      <a:noFill/>
                      <a:ln>
                        <a:noFill/>
                      </a:ln>
                    </p:spPr>
                  </p:pic>
                </p:oleObj>
              </mc:Fallback>
            </mc:AlternateContent>
          </a:graphicData>
        </a:graphic>
      </p:graphicFrame>
      <p:sp>
        <p:nvSpPr>
          <p:cNvPr id="4" name="TextBox 3">
            <a:extLst>
              <a:ext uri="{FF2B5EF4-FFF2-40B4-BE49-F238E27FC236}">
                <a16:creationId xmlns:a16="http://schemas.microsoft.com/office/drawing/2014/main" id="{C762F1B3-CB52-BD8E-58C7-A4769CADF320}"/>
              </a:ext>
            </a:extLst>
          </p:cNvPr>
          <p:cNvSpPr txBox="1"/>
          <p:nvPr/>
        </p:nvSpPr>
        <p:spPr>
          <a:xfrm>
            <a:off x="0" y="3687901"/>
            <a:ext cx="9144000" cy="3170099"/>
          </a:xfrm>
          <a:prstGeom prst="rect">
            <a:avLst/>
          </a:prstGeom>
          <a:solidFill>
            <a:schemeClr val="bg1"/>
          </a:solidFill>
          <a:ln>
            <a:solidFill>
              <a:srgbClr val="F2120C"/>
            </a:solidFill>
          </a:ln>
        </p:spPr>
        <p:txBody>
          <a:bodyPr wrap="square">
            <a:spAutoFit/>
          </a:bodyPr>
          <a:lstStyle/>
          <a:p>
            <a:r>
              <a:rPr lang="en-US" sz="2500" dirty="0">
                <a:latin typeface="Calibri" panose="020F0502020204030204" pitchFamily="34" charset="0"/>
                <a:cs typeface="Calibri" panose="020F0502020204030204" pitchFamily="34" charset="0"/>
              </a:rPr>
              <a:t>To find the issue with example (a):</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number1 and number2 are both integers.</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number1 + number2 results in 3, which is an integer.</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3 / 2 performs integer division, resulting in 1.</a:t>
            </a:r>
          </a:p>
          <a:p>
            <a:pPr marL="342900"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The result 1 is then assigned to average, which is a double, resulting in 1.0 being printed.</a:t>
            </a:r>
          </a:p>
          <a:p>
            <a:pPr marL="342900" indent="-342900">
              <a:buFont typeface="Arial" panose="020B0604020202020204" pitchFamily="34" charset="0"/>
              <a:buChar char="•"/>
            </a:pPr>
            <a:r>
              <a:rPr lang="en-US" sz="2500" b="1" dirty="0">
                <a:latin typeface="Calibri" panose="020F0502020204030204" pitchFamily="34" charset="0"/>
                <a:cs typeface="Calibri" panose="020F0502020204030204" pitchFamily="34" charset="0"/>
              </a:rPr>
              <a:t>Issue:</a:t>
            </a:r>
            <a:r>
              <a:rPr lang="en-US" sz="2500" dirty="0">
                <a:latin typeface="Calibri" panose="020F0502020204030204" pitchFamily="34" charset="0"/>
                <a:cs typeface="Calibri" panose="020F0502020204030204" pitchFamily="34" charset="0"/>
              </a:rPr>
              <a:t> The intended average of 1.5 is not achieved due to integer division.</a:t>
            </a:r>
          </a:p>
        </p:txBody>
      </p:sp>
      <p:sp>
        <p:nvSpPr>
          <p:cNvPr id="5" name="Rectangle 2">
            <a:extLst>
              <a:ext uri="{FF2B5EF4-FFF2-40B4-BE49-F238E27FC236}">
                <a16:creationId xmlns:a16="http://schemas.microsoft.com/office/drawing/2014/main" id="{04E7D046-7442-E835-2712-D4F958A7E9E7}"/>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018618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U Presentation">
  <a:themeElements>
    <a:clrScheme name="ACUColourScheme">
      <a:dk1>
        <a:srgbClr val="3C1053"/>
      </a:dk1>
      <a:lt1>
        <a:srgbClr val="FFFFFF"/>
      </a:lt1>
      <a:dk2>
        <a:srgbClr val="3C1053"/>
      </a:dk2>
      <a:lt2>
        <a:srgbClr val="E8E3DB"/>
      </a:lt2>
      <a:accent1>
        <a:srgbClr val="F2120C"/>
      </a:accent1>
      <a:accent2>
        <a:srgbClr val="3D3935"/>
      </a:accent2>
      <a:accent3>
        <a:srgbClr val="8C857B"/>
      </a:accent3>
      <a:accent4>
        <a:srgbClr val="3C1053"/>
      </a:accent4>
      <a:accent5>
        <a:srgbClr val="E8E3DB"/>
      </a:accent5>
      <a:accent6>
        <a:srgbClr val="70AD47"/>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rgbClr val="3D3935"/>
            </a:solidFill>
          </a:defRPr>
        </a:defPPr>
      </a:lstStyle>
    </a:txDef>
  </a:objectDefaults>
  <a:extraClrSchemeLst/>
  <a:extLst>
    <a:ext uri="{05A4C25C-085E-4340-85A3-A5531E510DB2}">
      <thm15:themeFamily xmlns:thm15="http://schemas.microsoft.com/office/thememl/2012/main" name="PPT_Template_4_3_V2.potx" id="{F3B38964-EE74-4E1D-A3FE-21D8EB788CBF}" vid="{2C9D612A-0DB5-43BD-9B9F-0A9FAAF24D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dacb8815-fc1e-42c3-abc2-788c5fc4ff9d">Logos and templates</Category>
    <Sub_x002d_category xmlns="dacb8815-fc1e-42c3-abc2-788c5fc4ff9d">2017</Sub_x002d_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DEF6BD4BDD0B4D90C52999A51E08F1" ma:contentTypeVersion="0" ma:contentTypeDescription="Create a new document." ma:contentTypeScope="" ma:versionID="c1892927898350893ffcead8fbd6d37e">
  <xsd:schema xmlns:xsd="http://www.w3.org/2001/XMLSchema" xmlns:xs="http://www.w3.org/2001/XMLSchema" xmlns:p="http://schemas.microsoft.com/office/2006/metadata/properties" xmlns:ns2="dacb8815-fc1e-42c3-abc2-788c5fc4ff9d" targetNamespace="http://schemas.microsoft.com/office/2006/metadata/properties" ma:root="true" ma:fieldsID="0c0b49e5e91276836d7310696bcb027a" ns2:_="">
    <xsd:import namespace="dacb8815-fc1e-42c3-abc2-788c5fc4ff9d"/>
    <xsd:element name="properties">
      <xsd:complexType>
        <xsd:sequence>
          <xsd:element name="documentManagement">
            <xsd:complexType>
              <xsd:all>
                <xsd:element ref="ns2:Category"/>
                <xsd:element ref="ns2:Sub_x002d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b8815-fc1e-42c3-abc2-788c5fc4ff9d" elementFormDefault="qualified">
    <xsd:import namespace="http://schemas.microsoft.com/office/2006/documentManagement/types"/>
    <xsd:import namespace="http://schemas.microsoft.com/office/infopath/2007/PartnerControls"/>
    <xsd:element name="Category" ma:index="8" ma:displayName="Category" ma:default="Logos and templates" ma:format="Dropdown" ma:internalName="Category">
      <xsd:simpleType>
        <xsd:restriction base="dms:Choice">
          <xsd:enumeration value="Staff Leadership"/>
          <xsd:enumeration value="Logos and templates"/>
          <xsd:enumeration value="Prizes and Awards"/>
          <xsd:enumeration value="Peter Faber"/>
          <xsd:enumeration value="Accreditation"/>
          <xsd:enumeration value="Database of Community Engagement"/>
          <xsd:enumeration value="National School Meeting"/>
          <xsd:enumeration value="Marketing and Events"/>
          <xsd:enumeration value="Academic Performance Review &amp; Planning"/>
        </xsd:restriction>
      </xsd:simpleType>
    </xsd:element>
    <xsd:element name="Sub_x002d_category" ma:index="9" nillable="true" ma:displayName="Year" ma:default="2016" ma:format="Dropdown" ma:internalName="Sub_x002d_category">
      <xsd:simpleType>
        <xsd:restriction base="dms:Choice">
          <xsd:enumeration value="2015"/>
          <xsd:enumeration value="2016"/>
          <xsd:enumeration value="2017"/>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9D6D79-91EF-4340-8C3D-E484566A2E2F}">
  <ds:schemaRef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dacb8815-fc1e-42c3-abc2-788c5fc4ff9d"/>
    <ds:schemaRef ds:uri="http://www.w3.org/XML/1998/namespace"/>
  </ds:schemaRefs>
</ds:datastoreItem>
</file>

<file path=customXml/itemProps2.xml><?xml version="1.0" encoding="utf-8"?>
<ds:datastoreItem xmlns:ds="http://schemas.openxmlformats.org/officeDocument/2006/customXml" ds:itemID="{05866CA7-3031-48D4-BC56-8127880CD39C}">
  <ds:schemaRefs>
    <ds:schemaRef ds:uri="http://schemas.microsoft.com/sharepoint/v3/contenttype/forms"/>
  </ds:schemaRefs>
</ds:datastoreItem>
</file>

<file path=customXml/itemProps3.xml><?xml version="1.0" encoding="utf-8"?>
<ds:datastoreItem xmlns:ds="http://schemas.openxmlformats.org/officeDocument/2006/customXml" ds:itemID="{C0E1AAF5-FCF3-448E-ABDE-60F9267B9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cb8815-fc1e-42c3-abc2-788c5fc4ff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PPT_Template_4_3_V2.potx</Template>
  <TotalTime>2656</TotalTime>
  <Words>8504</Words>
  <Application>Microsoft Office PowerPoint</Application>
  <PresentationFormat>On-screen Show (4:3)</PresentationFormat>
  <Paragraphs>915</Paragraphs>
  <Slides>106</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106</vt:i4>
      </vt:variant>
    </vt:vector>
  </HeadingPairs>
  <TitlesOfParts>
    <vt:vector size="120" baseType="lpstr">
      <vt:lpstr>Arial</vt:lpstr>
      <vt:lpstr>Book Antiqua</vt:lpstr>
      <vt:lpstr>Calibri</vt:lpstr>
      <vt:lpstr>Consolas</vt:lpstr>
      <vt:lpstr>Courier</vt:lpstr>
      <vt:lpstr>Courier New</vt:lpstr>
      <vt:lpstr>Monotype Sorts</vt:lpstr>
      <vt:lpstr>Palatino</vt:lpstr>
      <vt:lpstr>Times New Roman</vt:lpstr>
      <vt:lpstr>ACU Presentation</vt:lpstr>
      <vt:lpstr>think-cell Slide</vt:lpstr>
      <vt:lpstr>Picture</vt:lpstr>
      <vt:lpstr>Equation</vt:lpstr>
      <vt:lpstr>Microsoft Word Picture</vt:lpstr>
      <vt:lpstr>PowerPoint Presentation</vt:lpstr>
      <vt:lpstr>Motivations</vt:lpstr>
      <vt:lpstr>Introducing Programming with 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Trace a Program Execution</vt:lpstr>
      <vt:lpstr>Trace a Program Execution</vt:lpstr>
      <vt:lpstr>Trace a Program Execution</vt:lpstr>
      <vt:lpstr>Trace a Program Execution</vt:lpstr>
      <vt:lpstr>Trace a Program Execution</vt:lpstr>
      <vt:lpstr>Reading Input from the Console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Implicit Import and Explicit Import</vt:lpstr>
      <vt:lpstr>PowerPoint Presentation</vt:lpstr>
      <vt:lpstr>PowerPoint Presentation</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Reading Numbers from the Keyboard</vt:lpstr>
      <vt:lpstr>Reading Numbers from the Keyboard</vt:lpstr>
      <vt:lpstr>Numeric Operators</vt:lpstr>
      <vt:lpstr>Integer Division</vt:lpstr>
      <vt:lpstr>Remainder Operator</vt:lpstr>
      <vt:lpstr>Problem: Displaying Time</vt:lpstr>
      <vt:lpstr>Problem: Displaying Time</vt:lpstr>
      <vt:lpstr>Problem: Displaying Time</vt:lpstr>
      <vt:lpstr>Problem: Displaying Time</vt:lpstr>
      <vt:lpstr>Problem: Displaying Time</vt:lpstr>
      <vt:lpstr>Problem: Displaying Time</vt:lpstr>
      <vt:lpstr>Problem: Displaying Time</vt:lpstr>
      <vt:lpstr>Problem: Displaying Time</vt:lpstr>
      <vt:lpstr>Problem: Displaying Time</vt:lpstr>
      <vt:lpstr>Problem: Displaying Time</vt:lpstr>
      <vt:lpstr>PowerPoint Presentation</vt:lpstr>
      <vt:lpstr>NOTE</vt:lpstr>
      <vt:lpstr>Exponent Operations </vt:lpstr>
      <vt:lpstr>Number Literals</vt:lpstr>
      <vt:lpstr>PowerPoint Presentation</vt:lpstr>
      <vt:lpstr>PowerPoint Presentation</vt:lpstr>
      <vt:lpstr>PowerPoint Presentation</vt:lpstr>
      <vt:lpstr>PowerPoint Presentation</vt:lpstr>
      <vt:lpstr>double vs. float </vt:lpstr>
      <vt:lpstr>Scientific Notation</vt:lpstr>
      <vt:lpstr>Arithmetic Expressions</vt:lpstr>
      <vt:lpstr>How to Evaluate an Expression</vt:lpstr>
      <vt:lpstr>Problem: Displaying Current Time</vt:lpstr>
      <vt:lpstr>PowerPoint Presentation</vt:lpstr>
      <vt:lpstr>Augmented Assignment Operators</vt:lpstr>
      <vt:lpstr>Increment and Decrement Operators</vt:lpstr>
      <vt:lpstr>Increment and Decrement Operators, cont.</vt:lpstr>
      <vt:lpstr>Assignment Expressions and Assignment Statements</vt:lpstr>
      <vt:lpstr>Numeric Type Conversion</vt:lpstr>
      <vt:lpstr>Numeric Type Conversion</vt:lpstr>
      <vt:lpstr>Numeric Type Conversion</vt:lpstr>
      <vt:lpstr>Conversion Rules</vt:lpstr>
      <vt:lpstr>Conversion Rules</vt:lpstr>
      <vt:lpstr>Conversion Rules</vt:lpstr>
      <vt:lpstr>Conversion Rules</vt:lpstr>
      <vt:lpstr>Type Casting</vt:lpstr>
      <vt:lpstr>Type Casting</vt:lpstr>
      <vt:lpstr>Type Casting</vt:lpstr>
      <vt:lpstr>Type Casting</vt:lpstr>
      <vt:lpstr>Type Casting</vt:lpstr>
      <vt:lpstr>Problem: Keeping Two Digits After Decimal Points</vt:lpstr>
      <vt:lpstr>Problem: Keeping Two Digits After Decimal Points</vt:lpstr>
      <vt:lpstr>Problem: Keeping Two Digits After Decimal Points</vt:lpstr>
      <vt:lpstr>Problem: Keeping Two Digits After Decimal Points</vt:lpstr>
      <vt:lpstr>Casting in an Augmented Expression </vt:lpstr>
      <vt:lpstr>Common Errors and Pitfalls</vt:lpstr>
      <vt:lpstr>Common Error 1: Undeclared/Uninitialized Variables and Unused Variables </vt:lpstr>
      <vt:lpstr>Common Error 1: Undeclared/Uninitialized Variables and Unused Variables </vt:lpstr>
      <vt:lpstr>Common Error 2: Integer Overflow</vt:lpstr>
      <vt:lpstr>Common Error 2: Integer Overflow</vt:lpstr>
      <vt:lpstr>Common Error 2: Integer Overflow</vt:lpstr>
      <vt:lpstr>Common Error 3: Round-off Errors</vt:lpstr>
      <vt:lpstr>Common Error 3: Round-off Errors</vt:lpstr>
      <vt:lpstr>Common Error 3: Round-off Errors</vt:lpstr>
      <vt:lpstr>Common Error 4: Unintended Integer Division</vt:lpstr>
      <vt:lpstr>Common Error 4: Unintended Integer Division</vt:lpstr>
      <vt:lpstr>Common Error 4: Unintended Integer Division</vt:lpstr>
      <vt:lpstr>Common Pitfall 1: Redundant Input Objects</vt:lpstr>
      <vt:lpstr>Common Pitfall 1: Redundant Input Objects</vt:lpstr>
      <vt:lpstr>Common Pitfall 1: Redundant Input Objects</vt:lpstr>
      <vt:lpstr>PowerPoint Presentation</vt:lpstr>
      <vt:lpstr>Programming concepts study 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 Presentation</dc:title>
  <dc:creator>Husnen Rupani;Simone.Byrnes@acu.edu.au</dc:creator>
  <cp:lastModifiedBy>Farshid Keivanian</cp:lastModifiedBy>
  <cp:revision>548</cp:revision>
  <cp:lastPrinted>2017-08-03T04:07:41Z</cp:lastPrinted>
  <dcterms:created xsi:type="dcterms:W3CDTF">2017-05-11T09:33:32Z</dcterms:created>
  <dcterms:modified xsi:type="dcterms:W3CDTF">2024-08-06T01:36:27Z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0x01010075DEF6BD4BDD0B4D90C52999A51E08F1</vt:lpwstr>
  </property>
</Properties>
</file>