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62" r:id="rId5"/>
    <p:sldId id="500" r:id="rId6"/>
    <p:sldId id="520" r:id="rId7"/>
    <p:sldId id="773" r:id="rId8"/>
    <p:sldId id="774" r:id="rId9"/>
    <p:sldId id="776" r:id="rId10"/>
    <p:sldId id="775" r:id="rId11"/>
    <p:sldId id="777" r:id="rId12"/>
    <p:sldId id="778" r:id="rId13"/>
    <p:sldId id="780" r:id="rId14"/>
    <p:sldId id="786" r:id="rId15"/>
    <p:sldId id="781" r:id="rId16"/>
    <p:sldId id="782" r:id="rId17"/>
    <p:sldId id="783" r:id="rId18"/>
    <p:sldId id="784" r:id="rId19"/>
    <p:sldId id="785" r:id="rId20"/>
    <p:sldId id="787" r:id="rId21"/>
    <p:sldId id="788" r:id="rId22"/>
    <p:sldId id="789" r:id="rId23"/>
    <p:sldId id="790" r:id="rId24"/>
    <p:sldId id="791" r:id="rId25"/>
  </p:sldIdLst>
  <p:sldSz cx="9144000" cy="6858000" type="screen4x3"/>
  <p:notesSz cx="6805613" cy="99393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20C"/>
    <a:srgbClr val="3C1053"/>
    <a:srgbClr val="3D3935"/>
    <a:srgbClr val="8C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94806"/>
  </p:normalViewPr>
  <p:slideViewPr>
    <p:cSldViewPr snapToGrid="0">
      <p:cViewPr varScale="1">
        <p:scale>
          <a:sx n="70" d="100"/>
          <a:sy n="70" d="100"/>
        </p:scale>
        <p:origin x="1677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E031-7821-4947-9A91-EC03C15F7566}" type="datetimeFigureOut">
              <a:rPr lang="en-AU" smtClean="0"/>
              <a:t>11/10/2024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A5C1-1CB9-4F08-9AE0-90C38B1EB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5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0" y="-3175"/>
            <a:ext cx="9144227" cy="6861175"/>
            <a:chOff x="5" y="-2"/>
            <a:chExt cx="5750" cy="432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" y="0"/>
              <a:ext cx="57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" y="288"/>
              <a:ext cx="2875" cy="1871"/>
            </a:xfrm>
            <a:custGeom>
              <a:avLst/>
              <a:gdLst>
                <a:gd name="T0" fmla="*/ 2875 w 2875"/>
                <a:gd name="T1" fmla="*/ 0 h 1871"/>
                <a:gd name="T2" fmla="*/ 2875 w 2875"/>
                <a:gd name="T3" fmla="*/ 1871 h 1871"/>
                <a:gd name="T4" fmla="*/ 0 w 2875"/>
                <a:gd name="T5" fmla="*/ 1871 h 1871"/>
                <a:gd name="T6" fmla="*/ 0 w 2875"/>
                <a:gd name="T7" fmla="*/ 0 h 1871"/>
                <a:gd name="T8" fmla="*/ 2875 w 2875"/>
                <a:gd name="T9" fmla="*/ 0 h 1871"/>
                <a:gd name="T10" fmla="*/ 2875 w 2875"/>
                <a:gd name="T11" fmla="*/ 0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5" h="1871">
                  <a:moveTo>
                    <a:pt x="2875" y="0"/>
                  </a:moveTo>
                  <a:lnTo>
                    <a:pt x="2875" y="1871"/>
                  </a:lnTo>
                  <a:lnTo>
                    <a:pt x="0" y="1871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3D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880" y="2159"/>
              <a:ext cx="2875" cy="2159"/>
            </a:xfrm>
            <a:custGeom>
              <a:avLst/>
              <a:gdLst>
                <a:gd name="T0" fmla="*/ 2875 w 2875"/>
                <a:gd name="T1" fmla="*/ 0 h 2159"/>
                <a:gd name="T2" fmla="*/ 2875 w 2875"/>
                <a:gd name="T3" fmla="*/ 1869 h 2159"/>
                <a:gd name="T4" fmla="*/ 290 w 2875"/>
                <a:gd name="T5" fmla="*/ 1869 h 2159"/>
                <a:gd name="T6" fmla="*/ 0 w 2875"/>
                <a:gd name="T7" fmla="*/ 2159 h 2159"/>
                <a:gd name="T8" fmla="*/ 0 w 2875"/>
                <a:gd name="T9" fmla="*/ 0 h 2159"/>
                <a:gd name="T10" fmla="*/ 2875 w 2875"/>
                <a:gd name="T11" fmla="*/ 0 h 2159"/>
                <a:gd name="T12" fmla="*/ 2875 w 2875"/>
                <a:gd name="T13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159">
                  <a:moveTo>
                    <a:pt x="2875" y="0"/>
                  </a:moveTo>
                  <a:lnTo>
                    <a:pt x="2875" y="1869"/>
                  </a:lnTo>
                  <a:lnTo>
                    <a:pt x="290" y="1869"/>
                  </a:lnTo>
                  <a:lnTo>
                    <a:pt x="0" y="2159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F21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5" y="2159"/>
              <a:ext cx="2875" cy="2155"/>
            </a:xfrm>
            <a:custGeom>
              <a:avLst/>
              <a:gdLst>
                <a:gd name="T0" fmla="*/ 2875 w 2875"/>
                <a:gd name="T1" fmla="*/ 0 h 2155"/>
                <a:gd name="T2" fmla="*/ 2875 w 2875"/>
                <a:gd name="T3" fmla="*/ 2155 h 2155"/>
                <a:gd name="T4" fmla="*/ 0 w 2875"/>
                <a:gd name="T5" fmla="*/ 2155 h 2155"/>
                <a:gd name="T6" fmla="*/ 0 w 2875"/>
                <a:gd name="T7" fmla="*/ 0 h 2155"/>
                <a:gd name="T8" fmla="*/ 2875 w 2875"/>
                <a:gd name="T9" fmla="*/ 0 h 2155"/>
                <a:gd name="T10" fmla="*/ 2875 w 2875"/>
                <a:gd name="T11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5" h="2155">
                  <a:moveTo>
                    <a:pt x="2875" y="0"/>
                  </a:moveTo>
                  <a:lnTo>
                    <a:pt x="2875" y="2155"/>
                  </a:lnTo>
                  <a:lnTo>
                    <a:pt x="0" y="2155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8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880" y="-2"/>
              <a:ext cx="2875" cy="2161"/>
            </a:xfrm>
            <a:custGeom>
              <a:avLst/>
              <a:gdLst>
                <a:gd name="T0" fmla="*/ 2875 w 2875"/>
                <a:gd name="T1" fmla="*/ 0 h 2161"/>
                <a:gd name="T2" fmla="*/ 2875 w 2875"/>
                <a:gd name="T3" fmla="*/ 2161 h 2161"/>
                <a:gd name="T4" fmla="*/ 0 w 2875"/>
                <a:gd name="T5" fmla="*/ 2161 h 2161"/>
                <a:gd name="T6" fmla="*/ 0 w 2875"/>
                <a:gd name="T7" fmla="*/ 290 h 2161"/>
                <a:gd name="T8" fmla="*/ 290 w 2875"/>
                <a:gd name="T9" fmla="*/ 0 h 2161"/>
                <a:gd name="T10" fmla="*/ 2875 w 2875"/>
                <a:gd name="T11" fmla="*/ 0 h 2161"/>
                <a:gd name="T12" fmla="*/ 2875 w 2875"/>
                <a:gd name="T13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161">
                  <a:moveTo>
                    <a:pt x="2875" y="0"/>
                  </a:moveTo>
                  <a:lnTo>
                    <a:pt x="2875" y="2161"/>
                  </a:lnTo>
                  <a:lnTo>
                    <a:pt x="0" y="2161"/>
                  </a:lnTo>
                  <a:lnTo>
                    <a:pt x="0" y="290"/>
                  </a:lnTo>
                  <a:lnTo>
                    <a:pt x="29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3513" y="1366463"/>
            <a:ext cx="3770617" cy="1137024"/>
          </a:xfrm>
        </p:spPr>
        <p:txBody>
          <a:bodyPr anchor="b">
            <a:normAutofit/>
          </a:bodyPr>
          <a:lstStyle>
            <a:lvl1pPr algn="l">
              <a:defRPr sz="386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03513" y="2503487"/>
            <a:ext cx="3770617" cy="599309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03800" y="39449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03800" y="42398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469901"/>
            <a:ext cx="4565649" cy="295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422650"/>
            <a:ext cx="4565649" cy="34353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52000"/>
            <a:ext cx="1375200" cy="8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7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588" y="-3175"/>
            <a:ext cx="5030788" cy="457200"/>
          </a:xfrm>
          <a:custGeom>
            <a:avLst/>
            <a:gdLst>
              <a:gd name="T0" fmla="*/ 0 w 3169"/>
              <a:gd name="T1" fmla="*/ 0 h 288"/>
              <a:gd name="T2" fmla="*/ 3169 w 3169"/>
              <a:gd name="T3" fmla="*/ 0 h 288"/>
              <a:gd name="T4" fmla="*/ 2879 w 3169"/>
              <a:gd name="T5" fmla="*/ 288 h 288"/>
              <a:gd name="T6" fmla="*/ 0 w 3169"/>
              <a:gd name="T7" fmla="*/ 288 h 288"/>
              <a:gd name="T8" fmla="*/ 0 w 3169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9" h="288">
                <a:moveTo>
                  <a:pt x="0" y="0"/>
                </a:moveTo>
                <a:lnTo>
                  <a:pt x="3169" y="0"/>
                </a:lnTo>
                <a:lnTo>
                  <a:pt x="2879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4572001" y="6397625"/>
            <a:ext cx="4570413" cy="457200"/>
          </a:xfrm>
          <a:custGeom>
            <a:avLst/>
            <a:gdLst>
              <a:gd name="T0" fmla="*/ 2879 w 2879"/>
              <a:gd name="T1" fmla="*/ 288 h 288"/>
              <a:gd name="T2" fmla="*/ 0 w 2879"/>
              <a:gd name="T3" fmla="*/ 288 h 288"/>
              <a:gd name="T4" fmla="*/ 290 w 2879"/>
              <a:gd name="T5" fmla="*/ 0 h 288"/>
              <a:gd name="T6" fmla="*/ 2879 w 2879"/>
              <a:gd name="T7" fmla="*/ 0 h 288"/>
              <a:gd name="T8" fmla="*/ 2879 w 287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88">
                <a:moveTo>
                  <a:pt x="2879" y="288"/>
                </a:moveTo>
                <a:lnTo>
                  <a:pt x="0" y="288"/>
                </a:lnTo>
                <a:lnTo>
                  <a:pt x="290" y="0"/>
                </a:lnTo>
                <a:lnTo>
                  <a:pt x="2879" y="0"/>
                </a:lnTo>
                <a:lnTo>
                  <a:pt x="287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1014757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7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1751357"/>
            <a:ext cx="8284029" cy="39544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0794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6023-9DC1-0848-98E4-41152BE7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13A7D-F62D-5645-896A-F6D2148ED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AE153-106A-054D-8D30-6B13A2BC7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311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73125" y="2658154"/>
            <a:ext cx="3867150" cy="580346"/>
          </a:xfrm>
        </p:spPr>
        <p:txBody>
          <a:bodyPr anchor="b">
            <a:noAutofit/>
          </a:bodyPr>
          <a:lstStyle>
            <a:lvl1pPr>
              <a:defRPr sz="386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73125" y="3652838"/>
            <a:ext cx="386715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73125" y="53165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73125" y="56114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44" name="Picture Placeholder 8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639194" y="2653276"/>
            <a:ext cx="1766125" cy="502731"/>
          </a:xfrm>
        </p:spPr>
        <p:txBody>
          <a:bodyPr/>
          <a:lstStyle>
            <a:lvl1pPr marL="0" indent="0">
              <a:buNone/>
              <a:defRPr sz="12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co-branded logo to placeholder or click icon to add</a:t>
            </a:r>
            <a:endParaRPr lang="en-AU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760000"/>
            <a:ext cx="1375200" cy="8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2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5"/>
          <p:cNvSpPr>
            <a:spLocks/>
          </p:cNvSpPr>
          <p:nvPr userDrawn="1"/>
        </p:nvSpPr>
        <p:spPr bwMode="auto">
          <a:xfrm>
            <a:off x="0" y="457200"/>
            <a:ext cx="4572114" cy="6388100"/>
          </a:xfrm>
          <a:custGeom>
            <a:avLst/>
            <a:gdLst>
              <a:gd name="T0" fmla="*/ 2875 w 2875"/>
              <a:gd name="T1" fmla="*/ 0 h 4024"/>
              <a:gd name="T2" fmla="*/ 2875 w 2875"/>
              <a:gd name="T3" fmla="*/ 4024 h 4024"/>
              <a:gd name="T4" fmla="*/ 0 w 2875"/>
              <a:gd name="T5" fmla="*/ 4024 h 4024"/>
              <a:gd name="T6" fmla="*/ 0 w 2875"/>
              <a:gd name="T7" fmla="*/ 0 h 4024"/>
              <a:gd name="T8" fmla="*/ 2875 w 2875"/>
              <a:gd name="T9" fmla="*/ 0 h 4024"/>
              <a:gd name="T10" fmla="*/ 2875 w 2875"/>
              <a:gd name="T11" fmla="*/ 0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5" h="4024">
                <a:moveTo>
                  <a:pt x="2875" y="0"/>
                </a:moveTo>
                <a:lnTo>
                  <a:pt x="2875" y="4024"/>
                </a:lnTo>
                <a:lnTo>
                  <a:pt x="0" y="4024"/>
                </a:lnTo>
                <a:lnTo>
                  <a:pt x="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8C85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6"/>
          <p:cNvSpPr>
            <a:spLocks/>
          </p:cNvSpPr>
          <p:nvPr userDrawn="1"/>
        </p:nvSpPr>
        <p:spPr bwMode="auto">
          <a:xfrm>
            <a:off x="4572114" y="-3175"/>
            <a:ext cx="4572114" cy="6858000"/>
          </a:xfrm>
          <a:custGeom>
            <a:avLst/>
            <a:gdLst>
              <a:gd name="T0" fmla="*/ 2875 w 2875"/>
              <a:gd name="T1" fmla="*/ 0 h 4320"/>
              <a:gd name="T2" fmla="*/ 2875 w 2875"/>
              <a:gd name="T3" fmla="*/ 4030 h 4320"/>
              <a:gd name="T4" fmla="*/ 290 w 2875"/>
              <a:gd name="T5" fmla="*/ 4030 h 4320"/>
              <a:gd name="T6" fmla="*/ 0 w 2875"/>
              <a:gd name="T7" fmla="*/ 4320 h 4320"/>
              <a:gd name="T8" fmla="*/ 0 w 2875"/>
              <a:gd name="T9" fmla="*/ 290 h 4320"/>
              <a:gd name="T10" fmla="*/ 290 w 2875"/>
              <a:gd name="T11" fmla="*/ 0 h 4320"/>
              <a:gd name="T12" fmla="*/ 2875 w 2875"/>
              <a:gd name="T13" fmla="*/ 0 h 4320"/>
              <a:gd name="T14" fmla="*/ 2875 w 2875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5" h="4320">
                <a:moveTo>
                  <a:pt x="2875" y="0"/>
                </a:moveTo>
                <a:lnTo>
                  <a:pt x="2875" y="4030"/>
                </a:lnTo>
                <a:lnTo>
                  <a:pt x="290" y="4030"/>
                </a:lnTo>
                <a:lnTo>
                  <a:pt x="0" y="4320"/>
                </a:lnTo>
                <a:lnTo>
                  <a:pt x="0" y="290"/>
                </a:lnTo>
                <a:lnTo>
                  <a:pt x="29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38725" y="2848654"/>
            <a:ext cx="3867150" cy="580346"/>
          </a:xfrm>
        </p:spPr>
        <p:txBody>
          <a:bodyPr anchor="b">
            <a:noAutofit/>
          </a:bodyPr>
          <a:lstStyle>
            <a:lvl1pPr>
              <a:defRPr sz="386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8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38725" y="3652838"/>
            <a:ext cx="386715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3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38725" y="53165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84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38725" y="56114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86" name="Picture Placeholder 85"/>
          <p:cNvSpPr>
            <a:spLocks noGrp="1"/>
          </p:cNvSpPr>
          <p:nvPr userDrawn="1">
            <p:ph type="pic" sz="quarter" idx="12"/>
          </p:nvPr>
        </p:nvSpPr>
        <p:spPr>
          <a:xfrm>
            <a:off x="0" y="457200"/>
            <a:ext cx="4572000" cy="6388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52000"/>
            <a:ext cx="1375200" cy="8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07327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Freeform 5"/>
          <p:cNvSpPr>
            <a:spLocks/>
          </p:cNvSpPr>
          <p:nvPr userDrawn="1"/>
        </p:nvSpPr>
        <p:spPr bwMode="auto">
          <a:xfrm>
            <a:off x="0" y="457201"/>
            <a:ext cx="4572232" cy="6388107"/>
          </a:xfrm>
          <a:custGeom>
            <a:avLst/>
            <a:gdLst>
              <a:gd name="T0" fmla="*/ 2875 w 2875"/>
              <a:gd name="T1" fmla="*/ 0 h 4024"/>
              <a:gd name="T2" fmla="*/ 2875 w 2875"/>
              <a:gd name="T3" fmla="*/ 4024 h 4024"/>
              <a:gd name="T4" fmla="*/ 0 w 2875"/>
              <a:gd name="T5" fmla="*/ 4024 h 4024"/>
              <a:gd name="T6" fmla="*/ 0 w 2875"/>
              <a:gd name="T7" fmla="*/ 0 h 4024"/>
              <a:gd name="T8" fmla="*/ 2875 w 2875"/>
              <a:gd name="T9" fmla="*/ 0 h 4024"/>
              <a:gd name="T10" fmla="*/ 2875 w 2875"/>
              <a:gd name="T11" fmla="*/ 0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5" h="4024">
                <a:moveTo>
                  <a:pt x="2875" y="0"/>
                </a:moveTo>
                <a:lnTo>
                  <a:pt x="2875" y="4024"/>
                </a:lnTo>
                <a:lnTo>
                  <a:pt x="0" y="4024"/>
                </a:lnTo>
                <a:lnTo>
                  <a:pt x="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F212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>
            <a:off x="4572232" y="-3174"/>
            <a:ext cx="4572232" cy="6858007"/>
          </a:xfrm>
          <a:custGeom>
            <a:avLst/>
            <a:gdLst>
              <a:gd name="T0" fmla="*/ 2875 w 2875"/>
              <a:gd name="T1" fmla="*/ 0 h 4320"/>
              <a:gd name="T2" fmla="*/ 2875 w 2875"/>
              <a:gd name="T3" fmla="*/ 4030 h 4320"/>
              <a:gd name="T4" fmla="*/ 290 w 2875"/>
              <a:gd name="T5" fmla="*/ 4030 h 4320"/>
              <a:gd name="T6" fmla="*/ 0 w 2875"/>
              <a:gd name="T7" fmla="*/ 4320 h 4320"/>
              <a:gd name="T8" fmla="*/ 0 w 2875"/>
              <a:gd name="T9" fmla="*/ 290 h 4320"/>
              <a:gd name="T10" fmla="*/ 290 w 2875"/>
              <a:gd name="T11" fmla="*/ 0 h 4320"/>
              <a:gd name="T12" fmla="*/ 2875 w 2875"/>
              <a:gd name="T13" fmla="*/ 0 h 4320"/>
              <a:gd name="T14" fmla="*/ 2875 w 2875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5" h="4320">
                <a:moveTo>
                  <a:pt x="2875" y="0"/>
                </a:moveTo>
                <a:lnTo>
                  <a:pt x="2875" y="4030"/>
                </a:lnTo>
                <a:lnTo>
                  <a:pt x="290" y="4030"/>
                </a:lnTo>
                <a:lnTo>
                  <a:pt x="0" y="4320"/>
                </a:lnTo>
                <a:lnTo>
                  <a:pt x="0" y="290"/>
                </a:lnTo>
                <a:lnTo>
                  <a:pt x="29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"/>
            <a:ext cx="9144464" cy="68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04755" y="1054317"/>
            <a:ext cx="4247805" cy="4749367"/>
          </a:xfrm>
        </p:spPr>
        <p:txBody>
          <a:bodyPr lIns="0" tIns="0" rIns="0" bIns="0" anchor="ctr" anchorCtr="0">
            <a:noAutofit/>
          </a:bodyPr>
          <a:lstStyle>
            <a:lvl1pPr>
              <a:defRPr sz="37857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420" y="3246827"/>
            <a:ext cx="3092450" cy="357995"/>
          </a:xfrm>
        </p:spPr>
        <p:txBody>
          <a:bodyPr>
            <a:normAutofit/>
          </a:bodyPr>
          <a:lstStyle>
            <a:lvl1pPr marL="0" indent="0">
              <a:buNone/>
              <a:defRPr sz="19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Section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52000"/>
            <a:ext cx="1375200" cy="8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1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4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71533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7" name="Object 4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40871" y="958872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50" name="Text Placeholder 4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0871" y="1666876"/>
            <a:ext cx="8284029" cy="4069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52" name="Text Placeholder 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40871" y="-8733"/>
            <a:ext cx="4343399" cy="4627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Section heading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</p:spTree>
    <p:extLst>
      <p:ext uri="{BB962C8B-B14F-4D97-AF65-F5344CB8AC3E}">
        <p14:creationId xmlns:p14="http://schemas.microsoft.com/office/powerpoint/2010/main" val="27187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770735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2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440871" y="1339935"/>
            <a:ext cx="6734398" cy="507831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buNone/>
              <a:defRPr sz="27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Title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440872" y="2275570"/>
            <a:ext cx="8284028" cy="35968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heading</a:t>
            </a:r>
          </a:p>
        </p:txBody>
      </p:sp>
      <p:sp>
        <p:nvSpPr>
          <p:cNvPr id="83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2640809"/>
            <a:ext cx="8284029" cy="30955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20893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1" y="1626054"/>
            <a:ext cx="3867150" cy="427194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1000"/>
            <a:ext cx="3887788" cy="424699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793049"/>
            <a:ext cx="6734398" cy="493981"/>
          </a:xfrm>
        </p:spPr>
        <p:txBody>
          <a:bodyPr>
            <a:spAutoFit/>
          </a:bodyPr>
          <a:lstStyle>
            <a:lvl1pPr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28958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1864188"/>
            <a:ext cx="7886700" cy="4070577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8929" y="1056579"/>
            <a:ext cx="6734398" cy="493981"/>
          </a:xfrm>
        </p:spPr>
        <p:txBody>
          <a:bodyPr>
            <a:normAutofit/>
          </a:bodyPr>
          <a:lstStyle>
            <a:lvl1pPr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40636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588" y="-3175"/>
            <a:ext cx="5030788" cy="457200"/>
          </a:xfrm>
          <a:custGeom>
            <a:avLst/>
            <a:gdLst>
              <a:gd name="T0" fmla="*/ 0 w 3169"/>
              <a:gd name="T1" fmla="*/ 0 h 288"/>
              <a:gd name="T2" fmla="*/ 3169 w 3169"/>
              <a:gd name="T3" fmla="*/ 0 h 288"/>
              <a:gd name="T4" fmla="*/ 2879 w 3169"/>
              <a:gd name="T5" fmla="*/ 288 h 288"/>
              <a:gd name="T6" fmla="*/ 0 w 3169"/>
              <a:gd name="T7" fmla="*/ 288 h 288"/>
              <a:gd name="T8" fmla="*/ 0 w 3169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9" h="288">
                <a:moveTo>
                  <a:pt x="0" y="0"/>
                </a:moveTo>
                <a:lnTo>
                  <a:pt x="3169" y="0"/>
                </a:lnTo>
                <a:lnTo>
                  <a:pt x="2879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4572001" y="6397625"/>
            <a:ext cx="4570413" cy="457200"/>
          </a:xfrm>
          <a:custGeom>
            <a:avLst/>
            <a:gdLst>
              <a:gd name="T0" fmla="*/ 2879 w 2879"/>
              <a:gd name="T1" fmla="*/ 288 h 288"/>
              <a:gd name="T2" fmla="*/ 0 w 2879"/>
              <a:gd name="T3" fmla="*/ 288 h 288"/>
              <a:gd name="T4" fmla="*/ 290 w 2879"/>
              <a:gd name="T5" fmla="*/ 0 h 288"/>
              <a:gd name="T6" fmla="*/ 2879 w 2879"/>
              <a:gd name="T7" fmla="*/ 0 h 288"/>
              <a:gd name="T8" fmla="*/ 2879 w 287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88">
                <a:moveTo>
                  <a:pt x="2879" y="288"/>
                </a:moveTo>
                <a:lnTo>
                  <a:pt x="0" y="288"/>
                </a:lnTo>
                <a:lnTo>
                  <a:pt x="290" y="0"/>
                </a:lnTo>
                <a:lnTo>
                  <a:pt x="2879" y="0"/>
                </a:lnTo>
                <a:lnTo>
                  <a:pt x="287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1014757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7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1751357"/>
            <a:ext cx="8284029" cy="39544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52000"/>
            <a:ext cx="1375200" cy="8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756964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7" name="Group 4"/>
          <p:cNvGrpSpPr>
            <a:grpSpLocks noChangeAspect="1"/>
          </p:cNvGrpSpPr>
          <p:nvPr userDrawn="1"/>
        </p:nvGrpSpPr>
        <p:grpSpPr bwMode="auto">
          <a:xfrm>
            <a:off x="1588" y="-3175"/>
            <a:ext cx="9140825" cy="6861175"/>
            <a:chOff x="1" y="-2"/>
            <a:chExt cx="5758" cy="4322"/>
          </a:xfrm>
        </p:grpSpPr>
        <p:sp>
          <p:nvSpPr>
            <p:cNvPr id="8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575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"/>
            <p:cNvSpPr>
              <a:spLocks/>
            </p:cNvSpPr>
            <p:nvPr userDrawn="1"/>
          </p:nvSpPr>
          <p:spPr bwMode="auto">
            <a:xfrm>
              <a:off x="1" y="-2"/>
              <a:ext cx="3169" cy="288"/>
            </a:xfrm>
            <a:custGeom>
              <a:avLst/>
              <a:gdLst>
                <a:gd name="T0" fmla="*/ 0 w 3169"/>
                <a:gd name="T1" fmla="*/ 0 h 288"/>
                <a:gd name="T2" fmla="*/ 3169 w 3169"/>
                <a:gd name="T3" fmla="*/ 0 h 288"/>
                <a:gd name="T4" fmla="*/ 2879 w 3169"/>
                <a:gd name="T5" fmla="*/ 288 h 288"/>
                <a:gd name="T6" fmla="*/ 0 w 3169"/>
                <a:gd name="T7" fmla="*/ 288 h 288"/>
                <a:gd name="T8" fmla="*/ 0 w 316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9" h="288">
                  <a:moveTo>
                    <a:pt x="0" y="0"/>
                  </a:moveTo>
                  <a:lnTo>
                    <a:pt x="3169" y="0"/>
                  </a:lnTo>
                  <a:lnTo>
                    <a:pt x="2879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6"/>
            <p:cNvSpPr>
              <a:spLocks/>
            </p:cNvSpPr>
            <p:nvPr userDrawn="1"/>
          </p:nvSpPr>
          <p:spPr bwMode="auto">
            <a:xfrm>
              <a:off x="1" y="-2"/>
              <a:ext cx="3169" cy="288"/>
            </a:xfrm>
            <a:custGeom>
              <a:avLst/>
              <a:gdLst>
                <a:gd name="T0" fmla="*/ 0 w 3169"/>
                <a:gd name="T1" fmla="*/ 0 h 288"/>
                <a:gd name="T2" fmla="*/ 3169 w 3169"/>
                <a:gd name="T3" fmla="*/ 0 h 288"/>
                <a:gd name="T4" fmla="*/ 2879 w 3169"/>
                <a:gd name="T5" fmla="*/ 288 h 288"/>
                <a:gd name="T6" fmla="*/ 0 w 3169"/>
                <a:gd name="T7" fmla="*/ 288 h 288"/>
                <a:gd name="T8" fmla="*/ 0 w 316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9" h="288">
                  <a:moveTo>
                    <a:pt x="0" y="0"/>
                  </a:moveTo>
                  <a:lnTo>
                    <a:pt x="3169" y="0"/>
                  </a:lnTo>
                  <a:lnTo>
                    <a:pt x="2879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 userDrawn="1"/>
          </p:nvSpPr>
          <p:spPr bwMode="auto">
            <a:xfrm>
              <a:off x="2880" y="4030"/>
              <a:ext cx="2879" cy="288"/>
            </a:xfrm>
            <a:custGeom>
              <a:avLst/>
              <a:gdLst>
                <a:gd name="T0" fmla="*/ 2879 w 2879"/>
                <a:gd name="T1" fmla="*/ 288 h 288"/>
                <a:gd name="T2" fmla="*/ 0 w 2879"/>
                <a:gd name="T3" fmla="*/ 288 h 288"/>
                <a:gd name="T4" fmla="*/ 290 w 2879"/>
                <a:gd name="T5" fmla="*/ 0 h 288"/>
                <a:gd name="T6" fmla="*/ 2879 w 2879"/>
                <a:gd name="T7" fmla="*/ 0 h 288"/>
                <a:gd name="T8" fmla="*/ 2879 w 287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9" h="288">
                  <a:moveTo>
                    <a:pt x="2879" y="288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879" y="0"/>
                  </a:lnTo>
                  <a:lnTo>
                    <a:pt x="2879" y="288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"/>
            <p:cNvSpPr>
              <a:spLocks/>
            </p:cNvSpPr>
            <p:nvPr userDrawn="1"/>
          </p:nvSpPr>
          <p:spPr bwMode="auto">
            <a:xfrm>
              <a:off x="2880" y="4030"/>
              <a:ext cx="2879" cy="288"/>
            </a:xfrm>
            <a:custGeom>
              <a:avLst/>
              <a:gdLst>
                <a:gd name="T0" fmla="*/ 2879 w 2879"/>
                <a:gd name="T1" fmla="*/ 288 h 288"/>
                <a:gd name="T2" fmla="*/ 0 w 2879"/>
                <a:gd name="T3" fmla="*/ 288 h 288"/>
                <a:gd name="T4" fmla="*/ 290 w 2879"/>
                <a:gd name="T5" fmla="*/ 0 h 288"/>
                <a:gd name="T6" fmla="*/ 2879 w 2879"/>
                <a:gd name="T7" fmla="*/ 0 h 288"/>
                <a:gd name="T8" fmla="*/ 2879 w 287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9" h="288">
                  <a:moveTo>
                    <a:pt x="2879" y="288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879" y="0"/>
                  </a:lnTo>
                  <a:lnTo>
                    <a:pt x="2879" y="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Directorate | Office | Faculty |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252000"/>
            <a:ext cx="1375200" cy="8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63" r:id="rId3"/>
    <p:sldLayoutId id="2147483664" r:id="rId4"/>
    <p:sldLayoutId id="2147483665" r:id="rId5"/>
    <p:sldLayoutId id="2147483682" r:id="rId6"/>
    <p:sldLayoutId id="2147483679" r:id="rId7"/>
    <p:sldLayoutId id="2147483686" r:id="rId8"/>
    <p:sldLayoutId id="2147483689" r:id="rId9"/>
    <p:sldLayoutId id="2147483692" r:id="rId10"/>
    <p:sldLayoutId id="2147483693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866" b="1" kern="1200">
          <a:solidFill>
            <a:srgbClr val="3D393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F2120C"/>
        </a:buClr>
        <a:buFont typeface="Arial" panose="020B0604020202020204" pitchFamily="34" charset="0"/>
        <a:buChar char="•"/>
        <a:defRPr sz="2533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24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20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8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8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9E112-027E-354F-8307-282CA3EFD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6163" y="2566181"/>
            <a:ext cx="3092450" cy="661477"/>
          </a:xfrm>
        </p:spPr>
        <p:txBody>
          <a:bodyPr>
            <a:noAutofit/>
          </a:bodyPr>
          <a:lstStyle/>
          <a:p>
            <a:r>
              <a:rPr lang="en-AU" sz="3200" dirty="0"/>
              <a:t>ITEC618 Labs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8F9F85D-2615-AA43-9E5D-5A644907F030}"/>
              </a:ext>
            </a:extLst>
          </p:cNvPr>
          <p:cNvSpPr txBox="1">
            <a:spLocks/>
          </p:cNvSpPr>
          <p:nvPr/>
        </p:nvSpPr>
        <p:spPr>
          <a:xfrm>
            <a:off x="5066162" y="3276928"/>
            <a:ext cx="4004265" cy="2188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2120C"/>
              </a:buClr>
              <a:buFont typeface="Arial" panose="020B0604020202020204" pitchFamily="34" charset="0"/>
              <a:buNone/>
              <a:defRPr sz="1997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Programming Concepts</a:t>
            </a:r>
          </a:p>
          <a:p>
            <a:r>
              <a:rPr lang="en-AU" sz="2800" dirty="0"/>
              <a:t>Dr. Farshid Keivanian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430B55-DB2B-9345-99E3-2F615CE33423}"/>
              </a:ext>
            </a:extLst>
          </p:cNvPr>
          <p:cNvSpPr txBox="1">
            <a:spLocks/>
          </p:cNvSpPr>
          <p:nvPr/>
        </p:nvSpPr>
        <p:spPr>
          <a:xfrm>
            <a:off x="498764" y="2060702"/>
            <a:ext cx="3092450" cy="661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F2120C"/>
              </a:buClr>
              <a:buFont typeface="Arial" panose="020B0604020202020204" pitchFamily="34" charset="0"/>
              <a:buNone/>
              <a:defRPr sz="1997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2120C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D393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200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60786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E16A-6FAD-FC8D-F4DA-C8B692D0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4224ABD8-4692-6189-72B5-32CE8C3A7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DE02D9A-49D9-B070-117C-928E955B5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3: Write the Account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Here’s the complete code for the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05D61-8DEA-9550-6F48-BF964D2E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31" t="3357" r="30909" b="28596"/>
          <a:stretch/>
        </p:blipFill>
        <p:spPr>
          <a:xfrm>
            <a:off x="4666593" y="-1"/>
            <a:ext cx="4477407" cy="444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74DFF-5642-D340-4DF4-12EAA65CFBF2}"/>
              </a:ext>
            </a:extLst>
          </p:cNvPr>
          <p:cNvSpPr txBox="1"/>
          <p:nvPr/>
        </p:nvSpPr>
        <p:spPr>
          <a:xfrm>
            <a:off x="0" y="2950523"/>
            <a:ext cx="46665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C:\Users\...\eclipse-workspace\AccountProject\src\account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42BA-08B0-00ED-3DE8-78FBE90A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46" b="43512"/>
          <a:stretch/>
        </p:blipFill>
        <p:spPr>
          <a:xfrm>
            <a:off x="0" y="4335518"/>
            <a:ext cx="9144000" cy="25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7007-2454-226A-32FF-CA4B17F7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F192CA41-B8BD-67EE-D38A-549EF579F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B1A-5F18-14FD-293C-FE5F2D8446AA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account is created with ID 1 and an initial balance of 1000.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annual interest rate is set to 4.5%.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withdrawal and deposit operation is demonstrated, and the account details are printed before and after these operations. </a:t>
            </a:r>
          </a:p>
        </p:txBody>
      </p:sp>
    </p:spTree>
    <p:extLst>
      <p:ext uri="{BB962C8B-B14F-4D97-AF65-F5344CB8AC3E}">
        <p14:creationId xmlns:p14="http://schemas.microsoft.com/office/powerpoint/2010/main" val="33999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7B4BA-EC27-1EAE-86ED-19E5442E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92772B8C-C9CE-0E3F-5490-653E5DEBE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2310D2B-83BE-C704-0A57-2E26E93C6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4: Create a Test Class with the main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run the program, we will create a simple test class that demonstrates how to use the Account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this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TestAccount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ensure the public static void main(String[]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checkbox is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1348B-D71D-3F5F-524B-DE2A725F1F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55" b="7548"/>
          <a:stretch/>
        </p:blipFill>
        <p:spPr>
          <a:xfrm>
            <a:off x="4666593" y="0"/>
            <a:ext cx="4477407" cy="57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6EBE7-D51E-AD9F-238F-E13D050B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18F7FA80-9794-21CA-B999-6C98FE563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54A1C2C-4860-F1CF-3C24-D3973741F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4: Create a Test Class with the main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run the program, we will create a simple test class that demonstrates how to use the Account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this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TestAccount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ensure the public static void main(String[]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checkbox is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58F3A-A1A4-56A8-FBF5-19DFC09F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00" r="29885" b="28391"/>
          <a:stretch/>
        </p:blipFill>
        <p:spPr>
          <a:xfrm>
            <a:off x="4666593" y="0"/>
            <a:ext cx="4477407" cy="44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E6BD-E02E-0005-BF55-7AE2D23F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953EDABB-3254-167C-C143-0F3E3F4D2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DA7FB4E-A0E8-ADF0-831E-7538AA48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353213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4: Create a Test Class with the main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run the program, we will create a simple test class that demonstrates how to use the Account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this class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TestAccount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ensure the public static void main(String[]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checkbox is selected.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42D7B-2A87-F56A-F4F1-5C7F5ACB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339"/>
          <a:stretch/>
        </p:blipFill>
        <p:spPr>
          <a:xfrm>
            <a:off x="0" y="3532133"/>
            <a:ext cx="9144000" cy="33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7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82318-4067-6E1F-56EE-4D442834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D3FB6931-916E-5410-C6B8-FF30A73DD0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FEABC71-85CB-DE93-0D93-C3AEF5F02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069021" cy="651047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5: Running the Program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TestAccount.java file.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Application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output in the console should look something like this: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0751E-BA14-ADD8-6DCD-7E5076E0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471" b="5913"/>
          <a:stretch/>
        </p:blipFill>
        <p:spPr>
          <a:xfrm>
            <a:off x="3037491" y="0"/>
            <a:ext cx="6074979" cy="61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F4721-4940-61EE-8675-1F525D6B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48968CFF-0050-2A48-3F15-D92B61D96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A342E-EA7D-7091-24AE-14940C6F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073"/>
          <a:stretch/>
        </p:blipFill>
        <p:spPr>
          <a:xfrm>
            <a:off x="0" y="0"/>
            <a:ext cx="9144000" cy="364814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108E29-B941-5D73-D7C3-16A9EF72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9457"/>
            <a:ext cx="9144000" cy="3108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method: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Creates an Account object with an initial balance of $1000 and ID 123.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Sets the annual interest rate to 5%.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Deposits $500 and withdraws $300.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Prints the account details before and after the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321244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D1F1-ECBE-0DA1-BD0E-20D73B38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D108423D-4112-5132-5296-369FF610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6FFDF-2E41-5E43-E796-6E1ADDE8515D}"/>
              </a:ext>
            </a:extLst>
          </p:cNvPr>
          <p:cNvSpPr txBox="1"/>
          <p:nvPr/>
        </p:nvSpPr>
        <p:spPr>
          <a:xfrm>
            <a:off x="0" y="0"/>
            <a:ext cx="9144000" cy="26108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Minor Change Suggestion for Students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demonstrate additional skills, you can modify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withdraw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method to add a check that prevents withdrawing negative amounts and provides an error message.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B435F-FA7B-B25E-79CC-EFC0B8DFD49D}"/>
              </a:ext>
            </a:extLst>
          </p:cNvPr>
          <p:cNvSpPr txBox="1"/>
          <p:nvPr/>
        </p:nvSpPr>
        <p:spPr>
          <a:xfrm>
            <a:off x="0" y="2815997"/>
            <a:ext cx="914400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"Amount to withdraw must be greater than 0."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balance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"Insufficient balance."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4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52A92-AD90-A71D-C7EC-269358FA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73E50CC3-60F3-8194-93F4-D27396C38E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05C66-A637-1799-3DDA-3B9422AA9129}"/>
              </a:ext>
            </a:extLst>
          </p:cNvPr>
          <p:cNvSpPr txBox="1"/>
          <p:nvPr/>
        </p:nvSpPr>
        <p:spPr>
          <a:xfrm>
            <a:off x="21021" y="1394592"/>
            <a:ext cx="9144000" cy="19645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simple change demonstrates attention to error handling, a valuable skill in programming. Students can show they are thinking about corner cases and validating user inputs.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7BC94-E740-3222-FB4D-00BCEB247D3F}"/>
              </a:ext>
            </a:extLst>
          </p:cNvPr>
          <p:cNvSpPr txBox="1"/>
          <p:nvPr/>
        </p:nvSpPr>
        <p:spPr>
          <a:xfrm>
            <a:off x="21021" y="3380125"/>
            <a:ext cx="9144000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"Amount to withdraw must be greater than 0."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balance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"Insufficient balance."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88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5AE8-0A06-4D92-22B1-3D6F9D1A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3CC70186-0997-5806-BF63-2F579F3C5E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pic>
        <p:nvPicPr>
          <p:cNvPr id="7170" name="Picture 2" descr="Uploaded image">
            <a:extLst>
              <a:ext uri="{FF2B5EF4-FFF2-40B4-BE49-F238E27FC236}">
                <a16:creationId xmlns:a16="http://schemas.microsoft.com/office/drawing/2014/main" id="{E1B81EFD-6100-EA3B-246F-4D19FA2B3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6" b="3295"/>
          <a:stretch/>
        </p:blipFill>
        <p:spPr bwMode="auto">
          <a:xfrm>
            <a:off x="0" y="225972"/>
            <a:ext cx="3637674" cy="66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1E73F6-E9F9-AD58-ECF7-1D9C4AAAA3DE}"/>
              </a:ext>
            </a:extLst>
          </p:cNvPr>
          <p:cNvSpPr txBox="1"/>
          <p:nvPr/>
        </p:nvSpPr>
        <p:spPr>
          <a:xfrm>
            <a:off x="3637674" y="1577474"/>
            <a:ext cx="5506326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simple UML diagram for 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class based on the requirements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5C127-6DCD-4C12-9DB4-9E72410B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80" t="40345" r="18966" b="9796"/>
          <a:stretch/>
        </p:blipFill>
        <p:spPr>
          <a:xfrm>
            <a:off x="-25070" y="1208690"/>
            <a:ext cx="9194140" cy="4162096"/>
          </a:xfrm>
          <a:prstGeom prst="rect">
            <a:avLst/>
          </a:prstGeom>
        </p:spPr>
      </p:pic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19D909EA-EC89-0D42-93AF-651DF2642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E23975-9CDD-67F6-810B-692019816E3D}"/>
              </a:ext>
            </a:extLst>
          </p:cNvPr>
          <p:cNvSpPr/>
          <p:nvPr/>
        </p:nvSpPr>
        <p:spPr>
          <a:xfrm>
            <a:off x="-25070" y="4761187"/>
            <a:ext cx="4214648" cy="44669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8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ED6DE-6CAB-DB4F-D567-674F2C75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F395ED4E-4597-2FAD-C9E0-F4F1D6811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0224E-F49E-AC55-B661-1803B7654EB2}"/>
              </a:ext>
            </a:extLst>
          </p:cNvPr>
          <p:cNvSpPr txBox="1"/>
          <p:nvPr/>
        </p:nvSpPr>
        <p:spPr>
          <a:xfrm>
            <a:off x="0" y="0"/>
            <a:ext cx="9144000" cy="26108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Suggested Minor Change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a minor change, you can add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minimum balance restriction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the withdraw method. This demonstrates your ability to add business logic constraints to their program.</a:t>
            </a:r>
          </a:p>
        </p:txBody>
      </p:sp>
    </p:spTree>
    <p:extLst>
      <p:ext uri="{BB962C8B-B14F-4D97-AF65-F5344CB8AC3E}">
        <p14:creationId xmlns:p14="http://schemas.microsoft.com/office/powerpoint/2010/main" val="183770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0EF8-CDD6-03FD-2673-77CC36344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316E033A-A3DF-920D-D980-E67F4A51C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92417-ACA7-330D-1645-C3BE47DBC8B8}"/>
              </a:ext>
            </a:extLst>
          </p:cNvPr>
          <p:cNvSpPr txBox="1"/>
          <p:nvPr/>
        </p:nvSpPr>
        <p:spPr>
          <a:xfrm>
            <a:off x="0" y="1139078"/>
            <a:ext cx="9144000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Method to withdraw money from the account with a minimum balance restriction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minimumBalance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New minimum balance restriction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"Amount must be positive."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(balance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minimumBalance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balance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amount;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"Insufficient funds or balance will fall below minimum balance of $"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minimumBalance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1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19D909EA-EC89-0D42-93AF-651DF2642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A85EDB3-4489-E245-A44E-6FE24D5ED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191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Task completion (3%)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579DB5F-F394-214E-942E-3B5A8ED22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9236"/>
            <a:ext cx="9144000" cy="61587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Task completion (2%)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10.1 (2%) (Smart Access Account) Design a real-world class named 'Account' that contains at least the following: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private int data field named id for the account (default 0).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private double data field named balance for the account (default 0).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private double data field named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annualInterestRate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that stores the current interest rate (default 0). Assume that all accounts have the same interest rate.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private Date data field named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dateCreated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that stores the date when the account was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created.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no-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constructor that creates a default account.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A constructor that creates an account with the specified id and initial balance. </a:t>
            </a:r>
          </a:p>
          <a:p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• The accessor and mutator methods for id, balance, and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annualInterestRate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 e.g.,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getBalance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</a:p>
        </p:txBody>
      </p:sp>
    </p:spTree>
    <p:extLst>
      <p:ext uri="{BB962C8B-B14F-4D97-AF65-F5344CB8AC3E}">
        <p14:creationId xmlns:p14="http://schemas.microsoft.com/office/powerpoint/2010/main" val="334741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EF3C-B8DC-A295-1932-B60082AD1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6177D7E3-5866-77A7-4D98-5ABE7CC8C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F5055CF9-8D88-EFB0-2954-358BC078E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191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Task completion (3%)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8E3F30-43EC-340E-895A-0805FF03C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9236"/>
            <a:ext cx="9144000" cy="615876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setBalance</a:t>
            </a:r>
            <a:r>
              <a:rPr lang="en-US" sz="2000" dirty="0"/>
              <a:t>(double b) etc. </a:t>
            </a:r>
          </a:p>
          <a:p>
            <a:r>
              <a:rPr lang="en-US" sz="2000" dirty="0"/>
              <a:t>• The accessor method for </a:t>
            </a:r>
            <a:r>
              <a:rPr lang="en-US" sz="2000" dirty="0" err="1"/>
              <a:t>dateCreated</a:t>
            </a:r>
            <a:r>
              <a:rPr lang="en-US" sz="2000" dirty="0"/>
              <a:t>, e.g., </a:t>
            </a:r>
            <a:r>
              <a:rPr lang="en-US" sz="2000" dirty="0" err="1"/>
              <a:t>getDateCreated</a:t>
            </a:r>
            <a:r>
              <a:rPr lang="en-US" sz="2000" dirty="0"/>
              <a:t>(). </a:t>
            </a:r>
          </a:p>
          <a:p>
            <a:r>
              <a:rPr lang="en-US" sz="2000" dirty="0"/>
              <a:t>• A method named </a:t>
            </a:r>
            <a:r>
              <a:rPr lang="en-US" sz="2000" dirty="0" err="1"/>
              <a:t>getMonthlyInterestRate</a:t>
            </a:r>
            <a:r>
              <a:rPr lang="en-US" sz="2000" dirty="0"/>
              <a:t>() that returns the monthly interest rate. </a:t>
            </a:r>
          </a:p>
          <a:p>
            <a:r>
              <a:rPr lang="en-US" sz="2000" dirty="0"/>
              <a:t>• A method named </a:t>
            </a:r>
            <a:r>
              <a:rPr lang="en-US" sz="2000" dirty="0" err="1"/>
              <a:t>getMonthlyInterest</a:t>
            </a:r>
            <a:r>
              <a:rPr lang="en-US" sz="2000" dirty="0"/>
              <a:t>() that returns the monthly interest. </a:t>
            </a:r>
          </a:p>
          <a:p>
            <a:r>
              <a:rPr lang="en-US" sz="2000" dirty="0"/>
              <a:t>• A method named withdraw(double amount) that withdraws a specified amount from the </a:t>
            </a:r>
          </a:p>
          <a:p>
            <a:r>
              <a:rPr lang="en-US" sz="2000" dirty="0"/>
              <a:t>account. </a:t>
            </a:r>
          </a:p>
          <a:p>
            <a:r>
              <a:rPr lang="en-US" sz="2000" dirty="0"/>
              <a:t>• A method named deposit(double amount) that deposits a specified amount to the account. </a:t>
            </a:r>
          </a:p>
          <a:p>
            <a:r>
              <a:rPr lang="en-US" sz="2000" dirty="0"/>
              <a:t>• A </a:t>
            </a:r>
            <a:r>
              <a:rPr lang="en-US" sz="2000" dirty="0" err="1"/>
              <a:t>toString</a:t>
            </a:r>
            <a:r>
              <a:rPr lang="en-US" sz="2000" dirty="0"/>
              <a:t>() method that records a string representation of the status of the account. E.g., “The account id 123, created on April 1st, has a current balance of $20,000 and a monthly interest of $100”.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5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8CFE-CDF3-6DF1-270B-4CAFEFDF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C9C44BEB-50E3-D2B4-AED7-743A8BF78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5141E6B-64F4-D420-40C8-3C471BC33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511407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 Open Eclipse and Create a New Java Project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Go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Project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your project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AccountProject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click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12015-4CD9-4160-7E9E-67652791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483" b="6526"/>
          <a:stretch/>
        </p:blipFill>
        <p:spPr>
          <a:xfrm>
            <a:off x="4511407" y="0"/>
            <a:ext cx="463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1835-8F49-1EAD-08D9-EA7BB7ED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3BC93EF1-FE97-8B01-CF95-B9DC145A9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46D88E9-73FB-60B4-6135-B800AE5C8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" y="0"/>
            <a:ext cx="396240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 Open Eclipse and Create a New Java Project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Open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Go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Project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your project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AccountProject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click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E352C-35F7-8333-4574-A81B0592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44" t="6322" r="22644" b="6322"/>
          <a:stretch/>
        </p:blipFill>
        <p:spPr>
          <a:xfrm>
            <a:off x="3962400" y="-1"/>
            <a:ext cx="5181600" cy="465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4CA2-8917-762E-8905-5B76DB5A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569705B2-CBF0-FC55-DC4E-445572AD1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4C9805-0F59-1781-0659-E03DAB7D6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 Create a New Java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folder inside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the class Account and check the option to add the public static void main(String[]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method (optional for now, we will add it later).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C9E56-52C5-06C7-F2DB-24F3BCA5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66" b="6730"/>
          <a:stretch/>
        </p:blipFill>
        <p:spPr>
          <a:xfrm>
            <a:off x="4666593" y="-1"/>
            <a:ext cx="4477407" cy="57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1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D0AD-0668-0610-E5DA-42884AF8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8415AE8D-DAEC-ECF8-039D-5C86D9528A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3270121-BF94-589D-F28B-AD2864360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 Create a New Java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Right-click on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folder inside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the class Account and check the option to add the public static void main(String[]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method (optional for now, we will add it later).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832DD-F833-2713-51C9-36952789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31" t="3357" r="30909" b="28596"/>
          <a:stretch/>
        </p:blipFill>
        <p:spPr>
          <a:xfrm>
            <a:off x="4666593" y="-1"/>
            <a:ext cx="4477407" cy="44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141DB-E221-B230-ADF9-756E4E1F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>
            <a:extLst>
              <a:ext uri="{FF2B5EF4-FFF2-40B4-BE49-F238E27FC236}">
                <a16:creationId xmlns:a16="http://schemas.microsoft.com/office/drawing/2014/main" id="{BDBEDEE4-93C0-A716-C467-FA5234F80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A172C5-5FB2-7E47-9E77-C5AA1E315B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B78E12A-12EB-9627-A98E-55BABB042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666593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3: Write the Account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Here’s the complete code for the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70A29-5DDE-D1E4-41CF-C4A2ECC0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31" t="3357" r="30909" b="28596"/>
          <a:stretch/>
        </p:blipFill>
        <p:spPr>
          <a:xfrm>
            <a:off x="4666593" y="-1"/>
            <a:ext cx="4477407" cy="44443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4BFF5-4DF2-ECB8-D5FE-86F98963FFEF}"/>
              </a:ext>
            </a:extLst>
          </p:cNvPr>
          <p:cNvSpPr txBox="1"/>
          <p:nvPr/>
        </p:nvSpPr>
        <p:spPr>
          <a:xfrm>
            <a:off x="0" y="460618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C:\Users\...\eclipse-workspace\AccountProject\src\account</a:t>
            </a:r>
          </a:p>
        </p:txBody>
      </p:sp>
    </p:spTree>
    <p:extLst>
      <p:ext uri="{BB962C8B-B14F-4D97-AF65-F5344CB8AC3E}">
        <p14:creationId xmlns:p14="http://schemas.microsoft.com/office/powerpoint/2010/main" val="3249722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U Presentation">
  <a:themeElements>
    <a:clrScheme name="ACUColourScheme">
      <a:dk1>
        <a:srgbClr val="3C1053"/>
      </a:dk1>
      <a:lt1>
        <a:srgbClr val="FFFFFF"/>
      </a:lt1>
      <a:dk2>
        <a:srgbClr val="3C1053"/>
      </a:dk2>
      <a:lt2>
        <a:srgbClr val="E8E3DB"/>
      </a:lt2>
      <a:accent1>
        <a:srgbClr val="F2120C"/>
      </a:accent1>
      <a:accent2>
        <a:srgbClr val="3D3935"/>
      </a:accent2>
      <a:accent3>
        <a:srgbClr val="8C857B"/>
      </a:accent3>
      <a:accent4>
        <a:srgbClr val="3C1053"/>
      </a:accent4>
      <a:accent5>
        <a:srgbClr val="E8E3DB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3D393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4_3_V2.potx" id="{F3B38964-EE74-4E1D-A3FE-21D8EB788CBF}" vid="{2C9D612A-0DB5-43BD-9B9F-0A9FAAF24D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dacb8815-fc1e-42c3-abc2-788c5fc4ff9d">Logos and templates</Category>
    <Sub_x002d_category xmlns="dacb8815-fc1e-42c3-abc2-788c5fc4ff9d">2017</Sub_x002d_categor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EF6BD4BDD0B4D90C52999A51E08F1" ma:contentTypeVersion="0" ma:contentTypeDescription="Create a new document." ma:contentTypeScope="" ma:versionID="c1892927898350893ffcead8fbd6d37e">
  <xsd:schema xmlns:xsd="http://www.w3.org/2001/XMLSchema" xmlns:xs="http://www.w3.org/2001/XMLSchema" xmlns:p="http://schemas.microsoft.com/office/2006/metadata/properties" xmlns:ns2="dacb8815-fc1e-42c3-abc2-788c5fc4ff9d" targetNamespace="http://schemas.microsoft.com/office/2006/metadata/properties" ma:root="true" ma:fieldsID="0c0b49e5e91276836d7310696bcb027a" ns2:_="">
    <xsd:import namespace="dacb8815-fc1e-42c3-abc2-788c5fc4ff9d"/>
    <xsd:element name="properties">
      <xsd:complexType>
        <xsd:sequence>
          <xsd:element name="documentManagement">
            <xsd:complexType>
              <xsd:all>
                <xsd:element ref="ns2:Category"/>
                <xsd:element ref="ns2:Sub_x002d_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b8815-fc1e-42c3-abc2-788c5fc4ff9d" elementFormDefault="qualified">
    <xsd:import namespace="http://schemas.microsoft.com/office/2006/documentManagement/types"/>
    <xsd:import namespace="http://schemas.microsoft.com/office/infopath/2007/PartnerControls"/>
    <xsd:element name="Category" ma:index="8" ma:displayName="Category" ma:default="Logos and templates" ma:format="Dropdown" ma:internalName="Category">
      <xsd:simpleType>
        <xsd:restriction base="dms:Choice">
          <xsd:enumeration value="Staff Leadership"/>
          <xsd:enumeration value="Logos and templates"/>
          <xsd:enumeration value="Prizes and Awards"/>
          <xsd:enumeration value="Peter Faber"/>
          <xsd:enumeration value="Accreditation"/>
          <xsd:enumeration value="Database of Community Engagement"/>
          <xsd:enumeration value="National School Meeting"/>
          <xsd:enumeration value="Marketing and Events"/>
          <xsd:enumeration value="Academic Performance Review &amp; Planning"/>
        </xsd:restriction>
      </xsd:simpleType>
    </xsd:element>
    <xsd:element name="Sub_x002d_category" ma:index="9" nillable="true" ma:displayName="Year" ma:default="2016" ma:format="Dropdown" ma:internalName="Sub_x002d_category">
      <xsd:simpleType>
        <xsd:restriction base="dms:Choice"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9D6D79-91EF-4340-8C3D-E484566A2E2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acb8815-fc1e-42c3-abc2-788c5fc4ff9d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866CA7-3031-48D4-BC56-8127880CD3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1AAF5-FCF3-448E-ABDE-60F9267B98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cb8815-fc1e-42c3-abc2-788c5fc4ff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PPT_Template_4_3_V2.potx</Template>
  <TotalTime>3423</TotalTime>
  <Words>1205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ACU Presentation</vt:lpstr>
      <vt:lpstr>think-cell Slide</vt:lpstr>
      <vt:lpstr>PowerPoint Presentation</vt:lpstr>
      <vt:lpstr>PowerPoint Presentation</vt:lpstr>
      <vt:lpstr>Task completion (3%)</vt:lpstr>
      <vt:lpstr>Task completion (3%)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 Presentation</dc:title>
  <dc:creator>Husnen Rupani;Simone.Byrnes@acu.edu.au</dc:creator>
  <cp:lastModifiedBy>Farshid Keivanian</cp:lastModifiedBy>
  <cp:revision>761</cp:revision>
  <cp:lastPrinted>2017-08-03T04:07:41Z</cp:lastPrinted>
  <dcterms:created xsi:type="dcterms:W3CDTF">2017-05-11T09:33:32Z</dcterms:created>
  <dcterms:modified xsi:type="dcterms:W3CDTF">2024-10-10T19:34:13Z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0x01010075DEF6BD4BDD0B4D90C52999A51E08F1</vt:lpwstr>
  </property>
</Properties>
</file>