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7" r:id="rId3"/>
    <p:sldId id="262" r:id="rId4"/>
    <p:sldId id="279" r:id="rId5"/>
    <p:sldId id="280" r:id="rId6"/>
    <p:sldId id="298" r:id="rId7"/>
    <p:sldId id="281" r:id="rId8"/>
    <p:sldId id="299" r:id="rId9"/>
    <p:sldId id="282" r:id="rId10"/>
    <p:sldId id="300" r:id="rId11"/>
    <p:sldId id="283" r:id="rId12"/>
    <p:sldId id="301" r:id="rId13"/>
    <p:sldId id="284" r:id="rId14"/>
    <p:sldId id="302" r:id="rId15"/>
    <p:sldId id="285" r:id="rId16"/>
    <p:sldId id="286" r:id="rId17"/>
    <p:sldId id="287" r:id="rId18"/>
    <p:sldId id="309" r:id="rId19"/>
    <p:sldId id="288" r:id="rId20"/>
    <p:sldId id="310" r:id="rId21"/>
    <p:sldId id="291" r:id="rId22"/>
    <p:sldId id="292" r:id="rId23"/>
    <p:sldId id="294" r:id="rId24"/>
    <p:sldId id="295" r:id="rId25"/>
    <p:sldId id="311" r:id="rId26"/>
    <p:sldId id="312" r:id="rId27"/>
    <p:sldId id="313" r:id="rId28"/>
    <p:sldId id="314" r:id="rId29"/>
    <p:sldId id="315" r:id="rId30"/>
    <p:sldId id="1497" r:id="rId31"/>
    <p:sldId id="1460" r:id="rId32"/>
    <p:sldId id="1467" r:id="rId33"/>
    <p:sldId id="1477" r:id="rId34"/>
    <p:sldId id="1478" r:id="rId35"/>
    <p:sldId id="1479" r:id="rId36"/>
    <p:sldId id="1480" r:id="rId37"/>
    <p:sldId id="1481" r:id="rId38"/>
    <p:sldId id="293" r:id="rId39"/>
    <p:sldId id="296" r:id="rId40"/>
    <p:sldId id="289" r:id="rId41"/>
    <p:sldId id="305" r:id="rId42"/>
    <p:sldId id="306" r:id="rId43"/>
    <p:sldId id="307" r:id="rId44"/>
    <p:sldId id="308" r:id="rId45"/>
    <p:sldId id="290" r:id="rId46"/>
    <p:sldId id="27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825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A6700E-A92A-49C0-B873-EF98500A067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3F3545-3D4A-4C8B-8E92-8FD16C6D5B73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Required Libraries</a:t>
          </a:r>
          <a:endParaRPr lang="en-US" dirty="0"/>
        </a:p>
      </dgm:t>
    </dgm:pt>
    <dgm:pt modelId="{C523D795-E16B-4530-9FB8-B64928562F02}" type="parTrans" cxnId="{7F12AED0-899F-4B61-AB16-150D29EA911C}">
      <dgm:prSet/>
      <dgm:spPr/>
      <dgm:t>
        <a:bodyPr/>
        <a:lstStyle/>
        <a:p>
          <a:endParaRPr lang="en-US"/>
        </a:p>
      </dgm:t>
    </dgm:pt>
    <dgm:pt modelId="{F9A7165B-2616-48F9-9903-3B163C17ABCC}" type="sibTrans" cxnId="{7F12AED0-899F-4B61-AB16-150D29EA911C}">
      <dgm:prSet/>
      <dgm:spPr/>
      <dgm:t>
        <a:bodyPr/>
        <a:lstStyle/>
        <a:p>
          <a:endParaRPr lang="en-US"/>
        </a:p>
      </dgm:t>
    </dgm:pt>
    <dgm:pt modelId="{C34392B2-7E9A-4C21-82DF-56F85AB152B2}">
      <dgm:prSet/>
      <dgm:spPr>
        <a:solidFill>
          <a:schemeClr val="tx2"/>
        </a:solidFill>
      </dgm:spPr>
      <dgm:t>
        <a:bodyPr/>
        <a:lstStyle/>
        <a:p>
          <a:r>
            <a:rPr lang="en-US" dirty="0"/>
            <a:t>Before running the code, make sure you have these libraries installed:</a:t>
          </a:r>
        </a:p>
      </dgm:t>
    </dgm:pt>
    <dgm:pt modelId="{B067AD33-1054-4462-A12C-F38966274357}" type="parTrans" cxnId="{6B6CFA65-FE2E-425A-95D6-8972BF1E980C}">
      <dgm:prSet/>
      <dgm:spPr/>
      <dgm:t>
        <a:bodyPr/>
        <a:lstStyle/>
        <a:p>
          <a:endParaRPr lang="en-US"/>
        </a:p>
      </dgm:t>
    </dgm:pt>
    <dgm:pt modelId="{B1B89CC6-9B91-4E78-B099-280E155B39DC}" type="sibTrans" cxnId="{6B6CFA65-FE2E-425A-95D6-8972BF1E980C}">
      <dgm:prSet/>
      <dgm:spPr/>
      <dgm:t>
        <a:bodyPr/>
        <a:lstStyle/>
        <a:p>
          <a:endParaRPr lang="en-US"/>
        </a:p>
      </dgm:t>
    </dgm:pt>
    <dgm:pt modelId="{D7F86CFC-AE43-48C7-8A27-5C2DA5645621}">
      <dgm:prSet/>
      <dgm:spPr>
        <a:solidFill>
          <a:schemeClr val="tx2"/>
        </a:solidFill>
      </dgm:spPr>
      <dgm:t>
        <a:bodyPr/>
        <a:lstStyle/>
        <a:p>
          <a:r>
            <a:rPr lang="en-US" b="1" dirty="0" err="1"/>
            <a:t>pygame</a:t>
          </a:r>
          <a:r>
            <a:rPr lang="en-US" dirty="0"/>
            <a:t> for the game interface.</a:t>
          </a:r>
        </a:p>
      </dgm:t>
    </dgm:pt>
    <dgm:pt modelId="{5485E69A-7576-4F23-88D1-FB2A4623BC7D}" type="parTrans" cxnId="{301EA531-5F31-4486-BCF2-8529CC13E1AB}">
      <dgm:prSet/>
      <dgm:spPr/>
      <dgm:t>
        <a:bodyPr/>
        <a:lstStyle/>
        <a:p>
          <a:endParaRPr lang="en-US"/>
        </a:p>
      </dgm:t>
    </dgm:pt>
    <dgm:pt modelId="{3FE4A72C-A619-4D40-BA7D-50BD77599441}" type="sibTrans" cxnId="{301EA531-5F31-4486-BCF2-8529CC13E1AB}">
      <dgm:prSet/>
      <dgm:spPr/>
      <dgm:t>
        <a:bodyPr/>
        <a:lstStyle/>
        <a:p>
          <a:endParaRPr lang="en-US"/>
        </a:p>
      </dgm:t>
    </dgm:pt>
    <dgm:pt modelId="{84BB3648-C5AF-4E63-A560-F3FEC9E03BE8}">
      <dgm:prSet/>
      <dgm:spPr>
        <a:solidFill>
          <a:schemeClr val="tx2"/>
        </a:solidFill>
      </dgm:spPr>
      <dgm:t>
        <a:bodyPr/>
        <a:lstStyle/>
        <a:p>
          <a:r>
            <a:rPr lang="en-US" b="1" dirty="0" err="1"/>
            <a:t>numpy</a:t>
          </a:r>
          <a:r>
            <a:rPr lang="en-US" dirty="0"/>
            <a:t> for handling arrays and matrix operations.</a:t>
          </a:r>
        </a:p>
      </dgm:t>
    </dgm:pt>
    <dgm:pt modelId="{8B178DD9-F1C3-4805-B50A-26BDBC886F1B}" type="parTrans" cxnId="{5EDA7A6A-F121-4098-8EC9-CC3E0A8E50FB}">
      <dgm:prSet/>
      <dgm:spPr/>
      <dgm:t>
        <a:bodyPr/>
        <a:lstStyle/>
        <a:p>
          <a:endParaRPr lang="en-US"/>
        </a:p>
      </dgm:t>
    </dgm:pt>
    <dgm:pt modelId="{F45FB4AC-DF7C-48BD-B88B-0D1C4518434B}" type="sibTrans" cxnId="{5EDA7A6A-F121-4098-8EC9-CC3E0A8E50FB}">
      <dgm:prSet/>
      <dgm:spPr/>
      <dgm:t>
        <a:bodyPr/>
        <a:lstStyle/>
        <a:p>
          <a:endParaRPr lang="en-US"/>
        </a:p>
      </dgm:t>
    </dgm:pt>
    <dgm:pt modelId="{30A5C915-109B-48B0-87A2-35114B32A1CC}">
      <dgm:prSet/>
      <dgm:spPr>
        <a:solidFill>
          <a:schemeClr val="tx2"/>
        </a:solidFill>
      </dgm:spPr>
      <dgm:t>
        <a:bodyPr/>
        <a:lstStyle/>
        <a:p>
          <a:r>
            <a:rPr lang="en-US" b="1" dirty="0"/>
            <a:t>TensorFlow</a:t>
          </a:r>
          <a:r>
            <a:rPr lang="en-US" dirty="0"/>
            <a:t> for machine learning components.</a:t>
          </a:r>
        </a:p>
      </dgm:t>
    </dgm:pt>
    <dgm:pt modelId="{01F86127-8F82-4908-9CD2-FBB8B9701F89}" type="parTrans" cxnId="{8E17EC65-D962-4902-8F37-D8E3F90FB584}">
      <dgm:prSet/>
      <dgm:spPr/>
      <dgm:t>
        <a:bodyPr/>
        <a:lstStyle/>
        <a:p>
          <a:endParaRPr lang="en-US"/>
        </a:p>
      </dgm:t>
    </dgm:pt>
    <dgm:pt modelId="{D351C596-CC1A-4476-9135-49B91813DC6F}" type="sibTrans" cxnId="{8E17EC65-D962-4902-8F37-D8E3F90FB584}">
      <dgm:prSet/>
      <dgm:spPr/>
      <dgm:t>
        <a:bodyPr/>
        <a:lstStyle/>
        <a:p>
          <a:endParaRPr lang="en-US"/>
        </a:p>
      </dgm:t>
    </dgm:pt>
    <dgm:pt modelId="{9479537B-D603-44C7-9183-4A322665EAF8}" type="pres">
      <dgm:prSet presAssocID="{46A6700E-A92A-49C0-B873-EF98500A067D}" presName="diagram" presStyleCnt="0">
        <dgm:presLayoutVars>
          <dgm:dir/>
          <dgm:resizeHandles val="exact"/>
        </dgm:presLayoutVars>
      </dgm:prSet>
      <dgm:spPr/>
    </dgm:pt>
    <dgm:pt modelId="{214AC79C-6716-44AD-BD58-9BCA9BCE98C9}" type="pres">
      <dgm:prSet presAssocID="{013F3545-3D4A-4C8B-8E92-8FD16C6D5B73}" presName="node" presStyleLbl="node1" presStyleIdx="0" presStyleCnt="2">
        <dgm:presLayoutVars>
          <dgm:bulletEnabled val="1"/>
        </dgm:presLayoutVars>
      </dgm:prSet>
      <dgm:spPr/>
    </dgm:pt>
    <dgm:pt modelId="{F6732451-D1A1-4E30-8DF5-1822CF6CA82E}" type="pres">
      <dgm:prSet presAssocID="{F9A7165B-2616-48F9-9903-3B163C17ABCC}" presName="sibTrans" presStyleLbl="sibTrans2D1" presStyleIdx="0" presStyleCnt="1"/>
      <dgm:spPr/>
    </dgm:pt>
    <dgm:pt modelId="{530B9A49-9B7E-4A4F-B161-9387FA1544D1}" type="pres">
      <dgm:prSet presAssocID="{F9A7165B-2616-48F9-9903-3B163C17ABCC}" presName="connectorText" presStyleLbl="sibTrans2D1" presStyleIdx="0" presStyleCnt="1"/>
      <dgm:spPr/>
    </dgm:pt>
    <dgm:pt modelId="{A654AF68-9300-4BBB-80B8-D94C30D5C831}" type="pres">
      <dgm:prSet presAssocID="{C34392B2-7E9A-4C21-82DF-56F85AB152B2}" presName="node" presStyleLbl="node1" presStyleIdx="1" presStyleCnt="2">
        <dgm:presLayoutVars>
          <dgm:bulletEnabled val="1"/>
        </dgm:presLayoutVars>
      </dgm:prSet>
      <dgm:spPr/>
    </dgm:pt>
  </dgm:ptLst>
  <dgm:cxnLst>
    <dgm:cxn modelId="{B55D9514-0326-4EF6-94EC-2D11E6C44F2A}" type="presOf" srcId="{46A6700E-A92A-49C0-B873-EF98500A067D}" destId="{9479537B-D603-44C7-9183-4A322665EAF8}" srcOrd="0" destOrd="0" presId="urn:microsoft.com/office/officeart/2005/8/layout/process5"/>
    <dgm:cxn modelId="{301EA531-5F31-4486-BCF2-8529CC13E1AB}" srcId="{C34392B2-7E9A-4C21-82DF-56F85AB152B2}" destId="{D7F86CFC-AE43-48C7-8A27-5C2DA5645621}" srcOrd="0" destOrd="0" parTransId="{5485E69A-7576-4F23-88D1-FB2A4623BC7D}" sibTransId="{3FE4A72C-A619-4D40-BA7D-50BD77599441}"/>
    <dgm:cxn modelId="{8E17EC65-D962-4902-8F37-D8E3F90FB584}" srcId="{C34392B2-7E9A-4C21-82DF-56F85AB152B2}" destId="{30A5C915-109B-48B0-87A2-35114B32A1CC}" srcOrd="2" destOrd="0" parTransId="{01F86127-8F82-4908-9CD2-FBB8B9701F89}" sibTransId="{D351C596-CC1A-4476-9135-49B91813DC6F}"/>
    <dgm:cxn modelId="{6B6CFA65-FE2E-425A-95D6-8972BF1E980C}" srcId="{46A6700E-A92A-49C0-B873-EF98500A067D}" destId="{C34392B2-7E9A-4C21-82DF-56F85AB152B2}" srcOrd="1" destOrd="0" parTransId="{B067AD33-1054-4462-A12C-F38966274357}" sibTransId="{B1B89CC6-9B91-4E78-B099-280E155B39DC}"/>
    <dgm:cxn modelId="{5EDA7A6A-F121-4098-8EC9-CC3E0A8E50FB}" srcId="{C34392B2-7E9A-4C21-82DF-56F85AB152B2}" destId="{84BB3648-C5AF-4E63-A560-F3FEC9E03BE8}" srcOrd="1" destOrd="0" parTransId="{8B178DD9-F1C3-4805-B50A-26BDBC886F1B}" sibTransId="{F45FB4AC-DF7C-48BD-B88B-0D1C4518434B}"/>
    <dgm:cxn modelId="{3CA0826D-5BA6-46B3-B283-AB270AD247A1}" type="presOf" srcId="{84BB3648-C5AF-4E63-A560-F3FEC9E03BE8}" destId="{A654AF68-9300-4BBB-80B8-D94C30D5C831}" srcOrd="0" destOrd="2" presId="urn:microsoft.com/office/officeart/2005/8/layout/process5"/>
    <dgm:cxn modelId="{75990057-DF96-4592-9ADE-193E978890EB}" type="presOf" srcId="{C34392B2-7E9A-4C21-82DF-56F85AB152B2}" destId="{A654AF68-9300-4BBB-80B8-D94C30D5C831}" srcOrd="0" destOrd="0" presId="urn:microsoft.com/office/officeart/2005/8/layout/process5"/>
    <dgm:cxn modelId="{9C429258-E158-4F23-AA5A-389D91392086}" type="presOf" srcId="{F9A7165B-2616-48F9-9903-3B163C17ABCC}" destId="{F6732451-D1A1-4E30-8DF5-1822CF6CA82E}" srcOrd="0" destOrd="0" presId="urn:microsoft.com/office/officeart/2005/8/layout/process5"/>
    <dgm:cxn modelId="{BD555359-CC1A-4B0D-8F21-9D762A776EBB}" type="presOf" srcId="{F9A7165B-2616-48F9-9903-3B163C17ABCC}" destId="{530B9A49-9B7E-4A4F-B161-9387FA1544D1}" srcOrd="1" destOrd="0" presId="urn:microsoft.com/office/officeart/2005/8/layout/process5"/>
    <dgm:cxn modelId="{F9950F7D-ED03-478C-8B85-2B809F0D2E42}" type="presOf" srcId="{013F3545-3D4A-4C8B-8E92-8FD16C6D5B73}" destId="{214AC79C-6716-44AD-BD58-9BCA9BCE98C9}" srcOrd="0" destOrd="0" presId="urn:microsoft.com/office/officeart/2005/8/layout/process5"/>
    <dgm:cxn modelId="{0EEF769D-64CC-4706-8F07-64366857A809}" type="presOf" srcId="{D7F86CFC-AE43-48C7-8A27-5C2DA5645621}" destId="{A654AF68-9300-4BBB-80B8-D94C30D5C831}" srcOrd="0" destOrd="1" presId="urn:microsoft.com/office/officeart/2005/8/layout/process5"/>
    <dgm:cxn modelId="{852695C2-15FC-44D4-824F-9966B7690CAE}" type="presOf" srcId="{30A5C915-109B-48B0-87A2-35114B32A1CC}" destId="{A654AF68-9300-4BBB-80B8-D94C30D5C831}" srcOrd="0" destOrd="3" presId="urn:microsoft.com/office/officeart/2005/8/layout/process5"/>
    <dgm:cxn modelId="{7F12AED0-899F-4B61-AB16-150D29EA911C}" srcId="{46A6700E-A92A-49C0-B873-EF98500A067D}" destId="{013F3545-3D4A-4C8B-8E92-8FD16C6D5B73}" srcOrd="0" destOrd="0" parTransId="{C523D795-E16B-4530-9FB8-B64928562F02}" sibTransId="{F9A7165B-2616-48F9-9903-3B163C17ABCC}"/>
    <dgm:cxn modelId="{9A60C26E-29B3-46E2-9593-2259F3E107CE}" type="presParOf" srcId="{9479537B-D603-44C7-9183-4A322665EAF8}" destId="{214AC79C-6716-44AD-BD58-9BCA9BCE98C9}" srcOrd="0" destOrd="0" presId="urn:microsoft.com/office/officeart/2005/8/layout/process5"/>
    <dgm:cxn modelId="{A5A00A46-7834-4683-B95B-480A17DE05F4}" type="presParOf" srcId="{9479537B-D603-44C7-9183-4A322665EAF8}" destId="{F6732451-D1A1-4E30-8DF5-1822CF6CA82E}" srcOrd="1" destOrd="0" presId="urn:microsoft.com/office/officeart/2005/8/layout/process5"/>
    <dgm:cxn modelId="{BDF42124-5F5A-4605-AB01-19BEA570CAEA}" type="presParOf" srcId="{F6732451-D1A1-4E30-8DF5-1822CF6CA82E}" destId="{530B9A49-9B7E-4A4F-B161-9387FA1544D1}" srcOrd="0" destOrd="0" presId="urn:microsoft.com/office/officeart/2005/8/layout/process5"/>
    <dgm:cxn modelId="{EBE1E385-4ADB-4463-9043-3B53675DABD0}" type="presParOf" srcId="{9479537B-D603-44C7-9183-4A322665EAF8}" destId="{A654AF68-9300-4BBB-80B8-D94C30D5C831}" srcOrd="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AC79C-6716-44AD-BD58-9BCA9BCE98C9}">
      <dsp:nvSpPr>
        <dsp:cNvPr id="0" name=""/>
        <dsp:cNvSpPr/>
      </dsp:nvSpPr>
      <dsp:spPr>
        <a:xfrm>
          <a:off x="1749" y="113831"/>
          <a:ext cx="3730555" cy="2238333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Required Libraries</a:t>
          </a:r>
          <a:endParaRPr lang="en-US" sz="1800" kern="1200" dirty="0"/>
        </a:p>
      </dsp:txBody>
      <dsp:txXfrm>
        <a:off x="67308" y="179390"/>
        <a:ext cx="3599437" cy="2107215"/>
      </dsp:txXfrm>
    </dsp:sp>
    <dsp:sp modelId="{F6732451-D1A1-4E30-8DF5-1822CF6CA82E}">
      <dsp:nvSpPr>
        <dsp:cNvPr id="0" name=""/>
        <dsp:cNvSpPr/>
      </dsp:nvSpPr>
      <dsp:spPr>
        <a:xfrm>
          <a:off x="4060593" y="770409"/>
          <a:ext cx="790877" cy="9251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060593" y="955444"/>
        <a:ext cx="553614" cy="555107"/>
      </dsp:txXfrm>
    </dsp:sp>
    <dsp:sp modelId="{A654AF68-9300-4BBB-80B8-D94C30D5C831}">
      <dsp:nvSpPr>
        <dsp:cNvPr id="0" name=""/>
        <dsp:cNvSpPr/>
      </dsp:nvSpPr>
      <dsp:spPr>
        <a:xfrm>
          <a:off x="5224526" y="113831"/>
          <a:ext cx="3730555" cy="2238333"/>
        </a:xfrm>
        <a:prstGeom prst="roundRect">
          <a:avLst>
            <a:gd name="adj" fmla="val 1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Before running the code, make sure you have these libraries installed: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pygame</a:t>
          </a:r>
          <a:r>
            <a:rPr lang="en-US" sz="1400" kern="1200" dirty="0"/>
            <a:t> for the game interface.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numpy</a:t>
          </a:r>
          <a:r>
            <a:rPr lang="en-US" sz="1400" kern="1200" dirty="0"/>
            <a:t> for handling arrays and matrix operations.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/>
            <a:t>TensorFlow</a:t>
          </a:r>
          <a:r>
            <a:rPr lang="en-US" sz="1400" kern="1200" dirty="0"/>
            <a:t> for machine learning components.</a:t>
          </a:r>
        </a:p>
      </dsp:txBody>
      <dsp:txXfrm>
        <a:off x="5290085" y="179390"/>
        <a:ext cx="3599437" cy="2107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mbank.com.au/latest/vogue-codes-summit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Farshid.Keivanian@torrens.edu.au" TargetMode="External"/><Relationship Id="rId2" Type="http://schemas.openxmlformats.org/officeDocument/2006/relationships/hyperlink" Target="mailto:Farshid.Keivanian@uts.edu.a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arshid.Keivanian@acu.edu.au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Real-World Applications of AI and Machine Learning From Research to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42" y="2253369"/>
            <a:ext cx="5534021" cy="242551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Thank you to the ICELTS 2025 &amp; Study Abroad Program Team</a:t>
            </a:r>
            <a:br>
              <a:rPr lang="en-US" sz="2800" dirty="0"/>
            </a:br>
            <a:r>
              <a:rPr lang="en-US" sz="2800" dirty="0"/>
              <a:t>for the opportunity to share today’s workshop.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36DAD-29B0-E6D3-0908-01E6580E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E0A7E82-1751-ADED-8E0A-C95C729E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BCFD0E-5AFF-4172-56D4-00D4529B7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1E14A-590E-B5F9-E5F9-5695F5B4E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DCC33-8629-8DC5-3779-C63D8B2D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01D8E2-C73A-555C-F5F9-5A1207BA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6A92B3-1292-B053-18FC-F506BE874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71DD-971E-AC61-B818-46CAFD95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3000" dirty="0">
                <a:solidFill>
                  <a:srgbClr val="FFFFFF"/>
                </a:solidFill>
              </a:rPr>
              <a:t>AI in Healthcare – Smarter, Faster, Safer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15D8-4078-C16F-BD24-3D5B1A3AB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947481"/>
            <a:ext cx="6113337" cy="5264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Drug Discovery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Speeds up how we find new medicines by testing ideas using machine learning.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Real-world analogy: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AI in healthcare is like a smart doctor that never sleeps—analyzing data 24/7 to save lives.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FB359286-BDE8-6C54-434F-E9DAF62AA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01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D9FBF-E884-A741-25D5-849CEC35D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90EE3B-1A77-CEAA-3B98-9A30AF295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738A2-1997-DC23-5B98-AA21D7D09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2766B6-B612-EC40-AD94-0DF7C36B3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0B50D3-E8E5-BD24-7BC5-83E47CEE5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8D1321-5552-F395-D174-B7DA97BF8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750A1-D58F-3E62-4913-8B2EC7A1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94133-40B7-FE7B-8673-177162B5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3000" dirty="0">
                <a:solidFill>
                  <a:srgbClr val="FFFFFF"/>
                </a:solidFill>
              </a:rPr>
              <a:t>AI in Business &amp; Marketing – Smarter Selling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8C2E-8156-5FBF-1792-F66FE8254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1248563"/>
            <a:ext cx="6113337" cy="4661956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Smart Recommendations</a:t>
            </a:r>
            <a:br>
              <a:rPr lang="en-US" sz="2800" dirty="0"/>
            </a:br>
            <a:r>
              <a:rPr lang="en-US" sz="2800" dirty="0"/>
              <a:t>Like Netflix or Amazon knowing what you want before you do.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24/7 Chatbots</a:t>
            </a:r>
            <a:br>
              <a:rPr lang="en-US" sz="2800" dirty="0"/>
            </a:br>
            <a:r>
              <a:rPr lang="en-US" sz="2800" dirty="0"/>
              <a:t>Virtual assistants that answer customer questions instantly—even at 2 AM!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69153EA6-1A98-3C2E-2864-BB1AB30570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773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2F0C4-29ED-0DEE-D6F0-26D5D3C8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596049-6EB7-5984-D09D-8F661640D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3A1BAC-E837-EDEC-DDEE-7B416CDD0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A8CAFB-2ED6-AA5A-F14E-3E0B0CDB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DDE56-5490-0EDB-459E-2B20CCE0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55A9CE-5769-8CFC-8DF4-E854E2E71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1977B-0D84-591C-F7CC-AC214EADE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0C36E-BCBC-C10F-6A0A-ECAFED62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3000" dirty="0">
                <a:solidFill>
                  <a:srgbClr val="FFFFFF"/>
                </a:solidFill>
              </a:rPr>
              <a:t>AI in Business &amp; Marketing – Smarter Selling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BF77C-0880-2EEC-6996-7D325755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485150"/>
            <a:ext cx="6113337" cy="6188782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Behavior Prediction</a:t>
            </a:r>
            <a:br>
              <a:rPr lang="en-US" sz="2800" dirty="0"/>
            </a:br>
            <a:r>
              <a:rPr lang="en-US" sz="2800" dirty="0"/>
              <a:t>AI studies your clicks to guess what you’ll buy next—like a digital mind reader.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Real-world analogy:</a:t>
            </a:r>
            <a:br>
              <a:rPr lang="en-US" sz="2800" dirty="0"/>
            </a:br>
            <a:r>
              <a:rPr lang="en-US" sz="2800" dirty="0"/>
              <a:t>AI in business is like a personal shopper and support agent combined—working nonstop to boost sales and satisfaction.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83B1D584-F3D6-2663-170A-CFEF81E1BF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52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1C36AF-A685-3ADF-9BDF-DBC4A11B0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B89C32-D4CF-E8E2-8325-03E7F8F60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E3042-84F1-D851-D3C4-8AA86F523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6A65CC-2B38-9CE9-D6CC-9004BB84C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D978EF-FDEA-063D-A151-C164CDDB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9B400A-7075-F1EF-20C5-0B9E782B7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65D430-A58A-F347-2433-499B388A9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34B76-CAF2-A309-A692-45DAD6EC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AI in Cybersecurity – The Digital Bodyguard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A768-FA9E-0D77-FDF2-5384E6722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947481"/>
            <a:ext cx="6113337" cy="5264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Intrusion Detection</a:t>
            </a:r>
            <a:br>
              <a:rPr lang="en-US" sz="2800" dirty="0"/>
            </a:br>
            <a:r>
              <a:rPr lang="en-US" sz="2800" dirty="0"/>
              <a:t>AI spots unusual activity (like someone sneaking into your house at night).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Malware Classification</a:t>
            </a:r>
            <a:br>
              <a:rPr lang="en-US" sz="2800" dirty="0"/>
            </a:br>
            <a:r>
              <a:rPr lang="en-US" sz="2800" dirty="0"/>
              <a:t>Sorting good files from bad—like a spam filter but for viruses.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7CBDA962-0222-5313-A9A3-311520AA22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37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591CAB-2587-D527-4073-A1E6BA184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70C877-E248-6F54-A511-3EA96E652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2F841-B70E-A751-0DEC-E6B36792D1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537C7A-2082-642A-5941-1DF932E1C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D8F4FB-B42E-5C70-FDC5-5B038950A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E6DD1F1-01BF-EB42-A6B1-48DEDC9BA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B9D72F-FEA0-FCAB-D316-5414246D8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7761-210F-B083-4155-46051523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AI in Cybersecurity – The Digital Bodyguard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71D5-0CB9-83A5-2C2C-44ABAEF0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947481"/>
            <a:ext cx="6113337" cy="5264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Ethical Hacking</a:t>
            </a:r>
            <a:br>
              <a:rPr lang="en-US" sz="2800" dirty="0"/>
            </a:br>
            <a:r>
              <a:rPr lang="en-US" sz="2800" dirty="0"/>
              <a:t>Using smart tools (like ZAP) + ML to test systems before real hackers do.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Real-world analogy:</a:t>
            </a:r>
            <a:br>
              <a:rPr lang="en-US" sz="2800" dirty="0"/>
            </a:br>
            <a:r>
              <a:rPr lang="en-US" sz="2800" dirty="0"/>
              <a:t>Think of AI as a smart security guard who learns over time what a real threat looks like—faster than any human could.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58F3BC1E-0ADC-85AB-D4F9-B1F7058F83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01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4A550-BB9A-FD2C-0A91-A621B7B9A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E5BBEB-0253-5477-6FD4-EAACECFD7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B2F051-DAA2-175E-1C07-9B1E27CAD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DC0D9F-4712-D825-C182-094D01A8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6A3F98-1A08-991A-E7BA-26221D69D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0E3C76-71E1-CDA8-8E0B-AFFCBCA6D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9A65BC-970F-7361-C767-F8637279D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CDF33-3258-DD96-E7CB-1452AB04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Case Study Activity (Group Task)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1DD1-7C2E-805E-E62F-702280A84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947481"/>
            <a:ext cx="6113337" cy="5264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Provide a short real-world scenario (e.g., fake news detection)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data is needed? What AI tools might help?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Discussion in pairs or small groups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C0708432-D0FA-BBC8-FE40-3EE1EE8ADC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684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320B4-31B2-925F-AC6C-55643514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F9065F-5DD8-B4C7-682C-BBFF34635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069F5-4D67-EE14-DF60-52A5CAE50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99AF61-C5C6-9D5F-569A-7F7ED0D35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F40D50-7910-DB58-E372-5F3095221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DC15C6-8911-7922-DCB9-BA6D882C5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A9C160-1710-BC97-523B-37F20C923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2320-FDBF-3769-6F4C-142486F34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Build a Simple Model (Guided Demo)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52253-2002-F6EE-B0A3-CD5ACD11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947481"/>
            <a:ext cx="6113337" cy="5264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Using a small dataset (e.g., student performance or diabetes dataset)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Show basic steps: import data, preprocess, train a simple model, evaluate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Tools: Google </a:t>
            </a:r>
            <a:r>
              <a:rPr lang="en-US" sz="2800" dirty="0" err="1"/>
              <a:t>Colab</a:t>
            </a:r>
            <a:r>
              <a:rPr lang="en-US" sz="2800" dirty="0"/>
              <a:t> (if internet), or PowerPoint with screenshots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3AB897E9-E72B-7509-D834-31B45B631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224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96D7F-6BF0-AB6C-D0CE-90B50E59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529D1A-5E3D-CDC9-55EE-A043342F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36CFDA-83D0-C7FF-C314-47E2E89D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E0955-C3DA-B7D3-58CC-9D08C778C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944147-F928-0092-27D3-2A2F8D974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2DCCFFA-0CA8-D43F-4C8A-13C548AFD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5B6470-22FE-9886-AEF5-5EEFF53B9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6555F-42E5-751F-9B5E-B7E916C6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7" y="2501984"/>
            <a:ext cx="2401025" cy="118958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Ethics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D5CA-6B17-658A-7975-4BEA15F6F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10138"/>
            <a:ext cx="6113337" cy="6837723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Making AI fairer and more trustworthy</a:t>
            </a:r>
            <a:endParaRPr lang="en-US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Bias in AI:</a:t>
            </a:r>
            <a:br>
              <a:rPr lang="en-US" sz="2800" dirty="0"/>
            </a:br>
            <a:r>
              <a:rPr lang="en-US" sz="2800" dirty="0"/>
              <a:t>Sometimes AI learns stereotypes from data (e.g., hiring tools preferring one gender over another).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E9DB47B4-A3EC-BA35-481B-FB55C35774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78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DD102-4468-1D13-5D37-C656A5AB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EF2974-2862-467F-25FA-B9BD1E95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523B3A-3156-3CF9-4594-5A7F16D6A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77AAA-819F-B509-130A-24C619C22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0DDF9E-D3C7-2990-A5F9-61339A5C0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00D523D-6B12-A15C-524D-8C672CC7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6237F-6187-EEC1-CB80-1E0A4CEF1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079F6-7E71-FA59-EE1B-7D12CA6B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47" y="2501984"/>
            <a:ext cx="2401025" cy="118958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Ethics &amp;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5DBA-0A57-35AC-118D-9AECA361E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10138"/>
            <a:ext cx="6113337" cy="6837723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Privacy Issues:</a:t>
            </a:r>
            <a:br>
              <a:rPr lang="en-US" sz="2800" dirty="0"/>
            </a:br>
            <a:r>
              <a:rPr lang="en-US" sz="2800" dirty="0"/>
              <a:t>AI needs data—lots of it. But how do we protect personal info while training smart models?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Responsible AI (XAI &amp; Fairness):</a:t>
            </a:r>
            <a:br>
              <a:rPr lang="en-US" sz="2800" dirty="0"/>
            </a:br>
            <a:r>
              <a:rPr lang="en-US" sz="2800" dirty="0"/>
              <a:t>We need to </a:t>
            </a:r>
            <a:r>
              <a:rPr lang="en-US" sz="2800" b="1" dirty="0"/>
              <a:t>explain</a:t>
            </a:r>
            <a:r>
              <a:rPr lang="en-US" sz="2800" dirty="0"/>
              <a:t> how AI makes decisions (XAI) and ensure it treats everyone fairly—like a fair referee in a game.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5698FF17-F9C7-B423-0685-38F63117A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007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FDE5C4-7457-F2D3-554A-E8EEA85D8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079AB12-19EC-B7F6-2442-42998A38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1560D-938C-3FBF-3DCA-558762A2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ED53-D8D4-8C88-5416-35539B424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46838B-B9EE-D244-10AE-64D8566C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3781E2-B532-1449-6D77-1B5284232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F4D414-511A-3D12-4922-74E847799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59AF5-FE7F-DEEA-B6F4-1930DF6C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Research to Industry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A353A-49BC-2C39-3B15-4DE7C1C3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1827061"/>
            <a:ext cx="6113337" cy="350496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Turning your ideas into real-world impact</a:t>
            </a:r>
            <a:endParaRPr lang="en-US" sz="28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From Uni to Industry:</a:t>
            </a:r>
            <a:br>
              <a:rPr lang="en-US" sz="2800" dirty="0"/>
            </a:br>
            <a:r>
              <a:rPr lang="en-US" sz="2800" dirty="0"/>
              <a:t>I’ll share how I moved from teaching &amp; research into real AI industry projects.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939D2A13-8171-AE1D-4CC2-513B291419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71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2E205-6D72-38F7-7D0A-9FA415414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73A31F-6F7E-B4C3-27ED-B5D1D166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746FA6F-4B60-169A-DFE7-EE0144972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D16C2E-B452-83E3-DE6D-351AA50E3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2EA9E-56F0-5092-F8CC-5531D5FDE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B5D18C-E57F-25B9-DC24-128AF707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2FAE97-DEBC-9EE9-BFDE-03947B566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8BFA28-F8B4-1DE0-94CD-ECBD60657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C9B25-7833-A0F2-0115-ED0679D2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Real-World Applications of AI and Machine Learning From Research to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DE700-12E3-C84C-51F4-751AB4E4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1107" y="10139"/>
            <a:ext cx="6042893" cy="6858001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  <a:buNone/>
            </a:pPr>
            <a:r>
              <a:rPr lang="en-US" sz="2200" dirty="0"/>
              <a:t>This session draws inspiration from real-world research I’m conducting at ACU and Torrens University—focusing on how </a:t>
            </a:r>
            <a:r>
              <a:rPr lang="en-US" sz="2200" b="1" dirty="0"/>
              <a:t>AI-powered and explainable systems</a:t>
            </a:r>
            <a:r>
              <a:rPr lang="en-US" sz="2200" dirty="0"/>
              <a:t> can support </a:t>
            </a:r>
            <a:r>
              <a:rPr lang="en-US" sz="2200" b="1" dirty="0"/>
              <a:t>ethical cybersecurity training</a:t>
            </a:r>
            <a:r>
              <a:rPr lang="en-US" sz="2200" dirty="0"/>
              <a:t> in education and small businesses.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Presented by:</a:t>
            </a:r>
            <a:r>
              <a:rPr lang="en-US" sz="2200" dirty="0"/>
              <a:t> Dr. Farshid Keivanian</a:t>
            </a:r>
            <a:br>
              <a:rPr lang="en-US" sz="2200" dirty="0"/>
            </a:br>
            <a:r>
              <a:rPr lang="en-US" sz="2200" b="1" dirty="0"/>
              <a:t>Affiliations:</a:t>
            </a:r>
            <a:r>
              <a:rPr lang="en-US" sz="2200" dirty="0"/>
              <a:t> UTS | ACU | Torrens University | Higher Education Institutions in Sydney</a:t>
            </a:r>
            <a:br>
              <a:rPr lang="en-US" sz="2200" dirty="0"/>
            </a:br>
            <a:r>
              <a:rPr lang="en-US" sz="2200" b="1" dirty="0"/>
              <a:t>Event:</a:t>
            </a:r>
            <a:r>
              <a:rPr lang="en-US" sz="2200" dirty="0"/>
              <a:t> ICELTS 2025 &amp; Study Abroad Program</a:t>
            </a:r>
            <a:br>
              <a:rPr lang="en-US" sz="2200" dirty="0"/>
            </a:br>
            <a:r>
              <a:rPr lang="en-US" sz="2200" b="1" dirty="0"/>
              <a:t>Date &amp; Time:</a:t>
            </a:r>
            <a:r>
              <a:rPr lang="en-US" sz="2200" dirty="0"/>
              <a:t> 21 May 2025 | 2:30–4:30 PM</a:t>
            </a:r>
            <a:br>
              <a:rPr lang="en-US" sz="2200" dirty="0"/>
            </a:br>
            <a:r>
              <a:rPr lang="en-US" sz="2200" b="1" dirty="0"/>
              <a:t>Venue:</a:t>
            </a:r>
            <a:r>
              <a:rPr lang="en-US" sz="2200" dirty="0"/>
              <a:t> Mathews Theatre B, UNSW Sydney</a:t>
            </a:r>
          </a:p>
        </p:txBody>
      </p:sp>
    </p:spTree>
    <p:extLst>
      <p:ext uri="{BB962C8B-B14F-4D97-AF65-F5344CB8AC3E}">
        <p14:creationId xmlns:p14="http://schemas.microsoft.com/office/powerpoint/2010/main" val="98576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D48B6-EA5D-2033-06C4-4A3F9CA1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8EE119-75B0-ED74-075E-0B0689D56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A04B85-DB13-22B1-FEAC-9A97E9301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9A8EF3-270D-6FC3-6AA5-102F454CC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1329BE-5459-9177-4410-7242311E6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0F9C70A-6F61-D3A2-3E0A-9908DA8C3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3CC9E2-FCED-2E17-0F58-78152AE9A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1ABBD-F594-58C6-3BEF-C55E9FF9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Research to Industry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9639-4373-C094-9376-2B7702559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1009403"/>
            <a:ext cx="6113337" cy="5140276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Practical Tips:</a:t>
            </a:r>
            <a:br>
              <a:rPr lang="en-US" sz="2800" dirty="0"/>
            </a:br>
            <a:r>
              <a:rPr lang="en-US" sz="2800" dirty="0"/>
              <a:t>Publishing your work, applying for internships, and collaborating with researchers or companies.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Your Growth Path:</a:t>
            </a:r>
            <a:br>
              <a:rPr lang="en-US" sz="2800" dirty="0"/>
            </a:br>
            <a:r>
              <a:rPr lang="en-US" sz="2800" dirty="0"/>
              <a:t>How to build your profile, gain hands-on experience, and make your skills stand out.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7D3A6914-CC9C-DE98-6EF8-511D6FDAA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7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74B6B2-9066-EE49-E3E5-A9BAA6CD4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4F75EF-171D-D78D-4B79-7694B7C4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C4618-7F77-3830-D6E8-7E5581D9F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3F5AF-0619-3088-55BC-ADE1B3644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993DAF-46C7-C359-BE46-8855EEA59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1E362F-19A2-EFCE-B4EF-9D4B394A1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20DE6E-F724-2336-936B-E1509D65A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89DAA-E8D4-E01E-54AD-554CC74FC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AI for Workplace Safety — Torrens x NVIDIA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2C42-F82E-09D5-F3E5-CE557306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856" y="16367"/>
            <a:ext cx="6113337" cy="3504960"/>
          </a:xfrm>
        </p:spPr>
        <p:txBody>
          <a:bodyPr anchor="ctr"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NVIDIA-funded AI research on real-time safety management in construction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Led by Prof. Tony Jan at Torrens’ AIRO Lab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89108ADC-7004-0147-AD87-DD9949F375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35F8B-DBFC-18ED-117D-2D28DD7F6B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03" t="19350" r="30130" b="16443"/>
          <a:stretch/>
        </p:blipFill>
        <p:spPr>
          <a:xfrm>
            <a:off x="5260769" y="3545400"/>
            <a:ext cx="3883231" cy="33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ED614D-FDA4-F4B6-B09D-0DEB32DFA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7F395E6-49B4-96CA-F347-3A32EF4BA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A8DC38-8B57-8103-F991-E5CDD414A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9EC92-7CA6-79F0-D278-837077EE0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6B1940-2256-CC5A-65F3-7243CAB9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8ED2D5-7916-FE86-093E-0E2BC4E75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3AB76-39E7-6BC6-C237-2B2CD86A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5025C-2B30-9B1A-F9D9-D78E3A8B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AI for Workplace Safety — Torrens x NVIDIA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3CD6E-99FD-FB27-EA48-2EF97900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949" y="10139"/>
            <a:ext cx="6113337" cy="4683870"/>
          </a:xfrm>
        </p:spPr>
        <p:txBody>
          <a:bodyPr anchor="ctr"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Physics-informed ML + Edge AI to detect collisions, structural risks, and unsafe worker behavior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it matters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Predictive safety saves lives, supports the construction industry, and shows how AI goes beyond tech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AE9F3D49-1E3F-DEFC-80D9-3164671195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FC25B-64DE-42DE-2114-7C0090F8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03" t="19350" r="30130" b="16443"/>
          <a:stretch/>
        </p:blipFill>
        <p:spPr>
          <a:xfrm>
            <a:off x="5765156" y="3974352"/>
            <a:ext cx="3378844" cy="28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E118F5-BC82-BF20-D78C-1440ED8A9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180F2D-0802-6E64-CD41-54A474170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AC833-E1A8-F06C-3099-EF0705267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3EF267-D4CD-C9C4-CA14-CCFBB662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0FA7D1-90E1-36D0-2E9B-5AA3FB336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5D8988-4753-9345-DB48-78C94D9D3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9DC4BB-1A11-9375-B955-4218E8D64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54961-B0B2-2682-2DDE-14D6E420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Applied Research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6C19-EAF0-E438-3F90-BDA99E6B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381" y="1768413"/>
            <a:ext cx="6113337" cy="3703582"/>
          </a:xfrm>
        </p:spPr>
        <p:txBody>
          <a:bodyPr anchor="ctr"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ACU Research Project Proposal</a:t>
            </a:r>
            <a:r>
              <a:rPr lang="en-US" sz="2800" dirty="0"/>
              <a:t>: Ethical AI for Penetration Testing in Cyber Labs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→ Tools: ZAP, Nmap, SHAP, LIME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→ Goal: Help students learn ethical hacking using explainable AI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75AA9692-3201-768C-7218-FD203246A0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418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6A16C-DFE3-EF0E-5007-8ED602CDD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B5A78-3EE8-BD41-66C5-54EAC1C2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4C5690-D178-3D89-BA9C-4EB260E1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9E8BD0-CB9F-34E5-BB9C-90875FACF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914089-9CCA-FB79-A05D-58070896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126C1D7-3282-1A1E-D7BE-D1FBBD827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08B84E-51BC-C45B-8916-36821B897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B478A-23F4-4540-0162-CDD29937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Applied Research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4AFA-64F5-98F9-D034-E966F3A0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381" y="1111872"/>
            <a:ext cx="6113337" cy="5016664"/>
          </a:xfrm>
        </p:spPr>
        <p:txBody>
          <a:bodyPr anchor="ctr"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Torrens Proposal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XR &amp; LLM-based AI tutors for cybersecurity training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AI tutors that give real-time feedback in virtual labs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Goal: Boost confidence and skills through immersive learning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Outcome: Open-source tools, student research, grant submissions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173FD4CA-0B64-8BCE-E203-94FD9D15E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44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53556-FE11-6B4C-610F-2ADA0589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07F762-6614-9BA6-9924-3B0B4D60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7FC52-0008-052B-2A0B-E37FB6F63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A6E700-332C-B4B6-F95A-381FA8F4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189CB6-495C-F7FE-5EFE-8612D5154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31AC8A5-4490-0B48-65FA-E9A80BE63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1FEE7A-E1D9-9EEF-BA98-10D5ADF1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3E134-343C-6901-FC6B-F9164450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Applied Research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77BD-E96B-772E-49F0-D24C4DE2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381" y="1111872"/>
            <a:ext cx="6113337" cy="5016664"/>
          </a:xfrm>
        </p:spPr>
        <p:txBody>
          <a:bodyPr anchor="ctr">
            <a:no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dirty="0">
                <a:latin typeface="+mj-lt"/>
              </a:rPr>
              <a:t>Tic-Tac-Toe with Functions &amp; AI Logic</a:t>
            </a:r>
            <a:endParaRPr lang="en-US" altLang="en-US" sz="2800" dirty="0">
              <a:latin typeface="+mj-lt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+mj-lt"/>
              </a:rPr>
              <a:t>Shows modular coding with functions (e.g., </a:t>
            </a:r>
            <a:r>
              <a:rPr lang="en-US" altLang="en-US" sz="2800" dirty="0" err="1">
                <a:latin typeface="+mj-lt"/>
              </a:rPr>
              <a:t>check_winner</a:t>
            </a:r>
            <a:r>
              <a:rPr lang="en-US" altLang="en-US" sz="2800" dirty="0">
                <a:latin typeface="+mj-lt"/>
              </a:rPr>
              <a:t>(), </a:t>
            </a:r>
            <a:r>
              <a:rPr lang="en-US" altLang="en-US" sz="2800" dirty="0" err="1">
                <a:latin typeface="+mj-lt"/>
              </a:rPr>
              <a:t>draw_board</a:t>
            </a:r>
            <a:r>
              <a:rPr lang="en-US" altLang="en-US" sz="2800" dirty="0">
                <a:latin typeface="+mj-lt"/>
              </a:rPr>
              <a:t>())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+mj-lt"/>
              </a:rPr>
              <a:t>Introduces AI with rule-based or minimax decision-making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+mj-lt"/>
              </a:rPr>
              <a:t>A fun way to learn about loops, conditionals, and algorithm design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936115D8-B50D-5138-B348-A1C4C272A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9694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0D46D-CEF3-5952-2420-D68940ED9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037D69-5AD2-E353-1526-0E43BD198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5E617B-4BB7-1543-A982-399DDC0C2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28084E-E5EE-7ECA-D868-761ED31D6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B60AB6-10E3-6F51-9E81-5198CECB2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AD529C-082A-F97E-A990-9A3A5527D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3E96AE-D400-C65B-254A-37F756485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B740F-93FA-1EA7-2EC8-4249A14F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Applied Research in Action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D47012BB-CF99-2C9B-B9C2-C26AC8D096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B1B0B-82BD-45FF-0215-DD893D678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26813" r="56982" b="55131"/>
          <a:stretch/>
        </p:blipFill>
        <p:spPr>
          <a:xfrm>
            <a:off x="3028376" y="41488"/>
            <a:ext cx="6125863" cy="2107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CF4C43-B817-1060-C2F7-07A35A2B3818}"/>
              </a:ext>
            </a:extLst>
          </p:cNvPr>
          <p:cNvSpPr txBox="1"/>
          <p:nvPr/>
        </p:nvSpPr>
        <p:spPr>
          <a:xfrm>
            <a:off x="3101106" y="2159576"/>
            <a:ext cx="6040607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game is a standard Tic-Tac-Toe where two players ("Human" and "AI") take turns to mark spaces in a 3x3 grid. 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127400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16F33-B6E8-E962-86C0-391201491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06009-3184-0967-6422-DC5D77D1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850" y="448721"/>
            <a:ext cx="3535497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Applied Research in Action</a:t>
            </a:r>
          </a:p>
        </p:txBody>
      </p:sp>
      <p:pic>
        <p:nvPicPr>
          <p:cNvPr id="6" name="Presentation">
            <a:hlinkClick r:id="" action="ppaction://media"/>
            <a:extLst>
              <a:ext uri="{FF2B5EF4-FFF2-40B4-BE49-F238E27FC236}">
                <a16:creationId xmlns:a16="http://schemas.microsoft.com/office/drawing/2014/main" id="{9FA87812-CB9A-2412-A07E-23EE117AE6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759" y="1707786"/>
            <a:ext cx="4897609" cy="3967063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95850" y="1749756"/>
            <a:ext cx="35387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CD5557-C466-9844-CB5D-8F25DAF32D0C}"/>
              </a:ext>
            </a:extLst>
          </p:cNvPr>
          <p:cNvSpPr txBox="1"/>
          <p:nvPr/>
        </p:nvSpPr>
        <p:spPr>
          <a:xfrm>
            <a:off x="4895850" y="1909192"/>
            <a:ext cx="4248150" cy="36477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objective is to achieve three consecutive marks horizontally, vertically, or diagonally. The game ends when all spaces are filled or a player wins.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95850" y="5707672"/>
            <a:ext cx="35354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DD412430-622A-0F5A-D9C3-03A451C88B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73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13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5F404-4411-2CCC-E584-A0AE5F3C0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9E247A9-225D-FCCB-DEF9-3ED3E0E78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A614BC8-09C7-14FA-5839-03D9A3336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27B6859-7765-540B-7BEE-197C587F9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D26EB6BC-6994-B1F2-8090-489DB87F05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1669127-32DD-AD57-76C3-D5318A3D2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9501"/>
            <a:ext cx="8098971" cy="234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Modular Code through Functions: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Functions allow for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reusability, readability, and modularity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code breaks down the game logic into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well-defined functions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demonstrating the principles of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programming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16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1ACE7A-9BDA-FAD6-C6AC-124E200CD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34E5FDE-3539-574F-1F1A-1CADB8233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D701A39-2248-1C2D-1C15-EB47721C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699819B-CC56-0AFD-EC38-97F6B1885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9147ADFE-CB79-614B-5574-D0651E4C19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4BE8E6-912C-B91F-1BF1-98F97A9E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43912"/>
              </p:ext>
            </p:extLst>
          </p:nvPr>
        </p:nvGraphicFramePr>
        <p:xfrm>
          <a:off x="27777" y="1860991"/>
          <a:ext cx="9155875" cy="3886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667922">
                  <a:extLst>
                    <a:ext uri="{9D8B030D-6E8A-4147-A177-3AD203B41FA5}">
                      <a16:colId xmlns:a16="http://schemas.microsoft.com/office/drawing/2014/main" val="4162634408"/>
                    </a:ext>
                  </a:extLst>
                </a:gridCol>
                <a:gridCol w="6487953">
                  <a:extLst>
                    <a:ext uri="{9D8B030D-6E8A-4147-A177-3AD203B41FA5}">
                      <a16:colId xmlns:a16="http://schemas.microsoft.com/office/drawing/2014/main" val="4238688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Name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86759"/>
                  </a:ext>
                </a:extLst>
              </a:tr>
              <a:tr h="123957">
                <a:tc>
                  <a:txBody>
                    <a:bodyPr/>
                    <a:lstStyle/>
                    <a:p>
                      <a:r>
                        <a:rPr lang="en-US" sz="25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draw_board</a:t>
                      </a:r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Draws the Tic-Tac-Toe grid and updates the display.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110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check_win</a:t>
                      </a:r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Checks if a player has won or if the game is a draw.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94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ai_move</a:t>
                      </a:r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Uses the trained neural network to predict the AI’s next move.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113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5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display_message(message)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5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Displays the final game result on a new window.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1987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4DD5BAA-335E-B34E-AE89-D6C92A5A4B38}"/>
              </a:ext>
            </a:extLst>
          </p:cNvPr>
          <p:cNvSpPr txBox="1"/>
          <p:nvPr/>
        </p:nvSpPr>
        <p:spPr>
          <a:xfrm>
            <a:off x="-23751" y="136577"/>
            <a:ext cx="71845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Examples of Functions in the Code: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functions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encapsulate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logic, making the program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more organized and reusable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6062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5EB026-C8CF-3CC9-4D74-11832FEAC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961F0-680A-ADA2-0BE8-45C0B741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Introduction &amp; Session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A83-C529-34BF-45A0-32D3534C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362197"/>
            <a:ext cx="6113337" cy="6434688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b="1" dirty="0"/>
              <a:t>Today’s Goals:</a:t>
            </a:r>
            <a:endParaRPr lang="en-US" sz="2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Discover real-world AI/ML 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Bridge academic research with industry use cases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Engage in hands-on tasks and group discussion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390770FE-91B3-34FF-5BB7-973EB2E388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847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2A1FC-F5E6-5AE9-6219-DDF658145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8FEFD-5D34-DDEB-0AA4-831AC0BD6508}"/>
              </a:ext>
            </a:extLst>
          </p:cNvPr>
          <p:cNvSpPr txBox="1"/>
          <p:nvPr/>
        </p:nvSpPr>
        <p:spPr>
          <a:xfrm>
            <a:off x="93584" y="1698151"/>
            <a:ext cx="8956832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pip install </a:t>
            </a:r>
            <a:r>
              <a:rPr lang="en-US" sz="21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21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numpy</a:t>
            </a:r>
            <a:r>
              <a:rPr lang="en-US" sz="21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tensorflow</a:t>
            </a:r>
            <a:endParaRPr lang="en-US" sz="21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841E5-EF80-14C8-A16A-66A654D66C67}"/>
              </a:ext>
            </a:extLst>
          </p:cNvPr>
          <p:cNvSpPr txBox="1"/>
          <p:nvPr/>
        </p:nvSpPr>
        <p:spPr>
          <a:xfrm>
            <a:off x="94297" y="2090674"/>
            <a:ext cx="8956832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AU" sz="2100" dirty="0">
                <a:latin typeface="Calibri" panose="020F0502020204030204" pitchFamily="34" charset="0"/>
                <a:cs typeface="Calibri" panose="020F0502020204030204" pitchFamily="34" charset="0"/>
              </a:rPr>
              <a:t>Before running the code, make sure these necessary libraries are installed.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FFE1F3-36A9-067B-E5F6-1CD7DA95BA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5" t="12833" r="42250" b="76100"/>
          <a:stretch/>
        </p:blipFill>
        <p:spPr>
          <a:xfrm>
            <a:off x="93584" y="5023485"/>
            <a:ext cx="7510223" cy="9234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81FA05D-5489-67CF-7B53-D56F1259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57250"/>
            <a:ext cx="9144001" cy="840658"/>
          </a:xfrm>
        </p:spPr>
        <p:txBody>
          <a:bodyPr>
            <a:normAutofit fontScale="90000"/>
          </a:bodyPr>
          <a:lstStyle/>
          <a:p>
            <a:r>
              <a:rPr lang="en-US" sz="2550" b="1" dirty="0">
                <a:latin typeface="Calibri (Body)"/>
              </a:rPr>
              <a:t>Modular Programming and AI: Implementing Functions in a Tic-Tac-Toe Game</a:t>
            </a:r>
            <a:endParaRPr lang="en-AU" sz="2550" b="1" dirty="0">
              <a:latin typeface="Calibri (Body)"/>
            </a:endParaRPr>
          </a:p>
        </p:txBody>
      </p:sp>
      <p:graphicFrame>
        <p:nvGraphicFramePr>
          <p:cNvPr id="11" name="TextBox 5">
            <a:extLst>
              <a:ext uri="{FF2B5EF4-FFF2-40B4-BE49-F238E27FC236}">
                <a16:creationId xmlns:a16="http://schemas.microsoft.com/office/drawing/2014/main" id="{699F8849-A132-2120-D601-6FA1D28DAB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427429"/>
              </p:ext>
            </p:extLst>
          </p:nvPr>
        </p:nvGraphicFramePr>
        <p:xfrm>
          <a:off x="94298" y="2487220"/>
          <a:ext cx="8956831" cy="2465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6412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3A70CD-A892-4561-F7F6-7B2F5BBF2415}"/>
              </a:ext>
            </a:extLst>
          </p:cNvPr>
          <p:cNvSpPr txBox="1"/>
          <p:nvPr/>
        </p:nvSpPr>
        <p:spPr>
          <a:xfrm>
            <a:off x="0" y="1697908"/>
            <a:ext cx="9144001" cy="4154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85763" indent="-385763">
              <a:buAutoNum type="arabicPeriod"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Import Necessary Libraries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3B7E4-7CA7-015F-1B7D-44CC81248A08}"/>
              </a:ext>
            </a:extLst>
          </p:cNvPr>
          <p:cNvSpPr txBox="1"/>
          <p:nvPr/>
        </p:nvSpPr>
        <p:spPr>
          <a:xfrm>
            <a:off x="0" y="2579647"/>
            <a:ext cx="4843463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sys</a:t>
            </a:r>
            <a:endParaRPr lang="en-US" sz="19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random</a:t>
            </a:r>
            <a:endParaRPr lang="en-US" sz="19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numpy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endParaRPr lang="en-US" sz="19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endParaRPr lang="en-US" sz="19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tensorflow</a:t>
            </a:r>
            <a:r>
              <a:rPr lang="en-US" sz="19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.keras.models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Sequential</a:t>
            </a:r>
          </a:p>
          <a:p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tensorflow</a:t>
            </a:r>
            <a:r>
              <a:rPr lang="en-US" sz="19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.keras.layers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Dense</a:t>
            </a:r>
          </a:p>
          <a:p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from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tensorflow</a:t>
            </a:r>
            <a:r>
              <a:rPr lang="en-US" sz="19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.keras.optimizers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9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sz="19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Adam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828BF-52A4-F1D6-4ADD-256D6070E7D4}"/>
              </a:ext>
            </a:extLst>
          </p:cNvPr>
          <p:cNvSpPr txBox="1"/>
          <p:nvPr/>
        </p:nvSpPr>
        <p:spPr>
          <a:xfrm>
            <a:off x="4930614" y="2579647"/>
            <a:ext cx="4213386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14313" indent="-214313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Imports: 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Necessary libraries for game mechanics, neural networks, and basic Python functionality.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8C9BEE-FA64-F98D-C5DA-538C4543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57250"/>
            <a:ext cx="9144001" cy="840658"/>
          </a:xfrm>
        </p:spPr>
        <p:txBody>
          <a:bodyPr>
            <a:normAutofit fontScale="90000"/>
          </a:bodyPr>
          <a:lstStyle/>
          <a:p>
            <a:r>
              <a:rPr lang="en-US" sz="2550" b="1" dirty="0">
                <a:latin typeface="Calibri (Body)"/>
              </a:rPr>
              <a:t>Modular Programming and AI: Implementing Functions in a Tic-Tac-Toe Game</a:t>
            </a:r>
            <a:endParaRPr lang="en-AU" sz="255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33299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3A70CD-A892-4561-F7F6-7B2F5BBF2415}"/>
              </a:ext>
            </a:extLst>
          </p:cNvPr>
          <p:cNvSpPr txBox="1"/>
          <p:nvPr/>
        </p:nvSpPr>
        <p:spPr>
          <a:xfrm>
            <a:off x="93585" y="1865885"/>
            <a:ext cx="3646590" cy="48045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75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altLang="en-US" sz="1875" b="1" dirty="0" err="1">
                <a:latin typeface="Calibri" panose="020F0502020204030204" pitchFamily="34" charset="0"/>
                <a:cs typeface="Calibri" panose="020F0502020204030204" pitchFamily="34" charset="0"/>
              </a:rPr>
              <a:t>Initilisation</a:t>
            </a:r>
            <a:r>
              <a:rPr lang="en-US" altLang="en-US" sz="1875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en-US" sz="18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D6AC6-DF00-71DD-485F-0F4FC8F4211E}"/>
              </a:ext>
            </a:extLst>
          </p:cNvPr>
          <p:cNvSpPr txBox="1"/>
          <p:nvPr/>
        </p:nvSpPr>
        <p:spPr>
          <a:xfrm>
            <a:off x="93585" y="2757554"/>
            <a:ext cx="3646591" cy="32662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75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875" b="1" dirty="0" err="1">
                <a:latin typeface="Calibri" panose="020F0502020204030204" pitchFamily="34" charset="0"/>
                <a:cs typeface="Calibri" panose="020F0502020204030204" pitchFamily="34" charset="0"/>
              </a:rPr>
              <a:t>Pygame</a:t>
            </a:r>
            <a:r>
              <a:rPr lang="en-US" altLang="en-US" sz="1875" b="1" dirty="0">
                <a:latin typeface="Calibri" panose="020F0502020204030204" pitchFamily="34" charset="0"/>
                <a:cs typeface="Calibri" panose="020F0502020204030204" pitchFamily="34" charset="0"/>
              </a:rPr>
              <a:t> Initialization</a:t>
            </a:r>
            <a:r>
              <a:rPr lang="en-US" altLang="en-US" sz="1875" dirty="0">
                <a:latin typeface="Calibri" panose="020F0502020204030204" pitchFamily="34" charset="0"/>
                <a:cs typeface="Calibri" panose="020F0502020204030204" pitchFamily="34" charset="0"/>
              </a:rPr>
              <a:t>: Starts the </a:t>
            </a:r>
            <a:r>
              <a:rPr lang="en-US" altLang="en-US" sz="1875" dirty="0" err="1">
                <a:latin typeface="Calibri" panose="020F0502020204030204" pitchFamily="34" charset="0"/>
                <a:cs typeface="Calibri" panose="020F0502020204030204" pitchFamily="34" charset="0"/>
              </a:rPr>
              <a:t>Pygame</a:t>
            </a:r>
            <a:r>
              <a:rPr lang="en-US" altLang="en-US" sz="1875" dirty="0">
                <a:latin typeface="Calibri" panose="020F0502020204030204" pitchFamily="34" charset="0"/>
                <a:cs typeface="Calibri" panose="020F0502020204030204" pitchFamily="34" charset="0"/>
              </a:rPr>
              <a:t> engine to manage game elements.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75" b="1" dirty="0">
                <a:latin typeface="Calibri" panose="020F0502020204030204" pitchFamily="34" charset="0"/>
                <a:cs typeface="Calibri" panose="020F0502020204030204" pitchFamily="34" charset="0"/>
              </a:rPr>
              <a:t> Display Setup</a:t>
            </a:r>
            <a:r>
              <a:rPr lang="en-US" altLang="en-US" sz="1875" dirty="0">
                <a:latin typeface="Calibri" panose="020F0502020204030204" pitchFamily="34" charset="0"/>
                <a:cs typeface="Calibri" panose="020F0502020204030204" pitchFamily="34" charset="0"/>
              </a:rPr>
              <a:t>: A window of size 300x300 pixels is created.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75" b="1" dirty="0">
                <a:latin typeface="Calibri" panose="020F0502020204030204" pitchFamily="34" charset="0"/>
                <a:cs typeface="Calibri" panose="020F0502020204030204" pitchFamily="34" charset="0"/>
              </a:rPr>
              <a:t> Font Initialization</a:t>
            </a:r>
            <a:r>
              <a:rPr lang="en-US" altLang="en-US" sz="1875" dirty="0">
                <a:latin typeface="Calibri" panose="020F0502020204030204" pitchFamily="34" charset="0"/>
                <a:cs typeface="Calibri" panose="020F0502020204030204" pitchFamily="34" charset="0"/>
              </a:rPr>
              <a:t>: A font of size 28 is created for text rendering.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75" b="1" dirty="0">
                <a:latin typeface="Calibri" panose="020F0502020204030204" pitchFamily="34" charset="0"/>
                <a:cs typeface="Calibri" panose="020F0502020204030204" pitchFamily="34" charset="0"/>
              </a:rPr>
              <a:t> Model Initialization</a:t>
            </a:r>
            <a:r>
              <a:rPr lang="en-US" altLang="en-US" sz="1875" dirty="0">
                <a:latin typeface="Calibri" panose="020F0502020204030204" pitchFamily="34" charset="0"/>
                <a:cs typeface="Calibri" panose="020F0502020204030204" pitchFamily="34" charset="0"/>
              </a:rPr>
              <a:t>: A neural network model with three layers is defined and compiled for predicting AI moves.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62F3B-BC1E-517E-18FB-06229CE8AEC3}"/>
              </a:ext>
            </a:extLst>
          </p:cNvPr>
          <p:cNvSpPr txBox="1"/>
          <p:nvPr/>
        </p:nvSpPr>
        <p:spPr>
          <a:xfrm>
            <a:off x="3740176" y="945740"/>
            <a:ext cx="5447402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Initialize </a:t>
            </a:r>
            <a:r>
              <a:rPr lang="en-US" sz="1350" dirty="0" err="1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init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Set up the display for the game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width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height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300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300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screen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display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set_mode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width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height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display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set_caption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'Tic-Tac-Toe'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Colors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black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white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Game variables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Represents a 3x3 grid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game_over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player_turn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 </a:t>
            </a:r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True if player's turn, False for AI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Initialize font, adjusting size to fit better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font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font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Font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28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Neural Network for the AI Player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Sequential()</a:t>
            </a:r>
          </a:p>
          <a:p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(Dense(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64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input_dim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activation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350" dirty="0" err="1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relu</a:t>
            </a:r>
            <a:r>
              <a:rPr lang="en-US" sz="135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))  </a:t>
            </a:r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Input layer for 9 board positions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(Dense(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64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activation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350" dirty="0" err="1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relu</a:t>
            </a:r>
            <a:r>
              <a:rPr lang="en-US" sz="135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))  </a:t>
            </a:r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Hidden layer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.add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(Dense(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9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activation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'linear'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))  </a:t>
            </a:r>
            <a:r>
              <a:rPr lang="en-US" sz="135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Output layer for each move's Q-value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.compile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loss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350" dirty="0" err="1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mse</a:t>
            </a:r>
            <a:r>
              <a:rPr lang="en-US" sz="135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optimizer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Adam())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F3BAFAC-D143-9131-21DD-FF0CC441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57250"/>
            <a:ext cx="3740176" cy="1008635"/>
          </a:xfrm>
        </p:spPr>
        <p:txBody>
          <a:bodyPr>
            <a:normAutofit fontScale="90000"/>
          </a:bodyPr>
          <a:lstStyle/>
          <a:p>
            <a:r>
              <a:rPr lang="en-US" sz="2550" b="1" dirty="0">
                <a:latin typeface="Calibri (Body)"/>
              </a:rPr>
              <a:t>Modular Programming and AI: Implementing Functions in a Tic-Tac-Toe Game</a:t>
            </a:r>
            <a:endParaRPr lang="en-AU" sz="255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67787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54D6AC6-DF00-71DD-485F-0F4FC8F4211E}"/>
              </a:ext>
            </a:extLst>
          </p:cNvPr>
          <p:cNvSpPr txBox="1"/>
          <p:nvPr/>
        </p:nvSpPr>
        <p:spPr>
          <a:xfrm>
            <a:off x="0" y="4999513"/>
            <a:ext cx="3740176" cy="1858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Draw Lines</a:t>
            </a:r>
            <a:r>
              <a:rPr lang="en-US" alt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Draws the Tic-Tac-Toe grid.</a:t>
            </a:r>
          </a:p>
          <a:p>
            <a:pPr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Draw Marks</a:t>
            </a:r>
            <a:r>
              <a:rPr lang="en-US" alt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Depending on the board state, draws 'X' or 'O' in the appropriate grid cell.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3CEBD5-A431-94D8-F1D2-3BD9D97F26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82" r="11621" b="-4"/>
          <a:stretch>
            <a:fillRect/>
          </a:stretch>
        </p:blipFill>
        <p:spPr>
          <a:xfrm>
            <a:off x="20" y="3"/>
            <a:ext cx="3046970" cy="41727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3A70CD-A892-4561-F7F6-7B2F5BBF2415}"/>
              </a:ext>
            </a:extLst>
          </p:cNvPr>
          <p:cNvSpPr txBox="1"/>
          <p:nvPr/>
        </p:nvSpPr>
        <p:spPr>
          <a:xfrm>
            <a:off x="3740176" y="658940"/>
            <a:ext cx="3646590" cy="5270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3. Drawing the Board: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62F3B-BC1E-517E-18FB-06229CE8AEC3}"/>
              </a:ext>
            </a:extLst>
          </p:cNvPr>
          <p:cNvSpPr txBox="1"/>
          <p:nvPr/>
        </p:nvSpPr>
        <p:spPr>
          <a:xfrm>
            <a:off x="3740176" y="1865885"/>
            <a:ext cx="5403825" cy="49628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draw_board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screen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fill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white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3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range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draw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screen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black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300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draw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screen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black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300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b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3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value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enumerate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%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endParaRPr lang="en-US" sz="135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35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value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draw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screen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black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draw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line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screen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black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25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135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value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draw</a:t>
            </a:r>
            <a:r>
              <a:rPr lang="en-US" sz="135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circle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screen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black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(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34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135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sz="135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375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54D6AC6-DF00-71DD-485F-0F4FC8F4211E}"/>
              </a:ext>
            </a:extLst>
          </p:cNvPr>
          <p:cNvSpPr txBox="1"/>
          <p:nvPr/>
        </p:nvSpPr>
        <p:spPr>
          <a:xfrm>
            <a:off x="0" y="5148086"/>
            <a:ext cx="3740176" cy="11859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Winning Positions</a:t>
            </a: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Checks predefined winning line combinations.</a:t>
            </a:r>
          </a:p>
          <a:p>
            <a:pPr defTabSz="9144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17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Determine Winner</a:t>
            </a:r>
            <a:r>
              <a:rPr lang="en-US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Returns which player won or if the game is a draw. </a:t>
            </a:r>
          </a:p>
        </p:txBody>
      </p:sp>
      <p:pic>
        <p:nvPicPr>
          <p:cNvPr id="13" name="Picture 12" descr="Cribbage board game in red, blue, and white">
            <a:extLst>
              <a:ext uri="{FF2B5EF4-FFF2-40B4-BE49-F238E27FC236}">
                <a16:creationId xmlns:a16="http://schemas.microsoft.com/office/drawing/2014/main" id="{91184479-77D6-84A9-0ADE-5EEF6163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91" r="29232" b="-2"/>
          <a:stretch>
            <a:fillRect/>
          </a:stretch>
        </p:blipFill>
        <p:spPr>
          <a:xfrm>
            <a:off x="20" y="3"/>
            <a:ext cx="3046970" cy="41727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3A70CD-A892-4561-F7F6-7B2F5BBF2415}"/>
              </a:ext>
            </a:extLst>
          </p:cNvPr>
          <p:cNvSpPr txBox="1"/>
          <p:nvPr/>
        </p:nvSpPr>
        <p:spPr>
          <a:xfrm>
            <a:off x="3740176" y="523973"/>
            <a:ext cx="3646590" cy="5270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4. Win Condition Check: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62F3B-BC1E-517E-18FB-06229CE8AEC3}"/>
              </a:ext>
            </a:extLst>
          </p:cNvPr>
          <p:cNvSpPr txBox="1"/>
          <p:nvPr/>
        </p:nvSpPr>
        <p:spPr>
          <a:xfrm>
            <a:off x="3740176" y="1865885"/>
            <a:ext cx="5403825" cy="481670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check_win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win_positions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7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), 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win_positions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'Human'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'AI'</a:t>
            </a:r>
            <a:endParaRPr lang="en-U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'Draw'</a:t>
            </a:r>
            <a:endParaRPr lang="en-U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753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3A70CD-A892-4561-F7F6-7B2F5BBF2415}"/>
              </a:ext>
            </a:extLst>
          </p:cNvPr>
          <p:cNvSpPr txBox="1"/>
          <p:nvPr/>
        </p:nvSpPr>
        <p:spPr>
          <a:xfrm>
            <a:off x="93585" y="1762838"/>
            <a:ext cx="3646590" cy="5270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5. AI decision making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D6AC6-DF00-71DD-485F-0F4FC8F4211E}"/>
              </a:ext>
            </a:extLst>
          </p:cNvPr>
          <p:cNvSpPr txBox="1"/>
          <p:nvPr/>
        </p:nvSpPr>
        <p:spPr>
          <a:xfrm>
            <a:off x="93585" y="2659423"/>
            <a:ext cx="3646591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Predictive Model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 Uses the neural network to predict the move values based on the current board state.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Legal Moves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 Ensures the AI only considers legal (empty) positions.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Choose Best Move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 The AI picks the position with the highest predicted value.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62F3B-BC1E-517E-18FB-06229CE8AEC3}"/>
              </a:ext>
            </a:extLst>
          </p:cNvPr>
          <p:cNvSpPr txBox="1"/>
          <p:nvPr/>
        </p:nvSpPr>
        <p:spPr>
          <a:xfrm>
            <a:off x="3740175" y="1750340"/>
            <a:ext cx="540382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ai_move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"""AI chooses the best move based on the neural network prediction."""</a:t>
            </a:r>
            <a:endParaRPr lang="en-U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reshape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predictions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model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.predict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)[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Apply a mask to remove illegal moves (positions already taken)</a:t>
            </a:r>
            <a:endParaRPr lang="en-U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legal_moves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1e7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enumerate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argmax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predictions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np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legal_moves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22981C-EC23-17CF-F823-8E028430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57250"/>
            <a:ext cx="9144001" cy="840658"/>
          </a:xfrm>
        </p:spPr>
        <p:txBody>
          <a:bodyPr>
            <a:normAutofit fontScale="90000"/>
          </a:bodyPr>
          <a:lstStyle/>
          <a:p>
            <a:r>
              <a:rPr lang="en-US" sz="2550" b="1" dirty="0">
                <a:latin typeface="Calibri (Body)"/>
              </a:rPr>
              <a:t>Modular Programming and AI: Implementing Functions in a Tic-Tac-Toe Game</a:t>
            </a:r>
            <a:endParaRPr lang="en-AU" sz="255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04273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3A70CD-A892-4561-F7F6-7B2F5BBF2415}"/>
              </a:ext>
            </a:extLst>
          </p:cNvPr>
          <p:cNvSpPr txBox="1"/>
          <p:nvPr/>
        </p:nvSpPr>
        <p:spPr>
          <a:xfrm>
            <a:off x="93585" y="1865885"/>
            <a:ext cx="3646590" cy="5270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6. Message Display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D6AC6-DF00-71DD-485F-0F4FC8F4211E}"/>
              </a:ext>
            </a:extLst>
          </p:cNvPr>
          <p:cNvSpPr txBox="1"/>
          <p:nvPr/>
        </p:nvSpPr>
        <p:spPr>
          <a:xfrm>
            <a:off x="93585" y="2469324"/>
            <a:ext cx="3646591" cy="24659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New Window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 Opens a new smaller window to display the game result.</a:t>
            </a:r>
          </a:p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 Render and Display Text</a:t>
            </a:r>
            <a:r>
              <a:rPr lang="en-US" alt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: Shows the final game outcome.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62F3B-BC1E-517E-18FB-06229CE8AEC3}"/>
              </a:ext>
            </a:extLst>
          </p:cNvPr>
          <p:cNvSpPr txBox="1"/>
          <p:nvPr/>
        </p:nvSpPr>
        <p:spPr>
          <a:xfrm>
            <a:off x="3740176" y="1851936"/>
            <a:ext cx="5403825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display_message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message_screen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set_mode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300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set_caption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'Game Over'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message_screen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fill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font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text_rect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get_rect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150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75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message_screen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blit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text_rect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flip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time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wait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2000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display</a:t>
            </a:r>
            <a:r>
              <a:rPr lang="en-US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quit</a:t>
            </a:r>
            <a:r>
              <a:rPr lang="en-US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FD3EC6-1B81-CF80-D073-D4BC4408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57250"/>
            <a:ext cx="9144001" cy="840658"/>
          </a:xfrm>
        </p:spPr>
        <p:txBody>
          <a:bodyPr>
            <a:normAutofit fontScale="90000"/>
          </a:bodyPr>
          <a:lstStyle/>
          <a:p>
            <a:r>
              <a:rPr lang="en-US" sz="2550" b="1" dirty="0">
                <a:latin typeface="Calibri (Body)"/>
              </a:rPr>
              <a:t>Modular Programming and AI: Implementing Functions in a Tic-Tac-Toe Game</a:t>
            </a:r>
            <a:endParaRPr lang="en-AU" sz="255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75763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3A70CD-A892-4561-F7F6-7B2F5BBF2415}"/>
              </a:ext>
            </a:extLst>
          </p:cNvPr>
          <p:cNvSpPr txBox="1"/>
          <p:nvPr/>
        </p:nvSpPr>
        <p:spPr>
          <a:xfrm>
            <a:off x="0" y="1923362"/>
            <a:ext cx="2662084" cy="52700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7. Main Game Loop</a:t>
            </a:r>
            <a:endParaRPr lang="en-US" alt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4D6AC6-DF00-71DD-485F-0F4FC8F4211E}"/>
              </a:ext>
            </a:extLst>
          </p:cNvPr>
          <p:cNvSpPr txBox="1"/>
          <p:nvPr/>
        </p:nvSpPr>
        <p:spPr>
          <a:xfrm>
            <a:off x="0" y="2462671"/>
            <a:ext cx="3004457" cy="3994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 Event Handling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: Processes quitting the game or human player moves.</a:t>
            </a:r>
          </a:p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 AI Moves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: If it's the AI's turn, it calculates and makes a move.</a:t>
            </a:r>
          </a:p>
          <a:p>
            <a:pPr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latin typeface="Calibri" panose="020F0502020204030204" pitchFamily="34" charset="0"/>
                <a:cs typeface="Calibri" panose="020F0502020204030204" pitchFamily="34" charset="0"/>
              </a:rPr>
              <a:t> Update Display</a:t>
            </a: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: Refreshes the game window to reflect the current state.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62F3B-BC1E-517E-18FB-06229CE8AEC3}"/>
              </a:ext>
            </a:extLst>
          </p:cNvPr>
          <p:cNvSpPr txBox="1"/>
          <p:nvPr/>
        </p:nvSpPr>
        <p:spPr>
          <a:xfrm>
            <a:off x="3004456" y="1361019"/>
            <a:ext cx="6139543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6A9955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# Main game loop</a:t>
            </a:r>
            <a:endParaRPr lang="en-US" sz="9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while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game_over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draw_board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for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get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QUIT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sys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exit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dirty="0" err="1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type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MOUSEBUTTONDOWN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event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.button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player_turn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mouse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get_pos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//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100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3</a:t>
            </a:r>
            <a:endParaRPr lang="en-US" sz="9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en-US" sz="9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check_win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       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game_over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en-US" sz="9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player_turn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False</a:t>
            </a:r>
            <a:endParaRPr lang="en-US" sz="9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player_turn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and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game_over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ai_move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board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index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en-US" sz="900" dirty="0">
                <a:solidFill>
                  <a:srgbClr val="B5CEA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endParaRPr lang="en-US" sz="9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check_win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is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569CD6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None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game_over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en-US" sz="9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player_turn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4FC1FF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endParaRPr lang="en-US" sz="9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display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flip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game_over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check_win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"Congratulations! You've won the game!"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'Human'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\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"Your hard work is commendable, but you need to try more."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result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D4D4D4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==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'AI'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\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    </a:t>
            </a:r>
            <a:r>
              <a:rPr lang="en-US" sz="900" dirty="0">
                <a:solidFill>
                  <a:srgbClr val="C586C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else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CE9178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"Game Over. It's a draw."</a:t>
            </a:r>
            <a:endParaRPr lang="en-US" sz="900" dirty="0">
              <a:solidFill>
                <a:srgbClr val="CCCCCC"/>
              </a:solidFill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display_message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9CDCFE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message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pygame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quit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900" dirty="0" err="1">
                <a:solidFill>
                  <a:srgbClr val="4EC9B0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sys</a:t>
            </a:r>
            <a:r>
              <a:rPr lang="en-US" sz="900" dirty="0" err="1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sz="900" dirty="0" err="1">
                <a:solidFill>
                  <a:srgbClr val="DCDCAA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exit</a:t>
            </a:r>
            <a:r>
              <a:rPr lang="en-US" sz="900" dirty="0">
                <a:solidFill>
                  <a:srgbClr val="CCCCCC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B45F05-1E03-D824-6A4A-1119A17E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57250"/>
            <a:ext cx="9144001" cy="840658"/>
          </a:xfrm>
        </p:spPr>
        <p:txBody>
          <a:bodyPr>
            <a:normAutofit fontScale="90000"/>
          </a:bodyPr>
          <a:lstStyle/>
          <a:p>
            <a:r>
              <a:rPr lang="en-US" sz="2550" b="1" dirty="0">
                <a:latin typeface="Calibri (Body)"/>
              </a:rPr>
              <a:t>Modular Programming and AI: Implementing Functions in a Tic-Tac-Toe Game</a:t>
            </a:r>
            <a:endParaRPr lang="en-AU" sz="2550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818482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6C87A-D197-6078-5AB3-9C4F431D8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20E6DA-C17A-82A5-AEAB-CA1BE50C1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C7E29C-7DCB-44CC-3066-2B0F9761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DAE94F-B3D3-29E1-E565-2986DEFA1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B0B567-A27D-B7DF-50E5-05762DCE9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C0DAEBB-0D24-0C7D-9671-0BF6E095D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0A27DA-A302-F7C2-1957-F91C23BD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4533B-477D-29B9-1B02-921E2A7D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BE921-8FFF-2ADD-954F-2EF9E18A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949" y="2047274"/>
            <a:ext cx="6113337" cy="2458652"/>
          </a:xfrm>
        </p:spPr>
        <p:txBody>
          <a:bodyPr anchor="ctr"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Would you be interested in working on real-world AI research like this during your degree?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BCC27944-2642-EC2B-D2E6-9E5FFC0E84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290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1CA31-1EC7-F5B1-EF5C-7FEF0CCD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59822D-A471-EFCB-0B8E-BE001275E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A6B9DF-87F0-3BB2-6BCE-9674CE73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064D3-D91C-2EEF-1C00-922A58F17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06076B-EFFD-F595-7BF0-0F951AD8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DC5053-F8EC-D9E9-AA2A-75C531AD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3F549-45EC-0696-99F6-D6C920A7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7368-5263-ED65-72B2-302842E1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5971-BA96-D5A6-1250-5469A7E0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949" y="2047274"/>
            <a:ext cx="6113337" cy="2458652"/>
          </a:xfrm>
        </p:spPr>
        <p:txBody>
          <a:bodyPr anchor="ctr">
            <a:no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If you were to apply AI in your local community or future job—what problem would you solve?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50FEF95A-FA51-0B82-089B-FA75C57090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49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9CB31-DF33-DAEE-90EC-2490A5C3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AC9F04-41D0-D17A-1D1C-5AF5B1553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33A0B-9B22-AA9C-551F-57D84F844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5ED40-6397-E99C-4E96-9A22783DB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E2C7B7-0BC8-8B3B-75D8-13FE6E7BE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1DB844-4E41-1314-996B-CB6070458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34150-90E6-8A7C-EF47-DA89BE790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1EEA9-7821-319D-2708-F0148D2E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What Is Artificial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813F-D3E6-D2AB-A9FC-38A7B1D04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947481"/>
            <a:ext cx="6113337" cy="5264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AI = Simulating human intelligence in machines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Key Areas: Machine Learning, Natural Language Processing, Computer Vision, Robotics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Simple Real-Life Analogy: AI as your smart assistant (like Siri or ChatGPT)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000309FD-3908-4ED6-CFA7-D937E162C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67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0FF80-20FE-59DC-D6F3-8C1E9B0FD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7DA2A-DEAE-33B9-6E89-B53DA2F46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FE1AC-482C-83F6-B52C-8D5CB1198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AAF0E6-9F0B-351D-28D5-262F272C0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4FC3AD-6DAA-3880-9DAB-17C11F0D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021E6D2-EFB9-12AE-88D8-64767E19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9D7BBA-238A-1825-C566-1EBB579B1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29899-2E73-7537-67BC-D00F478D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Q&amp;A + Study Abroad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C542-502B-123D-1369-52ECB3504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947481"/>
            <a:ext cx="6113337" cy="5264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Any questions about AI, studying in Australia, industry pathways?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Encourage curiosity and networking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7049652D-4F8C-DF6B-5FF4-DAD2BD73F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2691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EA793-2867-FC45-BD52-7F0A70A7D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1EFCBC-7461-A26B-E254-12EA51C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26CB4D-126F-E5BD-A005-39ED12B4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48252A-E681-3B81-EE3D-E1435C416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96573A-24CE-EE46-C45D-382C7F465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1B32F5-807D-B31A-8277-AECBC8528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4BDE78-A5BA-0D4E-83A4-F65DEBD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C0FF0-CC0B-A278-F151-BDFB8E11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Win a Ticket to the Vogue Codes Summit 2025!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252B-4E70-F873-9364-BF3A3911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947481"/>
            <a:ext cx="6113337" cy="5264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For Sydney-Based Tech Students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Event Date:</a:t>
            </a:r>
            <a:r>
              <a:rPr lang="en-US" sz="2800" dirty="0"/>
              <a:t> 14 June 2025</a:t>
            </a:r>
            <a:br>
              <a:rPr lang="en-US" sz="2800" dirty="0"/>
            </a:br>
            <a:r>
              <a:rPr lang="en-US" sz="2800" b="1" dirty="0"/>
              <a:t>Location:</a:t>
            </a:r>
            <a:r>
              <a:rPr lang="en-US" sz="2800" dirty="0"/>
              <a:t> Sydney | Hosted by CBA</a:t>
            </a:r>
            <a:br>
              <a:rPr lang="en-US" sz="2800" dirty="0"/>
            </a:br>
            <a:r>
              <a:rPr lang="en-US" sz="2800" b="1" dirty="0"/>
              <a:t>Prize:</a:t>
            </a:r>
            <a:r>
              <a:rPr lang="en-US" sz="2800" dirty="0"/>
              <a:t> FREE ticket (valued at $199) to an exclusive women-in-tech innovation summit!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07735EDF-2957-777E-B5E3-9C23FD8118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8667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6C6BE4-B178-67D6-608D-01F4A2C5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4FF5F-8461-1716-8A11-A179D5D5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09359-8C7B-AD93-5321-21691A84B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EC08-76CA-7FCF-CE4E-7BB867C0C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6B48B6-C208-1814-D154-4DF6EE3F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510D0B7-5F8A-3784-E6A4-F4572E52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F6F690-EA78-2E56-0D30-541B0809D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40EDF-F138-96A6-7037-1380C645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Win a Ticket to the Vogue Codes Summit 2025!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1849-6706-3603-CD3A-B592FC48C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710781"/>
            <a:ext cx="6113337" cy="57375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How to Apply:</a:t>
            </a:r>
            <a:br>
              <a:rPr lang="en-US" sz="2800" dirty="0"/>
            </a:br>
            <a:r>
              <a:rPr lang="en-US" sz="2800" dirty="0"/>
              <a:t>Visit: </a:t>
            </a:r>
            <a:r>
              <a:rPr lang="en-US" sz="2800" dirty="0">
                <a:hlinkClick r:id="rId2"/>
              </a:rPr>
              <a:t>commbank.com.au/vogue-codes-summit</a:t>
            </a:r>
            <a:br>
              <a:rPr lang="en-US" sz="2800" dirty="0"/>
            </a:br>
            <a:r>
              <a:rPr lang="en-US" sz="2800" dirty="0"/>
              <a:t>Answer in 100 words:</a:t>
            </a:r>
            <a:br>
              <a:rPr lang="en-US" sz="2800" dirty="0"/>
            </a:br>
            <a:r>
              <a:rPr lang="en-US" sz="2800" i="1" dirty="0"/>
              <a:t>“Who inspired you to pursue a tech career, and how did they influence you?”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Deadline:</a:t>
            </a:r>
            <a:r>
              <a:rPr lang="en-US" sz="2800" dirty="0"/>
              <a:t> 5:00 PM (AEST), 28 May 2025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1B3A2219-E539-ECFD-2412-B13353EF19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401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A2C6F-C57C-EE2D-FF9C-84DF01C70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C002336-61D0-6797-CF30-159FB772D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F61F74-E4F4-52F6-D983-4EE3EB2EA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92893-3A46-5CD3-4320-F7C3A6A6C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BF72E-7FE3-F5D2-D1D0-327D16072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9E927EF-3C12-A4EA-9ACD-4FE8FB15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3F316D-6AE7-BEEF-55EE-34F8834F0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A00AA-A86A-7700-8E4D-9115030F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Win a Ticket to the Vogue Codes Summit 2025!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0486-320C-77B0-8A12-BA3A88DF8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710781"/>
            <a:ext cx="6113337" cy="57375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Eligibility: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Age 18+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Living in NSW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Studying STEM (e.g., IT, Cyber </a:t>
            </a:r>
            <a:r>
              <a:rPr lang="en-US" dirty="0" err="1"/>
              <a:t>ecurity</a:t>
            </a:r>
            <a:r>
              <a:rPr lang="en-US" dirty="0"/>
              <a:t>, </a:t>
            </a:r>
            <a:r>
              <a:rPr lang="en-US" dirty="0" err="1"/>
              <a:t>CompSci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Current tertiary student in Australia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591B460D-4277-ADB1-B214-8E6055735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474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68CC3-AE20-C092-26F0-B97B1249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0FAF0E-F233-F9C9-7D56-5D94ECA6A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2DD23E-9269-7A26-2D89-A05F6B640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B662C1-A117-D4B5-C495-7CD5F49A2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BAAFF-4B2C-8E5C-9DB8-B4B1DF3FE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29752A-3192-DB52-A296-4DA993E6A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DA845D-4B22-CF99-28AF-04E73FB22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ECF23-1BC9-126A-F44E-17DD7A9E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Win a Ticket to the Vogue Codes Summit 2025!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354D-52B6-F502-C448-498ED41D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710781"/>
            <a:ext cx="6113337" cy="57375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Why Apply?</a:t>
            </a:r>
            <a:br>
              <a:rPr lang="en-US" sz="2800" dirty="0"/>
            </a:br>
            <a:r>
              <a:rPr lang="en-US" sz="2800" dirty="0"/>
              <a:t>Meet tech leaders | Build networks | Boost your career journey!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4BF44747-379E-D4D7-BEBD-FFCEA8AA84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6179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D9CD8-37DA-D01E-CE9A-E930A38C6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0A0266-667C-7EBF-C13B-B281405C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E91BC-FABF-9366-2D16-31879C32D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6CC6FD-3B84-70A4-46EB-24AB898D2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9E628B-CBD5-2B06-E7D4-84556AC13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96CF8D-18D6-D7EE-B089-02CB5C741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760874-BDE3-E4E3-042D-B86016DE1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86891-5DC2-230A-81FD-B1F2979F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4AB29-5600-60F3-C8A3-BD38AD96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237506"/>
            <a:ext cx="6113337" cy="6519553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keivanian@gmail.com | </a:t>
            </a:r>
            <a:r>
              <a:rPr lang="en-US" sz="2800" dirty="0">
                <a:hlinkClick r:id="rId2"/>
              </a:rPr>
              <a:t>Farshid.Keivanian@uts.edu.au</a:t>
            </a:r>
            <a:r>
              <a:rPr lang="en-US" sz="2800" dirty="0"/>
              <a:t> | </a:t>
            </a:r>
            <a:r>
              <a:rPr lang="en-US" sz="2800" dirty="0">
                <a:hlinkClick r:id="rId3"/>
              </a:rPr>
              <a:t>Farshid.Keivanian@torrens.edu.au</a:t>
            </a:r>
            <a:r>
              <a:rPr lang="en-US" sz="2800" dirty="0"/>
              <a:t> | </a:t>
            </a:r>
            <a:r>
              <a:rPr lang="en-US" sz="2800" dirty="0">
                <a:hlinkClick r:id="rId4"/>
              </a:rPr>
              <a:t>Farshid.Keivanian@acu.edu.au</a:t>
            </a:r>
            <a:r>
              <a:rPr lang="en-US" sz="2800" dirty="0"/>
              <a:t> | LinkedIn: Dr Farshid Keivanian</a:t>
            </a:r>
            <a:br>
              <a:rPr lang="en-US" sz="2800" dirty="0"/>
            </a:br>
            <a:r>
              <a:rPr lang="en-US" sz="2800" dirty="0"/>
              <a:t>GitHub: Farshid Keivanian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Follow up for advice or mentoring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Final words: Start small, but start today. AI needs your curiosity.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3517D300-46B4-C82A-6A78-B5FD306A92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854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03523-1FC4-E234-45EB-A72B7F8D4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D6CC9-D6DD-A38A-855A-FE2B1ADB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406" y="857251"/>
            <a:ext cx="356046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4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Oval 411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Thank You. Size: 138 x 100. Source: wallpaperheart.com">
            <a:extLst>
              <a:ext uri="{FF2B5EF4-FFF2-40B4-BE49-F238E27FC236}">
                <a16:creationId xmlns:a16="http://schemas.microsoft.com/office/drawing/2014/main" id="{0DAE80B5-C762-8299-4554-F717892BB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0882" y="2718047"/>
            <a:ext cx="1981948" cy="143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1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055F9-E374-4954-0646-3DD18F8F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131AD5-A68C-85C0-71B0-E9051028E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A1322-249B-D005-C8C2-5AFF44273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591741-52BD-BFE1-EEFC-23C4AD70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D0065F-0A6E-E77C-9A76-3BDC3AC76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E82249-3B43-542D-177D-3C61C000A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5AB978-FF0E-EA21-7795-97B7D5069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A5F7F5-82E0-0285-D2F6-E0747514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AI, ML &amp; Deep Learning — What’s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8EA2-D654-6AE5-9997-0ECB37182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10138"/>
            <a:ext cx="6113337" cy="6837723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Artificial Intelligence (AI)</a:t>
            </a:r>
            <a:br>
              <a:rPr lang="en-US" sz="2800" dirty="0"/>
            </a:br>
            <a:r>
              <a:rPr lang="en-US" sz="2800" dirty="0"/>
              <a:t>The big idea: teaching machines to think or act like humans.</a:t>
            </a:r>
            <a:br>
              <a:rPr lang="en-US" sz="2800" dirty="0"/>
            </a:br>
            <a:r>
              <a:rPr lang="en-US" sz="2800" i="1" dirty="0"/>
              <a:t>Example: A self-driving car making decisions on the road.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Machine Learning (ML)</a:t>
            </a:r>
            <a:br>
              <a:rPr lang="en-US" sz="2800" dirty="0"/>
            </a:br>
            <a:r>
              <a:rPr lang="en-US" sz="2800" dirty="0"/>
              <a:t>A part of AI that learns from data — no hard-coded rules.</a:t>
            </a:r>
            <a:br>
              <a:rPr lang="en-US" sz="2800" dirty="0"/>
            </a:br>
            <a:r>
              <a:rPr lang="en-US" sz="2800" i="1" dirty="0"/>
              <a:t>Example: Netflix suggesting movies based on what you watched.</a:t>
            </a:r>
            <a:endParaRPr lang="en-US" sz="2800" dirty="0"/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17935724-5987-DE22-208A-A659CFC138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51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45A99-C415-2B45-E1C0-0E22E591E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0B81C2-65F3-284E-F9F8-2B3F39FF9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1BF1EB-DA8D-BD2D-16BC-A3A6AD3EB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9D59D-E488-79FB-D643-F876BB3D5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4D35F-2093-FFE9-F262-3F5F21B7A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D11EAB3-C2A0-1275-5E18-84FE8125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34E3C2-B48B-2DC3-0500-8A0EA1DE5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53F4B-7D87-B370-C3C4-78218BA5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AI, ML &amp; Deep Learning — What’s the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87E9-177D-C319-E729-8756CE23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10138"/>
            <a:ext cx="6113337" cy="6837723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Deep Learning (DL)</a:t>
            </a:r>
            <a:br>
              <a:rPr lang="en-US" sz="2800" dirty="0"/>
            </a:br>
            <a:r>
              <a:rPr lang="en-US" sz="2800" dirty="0"/>
              <a:t>A powerful type of ML that uses layers of "artificial neurons" to learn complex patterns.</a:t>
            </a:r>
            <a:br>
              <a:rPr lang="en-US" sz="2800" dirty="0"/>
            </a:br>
            <a:r>
              <a:rPr lang="en-US" sz="2800" i="1" dirty="0"/>
              <a:t>Example: Face recognition in your phone camera.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b="1" dirty="0"/>
              <a:t>Real-world analogy:</a:t>
            </a:r>
            <a:br>
              <a:rPr lang="en-US" sz="2800" dirty="0"/>
            </a:br>
            <a:r>
              <a:rPr lang="en-US" sz="2800" dirty="0"/>
              <a:t>AI is like the whole school, ML is one class in that school, and DL is the smartest student in the class!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2D4B8B27-22BC-582F-4A22-33420D864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712B42-5157-BAB2-9593-AC1EC76B4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31ABA8-C5F2-27DE-7B71-B1EF38CF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88BEDA-8672-E36C-02FF-6C946FC75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765097-A830-ADB9-30BF-09DA31A48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76F206-25A0-4D42-3DF9-5234362E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DB0BB3B-8457-4052-7A49-279DA72AC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533AAF-EB70-A049-4A2C-E14785252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145FC-2F59-113D-6F6F-C8661843A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AI in Education – Making Learning Smarter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F65F-9DAD-F697-0425-65B0BF3A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947481"/>
            <a:ext cx="6113337" cy="526412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Smart Learning Platforms</a:t>
            </a:r>
            <a:br>
              <a:rPr lang="en-US" sz="2800" dirty="0"/>
            </a:br>
            <a:r>
              <a:rPr lang="en-US" sz="2800" dirty="0"/>
              <a:t>Like Coursera, they adjust content based on how you're doing—just like a personal coach.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AI Tutors</a:t>
            </a:r>
            <a:br>
              <a:rPr lang="en-US" sz="2800" dirty="0"/>
            </a:br>
            <a:r>
              <a:rPr lang="en-US" sz="2800" dirty="0"/>
              <a:t>Give instant feedback when you get stuck—like having a 24/7 study buddy.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D7C74EA0-394A-387D-4528-13E8058E49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73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AB248-5506-4C2C-4161-D9EAC7C5E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14DA12C-72E4-70D5-B52E-A0990270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0E8305-67A5-279A-7244-A98B795B3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81286-61AA-63FA-9337-6827DC74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E17CD4-A8DD-4A40-84E1-4C8183037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5E6B83-8CDD-11D1-6E43-EA772B3D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51B626-6141-9C25-7D91-8B0593E70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68961-0B5F-0279-E892-533947050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AI in Education – Making Learning Smarter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DD875-98DE-35BA-96CE-B7E59590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463138"/>
            <a:ext cx="6113337" cy="6210794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Prediction Models</a:t>
            </a:r>
            <a:br>
              <a:rPr lang="en-US" sz="2800" dirty="0"/>
            </a:br>
            <a:r>
              <a:rPr lang="en-US" sz="2800" dirty="0"/>
              <a:t>Help teachers see who might struggle—like a weather forecast for your grades.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Real-world analogy:</a:t>
            </a:r>
            <a:br>
              <a:rPr lang="en-US" sz="2800" dirty="0"/>
            </a:br>
            <a:r>
              <a:rPr lang="en-US" sz="2800" dirty="0"/>
              <a:t>AI in education is like a GPS for learning—it shows where you are, helps you adjust your path, and guides you to your goal faster.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9911576D-F75B-6DB1-AA10-388A519C0F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514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807450-3AAC-08FA-90D2-EA84A7307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4D47B1-7E6F-211D-5C94-3CB5A029F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46835-4C4C-31EF-8903-6CC9F4CB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D62BD4-D4D6-B818-0752-A9F153C80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B2D8EE-A407-DB1E-C40A-8CD0DF955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669A88-B6AC-6FD7-B2A9-ECDB903C0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717449-57E6-3F79-A719-E62BA0478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721D9-ED11-48C4-8D99-BEA165234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3000" dirty="0">
                <a:solidFill>
                  <a:srgbClr val="FFFFFF"/>
                </a:solidFill>
              </a:rPr>
              <a:t>AI in Healthcare – Smarter, Faster, Safer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6DD31-4744-E7C3-70A3-1B69038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76" y="646399"/>
            <a:ext cx="6113337" cy="5866284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Disease Detection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AI can spot signs of illness early (e.g., skin cancer) just by analyzing images—like a super-accurate medical assistant.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Patient Monitoring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Predicts health issues before they happen—like a health "early warning system."</a:t>
            </a: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9ED079D4-7A28-1DBB-658D-31E9D5BE1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64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3175</Words>
  <Application>Microsoft Office PowerPoint</Application>
  <PresentationFormat>On-screen Show (4:3)</PresentationFormat>
  <Paragraphs>268</Paragraphs>
  <Slides>46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(Body)</vt:lpstr>
      <vt:lpstr>Consolas</vt:lpstr>
      <vt:lpstr>Wingdings</vt:lpstr>
      <vt:lpstr>Office Theme</vt:lpstr>
      <vt:lpstr>Real-World Applications of AI and Machine Learning From Research to Industry</vt:lpstr>
      <vt:lpstr>Real-World Applications of AI and Machine Learning From Research to Industry</vt:lpstr>
      <vt:lpstr>Introduction &amp; Session Goals</vt:lpstr>
      <vt:lpstr>What Is Artificial Intelligence?</vt:lpstr>
      <vt:lpstr>AI, ML &amp; Deep Learning — What’s the Difference?</vt:lpstr>
      <vt:lpstr>AI, ML &amp; Deep Learning — What’s the Difference?</vt:lpstr>
      <vt:lpstr>AI in Education – Making Learning Smarter</vt:lpstr>
      <vt:lpstr>AI in Education – Making Learning Smarter</vt:lpstr>
      <vt:lpstr>AI in Healthcare – Smarter, Faster, Safer</vt:lpstr>
      <vt:lpstr>AI in Healthcare – Smarter, Faster, Safer</vt:lpstr>
      <vt:lpstr>AI in Business &amp; Marketing – Smarter Selling</vt:lpstr>
      <vt:lpstr>AI in Business &amp; Marketing – Smarter Selling</vt:lpstr>
      <vt:lpstr>AI in Cybersecurity – The Digital Bodyguard</vt:lpstr>
      <vt:lpstr>AI in Cybersecurity – The Digital Bodyguard</vt:lpstr>
      <vt:lpstr>Case Study Activity (Group Task)</vt:lpstr>
      <vt:lpstr>Build a Simple Model (Guided Demo)</vt:lpstr>
      <vt:lpstr>Ethics &amp; Challenges</vt:lpstr>
      <vt:lpstr>Ethics &amp; Challenges</vt:lpstr>
      <vt:lpstr>Research to Industry Path</vt:lpstr>
      <vt:lpstr>Research to Industry Path</vt:lpstr>
      <vt:lpstr>AI for Workplace Safety — Torrens x NVIDIA</vt:lpstr>
      <vt:lpstr>AI for Workplace Safety — Torrens x NVIDIA</vt:lpstr>
      <vt:lpstr>Applied Research in Action</vt:lpstr>
      <vt:lpstr>Applied Research in Action</vt:lpstr>
      <vt:lpstr>Applied Research in Action</vt:lpstr>
      <vt:lpstr>Applied Research in Action</vt:lpstr>
      <vt:lpstr>Applied Research in Action</vt:lpstr>
      <vt:lpstr>PowerPoint Presentation</vt:lpstr>
      <vt:lpstr>PowerPoint Presentation</vt:lpstr>
      <vt:lpstr>Modular Programming and AI: Implementing Functions in a Tic-Tac-Toe Game</vt:lpstr>
      <vt:lpstr>Modular Programming and AI: Implementing Functions in a Tic-Tac-Toe Game</vt:lpstr>
      <vt:lpstr>Modular Programming and AI: Implementing Functions in a Tic-Tac-Toe Game</vt:lpstr>
      <vt:lpstr>PowerPoint Presentation</vt:lpstr>
      <vt:lpstr>PowerPoint Presentation</vt:lpstr>
      <vt:lpstr>Modular Programming and AI: Implementing Functions in a Tic-Tac-Toe Game</vt:lpstr>
      <vt:lpstr>Modular Programming and AI: Implementing Functions in a Tic-Tac-Toe Game</vt:lpstr>
      <vt:lpstr>Modular Programming and AI: Implementing Functions in a Tic-Tac-Toe Game</vt:lpstr>
      <vt:lpstr>Engagement</vt:lpstr>
      <vt:lpstr>Engagement</vt:lpstr>
      <vt:lpstr>Q&amp;A + Study Abroad Advice</vt:lpstr>
      <vt:lpstr>Win a Ticket to the Vogue Codes Summit 2025!</vt:lpstr>
      <vt:lpstr>Win a Ticket to the Vogue Codes Summit 2025!</vt:lpstr>
      <vt:lpstr>Win a Ticket to the Vogue Codes Summit 2025!</vt:lpstr>
      <vt:lpstr>Win a Ticket to the Vogue Codes Summit 2025!</vt:lpstr>
      <vt:lpstr>Contact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Farshid Keivanian</dc:creator>
  <cp:keywords/>
  <dc:description>generated using python-pptx</dc:description>
  <cp:lastModifiedBy>Farshid Keivanian</cp:lastModifiedBy>
  <cp:revision>86</cp:revision>
  <dcterms:created xsi:type="dcterms:W3CDTF">2013-01-27T09:14:16Z</dcterms:created>
  <dcterms:modified xsi:type="dcterms:W3CDTF">2025-05-21T01:16:00Z</dcterms:modified>
  <cp:category/>
</cp:coreProperties>
</file>