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78" r:id="rId3"/>
    <p:sldId id="436" r:id="rId4"/>
    <p:sldId id="384" r:id="rId5"/>
    <p:sldId id="405" r:id="rId6"/>
    <p:sldId id="406" r:id="rId7"/>
    <p:sldId id="407" r:id="rId8"/>
    <p:sldId id="408" r:id="rId9"/>
    <p:sldId id="409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10" r:id="rId26"/>
    <p:sldId id="411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392" r:id="rId36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 varScale="1">
        <p:scale>
          <a:sx n="43" d="100"/>
          <a:sy n="43" d="100"/>
        </p:scale>
        <p:origin x="2184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333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HI6050 Capstone: Comprehensive Topic Selection and Supplementary Document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Supervisor: Dr. Farshid Keivanian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Session 3: </a:t>
            </a:r>
            <a:r>
              <a:rPr lang="en-US" sz="3600" dirty="0">
                <a:latin typeface="+mj-lt"/>
              </a:rPr>
              <a:t>Preparation for Group Research Proposal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626295-D7B0-F861-B71A-A8DEFDF14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871AD8-942B-5785-0929-B9883E50D1E1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C37AB43-38C2-1054-D8DF-367C2993FD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0CC46-73E9-31B8-4CC1-3471A04C457D}"/>
              </a:ext>
            </a:extLst>
          </p:cNvPr>
          <p:cNvSpPr txBox="1"/>
          <p:nvPr/>
        </p:nvSpPr>
        <p:spPr>
          <a:xfrm>
            <a:off x="304800" y="1676401"/>
            <a:ext cx="115881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2. Abstract (Write Last!)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single paragraph summarizing: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Background and context of your topic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Research problem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Methodology (literature review)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Expected or preliminary insights</a:t>
            </a:r>
          </a:p>
        </p:txBody>
      </p:sp>
    </p:spTree>
    <p:extLst>
      <p:ext uri="{BB962C8B-B14F-4D97-AF65-F5344CB8AC3E}">
        <p14:creationId xmlns:p14="http://schemas.microsoft.com/office/powerpoint/2010/main" val="211039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E975F7-B32E-F967-2A60-266724EE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CD65DA-D59B-13E5-F6F3-34BA2B9040FF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5A6FD5C-0197-C7C2-C94F-DA314E79F6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23FCB-1922-B431-50D8-FB1919053B1D}"/>
              </a:ext>
            </a:extLst>
          </p:cNvPr>
          <p:cNvSpPr txBox="1"/>
          <p:nvPr/>
        </p:nvSpPr>
        <p:spPr>
          <a:xfrm>
            <a:off x="304800" y="1676401"/>
            <a:ext cx="115881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3. 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Introduce the </a:t>
            </a:r>
            <a:r>
              <a:rPr lang="en-US" sz="2800" b="1" dirty="0">
                <a:latin typeface="+mj-lt"/>
              </a:rPr>
              <a:t>broad area</a:t>
            </a:r>
            <a:r>
              <a:rPr lang="en-US" sz="2800" dirty="0">
                <a:latin typeface="+mj-lt"/>
              </a:rPr>
              <a:t> of research.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Discuss: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is the topic about?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is it important?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your group do?</a:t>
            </a:r>
          </a:p>
        </p:txBody>
      </p:sp>
    </p:spTree>
    <p:extLst>
      <p:ext uri="{BB962C8B-B14F-4D97-AF65-F5344CB8AC3E}">
        <p14:creationId xmlns:p14="http://schemas.microsoft.com/office/powerpoint/2010/main" val="146514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FB1BA31-C07C-DCC3-7CEF-45BBF4C3F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EEBF22-BA75-FA78-1469-549FEBA772CB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77E1E62-A6CE-CE1A-DC20-45F18F6FF1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4E3027-3067-913B-00C5-68775C1F04F9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4. Problem Background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Provide context with </a:t>
            </a:r>
            <a:r>
              <a:rPr lang="en-US" sz="2800" b="1" dirty="0">
                <a:latin typeface="+mj-lt"/>
              </a:rPr>
              <a:t>references</a:t>
            </a:r>
            <a:r>
              <a:rPr lang="en-US" sz="2800" dirty="0">
                <a:latin typeface="+mj-lt"/>
              </a:rPr>
              <a:t> to justify the relevance of the problem.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peer-reviewed sources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government publications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b="1" dirty="0">
                <a:latin typeface="+mj-lt"/>
              </a:rPr>
              <a:t>industry reports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78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1B96EA-D406-7A62-34AE-816B7C058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BB39F0-7F13-C34F-F39D-7A00A8FD213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BF79F65-F7EA-392D-9F11-4C81E93964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D79B6-AC1B-EA69-5C56-5F00B3DDB275}"/>
              </a:ext>
            </a:extLst>
          </p:cNvPr>
          <p:cNvSpPr txBox="1"/>
          <p:nvPr/>
        </p:nvSpPr>
        <p:spPr>
          <a:xfrm>
            <a:off x="304800" y="1676401"/>
            <a:ext cx="1158815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5. Problem Statement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single precise sentence summarizing the </a:t>
            </a:r>
            <a:r>
              <a:rPr lang="en-US" sz="2800" b="1" dirty="0">
                <a:latin typeface="+mj-lt"/>
              </a:rPr>
              <a:t>core problem</a:t>
            </a:r>
            <a:r>
              <a:rPr lang="en-US" sz="2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Example: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“Despite widespread use, digital identity systems remain inaccessible to remote populations, limiting financial inclusion.”</a:t>
            </a:r>
          </a:p>
        </p:txBody>
      </p:sp>
    </p:spTree>
    <p:extLst>
      <p:ext uri="{BB962C8B-B14F-4D97-AF65-F5344CB8AC3E}">
        <p14:creationId xmlns:p14="http://schemas.microsoft.com/office/powerpoint/2010/main" val="421431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C63CFD-E045-F107-3DF7-562F226DE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E27546-7D0F-4E87-2B12-888F0DDACAF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F57AAB0-0E11-AA89-ACFC-C997CED7608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953DB-5ECE-27C9-2EC6-3E98E2FCF25C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4 Deliverables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6. Research Objectives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Clearly state </a:t>
            </a:r>
            <a:r>
              <a:rPr lang="en-US" sz="2800" b="1" dirty="0">
                <a:latin typeface="+mj-lt"/>
              </a:rPr>
              <a:t>what your group wants to achieve.</a:t>
            </a:r>
            <a:endParaRPr lang="en-US" sz="2800" dirty="0">
              <a:latin typeface="+mj-lt"/>
            </a:endParaRP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bullet points</a:t>
            </a:r>
            <a:r>
              <a:rPr lang="en-US" sz="2800" dirty="0">
                <a:latin typeface="+mj-lt"/>
              </a:rPr>
              <a:t> for clarity.</a:t>
            </a:r>
          </a:p>
        </p:txBody>
      </p:sp>
    </p:spTree>
    <p:extLst>
      <p:ext uri="{BB962C8B-B14F-4D97-AF65-F5344CB8AC3E}">
        <p14:creationId xmlns:p14="http://schemas.microsoft.com/office/powerpoint/2010/main" val="385931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480CD7-7B6F-E5E3-3320-2E318330C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95AE89-5176-385F-D385-01D6BCDBD01A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2F06460-5294-18CE-15EE-3F63B16B90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45BD2-B088-979E-66E5-91D77C56D1A1}"/>
              </a:ext>
            </a:extLst>
          </p:cNvPr>
          <p:cNvSpPr txBox="1"/>
          <p:nvPr/>
        </p:nvSpPr>
        <p:spPr>
          <a:xfrm>
            <a:off x="304800" y="1676401"/>
            <a:ext cx="1158815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7. Research Question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Formulate </a:t>
            </a:r>
            <a:r>
              <a:rPr lang="en-US" sz="2800" b="1" dirty="0">
                <a:latin typeface="+mj-lt"/>
              </a:rPr>
              <a:t>one</a:t>
            </a:r>
            <a:r>
              <a:rPr lang="en-US" sz="2800" dirty="0">
                <a:latin typeface="+mj-lt"/>
              </a:rPr>
              <a:t> main question.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Should be </a:t>
            </a:r>
            <a:r>
              <a:rPr lang="en-US" sz="2800" b="1" dirty="0">
                <a:latin typeface="+mj-lt"/>
              </a:rPr>
              <a:t>specific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focused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b="1" dirty="0">
                <a:latin typeface="+mj-lt"/>
              </a:rPr>
              <a:t>answerable</a:t>
            </a:r>
            <a:r>
              <a:rPr lang="en-US" sz="2800" dirty="0">
                <a:latin typeface="+mj-lt"/>
              </a:rPr>
              <a:t> through literature review.</a:t>
            </a:r>
          </a:p>
        </p:txBody>
      </p:sp>
    </p:spTree>
    <p:extLst>
      <p:ext uri="{BB962C8B-B14F-4D97-AF65-F5344CB8AC3E}">
        <p14:creationId xmlns:p14="http://schemas.microsoft.com/office/powerpoint/2010/main" val="5147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3C02F2-397A-9865-1862-51C7D32A9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69EE9C-5698-2488-6D1A-FA989D07418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CE2E778-86D7-75B2-FB53-87CDDF38BF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A6C87-7472-8FE6-A41B-78934DA5E625}"/>
              </a:ext>
            </a:extLst>
          </p:cNvPr>
          <p:cNvSpPr txBox="1"/>
          <p:nvPr/>
        </p:nvSpPr>
        <p:spPr>
          <a:xfrm>
            <a:off x="304800" y="1676401"/>
            <a:ext cx="1158815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8. Project Scope</a:t>
            </a: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Explain what is </a:t>
            </a:r>
            <a:r>
              <a:rPr lang="en-US" sz="2800" b="1" dirty="0">
                <a:latin typeface="+mj-lt"/>
              </a:rPr>
              <a:t>included</a:t>
            </a:r>
            <a:r>
              <a:rPr lang="en-US" sz="2800" dirty="0">
                <a:latin typeface="+mj-lt"/>
              </a:rPr>
              <a:t> and </a:t>
            </a:r>
            <a:r>
              <a:rPr lang="en-US" sz="2800" b="1" dirty="0">
                <a:latin typeface="+mj-lt"/>
              </a:rPr>
              <a:t>excluded</a:t>
            </a:r>
            <a:r>
              <a:rPr lang="en-US" sz="2800" dirty="0">
                <a:latin typeface="+mj-lt"/>
              </a:rPr>
              <a:t>.</a:t>
            </a: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Justify the boundaries to keep the project focused and achievable.</a:t>
            </a:r>
          </a:p>
        </p:txBody>
      </p:sp>
    </p:spTree>
    <p:extLst>
      <p:ext uri="{BB962C8B-B14F-4D97-AF65-F5344CB8AC3E}">
        <p14:creationId xmlns:p14="http://schemas.microsoft.com/office/powerpoint/2010/main" val="329669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F185C7-9D73-440F-C828-FA1193393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A689CF-6485-EE6E-A2F0-4B486B16C22F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D45091C-C490-8E4C-E0A0-B9A3D9BB262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79310C-19A3-5C6F-BCA4-369DB791C5E8}"/>
              </a:ext>
            </a:extLst>
          </p:cNvPr>
          <p:cNvSpPr txBox="1"/>
          <p:nvPr/>
        </p:nvSpPr>
        <p:spPr>
          <a:xfrm>
            <a:off x="304800" y="1676401"/>
            <a:ext cx="115881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9. Research Methods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qualitative method: Literature Review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Describe: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literature review is suitable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types of sources will be reviewed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other methods (e.g., surveys, experiments) are not used</a:t>
            </a:r>
          </a:p>
        </p:txBody>
      </p:sp>
    </p:spTree>
    <p:extLst>
      <p:ext uri="{BB962C8B-B14F-4D97-AF65-F5344CB8AC3E}">
        <p14:creationId xmlns:p14="http://schemas.microsoft.com/office/powerpoint/2010/main" val="3096961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3810D9-0C64-974A-EBB3-26E6381E0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7D5517-CB1A-0D57-32FE-FBCAA0E3180B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DB43D81-7E81-E4BD-9C35-879DFDA959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A2ED1-1764-E9D9-EBF1-00DC546D7F11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5 Deliverables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10. Preliminary 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Based on your early reading, what </a:t>
            </a:r>
            <a:r>
              <a:rPr lang="en-US" sz="2800" b="1" dirty="0">
                <a:latin typeface="+mj-lt"/>
              </a:rPr>
              <a:t>patterns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themes</a:t>
            </a:r>
            <a:r>
              <a:rPr lang="en-US" sz="2800" dirty="0">
                <a:latin typeface="+mj-lt"/>
              </a:rPr>
              <a:t>, or </a:t>
            </a:r>
            <a:r>
              <a:rPr lang="en-US" sz="2800" b="1" dirty="0">
                <a:latin typeface="+mj-lt"/>
              </a:rPr>
              <a:t>gaps</a:t>
            </a:r>
            <a:r>
              <a:rPr lang="en-US" sz="2800" dirty="0">
                <a:latin typeface="+mj-lt"/>
              </a:rPr>
              <a:t> have you observed?</a:t>
            </a:r>
          </a:p>
        </p:txBody>
      </p:sp>
    </p:spTree>
    <p:extLst>
      <p:ext uri="{BB962C8B-B14F-4D97-AF65-F5344CB8AC3E}">
        <p14:creationId xmlns:p14="http://schemas.microsoft.com/office/powerpoint/2010/main" val="96705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3699603-8C60-F669-C136-74EE0A619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70E27F-8270-4C89-4F5F-9993A87A939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88A852D-4FCF-840C-2D43-B820BB1833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49231-D2B3-7CB0-DA52-DD9C61B33F89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11. Project Timeline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Include a </a:t>
            </a:r>
            <a:r>
              <a:rPr lang="en-US" sz="2800" b="1" dirty="0">
                <a:latin typeface="+mj-lt"/>
              </a:rPr>
              <a:t>Gantt Chart</a:t>
            </a:r>
            <a:r>
              <a:rPr lang="en-US" sz="2800" dirty="0">
                <a:latin typeface="+mj-lt"/>
              </a:rPr>
              <a:t>.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weekly milestones</a:t>
            </a:r>
            <a:r>
              <a:rPr lang="en-US" sz="2800" dirty="0">
                <a:latin typeface="+mj-lt"/>
              </a:rPr>
              <a:t> (e.g., proposal submission, review analysis, final paper drafting, presentation).</a:t>
            </a:r>
          </a:p>
        </p:txBody>
      </p:sp>
    </p:spTree>
    <p:extLst>
      <p:ext uri="{BB962C8B-B14F-4D97-AF65-F5344CB8AC3E}">
        <p14:creationId xmlns:p14="http://schemas.microsoft.com/office/powerpoint/2010/main" val="410028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Session 3’s outline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26459-E9EB-FA7D-8B8F-E2F5CD70284A}"/>
              </a:ext>
            </a:extLst>
          </p:cNvPr>
          <p:cNvSpPr txBox="1"/>
          <p:nvPr/>
        </p:nvSpPr>
        <p:spPr>
          <a:xfrm>
            <a:off x="381000" y="1441079"/>
            <a:ext cx="9601200" cy="154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1. Weekly Task Breakdown &amp; Milestones</a:t>
            </a:r>
          </a:p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2. 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340D18-5CC9-9D61-3B38-0A82A610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B6D90C8-2F8D-1F9A-807B-EEE0B516A518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854B78E-3D04-D810-B9DB-BFFC11135B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0E45E-3CE5-EB3D-7295-CDADFF813C69}"/>
              </a:ext>
            </a:extLst>
          </p:cNvPr>
          <p:cNvSpPr txBox="1"/>
          <p:nvPr/>
        </p:nvSpPr>
        <p:spPr>
          <a:xfrm>
            <a:off x="304800" y="1676401"/>
            <a:ext cx="115881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12. 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Revisit: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Problem significance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Your main objective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Planned methodology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Next steps after proposal approval</a:t>
            </a:r>
          </a:p>
        </p:txBody>
      </p:sp>
    </p:spTree>
    <p:extLst>
      <p:ext uri="{BB962C8B-B14F-4D97-AF65-F5344CB8AC3E}">
        <p14:creationId xmlns:p14="http://schemas.microsoft.com/office/powerpoint/2010/main" val="235804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FC0931D-A7F9-CBB8-251E-00E73BB8B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3650EA-C57D-D8F4-D1D6-76A8EE943429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A6CEB36-7E0A-8D0D-DBA4-8E4EBAF18D5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232DB-24A9-B700-03FA-16F09348F4AB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13. References</a:t>
            </a:r>
          </a:p>
          <a:p>
            <a:pPr marL="858838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Holmes’s </a:t>
            </a:r>
            <a:r>
              <a:rPr lang="en-US" sz="2800" b="1" dirty="0">
                <a:latin typeface="+mj-lt"/>
              </a:rPr>
              <a:t>Adapted Harvard Style</a:t>
            </a:r>
            <a:r>
              <a:rPr lang="en-US" sz="2800" dirty="0">
                <a:latin typeface="+mj-lt"/>
              </a:rPr>
              <a:t>.</a:t>
            </a:r>
          </a:p>
          <a:p>
            <a:pPr marL="858838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Ensure </a:t>
            </a:r>
            <a:r>
              <a:rPr lang="en-US" sz="2800" b="1" dirty="0">
                <a:latin typeface="+mj-lt"/>
              </a:rPr>
              <a:t>all cited works</a:t>
            </a:r>
            <a:r>
              <a:rPr lang="en-US" sz="2800" dirty="0">
                <a:latin typeface="+mj-lt"/>
              </a:rPr>
              <a:t> are included.</a:t>
            </a:r>
          </a:p>
          <a:p>
            <a:pPr marL="858838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Minimum of </a:t>
            </a:r>
            <a:r>
              <a:rPr lang="en-US" sz="2800" b="1" dirty="0">
                <a:latin typeface="+mj-lt"/>
              </a:rPr>
              <a:t>8–10 scholarly sources</a:t>
            </a:r>
            <a:r>
              <a:rPr lang="en-US" sz="2800" dirty="0">
                <a:latin typeface="+mj-lt"/>
              </a:rPr>
              <a:t> recommended.</a:t>
            </a:r>
          </a:p>
        </p:txBody>
      </p:sp>
    </p:spTree>
    <p:extLst>
      <p:ext uri="{BB962C8B-B14F-4D97-AF65-F5344CB8AC3E}">
        <p14:creationId xmlns:p14="http://schemas.microsoft.com/office/powerpoint/2010/main" val="109692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7571F5E-0A8A-9B29-7FEF-8D9E6C7A7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97FB17-6842-F5D4-79BF-446AA8B2F762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EB8AD73-C297-3527-B86C-DC001A3712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FBC60-5CBA-4F94-3ACF-886C34331118}"/>
              </a:ext>
            </a:extLst>
          </p:cNvPr>
          <p:cNvSpPr txBox="1"/>
          <p:nvPr/>
        </p:nvSpPr>
        <p:spPr>
          <a:xfrm>
            <a:off x="304800" y="1676401"/>
            <a:ext cx="11588150" cy="390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Avoid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❌ Submitting in PDF or other formats (must be </a:t>
            </a:r>
            <a:r>
              <a:rPr lang="en-US" sz="2800" b="1" dirty="0">
                <a:latin typeface="+mj-lt"/>
              </a:rPr>
              <a:t>.docx</a:t>
            </a:r>
            <a:r>
              <a:rPr lang="en-US" sz="2800" dirty="0">
                <a:latin typeface="+mj-lt"/>
              </a:rPr>
              <a:t>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Using AI-generated content without editing or citations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Copy-pasting chunks from online sources (risk of </a:t>
            </a:r>
            <a:r>
              <a:rPr lang="en-US" sz="2800" b="1" dirty="0">
                <a:latin typeface="+mj-lt"/>
              </a:rPr>
              <a:t>plagiarism</a:t>
            </a:r>
            <a:r>
              <a:rPr lang="en-US" sz="2800" dirty="0">
                <a:latin typeface="+mj-lt"/>
              </a:rPr>
              <a:t>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Submitting from phones or tablets (desktop/laptop only)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Forgetting to include </a:t>
            </a:r>
            <a:r>
              <a:rPr lang="en-US" sz="2800" b="1" dirty="0">
                <a:latin typeface="+mj-lt"/>
              </a:rPr>
              <a:t>all group members</a:t>
            </a:r>
            <a:r>
              <a:rPr lang="en-US" sz="2800" dirty="0">
                <a:latin typeface="+mj-lt"/>
              </a:rPr>
              <a:t> on the cover sheet</a:t>
            </a:r>
          </a:p>
        </p:txBody>
      </p:sp>
    </p:spTree>
    <p:extLst>
      <p:ext uri="{BB962C8B-B14F-4D97-AF65-F5344CB8AC3E}">
        <p14:creationId xmlns:p14="http://schemas.microsoft.com/office/powerpoint/2010/main" val="764186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FF830FE-7E67-B4E0-2338-5BE3D422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ED2A95-B1E6-075C-1C93-50CFF8CFA6D3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9F3EBD4-DD35-044D-D878-1D194B7925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32886-BBE7-2C7E-DA63-A6BC3CEA4C03}"/>
              </a:ext>
            </a:extLst>
          </p:cNvPr>
          <p:cNvSpPr txBox="1"/>
          <p:nvPr/>
        </p:nvSpPr>
        <p:spPr>
          <a:xfrm>
            <a:off x="304800" y="1676401"/>
            <a:ext cx="1158815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Tips for Success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b="1" dirty="0">
                <a:latin typeface="+mj-lt"/>
              </a:rPr>
              <a:t>Use Google Scholar</a:t>
            </a:r>
            <a:r>
              <a:rPr lang="en-US" sz="2800" dirty="0">
                <a:latin typeface="+mj-lt"/>
              </a:rPr>
              <a:t>, ProQuest, IEEE Xplore for quality sources.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Stay within word count but ensure </a:t>
            </a:r>
            <a:r>
              <a:rPr lang="en-US" sz="2800" b="1" dirty="0">
                <a:latin typeface="+mj-lt"/>
              </a:rPr>
              <a:t>completeness</a:t>
            </a:r>
            <a:r>
              <a:rPr lang="en-US" sz="2800" dirty="0">
                <a:latin typeface="+mj-lt"/>
              </a:rPr>
              <a:t>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Schedule </a:t>
            </a:r>
            <a:r>
              <a:rPr lang="en-US" sz="2800" b="1" dirty="0">
                <a:latin typeface="+mj-lt"/>
              </a:rPr>
              <a:t>internal deadlines</a:t>
            </a:r>
            <a:r>
              <a:rPr lang="en-US" sz="2800" dirty="0">
                <a:latin typeface="+mj-lt"/>
              </a:rPr>
              <a:t> for each section by week.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clear section headings</a:t>
            </a:r>
            <a:r>
              <a:rPr lang="en-US" sz="2800" dirty="0">
                <a:latin typeface="+mj-lt"/>
              </a:rPr>
              <a:t>, e.g., “Problem Background,” “Research Objectives.”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Assign roles (writer, editor, reference checker, Gantt chart designer).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Discuss challenges during weekly team meetings.</a:t>
            </a:r>
          </a:p>
        </p:txBody>
      </p:sp>
    </p:spTree>
    <p:extLst>
      <p:ext uri="{BB962C8B-B14F-4D97-AF65-F5344CB8AC3E}">
        <p14:creationId xmlns:p14="http://schemas.microsoft.com/office/powerpoint/2010/main" val="333069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26B0AF-7885-E57C-8233-13A9792F9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F646E3-CD29-44C1-4DF1-C785D157C0D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6F13FF9-D829-BA69-F8DB-97DC859BF46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85730-576C-BC8A-188C-D04C73E34767}"/>
              </a:ext>
            </a:extLst>
          </p:cNvPr>
          <p:cNvSpPr txBox="1"/>
          <p:nvPr/>
        </p:nvSpPr>
        <p:spPr>
          <a:xfrm>
            <a:off x="304800" y="1676401"/>
            <a:ext cx="1158815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Final Checklist Before Submission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your cover sheet complete with all group members?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the file a Microsoft Word document (.docx)?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Have all references been properly cited using Harvard Style?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your research question clearly stated and relevant?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Did you include a Gantt Chart or timeline?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your work original, cited, and well-structured?</a:t>
            </a:r>
          </a:p>
        </p:txBody>
      </p:sp>
    </p:spTree>
    <p:extLst>
      <p:ext uri="{BB962C8B-B14F-4D97-AF65-F5344CB8AC3E}">
        <p14:creationId xmlns:p14="http://schemas.microsoft.com/office/powerpoint/2010/main" val="746359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783E4EA-8A60-2B80-87FE-CC284C80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A469E1-25AC-B9A1-FE7B-BC593C5ED8D7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52DD32C-77D9-250C-C009-228BC322BA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262777-D5FB-A9EC-3D3D-4AE90174A5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333"/>
          <a:stretch/>
        </p:blipFill>
        <p:spPr>
          <a:xfrm>
            <a:off x="0" y="1600200"/>
            <a:ext cx="12192000" cy="59436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44A8CE-4A9D-20A2-32F6-8F4532DFE106}"/>
              </a:ext>
            </a:extLst>
          </p:cNvPr>
          <p:cNvSpPr/>
          <p:nvPr/>
        </p:nvSpPr>
        <p:spPr>
          <a:xfrm>
            <a:off x="10696029" y="4648200"/>
            <a:ext cx="1370889" cy="1901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25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F7ED87-E9C5-54AC-26A1-416F6174B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E028ED-E2D7-2A16-30A6-9D745ADA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89"/>
          <a:stretch/>
        </p:blipFill>
        <p:spPr>
          <a:xfrm>
            <a:off x="0" y="1600200"/>
            <a:ext cx="12192000" cy="624840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E4737D3A-785B-B6A2-B84A-0BA79C654C72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603E3A1-ED19-3440-EE55-C9822B6718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6A264F-71CD-4A21-6650-D5E10FBA3CBF}"/>
              </a:ext>
            </a:extLst>
          </p:cNvPr>
          <p:cNvSpPr/>
          <p:nvPr/>
        </p:nvSpPr>
        <p:spPr>
          <a:xfrm>
            <a:off x="10696029" y="4648200"/>
            <a:ext cx="1370889" cy="1901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190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5DBB75-9548-A920-8585-7AD3A741E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003C63A-F4FF-C5A2-0135-E3AE6A63F2C7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6617CCA-02BD-ADCD-D068-F184A724D47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63826-2F76-0458-230D-C9C48EED54FA}"/>
              </a:ext>
            </a:extLst>
          </p:cNvPr>
          <p:cNvSpPr txBox="1"/>
          <p:nvPr/>
        </p:nvSpPr>
        <p:spPr>
          <a:xfrm>
            <a:off x="457200" y="1295400"/>
            <a:ext cx="111252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For Cybersecurity-Focused Topics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Example Topics:</a:t>
            </a: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The Ethics of Cybersecurity Research</a:t>
            </a:r>
            <a:endParaRPr lang="en-US" sz="2800" dirty="0">
              <a:latin typeface="+mj-lt"/>
            </a:endParaRP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Cybersecurity in Smart Cities: Innovation vs. Risk</a:t>
            </a:r>
            <a:endParaRPr lang="en-US" sz="2800" dirty="0">
              <a:latin typeface="+mj-lt"/>
            </a:endParaRP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Zero Trust Architecture: Adoption and Challenges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Recommended Keywords for Research Title</a:t>
            </a:r>
            <a:r>
              <a:rPr lang="en-US" sz="2800" dirty="0">
                <a:latin typeface="+mj-lt"/>
              </a:rPr>
              <a:t>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“Risks,” “Framework,” “Trust,” “Threat Modelling,” “Policy,” “Innovation,” “Ethics”</a:t>
            </a:r>
          </a:p>
        </p:txBody>
      </p:sp>
    </p:spTree>
    <p:extLst>
      <p:ext uri="{BB962C8B-B14F-4D97-AF65-F5344CB8AC3E}">
        <p14:creationId xmlns:p14="http://schemas.microsoft.com/office/powerpoint/2010/main" val="319982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A788E1-2FE6-7673-EE11-A08FF109A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D85D76-35B5-AD10-01C4-F4B1DCD5F9D1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CB13C34-9DF5-09E5-4C3E-114C722326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11043A-03DD-6C7E-9C69-BB9C2DF19B0A}"/>
              </a:ext>
            </a:extLst>
          </p:cNvPr>
          <p:cNvSpPr txBox="1"/>
          <p:nvPr/>
        </p:nvSpPr>
        <p:spPr>
          <a:xfrm>
            <a:off x="457200" y="1295400"/>
            <a:ext cx="111252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 Background Sample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“As urban digital infrastructure evolves into smart cities, new threat vectors emerge due to interconnected devices. Cybersecurity risks have grown, yet research on balancing innovation with protection remains underdeveloped.”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Research Question Sample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“How can Zero Trust Architecture be effectively implemented in smart cities without compromising innovation?”</a:t>
            </a:r>
          </a:p>
        </p:txBody>
      </p:sp>
    </p:spTree>
    <p:extLst>
      <p:ext uri="{BB962C8B-B14F-4D97-AF65-F5344CB8AC3E}">
        <p14:creationId xmlns:p14="http://schemas.microsoft.com/office/powerpoint/2010/main" val="5735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306609-AF9C-7099-75E7-F030FCDDE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446F6E-0430-AEAD-F8E3-3B7B897FF2E4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5DCF703-63C6-A838-83F9-46B6FA5237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92ECB-3729-52DB-DEE3-05E2ED6D60C4}"/>
              </a:ext>
            </a:extLst>
          </p:cNvPr>
          <p:cNvSpPr txBox="1"/>
          <p:nvPr/>
        </p:nvSpPr>
        <p:spPr>
          <a:xfrm>
            <a:off x="457200" y="1295400"/>
            <a:ext cx="111252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Method Guidance</a:t>
            </a:r>
            <a:r>
              <a:rPr lang="en-US" sz="2800" dirty="0">
                <a:latin typeface="+mj-lt"/>
              </a:rPr>
              <a:t>:</a:t>
            </a:r>
          </a:p>
          <a:p>
            <a:pPr marL="7143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Focus on </a:t>
            </a:r>
            <a:r>
              <a:rPr lang="en-US" sz="2800" i="1" dirty="0">
                <a:latin typeface="+mj-lt"/>
              </a:rPr>
              <a:t>literature review</a:t>
            </a:r>
            <a:r>
              <a:rPr lang="en-US" sz="2800" dirty="0">
                <a:latin typeface="+mj-lt"/>
              </a:rPr>
              <a:t> of frameworks like </a:t>
            </a:r>
            <a:r>
              <a:rPr lang="en-US" sz="2800" b="1" dirty="0">
                <a:latin typeface="+mj-lt"/>
              </a:rPr>
              <a:t>Zero Trust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NIST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ISO 27001</a:t>
            </a:r>
            <a:r>
              <a:rPr lang="en-US" sz="2800" dirty="0">
                <a:latin typeface="+mj-lt"/>
              </a:rPr>
              <a:t>, etc.</a:t>
            </a:r>
          </a:p>
          <a:p>
            <a:pPr marL="7143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sources from </a:t>
            </a:r>
            <a:r>
              <a:rPr lang="en-US" sz="2800" i="1" dirty="0">
                <a:latin typeface="+mj-lt"/>
              </a:rPr>
              <a:t>ACM Digital Library</a:t>
            </a:r>
            <a:r>
              <a:rPr lang="en-US" sz="2800" dirty="0">
                <a:latin typeface="+mj-lt"/>
              </a:rPr>
              <a:t>, </a:t>
            </a:r>
            <a:r>
              <a:rPr lang="en-US" sz="2800" i="1" dirty="0">
                <a:latin typeface="+mj-lt"/>
              </a:rPr>
              <a:t>IEEE Xplore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i="1" dirty="0">
                <a:latin typeface="+mj-lt"/>
              </a:rPr>
              <a:t>government cybersecurity strategies</a:t>
            </a:r>
            <a:r>
              <a:rPr lang="en-US" sz="2800" dirty="0">
                <a:latin typeface="+mj-lt"/>
              </a:rPr>
              <a:t> (Australia, UK, US).</a:t>
            </a:r>
          </a:p>
        </p:txBody>
      </p:sp>
    </p:spTree>
    <p:extLst>
      <p:ext uri="{BB962C8B-B14F-4D97-AF65-F5344CB8AC3E}">
        <p14:creationId xmlns:p14="http://schemas.microsoft.com/office/powerpoint/2010/main" val="47009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B5D32C-575A-1D5D-6FDC-B6E5ED68A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780107-EC25-1636-E230-889139613C90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Weekly Task Breakdown &amp; Milestones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B1E694B-D363-10D6-F24D-FFE5C760DE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7C8B0B-6DA5-E993-B441-ACB294EC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F23564-BB60-6B43-6023-3ECC5B61373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333798"/>
          <a:ext cx="10972800" cy="854849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607041093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3422500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Week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Action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1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Form groups, confirm your campus group number, select topic via Blackboard sheet.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1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Begin literature review + define project scope and research question.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27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Finalize tools, datasets, programming language; create basic prototypes/mockups.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3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Draft your research proposal + submit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4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Research Proposal</a:t>
                      </a:r>
                      <a:r>
                        <a:rPr lang="en-US" sz="2800"/>
                        <a:t> (25%)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6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7-10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Start project build (coding/analysis), write sections of final report.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6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Final Report</a:t>
                      </a:r>
                      <a:r>
                        <a:rPr lang="en-US" sz="2800"/>
                        <a:t> (45%)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72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Present &amp; Demo Project</a:t>
                      </a:r>
                      <a:r>
                        <a:rPr lang="en-US" sz="2800" dirty="0"/>
                        <a:t> (30%)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79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19B3984-C170-DEB9-624A-F2F09E5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D954F1-2881-1A9D-4B75-5F5E411FDEEB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870E3C8-9FEE-1AFA-CEE9-FD6FDB0A775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3B3DA-3C9D-6DA8-E60B-E04658F595B4}"/>
              </a:ext>
            </a:extLst>
          </p:cNvPr>
          <p:cNvSpPr txBox="1"/>
          <p:nvPr/>
        </p:nvSpPr>
        <p:spPr>
          <a:xfrm>
            <a:off x="457200" y="1295400"/>
            <a:ext cx="111252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For Data Analytics-Focused Topics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Example Topics:</a:t>
            </a:r>
          </a:p>
          <a:p>
            <a:pPr marL="8143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The Role of Data Analytics in Supply Chain Optimization</a:t>
            </a:r>
            <a:endParaRPr lang="en-US" sz="2800" dirty="0">
              <a:latin typeface="+mj-lt"/>
            </a:endParaRPr>
          </a:p>
          <a:p>
            <a:pPr marL="8143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Data Analytics for Customer Experience Management</a:t>
            </a:r>
            <a:endParaRPr lang="en-US" sz="2800" dirty="0">
              <a:latin typeface="+mj-lt"/>
            </a:endParaRPr>
          </a:p>
          <a:p>
            <a:pPr marL="8143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The Relationship Between Fake News Detection and Data Analytics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343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BCA090-C311-151B-7E15-36FE2891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850CF1-AB6C-E313-D491-8E87BE1974B3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BD544B9-66C8-11C9-0A14-7B723E4269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594C3F-A6D6-2F44-843D-4167BBB7831D}"/>
              </a:ext>
            </a:extLst>
          </p:cNvPr>
          <p:cNvSpPr txBox="1"/>
          <p:nvPr/>
        </p:nvSpPr>
        <p:spPr>
          <a:xfrm>
            <a:off x="457200" y="1295400"/>
            <a:ext cx="111252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Recommended Keywords for Research Title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“Predictive Modeling,” “Customer Insights,” “Real-time Analysis,” “Sentiment Detection,” “Optimization”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 Background Sample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“Misinformation spread during elections and crises has grown with the rise of social media. While detection methods exist, real-time analytical models for flagging and classifying fake news remain underdeveloped in non-English contexts.”</a:t>
            </a:r>
          </a:p>
        </p:txBody>
      </p:sp>
    </p:spTree>
    <p:extLst>
      <p:ext uri="{BB962C8B-B14F-4D97-AF65-F5344CB8AC3E}">
        <p14:creationId xmlns:p14="http://schemas.microsoft.com/office/powerpoint/2010/main" val="3917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AC3A8B-582C-EE79-87D2-A6EE07708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E3BFA6-C1CF-8565-3090-37BE7717077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67DA50D-01A8-8008-6098-C04C1159A8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741CB-B68B-5FD5-478A-06CEABBB372D}"/>
              </a:ext>
            </a:extLst>
          </p:cNvPr>
          <p:cNvSpPr txBox="1"/>
          <p:nvPr/>
        </p:nvSpPr>
        <p:spPr>
          <a:xfrm>
            <a:off x="457200" y="1295400"/>
            <a:ext cx="111252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Research Question Sample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“How can machine learning and data analytics be applied to improve the accuracy of fake news detection across diverse media platforms?”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Method Guidance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Focus on academic reviews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sentiment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natural language processing (NLP)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labeling methods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Google Scholar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science case studies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from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Springer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Elsevier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or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arXiv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79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79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charRg st="179" end="2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charRg st="179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charRg st="179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90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charRg st="290" end="3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charRg st="290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charRg st="290" end="3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CDBD8B-3483-8F65-3F8E-C6DF5DA2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C60595-83A5-9F3E-5161-B49B09BB8137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CE91E53-E753-8C86-B498-7A57C3866C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D1A005-F63E-87D0-1D53-C743BA8D4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30201"/>
              </p:ext>
            </p:extLst>
          </p:nvPr>
        </p:nvGraphicFramePr>
        <p:xfrm>
          <a:off x="609600" y="2550762"/>
          <a:ext cx="10972800" cy="652716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3220778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66939591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01946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Element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Good Example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What to Avoid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028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Search Database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IEEE Xplore, ProQuest, Google Scholar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Wikipedia, blogs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569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Source Type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Peer-reviewed articles, conference proceedings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Social media posts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12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Citation Count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Use high-impact, widely cited 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Obscure, uncited publications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1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Comparative Analysis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Compare findings of 3–4 authors on same 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One-sided claims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9110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6ED1B57-8B45-B5A2-ED65-98805833F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50976"/>
            <a:ext cx="7385355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Research Method Tips (Literature Review Focus)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Regardless of your topic:</a:t>
            </a:r>
          </a:p>
        </p:txBody>
      </p:sp>
    </p:spTree>
    <p:extLst>
      <p:ext uri="{BB962C8B-B14F-4D97-AF65-F5344CB8AC3E}">
        <p14:creationId xmlns:p14="http://schemas.microsoft.com/office/powerpoint/2010/main" val="3678666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CAF08EB-7BA5-D68A-0460-B098A8D13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626DBC-E531-43D2-DF21-CFA508221270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4D5AD55-372B-5F7B-3F44-292A5180403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1513C4-8C8B-BD72-5B1A-B7C9B5887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31414"/>
              </p:ext>
            </p:extLst>
          </p:nvPr>
        </p:nvGraphicFramePr>
        <p:xfrm>
          <a:off x="352137" y="2115438"/>
          <a:ext cx="11734800" cy="719251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801247864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1373526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Topic Area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Tip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748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Cybersecurity Ethics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Use case studies on ethical hacking, surveillance, and GDPR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136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Data in Healthcare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Reference privacy laws like HIPAA or Australia’s My Health Record policy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089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Fake News Detection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Mention NLP libraries, datasets (LIAR, FakeNewsNet), algorithm comparisons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8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Data-Driven HR or Marketing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Integrate CRM platforms, employee sentiment analysis, Power BI 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78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Supply Chain Optimization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Include visual dashboards, logistics flow diagrams, and forecasting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25472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2158C6B-F074-D341-74A8-76A1680CE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164"/>
            <a:ext cx="54906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Topic-Specific Tips: What to Include</a:t>
            </a:r>
          </a:p>
        </p:txBody>
      </p:sp>
    </p:spTree>
    <p:extLst>
      <p:ext uri="{BB962C8B-B14F-4D97-AF65-F5344CB8AC3E}">
        <p14:creationId xmlns:p14="http://schemas.microsoft.com/office/powerpoint/2010/main" val="1441709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4CADD4B-2EA0-87EF-BA3C-CC5837D70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4324730-15BF-596F-ECA3-C716F62B171F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300" b="1" dirty="0">
                <a:latin typeface="+mj-lt"/>
              </a:rPr>
              <a:t>Best of Luck</a:t>
            </a:r>
            <a:endParaRPr lang="en-US" sz="3300" dirty="0">
              <a:latin typeface="+mj-l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7281104-1FEB-DFCA-0ACD-4E0DC50F55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801BF-E416-9F8B-FFBF-51F93B5BA408}"/>
              </a:ext>
            </a:extLst>
          </p:cNvPr>
          <p:cNvSpPr txBox="1"/>
          <p:nvPr/>
        </p:nvSpPr>
        <p:spPr>
          <a:xfrm>
            <a:off x="152401" y="1138455"/>
            <a:ext cx="1120140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latin typeface="+mj-lt"/>
              </a:rPr>
              <a:t>Dr </a:t>
            </a:r>
            <a:r>
              <a:rPr lang="en-US" sz="2800" dirty="0">
                <a:latin typeface="+mj-lt"/>
              </a:rPr>
              <a:t>Farshid Keivanian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HI6050 Contemporary Workplace Project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107016-99DD-74DE-82EB-73970949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15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43F3A-BF89-6CD0-940C-AE316DAE0B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78"/>
          <a:stretch/>
        </p:blipFill>
        <p:spPr>
          <a:xfrm>
            <a:off x="0" y="1600200"/>
            <a:ext cx="1219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1C5BEC-1401-3B3F-B4CA-1F21D1DF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1E3DA2F-F42F-2748-8347-C79C3822F871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CAD13D4-83E6-520B-7B4F-639A04DD0D6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15F8B8-7B5E-3104-9726-89767669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78"/>
          <a:stretch/>
        </p:blipFill>
        <p:spPr>
          <a:xfrm>
            <a:off x="0" y="1600200"/>
            <a:ext cx="1219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0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78DFEA-F4AC-9A2B-5B02-28016138B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32049D-AD63-1D2E-47D3-0018D2AD1ED0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B4B6315-4985-B466-EA91-A6573F1EC1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65FA4-8F83-DE35-F947-6F875D7F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13" b="7778"/>
          <a:stretch/>
        </p:blipFill>
        <p:spPr>
          <a:xfrm>
            <a:off x="0" y="2115438"/>
            <a:ext cx="12192000" cy="580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58A411-149D-D4AE-275B-6E73A7EA6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150513-A291-E7B9-1E84-F414B20D45F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94FEB63-EC66-5FC1-82DF-F53221F982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5313D-B0AB-4E34-6AA1-92A6744436A1}"/>
              </a:ext>
            </a:extLst>
          </p:cNvPr>
          <p:cNvSpPr txBox="1"/>
          <p:nvPr/>
        </p:nvSpPr>
        <p:spPr>
          <a:xfrm>
            <a:off x="304800" y="1676401"/>
            <a:ext cx="1158815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Submission Due:</a:t>
            </a:r>
            <a:r>
              <a:rPr lang="en-US" sz="2800" dirty="0">
                <a:latin typeface="+mj-lt"/>
              </a:rPr>
              <a:t> Week 6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Word Count:</a:t>
            </a:r>
            <a:r>
              <a:rPr lang="en-US" sz="2800" dirty="0">
                <a:latin typeface="+mj-lt"/>
              </a:rPr>
              <a:t> 1500–2000 words (group submission)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Format:</a:t>
            </a:r>
            <a:r>
              <a:rPr lang="en-US" sz="2800" dirty="0">
                <a:latin typeface="+mj-lt"/>
              </a:rPr>
              <a:t> Microsoft Word (.docx) | Holmes Adaptive Harvard Referencing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Submission Platform:</a:t>
            </a:r>
            <a:r>
              <a:rPr lang="en-US" sz="2800" dirty="0">
                <a:latin typeface="+mj-lt"/>
              </a:rPr>
              <a:t> Blackboard – From a desktop/laptop only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Penalty:</a:t>
            </a:r>
            <a:r>
              <a:rPr lang="en-US" sz="2800" dirty="0">
                <a:latin typeface="+mj-lt"/>
              </a:rPr>
              <a:t> Students </a:t>
            </a:r>
            <a:r>
              <a:rPr lang="en-US" sz="2800" b="1" dirty="0">
                <a:latin typeface="+mj-lt"/>
              </a:rPr>
              <a:t>not listed</a:t>
            </a:r>
            <a:r>
              <a:rPr lang="en-US" sz="2800" dirty="0">
                <a:latin typeface="+mj-lt"/>
              </a:rPr>
              <a:t> on the cover sheet will not receive marks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415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DF7275-A09E-F9DC-D740-B71871D82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CC03D9A-E5F2-4C2B-9DFD-A288D7DCD95E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1EED24E-7834-9674-15C9-EE831505A2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2E6C1-B6DC-4535-E265-D146639CB181}"/>
              </a:ext>
            </a:extLst>
          </p:cNvPr>
          <p:cNvSpPr txBox="1"/>
          <p:nvPr/>
        </p:nvSpPr>
        <p:spPr>
          <a:xfrm>
            <a:off x="304800" y="1676401"/>
            <a:ext cx="1158815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Purpose of This Assignment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Group Research Proposal</a:t>
            </a:r>
            <a:r>
              <a:rPr lang="en-US" sz="2800" dirty="0">
                <a:latin typeface="+mj-lt"/>
              </a:rPr>
              <a:t> helps define the </a:t>
            </a:r>
            <a:r>
              <a:rPr lang="en-US" sz="2800" b="1" dirty="0">
                <a:latin typeface="+mj-lt"/>
              </a:rPr>
              <a:t>research foundation</a:t>
            </a:r>
            <a:r>
              <a:rPr lang="en-US" sz="2800" dirty="0">
                <a:latin typeface="+mj-lt"/>
              </a:rPr>
              <a:t> of your capstone project. It sets the direction, focus, and rationale behind your future technical or applied research. This is </a:t>
            </a:r>
            <a:r>
              <a:rPr lang="en-US" sz="2800" b="1" dirty="0">
                <a:latin typeface="+mj-lt"/>
              </a:rPr>
              <a:t>not</a:t>
            </a:r>
            <a:r>
              <a:rPr lang="en-US" sz="2800" dirty="0">
                <a:latin typeface="+mj-lt"/>
              </a:rPr>
              <a:t> a final report but a </a:t>
            </a:r>
            <a:r>
              <a:rPr lang="en-US" sz="2800" b="1" dirty="0">
                <a:latin typeface="+mj-lt"/>
              </a:rPr>
              <a:t>strategic plan</a:t>
            </a:r>
            <a:r>
              <a:rPr lang="en-US" sz="2800" dirty="0">
                <a:latin typeface="+mj-lt"/>
              </a:rPr>
              <a:t> for a well-organized research journey.</a:t>
            </a:r>
          </a:p>
        </p:txBody>
      </p:sp>
    </p:spTree>
    <p:extLst>
      <p:ext uri="{BB962C8B-B14F-4D97-AF65-F5344CB8AC3E}">
        <p14:creationId xmlns:p14="http://schemas.microsoft.com/office/powerpoint/2010/main" val="211570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72AE77-E13B-0A28-F008-D19FAA1D6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B5C1F1-ED91-B1EA-931F-CE2037A5262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4E3209C-41D9-91DA-DF08-521B33CF82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C0741-A43A-E64A-100E-996D40476B31}"/>
              </a:ext>
            </a:extLst>
          </p:cNvPr>
          <p:cNvSpPr txBox="1"/>
          <p:nvPr/>
        </p:nvSpPr>
        <p:spPr>
          <a:xfrm>
            <a:off x="304800" y="1676401"/>
            <a:ext cx="1158815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WEEKLY DELIVERABLES CHECKLIST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3 Deliverables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1. Research Title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Create a concise, clear, and </a:t>
            </a:r>
            <a:r>
              <a:rPr lang="en-US" sz="2800" b="1" dirty="0">
                <a:latin typeface="+mj-lt"/>
              </a:rPr>
              <a:t>reflective title</a:t>
            </a:r>
            <a:r>
              <a:rPr lang="en-US" sz="2800" dirty="0">
                <a:latin typeface="+mj-lt"/>
              </a:rPr>
              <a:t> of your project.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Avoid vague or overly broad topics.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Tip:</a:t>
            </a:r>
            <a:r>
              <a:rPr lang="en-US" sz="2800" dirty="0">
                <a:latin typeface="+mj-lt"/>
              </a:rPr>
              <a:t> Include keywords like </a:t>
            </a:r>
            <a:r>
              <a:rPr lang="en-US" sz="2800" i="1" dirty="0">
                <a:latin typeface="+mj-lt"/>
              </a:rPr>
              <a:t>“design,” “evaluation,” “development,” “impact,” or “framework.”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310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1441</Words>
  <Application>Microsoft Office PowerPoint</Application>
  <PresentationFormat>Custom</PresentationFormat>
  <Paragraphs>190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132</cp:revision>
  <dcterms:created xsi:type="dcterms:W3CDTF">2025-04-05T17:32:34Z</dcterms:created>
  <dcterms:modified xsi:type="dcterms:W3CDTF">2025-04-22T20:19:38Z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