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78" r:id="rId3"/>
    <p:sldId id="436" r:id="rId4"/>
    <p:sldId id="384" r:id="rId5"/>
    <p:sldId id="437" r:id="rId6"/>
    <p:sldId id="1749" r:id="rId7"/>
    <p:sldId id="1750" r:id="rId8"/>
    <p:sldId id="1751" r:id="rId9"/>
    <p:sldId id="1752" r:id="rId10"/>
    <p:sldId id="1753" r:id="rId11"/>
    <p:sldId id="1754" r:id="rId12"/>
    <p:sldId id="1747" r:id="rId13"/>
    <p:sldId id="612" r:id="rId14"/>
  </p:sldIdLst>
  <p:sldSz cx="12192000" cy="10058400"/>
  <p:notesSz cx="121920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60"/>
  </p:normalViewPr>
  <p:slideViewPr>
    <p:cSldViewPr>
      <p:cViewPr varScale="1">
        <p:scale>
          <a:sx n="43" d="100"/>
          <a:sy n="43" d="100"/>
        </p:scale>
        <p:origin x="2184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5111" y="1967229"/>
            <a:ext cx="47910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492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" y="42671"/>
            <a:ext cx="1531620" cy="562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E6D3-906C-1320-4687-C1367C63E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01287"/>
            <a:ext cx="9144000" cy="18466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1C4FD-A4A9-4ABA-B38A-5C011FCA6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82989"/>
            <a:ext cx="9144000" cy="3693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9ADD-9CFD-F94C-3BD4-E15649AA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A22E6EEE-11DC-44F3-8567-F3508996C4D6}" type="datetimeFigureOut">
              <a:rPr lang="en-AU" smtClean="0"/>
              <a:t>23/04/2025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D539-4B99-E1AD-D8EE-398581E1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118EA-AFF6-1D9C-A064-CCC312C7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21502" y="9253759"/>
            <a:ext cx="533400" cy="169277"/>
          </a:xfrm>
        </p:spPr>
        <p:txBody>
          <a:bodyPr/>
          <a:lstStyle/>
          <a:p>
            <a:fld id="{65DD78D8-BAAB-4AA7-9E67-7B3D99A13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57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1396"/>
            <a:ext cx="1203452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21502" y="9253759"/>
            <a:ext cx="53340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C8CCC5-7719-5429-9C16-F066E03793F0}"/>
              </a:ext>
            </a:extLst>
          </p:cNvPr>
          <p:cNvSpPr txBox="1"/>
          <p:nvPr/>
        </p:nvSpPr>
        <p:spPr>
          <a:xfrm>
            <a:off x="304800" y="1752601"/>
            <a:ext cx="11887199" cy="4992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HI6050 Capstone: Comprehensive Topic Selection and Supplementary Document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Supervisor: Dr. Farshid Keivanian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Session 5: </a:t>
            </a:r>
            <a:r>
              <a:rPr lang="en-US" sz="3600" dirty="0">
                <a:latin typeface="+mj-lt"/>
              </a:rPr>
              <a:t>Preparation for Group Final Report: Project Build &amp; Final Report Writing Plan: Project Build &amp; Final Report Writing Plan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39A68BE-E935-CAB3-73AC-A1FB4EAD7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FC3B6B7-0EB6-C476-BD52-15F8A20A44C5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Report: Project Build &amp; Final Report Writing Plan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B32DBEB8-F302-E8DA-8382-258BD4D8ED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8F7CB2B-BB0F-AA26-83BF-2C6CBB323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49" y="1674958"/>
            <a:ext cx="7532831" cy="454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Resources to Provide Students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Literature Review Matrix Template (Excel)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Holmes Harvard Referencing Guide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Sample Proposal (Word)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Gantt Chart Template (Excel or PowerPoint)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Sample Abstracts and Research Questions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Session Slides (if you'd like, I can draft these)</a:t>
            </a:r>
          </a:p>
        </p:txBody>
      </p:sp>
    </p:spTree>
    <p:extLst>
      <p:ext uri="{BB962C8B-B14F-4D97-AF65-F5344CB8AC3E}">
        <p14:creationId xmlns:p14="http://schemas.microsoft.com/office/powerpoint/2010/main" val="326818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5B01582-3669-1DA9-BF74-799528ECD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F7C92A6-4521-2BAB-02E1-7E8B4A37E338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Report: Project Build &amp; Final Report Writing Plan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A8D8B6B-5127-1980-EEB0-E538A182C2E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92FE286-1CA0-AC97-F9A0-DC42D0DB3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49" y="1674958"/>
            <a:ext cx="7532831" cy="454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Resources to Provide Students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Literature Review Matrix Template (Excel)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Holmes Harvard Referencing Guide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Sample Proposal (Word)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Gantt Chart Template (Excel or PowerPoint)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Sample Abstracts and Research Questions</a:t>
            </a:r>
          </a:p>
          <a:p>
            <a:pPr marL="8286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Session Slides (if you'd like, I can draft these)</a:t>
            </a:r>
          </a:p>
        </p:txBody>
      </p:sp>
    </p:spTree>
    <p:extLst>
      <p:ext uri="{BB962C8B-B14F-4D97-AF65-F5344CB8AC3E}">
        <p14:creationId xmlns:p14="http://schemas.microsoft.com/office/powerpoint/2010/main" val="222860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8E0D2-9286-EC6A-FC28-A59187C96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2">
            <a:extLst>
              <a:ext uri="{FF2B5EF4-FFF2-40B4-BE49-F238E27FC236}">
                <a16:creationId xmlns:a16="http://schemas.microsoft.com/office/drawing/2014/main" id="{53D8119B-B033-4742-7B01-FE383058F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6" y="12941"/>
            <a:ext cx="12192000" cy="1053859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Group Progress Presentation – Overview of Progress at least 2 min</a:t>
            </a:r>
            <a:endParaRPr lang="en-US" sz="36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872E6-ECC6-7615-EF56-326EA87C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99" b="23637"/>
          <a:stretch/>
        </p:blipFill>
        <p:spPr>
          <a:xfrm>
            <a:off x="8626" y="1371600"/>
            <a:ext cx="12192000" cy="42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7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8CDC9-A7F0-B9E3-E9E4-516B61978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D91AB5A2-B21D-66A0-4528-C2C55210EB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EF6D16-E124-24B9-1D4B-698CF1363FA5}"/>
              </a:ext>
            </a:extLst>
          </p:cNvPr>
          <p:cNvSpPr txBox="1"/>
          <p:nvPr/>
        </p:nvSpPr>
        <p:spPr>
          <a:xfrm>
            <a:off x="0" y="0"/>
            <a:ext cx="1188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Thank You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B71991-9C10-2CDD-0295-065A9579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50CBBC-F537-AFEC-634C-56C9DAB14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39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5037F8A-312A-5706-B9D4-BD56C9AD7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60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63D227C-1D36-DEFE-C2F8-3CA3D97D9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1BCA2-620C-3559-3A80-9228DA241173}"/>
              </a:ext>
            </a:extLst>
          </p:cNvPr>
          <p:cNvSpPr txBox="1"/>
          <p:nvPr/>
        </p:nvSpPr>
        <p:spPr>
          <a:xfrm>
            <a:off x="609600" y="2441246"/>
            <a:ext cx="9624202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Need Help? Send an email or ask during the tutorial session.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Good luck with your capstone journey!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Dr. Farshid Keivanian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Capstone Project Supervisor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farshid.keivanian@holmes.edu.au</a:t>
            </a:r>
          </a:p>
        </p:txBody>
      </p:sp>
    </p:spTree>
    <p:extLst>
      <p:ext uri="{BB962C8B-B14F-4D97-AF65-F5344CB8AC3E}">
        <p14:creationId xmlns:p14="http://schemas.microsoft.com/office/powerpoint/2010/main" val="25836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F2FAC8-42AD-DB92-166F-2F42E02C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47F174-E865-EA2C-9A7B-75ECF3EA7974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1" dirty="0"/>
              <a:t>Session 5’s outline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2898743-2B79-D5DF-5AFF-870A1775B5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C30F892-69B9-E3BA-260C-8084D712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26459-E9EB-FA7D-8B8F-E2F5CD70284A}"/>
              </a:ext>
            </a:extLst>
          </p:cNvPr>
          <p:cNvSpPr txBox="1"/>
          <p:nvPr/>
        </p:nvSpPr>
        <p:spPr>
          <a:xfrm>
            <a:off x="381000" y="1441079"/>
            <a:ext cx="9601200" cy="501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algn="l">
              <a:lnSpc>
                <a:spcPct val="15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1. Weekly Task Breakdown &amp; Milestones</a:t>
            </a:r>
          </a:p>
          <a:p>
            <a:pPr marL="241300" algn="l">
              <a:lnSpc>
                <a:spcPct val="15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2. Preparation for Group Final Report: Project Build &amp; Final Report Writing Plan: Project Build &amp; Final Report Writing Plan</a:t>
            </a:r>
          </a:p>
          <a:p>
            <a:pPr marL="241300" algn="l">
              <a:lnSpc>
                <a:spcPct val="15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  <a:cs typeface="Calibri" panose="020F0502020204030204" pitchFamily="34" charset="0"/>
              </a:rPr>
              <a:t>3. Group Progress Presentation – Overview of Progress at least 2 min</a:t>
            </a:r>
            <a:endParaRPr lang="en-US" sz="3600" b="1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06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CB5D32C-575A-1D5D-6FDC-B6E5ED68A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4780107-EC25-1636-E230-889139613C90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1" dirty="0"/>
              <a:t>Weekly Task Breakdown &amp; Milestones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B1E694B-D363-10D6-F24D-FFE5C760DE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57C8B0B-6DA5-E993-B441-ACB294EC6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F23564-BB60-6B43-6023-3ECC5B613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34897"/>
              </p:ext>
            </p:extLst>
          </p:nvPr>
        </p:nvGraphicFramePr>
        <p:xfrm>
          <a:off x="609600" y="1333798"/>
          <a:ext cx="10972800" cy="8548497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607041093"/>
                    </a:ext>
                  </a:extLst>
                </a:gridCol>
                <a:gridCol w="8763000">
                  <a:extLst>
                    <a:ext uri="{9D8B030D-6E8A-4147-A177-3AD203B41FA5}">
                      <a16:colId xmlns:a16="http://schemas.microsoft.com/office/drawing/2014/main" val="3422500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Week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Action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11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Form groups, confirm your campus group number, select topic via Blackboard sheet.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1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Begin literature review + define project scope and research question.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278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Finalize tools, datasets, programming language; create basic prototypes/mockups.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131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Draft your research proposal + submit 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849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Submit Research Proposal</a:t>
                      </a:r>
                      <a:r>
                        <a:rPr lang="en-US" sz="2800"/>
                        <a:t> (25%)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68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7-10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Start project build (coding/analysis), write sections of final report.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16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Submit Final Report</a:t>
                      </a:r>
                      <a:r>
                        <a:rPr lang="en-US" sz="2800"/>
                        <a:t> (45%)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721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Present &amp; Demo Project</a:t>
                      </a:r>
                      <a:r>
                        <a:rPr lang="en-US" sz="2800" dirty="0"/>
                        <a:t> (30%)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23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79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CA857E-2760-5DC2-2EA8-E21001AF6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4F9D36-6170-5FAE-E944-677E44AACC66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Report: Project Build &amp; Final Report Writing Plan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8BEF1FE-A6BA-759A-6F91-3232480C08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7BD42B-9333-02EC-B1D5-CEA36F5E5A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555"/>
          <a:stretch/>
        </p:blipFill>
        <p:spPr>
          <a:xfrm>
            <a:off x="0" y="16002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1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0C7EAED-98FD-BF40-F827-981D09025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61DC71-359D-3013-40FF-80E6454C376A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Report: Project Build &amp; Final Report Writing Plan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F6481E3-A976-2302-8B84-7A861068CEE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5F1C9-DD21-35BC-CA6E-6FDA77063E2F}"/>
              </a:ext>
            </a:extLst>
          </p:cNvPr>
          <p:cNvSpPr txBox="1"/>
          <p:nvPr/>
        </p:nvSpPr>
        <p:spPr>
          <a:xfrm>
            <a:off x="533400" y="2362201"/>
            <a:ext cx="1113095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Project Build + Report Drafting (Independent Work + Weekly Check-ins)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Goals: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Begin technical work (e.g., coding, modeling, dashboarding)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Write the main report sections: Introduction, Methodology, Literature Review, Results, Discussion</a:t>
            </a:r>
          </a:p>
        </p:txBody>
      </p:sp>
    </p:spTree>
    <p:extLst>
      <p:ext uri="{BB962C8B-B14F-4D97-AF65-F5344CB8AC3E}">
        <p14:creationId xmlns:p14="http://schemas.microsoft.com/office/powerpoint/2010/main" val="365338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9F6D138-F26B-8BC7-FBD9-6E28F43D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2410721-AC5D-8E87-DE1F-BAAF6E381F98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Report: Project Build &amp; Final Report Writing Plan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3453A8A-8C04-FD65-8C4F-E0047077407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70B1E7-7346-F294-8EF6-DF8134921257}"/>
              </a:ext>
            </a:extLst>
          </p:cNvPr>
          <p:cNvSpPr txBox="1"/>
          <p:nvPr/>
        </p:nvSpPr>
        <p:spPr>
          <a:xfrm>
            <a:off x="533400" y="2362201"/>
            <a:ext cx="111309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to Do:</a:t>
            </a:r>
          </a:p>
          <a:p>
            <a:pPr marL="7080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Allocate roles: coder, document writer, reviewer</a:t>
            </a:r>
          </a:p>
          <a:p>
            <a:pPr marL="7080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Agile-style standups (15 mins): what did we do, what’s next?</a:t>
            </a:r>
          </a:p>
          <a:p>
            <a:pPr marL="7080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GitHub/Google Drive for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19164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5DAB6F2-6701-8CD2-5DD5-9AFC2FACB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CF20599-0D64-4E4A-3D97-BE2BA5E7E94C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Report: Project Build &amp; Final Report Writing Plan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B2372E5-C840-10CE-076C-FA5BD293C81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79F375-0BEB-00E8-DA07-54B3FFAAF5E3}"/>
              </a:ext>
            </a:extLst>
          </p:cNvPr>
          <p:cNvSpPr txBox="1"/>
          <p:nvPr/>
        </p:nvSpPr>
        <p:spPr>
          <a:xfrm>
            <a:off x="533400" y="2362201"/>
            <a:ext cx="111309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❌ What to Avoid:</a:t>
            </a:r>
          </a:p>
          <a:p>
            <a:pPr marL="9826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Ignoring version control for report/code</a:t>
            </a:r>
          </a:p>
          <a:p>
            <a:pPr marL="9826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Working last minute on results or analysis</a:t>
            </a:r>
          </a:p>
          <a:p>
            <a:pPr marL="9826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Skipping documentation during development</a:t>
            </a:r>
          </a:p>
        </p:txBody>
      </p:sp>
    </p:spTree>
    <p:extLst>
      <p:ext uri="{BB962C8B-B14F-4D97-AF65-F5344CB8AC3E}">
        <p14:creationId xmlns:p14="http://schemas.microsoft.com/office/powerpoint/2010/main" val="146046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1D894D8-5296-500C-6760-0A979B3A5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CC2B2DB-2C7E-D59D-8AD7-2966788ED368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Report: Project Build &amp; Final Report Writing Plan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44343B4-EDED-4450-A9A5-EB59358BDAF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7F7397-217D-C76D-F58E-519661BEE732}"/>
              </a:ext>
            </a:extLst>
          </p:cNvPr>
          <p:cNvSpPr txBox="1"/>
          <p:nvPr/>
        </p:nvSpPr>
        <p:spPr>
          <a:xfrm>
            <a:off x="533400" y="2362201"/>
            <a:ext cx="111309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Tips:</a:t>
            </a:r>
          </a:p>
          <a:p>
            <a:pPr marL="9493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the report early – one section/week</a:t>
            </a:r>
          </a:p>
          <a:p>
            <a:pPr marL="9493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Backup files regularly</a:t>
            </a:r>
          </a:p>
          <a:p>
            <a:pPr marL="9493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Document failed attempts and what was learned</a:t>
            </a:r>
          </a:p>
        </p:txBody>
      </p:sp>
    </p:spTree>
    <p:extLst>
      <p:ext uri="{BB962C8B-B14F-4D97-AF65-F5344CB8AC3E}">
        <p14:creationId xmlns:p14="http://schemas.microsoft.com/office/powerpoint/2010/main" val="427068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2306579-8FD7-A208-77AF-21080E861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BEB260E-FE59-8FA2-0CF3-85CC437C36D6}"/>
              </a:ext>
            </a:extLst>
          </p:cNvPr>
          <p:cNvSpPr txBox="1"/>
          <p:nvPr/>
        </p:nvSpPr>
        <p:spPr>
          <a:xfrm>
            <a:off x="191211" y="213486"/>
            <a:ext cx="10401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Report: Project Build &amp; Final Report Writing Plan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437CB2C-602D-8FA3-5754-DFA4CD6E9FB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2D045F-E6E0-1CA4-29E1-31FA8257B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26678"/>
              </p:ext>
            </p:extLst>
          </p:nvPr>
        </p:nvGraphicFramePr>
        <p:xfrm>
          <a:off x="163894" y="2626794"/>
          <a:ext cx="11963400" cy="64312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31706">
                  <a:extLst>
                    <a:ext uri="{9D8B030D-6E8A-4147-A177-3AD203B41FA5}">
                      <a16:colId xmlns:a16="http://schemas.microsoft.com/office/drawing/2014/main" val="3592837481"/>
                    </a:ext>
                  </a:extLst>
                </a:gridCol>
                <a:gridCol w="3211894">
                  <a:extLst>
                    <a:ext uri="{9D8B030D-6E8A-4147-A177-3AD203B41FA5}">
                      <a16:colId xmlns:a16="http://schemas.microsoft.com/office/drawing/2014/main" val="278708602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68183173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732669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Topic Example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Key Focus in </a:t>
                      </a:r>
                      <a:r>
                        <a:rPr lang="en-US" sz="2800" dirty="0" err="1"/>
                        <a:t>Wk</a:t>
                      </a:r>
                      <a:r>
                        <a:rPr lang="en-US" sz="2800" dirty="0"/>
                        <a:t> 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Tools in </a:t>
                      </a:r>
                      <a:r>
                        <a:rPr lang="en-US" sz="2800" dirty="0" err="1"/>
                        <a:t>Wk</a:t>
                      </a:r>
                      <a:r>
                        <a:rPr lang="en-US" sz="2800" dirty="0"/>
                        <a:t> 4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Output by </a:t>
                      </a:r>
                      <a:r>
                        <a:rPr lang="en-US" sz="2800" dirty="0" err="1"/>
                        <a:t>Wk</a:t>
                      </a:r>
                      <a:r>
                        <a:rPr lang="en-US" sz="2800" dirty="0"/>
                        <a:t> 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007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AI in Healthcare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Review use cases, challenges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Python, Scikit-learn, PubMed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Research Q: How effective is AI in early disease prediction?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337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Data Privacy Laws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Review global frameworks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Data scraping, legal archives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Research Q: How GDPR impacts corporate analytics?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345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Cybersecurity in E-commerce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Analyze breach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OWASP, PHP, MySQL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Research Q: What methods mitigate SQL injection attacks?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930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Data Analytics in Finance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Review fraud detection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Python, Power 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Research Q: Can ML detect real-time transaction fraud?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5224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208F519-5D5E-D202-9662-85F1225E4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18940"/>
            <a:ext cx="5412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 Guidance Based on Topics</a:t>
            </a:r>
          </a:p>
        </p:txBody>
      </p:sp>
    </p:spTree>
    <p:extLst>
      <p:ext uri="{BB962C8B-B14F-4D97-AF65-F5344CB8AC3E}">
        <p14:creationId xmlns:p14="http://schemas.microsoft.com/office/powerpoint/2010/main" val="78499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665</Words>
  <Application>Microsoft Office PowerPoint</Application>
  <PresentationFormat>Custom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Progress Presentation – Overview of Progress at least 2 min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Farshid Keivanian</dc:creator>
  <cp:lastModifiedBy>Farshid Keivanian</cp:lastModifiedBy>
  <cp:revision>143</cp:revision>
  <dcterms:created xsi:type="dcterms:W3CDTF">2025-04-05T17:32:34Z</dcterms:created>
  <dcterms:modified xsi:type="dcterms:W3CDTF">2025-04-22T21:16:22Z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2025-04-05T00:00:00Z</vt:filetime>
  </property>
  <property fmtid="{D5CDD505-2E9C-101B-9397-08002B2CF9AE}" pid="5" name="Producer">
    <vt:lpwstr>Adobe Acrobat Pro (64-bit) 24.2.20687</vt:lpwstr>
  </property>
</Properties>
</file>