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78" r:id="rId3"/>
    <p:sldId id="436" r:id="rId4"/>
    <p:sldId id="384" r:id="rId5"/>
    <p:sldId id="437" r:id="rId6"/>
    <p:sldId id="438" r:id="rId7"/>
    <p:sldId id="439" r:id="rId8"/>
    <p:sldId id="440" r:id="rId9"/>
    <p:sldId id="441" r:id="rId10"/>
    <p:sldId id="442" r:id="rId11"/>
    <p:sldId id="443" r:id="rId12"/>
    <p:sldId id="444" r:id="rId13"/>
    <p:sldId id="445" r:id="rId14"/>
    <p:sldId id="446" r:id="rId15"/>
    <p:sldId id="447" r:id="rId16"/>
    <p:sldId id="448" r:id="rId17"/>
    <p:sldId id="449" r:id="rId18"/>
    <p:sldId id="450" r:id="rId19"/>
    <p:sldId id="1747" r:id="rId20"/>
    <p:sldId id="612" r:id="rId21"/>
  </p:sldIdLst>
  <p:sldSz cx="12192000" cy="10058400"/>
  <p:notesSz cx="121920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4660"/>
  </p:normalViewPr>
  <p:slideViewPr>
    <p:cSldViewPr>
      <p:cViewPr varScale="1">
        <p:scale>
          <a:sx n="43" d="100"/>
          <a:sy n="43" d="100"/>
        </p:scale>
        <p:origin x="2184" y="2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9459" y="77723"/>
            <a:ext cx="4029455" cy="14798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55111" y="1967229"/>
            <a:ext cx="479107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492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023" y="42671"/>
            <a:ext cx="1531620" cy="5623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9459" y="77723"/>
            <a:ext cx="4029455" cy="14798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3E6D3-906C-1320-4687-C1367C63E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01287"/>
            <a:ext cx="9144000" cy="184665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1C4FD-A4A9-4ABA-B38A-5C011FCA6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82989"/>
            <a:ext cx="9144000" cy="36933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29ADD-9CFD-F94C-3BD4-E15649AA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A22E6EEE-11DC-44F3-8567-F3508996C4D6}" type="datetimeFigureOut">
              <a:rPr lang="en-AU" smtClean="0"/>
              <a:t>23/04/2025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CD539-4B99-E1AD-D8EE-398581E1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118EA-AFF6-1D9C-A064-CCC312C7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21502" y="9253759"/>
            <a:ext cx="533400" cy="169277"/>
          </a:xfrm>
        </p:spPr>
        <p:txBody>
          <a:bodyPr/>
          <a:lstStyle/>
          <a:p>
            <a:fld id="{65DD78D8-BAAB-4AA7-9E67-7B3D99A13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157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-1396"/>
            <a:ext cx="1203452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21502" y="9253759"/>
            <a:ext cx="533400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C8CCC5-7719-5429-9C16-F066E03793F0}"/>
              </a:ext>
            </a:extLst>
          </p:cNvPr>
          <p:cNvSpPr txBox="1"/>
          <p:nvPr/>
        </p:nvSpPr>
        <p:spPr>
          <a:xfrm>
            <a:off x="304800" y="1752601"/>
            <a:ext cx="11887199" cy="3330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+mj-lt"/>
              </a:rPr>
              <a:t>HI6050 Capstone: Comprehensive Topic Selection and Supplementary Document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latin typeface="+mj-lt"/>
              </a:rPr>
              <a:t>Supervisor: Dr. Farshid Keivanian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latin typeface="+mj-lt"/>
              </a:rPr>
              <a:t>Session 6: </a:t>
            </a:r>
            <a:r>
              <a:rPr lang="en-US" sz="3600" dirty="0">
                <a:latin typeface="+mj-lt"/>
              </a:rPr>
              <a:t>Preparation for Group Final Report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8807B4E-1D10-FB22-8DD8-E1C86AF68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4E79582-8676-F3D3-88E1-00B67A915053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Final Report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03E3CF7-74EF-383C-9094-AE06D88C591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3A838F-6A36-72E7-08E7-AE50DB4F13FC}"/>
              </a:ext>
            </a:extLst>
          </p:cNvPr>
          <p:cNvSpPr txBox="1"/>
          <p:nvPr/>
        </p:nvSpPr>
        <p:spPr>
          <a:xfrm>
            <a:off x="530525" y="1461621"/>
            <a:ext cx="11130950" cy="7135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WEEK 8 – Literature Review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4. Literature Review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Provide scholarly background to your topic.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relevant, peer-reviewed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sources (journals, white papers, reports).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review should:</a:t>
            </a: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Highlight existing gaps</a:t>
            </a: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Compare prior findings</a:t>
            </a: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Serve as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evidence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for your research direction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Reference: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Okoli &amp;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Schabram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(2010), “A Guide to Conducting a Systematic Literature Review…”</a:t>
            </a:r>
          </a:p>
        </p:txBody>
      </p:sp>
    </p:spTree>
    <p:extLst>
      <p:ext uri="{BB962C8B-B14F-4D97-AF65-F5344CB8AC3E}">
        <p14:creationId xmlns:p14="http://schemas.microsoft.com/office/powerpoint/2010/main" val="65408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764CDAB-9FB2-EC6C-29E8-E1A86F65A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5DF2E33-F8BB-4455-34AB-AF24091645A9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Final Report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C8FB0F0-7F7C-02D9-0629-6DA73974A3D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E0B2FB-DD95-A5CB-6BF4-CB813E82929D}"/>
              </a:ext>
            </a:extLst>
          </p:cNvPr>
          <p:cNvSpPr txBox="1"/>
          <p:nvPr/>
        </p:nvSpPr>
        <p:spPr>
          <a:xfrm>
            <a:off x="530525" y="1461621"/>
            <a:ext cx="1113095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WEEK 10 – Research Results &amp; Conclusion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5. Results</a:t>
            </a:r>
          </a:p>
          <a:p>
            <a:pPr marL="79375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Objectively present your findings from the literature.</a:t>
            </a:r>
          </a:p>
          <a:p>
            <a:pPr marL="79375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Avoid interpretation or bias</a:t>
            </a:r>
            <a:r>
              <a:rPr lang="en-US" sz="2800" dirty="0">
                <a:latin typeface="+mj-lt"/>
              </a:rPr>
              <a:t> – just present the data/patterns/themes.</a:t>
            </a:r>
          </a:p>
        </p:txBody>
      </p:sp>
    </p:spTree>
    <p:extLst>
      <p:ext uri="{BB962C8B-B14F-4D97-AF65-F5344CB8AC3E}">
        <p14:creationId xmlns:p14="http://schemas.microsoft.com/office/powerpoint/2010/main" val="262837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A5D35EA-81EC-95FF-D986-E596EC8AE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864AAEE-E4E2-0DB3-CCA2-CECE9A708B74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Final Report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507AA932-E806-F48F-6262-ECCD693AAA0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09D2CA-ED1F-A339-774A-9438D542B3E2}"/>
              </a:ext>
            </a:extLst>
          </p:cNvPr>
          <p:cNvSpPr txBox="1"/>
          <p:nvPr/>
        </p:nvSpPr>
        <p:spPr>
          <a:xfrm>
            <a:off x="530525" y="1461621"/>
            <a:ext cx="11130950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6. Discussion &amp; Conclusion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In this section:</a:t>
            </a:r>
          </a:p>
          <a:p>
            <a:pPr marL="7413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Interpret findings</a:t>
            </a:r>
          </a:p>
          <a:p>
            <a:pPr marL="7413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Reflect on their significance</a:t>
            </a:r>
          </a:p>
          <a:p>
            <a:pPr marL="7413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Compare to existing knowledge</a:t>
            </a:r>
          </a:p>
          <a:p>
            <a:pPr marL="7413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Suggest improvements or policy/industry relevance</a:t>
            </a:r>
          </a:p>
          <a:p>
            <a:pPr marL="7413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Offer future research directions</a:t>
            </a:r>
          </a:p>
        </p:txBody>
      </p:sp>
    </p:spTree>
    <p:extLst>
      <p:ext uri="{BB962C8B-B14F-4D97-AF65-F5344CB8AC3E}">
        <p14:creationId xmlns:p14="http://schemas.microsoft.com/office/powerpoint/2010/main" val="3806934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170FC30-1776-C30A-3383-706CC9E5D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127C1E7-4A22-F7C4-98E5-0349D54C702B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Final Report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AFAE3F1-0ACE-D0E8-05E3-C772ED251BD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BFF5A8-C796-DA43-A0FA-7858925A9061}"/>
              </a:ext>
            </a:extLst>
          </p:cNvPr>
          <p:cNvSpPr txBox="1"/>
          <p:nvPr/>
        </p:nvSpPr>
        <p:spPr>
          <a:xfrm>
            <a:off x="530525" y="1461621"/>
            <a:ext cx="1113095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WEEK 11 – Final Report Submission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7. References</a:t>
            </a:r>
          </a:p>
          <a:p>
            <a:pPr marL="7762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</a:t>
            </a:r>
            <a:r>
              <a:rPr lang="en-US" sz="2800" b="1" dirty="0">
                <a:latin typeface="+mj-lt"/>
              </a:rPr>
              <a:t>Holmes Adapted Harvard Style</a:t>
            </a:r>
            <a:endParaRPr lang="en-US" sz="2800" dirty="0">
              <a:latin typeface="+mj-lt"/>
            </a:endParaRPr>
          </a:p>
          <a:p>
            <a:pPr marL="7762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Minimum of </a:t>
            </a:r>
            <a:r>
              <a:rPr lang="en-US" sz="2800" b="1" dirty="0">
                <a:latin typeface="+mj-lt"/>
              </a:rPr>
              <a:t>10 scholarly sources</a:t>
            </a:r>
            <a:r>
              <a:rPr lang="en-US" sz="2800" dirty="0">
                <a:latin typeface="+mj-lt"/>
              </a:rPr>
              <a:t> recommended</a:t>
            </a:r>
          </a:p>
          <a:p>
            <a:pPr marL="7762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All in-text citations must match the reference list</a:t>
            </a:r>
          </a:p>
        </p:txBody>
      </p:sp>
    </p:spTree>
    <p:extLst>
      <p:ext uri="{BB962C8B-B14F-4D97-AF65-F5344CB8AC3E}">
        <p14:creationId xmlns:p14="http://schemas.microsoft.com/office/powerpoint/2010/main" val="1990792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1CA5EA2-E616-6BFF-132E-8B84BB478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4C8DE23-E322-F6C4-1F78-7F7AA15999EC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Final Report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62732F3A-B3EF-90C0-E901-B225B2700D7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F831FF-1224-6C59-6253-34250155712C}"/>
              </a:ext>
            </a:extLst>
          </p:cNvPr>
          <p:cNvSpPr txBox="1"/>
          <p:nvPr/>
        </p:nvSpPr>
        <p:spPr>
          <a:xfrm>
            <a:off x="530525" y="1461621"/>
            <a:ext cx="11130950" cy="584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Final Document Includes:</a:t>
            </a:r>
          </a:p>
          <a:p>
            <a:pPr marL="7762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Title Page + Cover Sheet (all team members listed)</a:t>
            </a:r>
          </a:p>
          <a:p>
            <a:pPr marL="7762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Abstract</a:t>
            </a:r>
          </a:p>
          <a:p>
            <a:pPr marL="7762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Introduction</a:t>
            </a:r>
          </a:p>
          <a:p>
            <a:pPr marL="7762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Methodology</a:t>
            </a:r>
          </a:p>
          <a:p>
            <a:pPr marL="7762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Literature Review</a:t>
            </a:r>
          </a:p>
          <a:p>
            <a:pPr marL="7762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Results</a:t>
            </a:r>
          </a:p>
          <a:p>
            <a:pPr marL="7762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Discussion &amp; Conclusion</a:t>
            </a:r>
          </a:p>
          <a:p>
            <a:pPr marL="7762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173430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52BD214-9B88-A22C-F595-4B1FC9F67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9CF602C-2313-48F1-F396-9342AE8FCCD5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Final Report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869A44E9-955B-DE25-5230-5408607FAF1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BADC75-8E40-C64C-78BE-44B199D9BD05}"/>
              </a:ext>
            </a:extLst>
          </p:cNvPr>
          <p:cNvSpPr txBox="1"/>
          <p:nvPr/>
        </p:nvSpPr>
        <p:spPr>
          <a:xfrm>
            <a:off x="530525" y="1461621"/>
            <a:ext cx="11130950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Formatting Requirements</a:t>
            </a:r>
          </a:p>
          <a:p>
            <a:pPr marL="7413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MS Word (.docx) ONLY</a:t>
            </a:r>
          </a:p>
          <a:p>
            <a:pPr marL="7413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Font: </a:t>
            </a:r>
            <a:r>
              <a:rPr lang="en-US" sz="2800" b="1" dirty="0">
                <a:latin typeface="+mj-lt"/>
              </a:rPr>
              <a:t>Calibri</a:t>
            </a:r>
            <a:r>
              <a:rPr lang="en-US" sz="2800" dirty="0">
                <a:latin typeface="+mj-lt"/>
              </a:rPr>
              <a:t>, size </a:t>
            </a:r>
            <a:r>
              <a:rPr lang="en-US" sz="2800" b="1" dirty="0">
                <a:latin typeface="+mj-lt"/>
              </a:rPr>
              <a:t>11pt</a:t>
            </a:r>
            <a:r>
              <a:rPr lang="en-US" sz="2800" dirty="0">
                <a:latin typeface="+mj-lt"/>
              </a:rPr>
              <a:t>, no spacing</a:t>
            </a:r>
          </a:p>
          <a:p>
            <a:pPr marL="7413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Margins: </a:t>
            </a:r>
            <a:r>
              <a:rPr lang="en-US" sz="2800" b="1" dirty="0">
                <a:latin typeface="+mj-lt"/>
              </a:rPr>
              <a:t>2 cm on all sides</a:t>
            </a:r>
            <a:endParaRPr lang="en-US" sz="2800" dirty="0">
              <a:latin typeface="+mj-lt"/>
            </a:endParaRPr>
          </a:p>
          <a:p>
            <a:pPr marL="7413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All group members must be listed on the </a:t>
            </a:r>
            <a:r>
              <a:rPr lang="en-US" sz="2800" b="1" dirty="0">
                <a:latin typeface="+mj-lt"/>
              </a:rPr>
              <a:t>cover sheet</a:t>
            </a:r>
            <a:endParaRPr lang="en-US" sz="2800" dirty="0">
              <a:latin typeface="+mj-lt"/>
            </a:endParaRPr>
          </a:p>
          <a:p>
            <a:pPr marL="7413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Submit from </a:t>
            </a:r>
            <a:r>
              <a:rPr lang="en-US" sz="2800" b="1" dirty="0">
                <a:latin typeface="+mj-lt"/>
              </a:rPr>
              <a:t>desktop/laptop</a:t>
            </a:r>
            <a:r>
              <a:rPr lang="en-US" sz="2800" dirty="0">
                <a:latin typeface="+mj-lt"/>
              </a:rPr>
              <a:t> (no phones/tablets/Blackboard app)</a:t>
            </a:r>
          </a:p>
        </p:txBody>
      </p:sp>
    </p:spTree>
    <p:extLst>
      <p:ext uri="{BB962C8B-B14F-4D97-AF65-F5344CB8AC3E}">
        <p14:creationId xmlns:p14="http://schemas.microsoft.com/office/powerpoint/2010/main" val="3452387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7017113-3822-0666-8FFA-62EE92012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27CF84F-DBFF-329C-FC34-A6CEA2DF4445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Final Report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A05F20FF-B097-CFB9-5C40-F3EBCC2A097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5E0285-CDBC-40AD-9B65-E2617739ED85}"/>
              </a:ext>
            </a:extLst>
          </p:cNvPr>
          <p:cNvSpPr txBox="1"/>
          <p:nvPr/>
        </p:nvSpPr>
        <p:spPr>
          <a:xfrm>
            <a:off x="530525" y="1461621"/>
            <a:ext cx="11130950" cy="5193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What Will Be Rejected (Zero Mark &amp; Academic Misconduct)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❌ No cover sheet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❌ Students not registered in your Blackboard group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❌ PDF, Pages, screenshots, or handwritten answers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❌ Submitting from smartphones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❌ Listing students who did not contribute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❌ AI-generated text without critical editing or citation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❌ Submissions from overseas IPs without permission</a:t>
            </a:r>
          </a:p>
        </p:txBody>
      </p:sp>
    </p:spTree>
    <p:extLst>
      <p:ext uri="{BB962C8B-B14F-4D97-AF65-F5344CB8AC3E}">
        <p14:creationId xmlns:p14="http://schemas.microsoft.com/office/powerpoint/2010/main" val="2955246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0E83F40-8EDB-C7C7-3132-C4B2451CF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D55221A-4D4E-4A22-DC8C-869F80B20EF5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Final Report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1C801ACE-717A-298E-23D8-050FAB168C1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060D55-E15D-81F2-6236-3631A066F633}"/>
              </a:ext>
            </a:extLst>
          </p:cNvPr>
          <p:cNvSpPr txBox="1"/>
          <p:nvPr/>
        </p:nvSpPr>
        <p:spPr>
          <a:xfrm>
            <a:off x="530525" y="1461621"/>
            <a:ext cx="11130950" cy="5193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Tips for Success</a:t>
            </a:r>
          </a:p>
          <a:p>
            <a:pPr marL="7762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Start Early:</a:t>
            </a:r>
            <a:r>
              <a:rPr lang="en-US" sz="2800" dirty="0">
                <a:latin typeface="+mj-lt"/>
              </a:rPr>
              <a:t> Break down the work into manageable chunks weekly.</a:t>
            </a:r>
          </a:p>
          <a:p>
            <a:pPr marL="7762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Assign Roles:</a:t>
            </a:r>
            <a:r>
              <a:rPr lang="en-US" sz="2800" dirty="0">
                <a:latin typeface="+mj-lt"/>
              </a:rPr>
              <a:t> Research lead, editor, reference checker, Gantt chart creator.</a:t>
            </a:r>
          </a:p>
          <a:p>
            <a:pPr marL="7762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Use a Literature Matrix:</a:t>
            </a:r>
            <a:r>
              <a:rPr lang="en-US" sz="2800" dirty="0">
                <a:latin typeface="+mj-lt"/>
              </a:rPr>
              <a:t> To track your readings.</a:t>
            </a:r>
          </a:p>
          <a:p>
            <a:pPr marL="7762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Use Tools:</a:t>
            </a:r>
            <a:r>
              <a:rPr lang="en-US" sz="2800" dirty="0">
                <a:latin typeface="+mj-lt"/>
              </a:rPr>
              <a:t> Zotero, Mendeley, or EndNote for referencing.</a:t>
            </a:r>
          </a:p>
          <a:p>
            <a:pPr marL="7762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Proofread Carefully:</a:t>
            </a:r>
            <a:r>
              <a:rPr lang="en-US" sz="2800" dirty="0">
                <a:latin typeface="+mj-lt"/>
              </a:rPr>
              <a:t> Spelling, flow, and formatting affect marks.</a:t>
            </a:r>
          </a:p>
          <a:p>
            <a:pPr marL="7762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Book Drop-in Consultations:</a:t>
            </a:r>
            <a:r>
              <a:rPr lang="en-US" sz="2800" dirty="0">
                <a:latin typeface="+mj-lt"/>
              </a:rPr>
              <a:t> For feedback or clarification.</a:t>
            </a:r>
          </a:p>
        </p:txBody>
      </p:sp>
    </p:spTree>
    <p:extLst>
      <p:ext uri="{BB962C8B-B14F-4D97-AF65-F5344CB8AC3E}">
        <p14:creationId xmlns:p14="http://schemas.microsoft.com/office/powerpoint/2010/main" val="803121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56C5A06-56A4-30BF-CBAE-40D361870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D1DDD43-6BF8-F7FF-8EB6-430D1EC53291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Final Report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69576A48-C034-7053-A118-4687BA0784C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61E7B9-B860-2899-E63F-2FBD3B6A00B9}"/>
              </a:ext>
            </a:extLst>
          </p:cNvPr>
          <p:cNvSpPr txBox="1"/>
          <p:nvPr/>
        </p:nvSpPr>
        <p:spPr>
          <a:xfrm>
            <a:off x="530525" y="1461621"/>
            <a:ext cx="11130950" cy="648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Submission Checklist</a:t>
            </a:r>
          </a:p>
          <a:p>
            <a:pPr marL="84613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Abstract summarizes full research</a:t>
            </a:r>
          </a:p>
          <a:p>
            <a:pPr marL="84613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Introduction outlines scope, problem, and approach</a:t>
            </a:r>
          </a:p>
          <a:p>
            <a:pPr marL="84613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Methodology uses systematic literature review</a:t>
            </a:r>
          </a:p>
          <a:p>
            <a:pPr marL="84613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Literature review uses 10+ scholarly sources</a:t>
            </a:r>
          </a:p>
          <a:p>
            <a:pPr marL="84613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Results presented objectively</a:t>
            </a:r>
          </a:p>
          <a:p>
            <a:pPr marL="84613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Discussion interprets findings in context</a:t>
            </a:r>
          </a:p>
          <a:p>
            <a:pPr marL="84613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All citations are correct and listed in references</a:t>
            </a:r>
          </a:p>
          <a:p>
            <a:pPr marL="84613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Final .docx submitted via Blackboard from PC/Mac</a:t>
            </a:r>
          </a:p>
          <a:p>
            <a:pPr marL="84613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All team members listed on cover sheet</a:t>
            </a:r>
          </a:p>
        </p:txBody>
      </p:sp>
    </p:spTree>
    <p:extLst>
      <p:ext uri="{BB962C8B-B14F-4D97-AF65-F5344CB8AC3E}">
        <p14:creationId xmlns:p14="http://schemas.microsoft.com/office/powerpoint/2010/main" val="1334436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8E0D2-9286-EC6A-FC28-A59187C96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2">
            <a:extLst>
              <a:ext uri="{FF2B5EF4-FFF2-40B4-BE49-F238E27FC236}">
                <a16:creationId xmlns:a16="http://schemas.microsoft.com/office/drawing/2014/main" id="{53D8119B-B033-4742-7B01-FE383058F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6" y="12941"/>
            <a:ext cx="12192000" cy="1053859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Group Progress Presentation – Overview of Progress at least 2 min</a:t>
            </a:r>
            <a:endParaRPr lang="en-US" sz="3600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4872E6-ECC6-7615-EF56-326EA87CDB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199" b="23637"/>
          <a:stretch/>
        </p:blipFill>
        <p:spPr>
          <a:xfrm>
            <a:off x="8626" y="1371600"/>
            <a:ext cx="12192000" cy="426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7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1F2FAC8-42AD-DB92-166F-2F42E02C4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47F174-E865-EA2C-9A7B-75ECF3EA7974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200" b="1" dirty="0"/>
              <a:t>Session 6’s outline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2898743-2B79-D5DF-5AFF-870A1775B58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C30F892-69B9-E3BA-260C-8084D712A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26459-E9EB-FA7D-8B8F-E2F5CD70284A}"/>
              </a:ext>
            </a:extLst>
          </p:cNvPr>
          <p:cNvSpPr txBox="1"/>
          <p:nvPr/>
        </p:nvSpPr>
        <p:spPr>
          <a:xfrm>
            <a:off x="381000" y="1441079"/>
            <a:ext cx="9601200" cy="3042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300" algn="l">
              <a:lnSpc>
                <a:spcPct val="150000"/>
              </a:lnSpc>
              <a:spcBef>
                <a:spcPts val="100"/>
              </a:spcBef>
            </a:pPr>
            <a:r>
              <a:rPr lang="en-US" sz="3300" b="1" dirty="0">
                <a:latin typeface="+mj-lt"/>
              </a:rPr>
              <a:t>1. Weekly Task Breakdown &amp; Milestones</a:t>
            </a:r>
          </a:p>
          <a:p>
            <a:pPr marL="241300" algn="l">
              <a:lnSpc>
                <a:spcPct val="150000"/>
              </a:lnSpc>
              <a:spcBef>
                <a:spcPts val="100"/>
              </a:spcBef>
            </a:pPr>
            <a:r>
              <a:rPr lang="en-US" sz="3300" b="1" dirty="0">
                <a:latin typeface="+mj-lt"/>
              </a:rPr>
              <a:t>2. Preparation for Group Final Report</a:t>
            </a:r>
          </a:p>
          <a:p>
            <a:pPr marL="241300" algn="l">
              <a:lnSpc>
                <a:spcPct val="150000"/>
              </a:lnSpc>
              <a:spcBef>
                <a:spcPts val="100"/>
              </a:spcBef>
            </a:pPr>
            <a:r>
              <a:rPr lang="en-US" sz="3300" b="1" dirty="0">
                <a:latin typeface="+mj-lt"/>
                <a:cs typeface="Calibri" panose="020F0502020204030204" pitchFamily="34" charset="0"/>
              </a:rPr>
              <a:t>3</a:t>
            </a:r>
            <a:r>
              <a:rPr lang="en-US" sz="3300" b="1">
                <a:latin typeface="+mj-lt"/>
                <a:cs typeface="Calibri" panose="020F0502020204030204" pitchFamily="34" charset="0"/>
              </a:rPr>
              <a:t>. </a:t>
            </a:r>
            <a:r>
              <a:rPr lang="en-US" sz="3200" b="1">
                <a:latin typeface="Calibri" panose="020F0502020204030204" pitchFamily="34" charset="0"/>
                <a:cs typeface="Calibri" panose="020F0502020204030204" pitchFamily="34" charset="0"/>
              </a:rPr>
              <a:t>Group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Progress Presentation – Overview of Progress at least 2 min</a:t>
            </a:r>
            <a:endParaRPr lang="en-US" sz="3300" b="1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064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8CDC9-A7F0-B9E3-E9E4-516B61978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D91AB5A2-B21D-66A0-4528-C2C55210EBB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EF6D16-E124-24B9-1D4B-698CF1363FA5}"/>
              </a:ext>
            </a:extLst>
          </p:cNvPr>
          <p:cNvSpPr txBox="1"/>
          <p:nvPr/>
        </p:nvSpPr>
        <p:spPr>
          <a:xfrm>
            <a:off x="0" y="0"/>
            <a:ext cx="11887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Thank You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2B71991-9C10-2CDD-0295-065A9579E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77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50CBBC-F537-AFEC-634C-56C9DAB14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399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5037F8A-312A-5706-B9D4-BD56C9AD7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5606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63D227C-1D36-DEFE-C2F8-3CA3D97D9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06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1BCA2-620C-3559-3A80-9228DA241173}"/>
              </a:ext>
            </a:extLst>
          </p:cNvPr>
          <p:cNvSpPr txBox="1"/>
          <p:nvPr/>
        </p:nvSpPr>
        <p:spPr>
          <a:xfrm>
            <a:off x="609600" y="2441246"/>
            <a:ext cx="9624202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Need Help? Send an email or ask during the tutorial session.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Good luck with your capstone journey!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Dr. Farshid Keivanian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Capstone Project Supervisor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farshid.keivanian@holmes.edu.au</a:t>
            </a:r>
          </a:p>
        </p:txBody>
      </p:sp>
    </p:spTree>
    <p:extLst>
      <p:ext uri="{BB962C8B-B14F-4D97-AF65-F5344CB8AC3E}">
        <p14:creationId xmlns:p14="http://schemas.microsoft.com/office/powerpoint/2010/main" val="258369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CB5D32C-575A-1D5D-6FDC-B6E5ED68A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4780107-EC25-1636-E230-889139613C90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200" b="1" dirty="0"/>
              <a:t>Weekly Task Breakdown &amp; Milestones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7B1E694B-D363-10D6-F24D-FFE5C760DED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57C8B0B-6DA5-E993-B441-ACB294EC6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F23564-BB60-6B43-6023-3ECC5B613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834897"/>
              </p:ext>
            </p:extLst>
          </p:nvPr>
        </p:nvGraphicFramePr>
        <p:xfrm>
          <a:off x="609600" y="1333798"/>
          <a:ext cx="10972800" cy="8548497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607041093"/>
                    </a:ext>
                  </a:extLst>
                </a:gridCol>
                <a:gridCol w="8763000">
                  <a:extLst>
                    <a:ext uri="{9D8B030D-6E8A-4147-A177-3AD203B41FA5}">
                      <a16:colId xmlns:a16="http://schemas.microsoft.com/office/drawing/2014/main" val="34225002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Week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Action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711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1-2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Form groups, confirm your campus group number, select topic via Blackboard sheet.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21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Week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Begin literature review + define project scope and research question.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278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Finalize tools, datasets, programming language; create basic prototypes/mockups.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131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Draft your research proposal + submit it.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849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Submit Research Proposal</a:t>
                      </a:r>
                      <a:r>
                        <a:rPr lang="en-US" sz="2800"/>
                        <a:t> (25%)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968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7-10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Start project build (coding/analysis), write sections of final report.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169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Submit Final Report</a:t>
                      </a:r>
                      <a:r>
                        <a:rPr lang="en-US" sz="2800"/>
                        <a:t> (45%)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721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Present &amp; Demo Project</a:t>
                      </a:r>
                      <a:r>
                        <a:rPr lang="en-US" sz="2800" dirty="0"/>
                        <a:t> (30%)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23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79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4CA857E-2760-5DC2-2EA8-E21001AF6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94F9D36-6170-5FAE-E944-677E44AACC66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Final Report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18BEF1FE-A6BA-759A-6F91-3232480C081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7BD42B-9333-02EC-B1D5-CEA36F5E5A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555"/>
          <a:stretch/>
        </p:blipFill>
        <p:spPr>
          <a:xfrm>
            <a:off x="0" y="16002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1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0C7EAED-98FD-BF40-F827-981D09025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961DC71-359D-3013-40FF-80E6454C376A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Final Report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FF6481E3-A976-2302-8B84-7A861068CEE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85F1C9-DD21-35BC-CA6E-6FDA77063E2F}"/>
              </a:ext>
            </a:extLst>
          </p:cNvPr>
          <p:cNvSpPr txBox="1"/>
          <p:nvPr/>
        </p:nvSpPr>
        <p:spPr>
          <a:xfrm>
            <a:off x="533400" y="2362201"/>
            <a:ext cx="11130950" cy="2607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Word Count:</a:t>
            </a:r>
            <a:r>
              <a:rPr lang="en-US" sz="2800" dirty="0">
                <a:latin typeface="+mj-lt"/>
              </a:rPr>
              <a:t> 2500–3000 words</a:t>
            </a:r>
            <a:br>
              <a:rPr lang="en-US" sz="2800" dirty="0">
                <a:latin typeface="+mj-lt"/>
              </a:rPr>
            </a:br>
            <a:r>
              <a:rPr lang="en-US" sz="2800" b="1" dirty="0">
                <a:latin typeface="+mj-lt"/>
              </a:rPr>
              <a:t>Format:</a:t>
            </a:r>
            <a:r>
              <a:rPr lang="en-US" sz="2800" dirty="0">
                <a:latin typeface="+mj-lt"/>
              </a:rPr>
              <a:t> Microsoft Word (.docx only) | Holmes Harvard Referencing</a:t>
            </a:r>
            <a:br>
              <a:rPr lang="en-US" sz="2800" dirty="0">
                <a:latin typeface="+mj-lt"/>
              </a:rPr>
            </a:br>
            <a:r>
              <a:rPr lang="en-US" sz="2800" b="1" dirty="0">
                <a:latin typeface="+mj-lt"/>
              </a:rPr>
              <a:t>Submission Method:</a:t>
            </a:r>
            <a:r>
              <a:rPr lang="en-US" sz="2800" dirty="0">
                <a:latin typeface="+mj-lt"/>
              </a:rPr>
              <a:t> Blackboard (desktop/laptop only)</a:t>
            </a:r>
            <a:br>
              <a:rPr lang="en-US" sz="2800" dirty="0">
                <a:latin typeface="+mj-lt"/>
              </a:rPr>
            </a:br>
            <a:r>
              <a:rPr lang="en-US" sz="2800" b="1" dirty="0">
                <a:latin typeface="+mj-lt"/>
              </a:rPr>
              <a:t>Penalty:</a:t>
            </a:r>
            <a:r>
              <a:rPr lang="en-US" sz="2800" dirty="0">
                <a:latin typeface="+mj-lt"/>
              </a:rPr>
              <a:t> ❌ Students not listed on the cover sheet will receive </a:t>
            </a:r>
            <a:r>
              <a:rPr lang="en-US" sz="2800" b="1" dirty="0">
                <a:latin typeface="+mj-lt"/>
              </a:rPr>
              <a:t>zero marks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338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99AE84E-3D32-A46A-C0AD-A28B3EDB3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7F612F6-1007-11C0-A581-284BFA5AEC91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Final Report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A557BE68-A153-EA16-5C48-72EC2D6C5EB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C119DB-C2A2-8643-3997-34AEA59B14F9}"/>
              </a:ext>
            </a:extLst>
          </p:cNvPr>
          <p:cNvSpPr txBox="1"/>
          <p:nvPr/>
        </p:nvSpPr>
        <p:spPr>
          <a:xfrm>
            <a:off x="533400" y="2362201"/>
            <a:ext cx="11130950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Purpose of the Report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The </a:t>
            </a:r>
            <a:r>
              <a:rPr lang="en-US" sz="2800" b="1" dirty="0">
                <a:latin typeface="+mj-lt"/>
              </a:rPr>
              <a:t>Group Final Report</a:t>
            </a:r>
            <a:r>
              <a:rPr lang="en-US" sz="2800" dirty="0">
                <a:latin typeface="+mj-lt"/>
              </a:rPr>
              <a:t> is a cumulative submission representing the </a:t>
            </a:r>
            <a:r>
              <a:rPr lang="en-US" sz="2800" b="1" dirty="0">
                <a:latin typeface="+mj-lt"/>
              </a:rPr>
              <a:t>research work, findings, and implications</a:t>
            </a:r>
            <a:r>
              <a:rPr lang="en-US" sz="2800" dirty="0">
                <a:latin typeface="+mj-lt"/>
              </a:rPr>
              <a:t> from your semester-long investigation. It showcases your ability to:</a:t>
            </a:r>
          </a:p>
          <a:p>
            <a:pPr marL="7588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Frame a research problem</a:t>
            </a:r>
          </a:p>
          <a:p>
            <a:pPr marL="7588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Conduct a literature-based inquiry</a:t>
            </a:r>
          </a:p>
          <a:p>
            <a:pPr marL="7588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Present meaningful findings and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43378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4F8350B-8D10-07A2-A3BA-EE16909B8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2ECA19A-5739-095A-3124-9092ED0D3D63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Final Report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7B46BA1-8615-8030-F687-F25225661E2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C8C6F4-981F-7B98-6273-30C50A9086E3}"/>
              </a:ext>
            </a:extLst>
          </p:cNvPr>
          <p:cNvSpPr txBox="1"/>
          <p:nvPr/>
        </p:nvSpPr>
        <p:spPr>
          <a:xfrm>
            <a:off x="533400" y="2362201"/>
            <a:ext cx="11130950" cy="4546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Weekly Breakdown – Section-by-Section Guide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WEEK 6 – Research Context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1. Abstract (100–250 words)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 </a:t>
            </a:r>
            <a:r>
              <a:rPr lang="en-US" sz="2800" b="1" dirty="0">
                <a:latin typeface="+mj-lt"/>
              </a:rPr>
              <a:t>concise summary</a:t>
            </a:r>
            <a:r>
              <a:rPr lang="en-US" sz="2800" dirty="0">
                <a:latin typeface="+mj-lt"/>
              </a:rPr>
              <a:t> of the whole report.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Include: the research problem, methods, major findings, and implications.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Tip:</a:t>
            </a:r>
            <a:r>
              <a:rPr lang="en-US" sz="2800" dirty="0">
                <a:latin typeface="+mj-lt"/>
              </a:rPr>
              <a:t> Write it last, but place it at the beginning.</a:t>
            </a:r>
          </a:p>
        </p:txBody>
      </p:sp>
    </p:spTree>
    <p:extLst>
      <p:ext uri="{BB962C8B-B14F-4D97-AF65-F5344CB8AC3E}">
        <p14:creationId xmlns:p14="http://schemas.microsoft.com/office/powerpoint/2010/main" val="333979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BD939F7-DC0E-ECB5-8D3A-783675FC2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5A91F8A-C2C1-4F95-1BE9-CDA41571B17A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Final Report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34EC85C2-6420-0171-13A0-FABB5816434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5FFD3E-DEF9-3138-0737-371AC541EECB}"/>
              </a:ext>
            </a:extLst>
          </p:cNvPr>
          <p:cNvSpPr txBox="1"/>
          <p:nvPr/>
        </p:nvSpPr>
        <p:spPr>
          <a:xfrm>
            <a:off x="533400" y="2362201"/>
            <a:ext cx="11130950" cy="584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2. Introduction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Include the following:</a:t>
            </a:r>
          </a:p>
          <a:p>
            <a:pPr marL="7413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Background to the research area</a:t>
            </a:r>
          </a:p>
          <a:p>
            <a:pPr marL="7413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Clear description of the problem</a:t>
            </a:r>
          </a:p>
          <a:p>
            <a:pPr marL="7413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Significance of the research</a:t>
            </a:r>
          </a:p>
          <a:p>
            <a:pPr marL="7413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Research question(s)</a:t>
            </a:r>
          </a:p>
          <a:p>
            <a:pPr marL="7413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Project scope and limitations</a:t>
            </a:r>
          </a:p>
          <a:p>
            <a:pPr marL="7413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Ethical considerations</a:t>
            </a:r>
          </a:p>
          <a:p>
            <a:pPr marL="7413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Chosen research approach (qualitative – literature review)</a:t>
            </a:r>
          </a:p>
        </p:txBody>
      </p:sp>
    </p:spTree>
    <p:extLst>
      <p:ext uri="{BB962C8B-B14F-4D97-AF65-F5344CB8AC3E}">
        <p14:creationId xmlns:p14="http://schemas.microsoft.com/office/powerpoint/2010/main" val="1604677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11FD5FA-2307-1754-F222-51A7CBA12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692CE2E-D1B5-E0D7-F8C7-1241E23E0322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Final Report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1D1741B1-434E-2B81-A8CA-8747D4AE3E4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BC6C0E-0315-C55D-0391-A96B867B9281}"/>
              </a:ext>
            </a:extLst>
          </p:cNvPr>
          <p:cNvSpPr txBox="1"/>
          <p:nvPr/>
        </p:nvSpPr>
        <p:spPr>
          <a:xfrm>
            <a:off x="530525" y="2115438"/>
            <a:ext cx="11130950" cy="584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WEEK 7 – Research Methods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3. Methodology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a </a:t>
            </a:r>
            <a:r>
              <a:rPr lang="en-US" sz="2800" b="1" dirty="0">
                <a:latin typeface="+mj-lt"/>
              </a:rPr>
              <a:t>qualitative approach</a:t>
            </a:r>
            <a:r>
              <a:rPr lang="en-US" sz="2800" dirty="0">
                <a:latin typeface="+mj-lt"/>
              </a:rPr>
              <a:t> (systematic literature review).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Follow guidance from </a:t>
            </a:r>
            <a:r>
              <a:rPr lang="en-US" sz="2800" b="1" dirty="0">
                <a:latin typeface="+mj-lt"/>
              </a:rPr>
              <a:t>Okoli &amp; </a:t>
            </a:r>
            <a:r>
              <a:rPr lang="en-US" sz="2800" b="1" dirty="0" err="1">
                <a:latin typeface="+mj-lt"/>
              </a:rPr>
              <a:t>Schabram</a:t>
            </a:r>
            <a:r>
              <a:rPr lang="en-US" sz="2800" b="1" dirty="0">
                <a:latin typeface="+mj-lt"/>
              </a:rPr>
              <a:t> (2010)</a:t>
            </a:r>
            <a:r>
              <a:rPr lang="en-US" sz="2800" dirty="0">
                <a:latin typeface="+mj-lt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Clearly describe: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What sources were searched?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What keywords or criteria were used?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Why was a literature review selected?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How was bias minimized?</a:t>
            </a:r>
          </a:p>
        </p:txBody>
      </p:sp>
    </p:spTree>
    <p:extLst>
      <p:ext uri="{BB962C8B-B14F-4D97-AF65-F5344CB8AC3E}">
        <p14:creationId xmlns:p14="http://schemas.microsoft.com/office/powerpoint/2010/main" val="4247493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942</Words>
  <Application>Microsoft Office PowerPoint</Application>
  <PresentationFormat>Custom</PresentationFormat>
  <Paragraphs>136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Group Progress Presentation – Overview of Progress at least 2 min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Farshid Keivanian</dc:creator>
  <cp:lastModifiedBy>Farshid Keivanian</cp:lastModifiedBy>
  <cp:revision>139</cp:revision>
  <dcterms:created xsi:type="dcterms:W3CDTF">2025-04-05T17:32:34Z</dcterms:created>
  <dcterms:modified xsi:type="dcterms:W3CDTF">2025-04-22T21:03:07Z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2024-05-02T00:00:00Z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2025-04-05T00:00:00Z</vt:filetime>
  </property>
  <property fmtid="{D5CDD505-2E9C-101B-9397-08002B2CF9AE}" pid="5" name="Producer">
    <vt:lpwstr>Adobe Acrobat Pro (64-bit) 24.2.20687</vt:lpwstr>
  </property>
</Properties>
</file>