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1748" r:id="rId6"/>
    <p:sldId id="1750" r:id="rId7"/>
    <p:sldId id="1751" r:id="rId8"/>
    <p:sldId id="1752" r:id="rId9"/>
    <p:sldId id="1753" r:id="rId10"/>
    <p:sldId id="1754" r:id="rId11"/>
    <p:sldId id="1755" r:id="rId12"/>
    <p:sldId id="1756" r:id="rId13"/>
    <p:sldId id="1757" r:id="rId14"/>
    <p:sldId id="1758" r:id="rId15"/>
    <p:sldId id="1759" r:id="rId16"/>
    <p:sldId id="1747" r:id="rId17"/>
    <p:sldId id="612" r:id="rId18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5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416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7: </a:t>
            </a:r>
            <a:r>
              <a:rPr lang="en-US" sz="3600" dirty="0">
                <a:latin typeface="+mj-lt"/>
              </a:rPr>
              <a:t>Preparation for Group Presentation and Demonstration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15629D-F72B-AB10-E181-5E8E655E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55DD23-CA2D-E2A3-2C5D-23EE878DBEB4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EFB063C-CD99-E63A-315D-F1E7674F3C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E78A6-95A7-52C1-59FE-26EDB9ED3345}"/>
              </a:ext>
            </a:extLst>
          </p:cNvPr>
          <p:cNvSpPr txBox="1"/>
          <p:nvPr/>
        </p:nvSpPr>
        <p:spPr>
          <a:xfrm>
            <a:off x="457200" y="1901952"/>
            <a:ext cx="112833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On Presentation Day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Be present </a:t>
            </a:r>
            <a:r>
              <a:rPr lang="en-US" sz="2800" b="1" dirty="0">
                <a:latin typeface="+mj-lt"/>
              </a:rPr>
              <a:t>in class</a:t>
            </a:r>
            <a:r>
              <a:rPr lang="en-US" sz="2800" dirty="0">
                <a:latin typeface="+mj-lt"/>
              </a:rPr>
              <a:t> – </a:t>
            </a:r>
            <a:r>
              <a:rPr lang="en-US" sz="2800" i="1" dirty="0">
                <a:latin typeface="+mj-lt"/>
              </a:rPr>
              <a:t>no remote presentation accepted</a:t>
            </a:r>
            <a:r>
              <a:rPr lang="en-US" sz="2800" dirty="0">
                <a:latin typeface="+mj-lt"/>
              </a:rPr>
              <a:t> unless pre-approved.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Bring a </a:t>
            </a:r>
            <a:r>
              <a:rPr lang="en-US" sz="2800" b="1" dirty="0">
                <a:latin typeface="+mj-lt"/>
              </a:rPr>
              <a:t>working version of your demo</a:t>
            </a:r>
            <a:r>
              <a:rPr lang="en-US" sz="2800" dirty="0">
                <a:latin typeface="+mj-lt"/>
              </a:rPr>
              <a:t> or slides on a USB or shared link.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Be prepared for </a:t>
            </a:r>
            <a:r>
              <a:rPr lang="en-US" sz="2800" b="1" dirty="0">
                <a:latin typeface="+mj-lt"/>
              </a:rPr>
              <a:t>live questions</a:t>
            </a:r>
            <a:r>
              <a:rPr lang="en-US" sz="2800" dirty="0">
                <a:latin typeface="+mj-lt"/>
              </a:rPr>
              <a:t> from lecturers/panel.</a:t>
            </a:r>
          </a:p>
        </p:txBody>
      </p:sp>
    </p:spTree>
    <p:extLst>
      <p:ext uri="{BB962C8B-B14F-4D97-AF65-F5344CB8AC3E}">
        <p14:creationId xmlns:p14="http://schemas.microsoft.com/office/powerpoint/2010/main" val="328054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61581A-D580-E8FC-385D-D6CEF989F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0D30CF-03D1-8313-1087-0680EAF54E31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62541A5-5C33-0C61-E9CA-9721DCB99B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4F46F-948E-4B6B-BF81-317CC5955625}"/>
              </a:ext>
            </a:extLst>
          </p:cNvPr>
          <p:cNvSpPr txBox="1"/>
          <p:nvPr/>
        </p:nvSpPr>
        <p:spPr>
          <a:xfrm>
            <a:off x="457200" y="1901952"/>
            <a:ext cx="112833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After Presentation (Submission Phase)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Upload: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PowerPoint file </a:t>
            </a:r>
            <a:r>
              <a:rPr lang="en-US" sz="2800" b="1" dirty="0">
                <a:latin typeface="+mj-lt"/>
              </a:rPr>
              <a:t>OR</a:t>
            </a:r>
            <a:r>
              <a:rPr lang="en-US" sz="2800" dirty="0">
                <a:latin typeface="+mj-lt"/>
              </a:rPr>
              <a:t> YouTube link in a Word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Completed </a:t>
            </a:r>
            <a:r>
              <a:rPr lang="en-US" sz="2800" b="1" dirty="0">
                <a:latin typeface="+mj-lt"/>
              </a:rPr>
              <a:t>cover sheet</a:t>
            </a:r>
            <a:r>
              <a:rPr lang="en-US" sz="2800" dirty="0">
                <a:latin typeface="+mj-lt"/>
              </a:rPr>
              <a:t> with names of those who presented.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Submit via </a:t>
            </a:r>
            <a:r>
              <a:rPr lang="en-US" sz="2800" b="1" dirty="0">
                <a:latin typeface="+mj-lt"/>
              </a:rPr>
              <a:t>Blackboard</a:t>
            </a:r>
            <a:r>
              <a:rPr lang="en-US" sz="2800" dirty="0">
                <a:latin typeface="+mj-lt"/>
              </a:rPr>
              <a:t> (desktop only, not from a phone/tablet).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</a:t>
            </a:r>
            <a:r>
              <a:rPr lang="en-US" sz="2800" b="1" dirty="0">
                <a:latin typeface="+mj-lt"/>
              </a:rPr>
              <a:t>YouTube links are public &amp; working</a:t>
            </a:r>
            <a:r>
              <a:rPr lang="en-US" sz="2800" dirty="0">
                <a:latin typeface="+mj-lt"/>
              </a:rPr>
              <a:t> before uploading.</a:t>
            </a:r>
          </a:p>
        </p:txBody>
      </p:sp>
    </p:spTree>
    <p:extLst>
      <p:ext uri="{BB962C8B-B14F-4D97-AF65-F5344CB8AC3E}">
        <p14:creationId xmlns:p14="http://schemas.microsoft.com/office/powerpoint/2010/main" val="15598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B5D551-B5D8-2EF8-E35E-258455E6D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3CE879-D3F5-F6E3-684A-A324562A85E5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5F16693-B25D-3C66-BFD9-CFE8F2AC91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35BA6-052C-3EEE-C8E0-C87B848C7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46598"/>
              </p:ext>
            </p:extLst>
          </p:nvPr>
        </p:nvGraphicFramePr>
        <p:xfrm>
          <a:off x="609600" y="2284498"/>
          <a:ext cx="10972800" cy="65777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67754827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27798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Mistake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Consequence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0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❌ Not presenting in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Zero marks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64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❌ Using a PDF or Google Slides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Not accepted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16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❌ Submitting from a phone or tablet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Submission may not be received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76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❌ Listing non-presenting members on 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Academic misconduct + </a:t>
                      </a:r>
                      <a:r>
                        <a:rPr lang="en-US" sz="2800" b="1"/>
                        <a:t>no marks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09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❌ Unformatted cover sheet or missing names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Those students won’t receive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83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❌ YouTube links not 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File treated as missing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9740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7379586-81C6-B559-3441-5E1C61A7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47792"/>
            <a:ext cx="2912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What to Avoid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289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1F5E47-08EE-7F36-6E9C-7D545076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EE168A-BDE8-22BD-3100-E136AB3574A6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41E2E3A-8979-DB42-547E-62152540B1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B852DEF-EA2B-A948-0844-09B10D6C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64" y="1534852"/>
            <a:ext cx="11983535" cy="778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Content Tips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</a:t>
            </a:r>
            <a:r>
              <a:rPr lang="en-US" sz="2800" b="1" dirty="0">
                <a:latin typeface="+mj-lt"/>
              </a:rPr>
              <a:t>Research Project</a:t>
            </a:r>
            <a:r>
              <a:rPr lang="en-US" sz="2800" dirty="0">
                <a:latin typeface="+mj-lt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clear structure: </a:t>
            </a:r>
            <a:r>
              <a:rPr lang="en-US" sz="2800" i="1" dirty="0">
                <a:latin typeface="+mj-lt"/>
              </a:rPr>
              <a:t>Background → Methodology → Key Findings → Conclusion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tables, citations, and charts.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End with 1–2 slides: </a:t>
            </a:r>
            <a:r>
              <a:rPr lang="en-US" sz="2800" i="1" dirty="0">
                <a:latin typeface="+mj-lt"/>
              </a:rPr>
              <a:t>What next? Recommendations?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</a:t>
            </a:r>
            <a:r>
              <a:rPr lang="en-US" sz="2800" b="1" dirty="0">
                <a:latin typeface="+mj-lt"/>
              </a:rPr>
              <a:t>IS/IT Projects</a:t>
            </a:r>
            <a:r>
              <a:rPr lang="en-US" sz="2800" dirty="0">
                <a:latin typeface="+mj-lt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Demo real functionality: logins, records, automation.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Have sample data in your system.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smooth navigation between modules.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 up your source files before the day.</a:t>
            </a:r>
          </a:p>
        </p:txBody>
      </p:sp>
    </p:spTree>
    <p:extLst>
      <p:ext uri="{BB962C8B-B14F-4D97-AF65-F5344CB8AC3E}">
        <p14:creationId xmlns:p14="http://schemas.microsoft.com/office/powerpoint/2010/main" val="68419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73DAD2-128B-530A-34DB-356999D1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C35A21-2B02-DBCA-EDF8-53113D67DA6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1E3D371-2463-DAC8-1928-DF622152B6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B3CA01C-3E0A-7C2C-CC3A-32F95A53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" y="2754282"/>
            <a:ext cx="11983535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Presentation Tips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cue cards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speaker notes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Stick to your part. Speak confidently but briefly.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transitions</a:t>
            </a:r>
            <a:r>
              <a:rPr lang="en-US" sz="2800" dirty="0">
                <a:latin typeface="+mj-lt"/>
              </a:rPr>
              <a:t> and let everyone speak ~2–3 mins each.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Expect questions</a:t>
            </a:r>
            <a:r>
              <a:rPr lang="en-US" sz="2800" dirty="0">
                <a:latin typeface="+mj-lt"/>
              </a:rPr>
              <a:t> like: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“How did your system solve the problem?”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“What was your biggest technical challenge?”</a:t>
            </a:r>
          </a:p>
        </p:txBody>
      </p:sp>
    </p:spTree>
    <p:extLst>
      <p:ext uri="{BB962C8B-B14F-4D97-AF65-F5344CB8AC3E}">
        <p14:creationId xmlns:p14="http://schemas.microsoft.com/office/powerpoint/2010/main" val="15670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D9F517-4A4F-9287-3107-088E121A2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C16FFE-24A5-51D6-67A1-B7F069AAA5FB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3C63C1C-5DD4-E4DC-D9AC-4AC0E434C4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143888A-F64D-325C-5B86-54072144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" y="2755725"/>
            <a:ext cx="11983535" cy="454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Submission Checklist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PowerPoint file OR YouTube link in Word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Microsoft Word Cover Sheet with names of actual presenters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Submitted before </a:t>
            </a:r>
            <a:r>
              <a:rPr lang="en-US" sz="2800" b="1" dirty="0">
                <a:latin typeface="+mj-lt"/>
              </a:rPr>
              <a:t>11:59 PM, 9 June 2025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File format = .pptx or .docx only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File &lt;5MB OR YouTube link submitted properly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Submitted from a desktop or laptop (not mobile)</a:t>
            </a:r>
          </a:p>
        </p:txBody>
      </p:sp>
    </p:spTree>
    <p:extLst>
      <p:ext uri="{BB962C8B-B14F-4D97-AF65-F5344CB8AC3E}">
        <p14:creationId xmlns:p14="http://schemas.microsoft.com/office/powerpoint/2010/main" val="91096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7’s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191211" y="1445431"/>
            <a:ext cx="11810999" cy="3065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2. Preparation for Group Presentation and Demonstration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  <a:cs typeface="Calibri" panose="020F0502020204030204" pitchFamily="34" charset="0"/>
              </a:rPr>
              <a:t>3.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3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4897"/>
              </p:ext>
            </p:extLst>
          </p:nvPr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AF11B-B806-C1EE-5B46-F073AC88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6"/>
          <a:stretch/>
        </p:blipFill>
        <p:spPr>
          <a:xfrm>
            <a:off x="0" y="16002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6C6478-25BB-5382-CE07-47143CC7D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38FC55-39EE-FE33-0FBE-B80F05351E0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4C48FA6-A733-80E2-E842-98B93665EA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D1678-0204-C957-D78C-4928913F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6"/>
          <a:stretch/>
        </p:blipFill>
        <p:spPr>
          <a:xfrm>
            <a:off x="0" y="16002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D670A5-F6A1-DED7-BF81-E2A1856D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D81CB7-DA06-4C60-BC32-1C52B0EDFB1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8B659C2-C838-C050-04AF-39AAB79EBE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8F883-B78B-AC3F-8F0C-41AC8207320F}"/>
              </a:ext>
            </a:extLst>
          </p:cNvPr>
          <p:cNvSpPr txBox="1"/>
          <p:nvPr/>
        </p:nvSpPr>
        <p:spPr>
          <a:xfrm>
            <a:off x="457200" y="1901952"/>
            <a:ext cx="112833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Group Presentation &amp; Demonstration – Final Assessment Guide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Due Date:</a:t>
            </a:r>
            <a:r>
              <a:rPr lang="en-US" sz="2800" dirty="0">
                <a:latin typeface="+mj-lt"/>
              </a:rPr>
              <a:t> 9 June 2025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Presentation Time:</a:t>
            </a:r>
            <a:r>
              <a:rPr lang="en-US" sz="2800" dirty="0">
                <a:latin typeface="+mj-lt"/>
              </a:rPr>
              <a:t> In-class (as scheduled)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Submission Deadline (Slides + Cover Sheet):</a:t>
            </a:r>
            <a:r>
              <a:rPr lang="en-US" sz="2800" dirty="0">
                <a:latin typeface="+mj-lt"/>
              </a:rPr>
              <a:t> 11:59 PM on 9 June 2025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Submission Format:</a:t>
            </a:r>
            <a:r>
              <a:rPr lang="en-US" sz="2800" dirty="0">
                <a:latin typeface="+mj-lt"/>
              </a:rPr>
              <a:t> Microsoft PowerPoint (.pptx) or YouTube link (if &gt;5MB) + Cover Sheet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Mandatory: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All group members must present.</a:t>
            </a:r>
            <a:r>
              <a:rPr lang="en-US" sz="2800" dirty="0">
                <a:latin typeface="+mj-lt"/>
              </a:rPr>
              <a:t> Students not presenting = </a:t>
            </a:r>
            <a:r>
              <a:rPr lang="en-US" sz="2800" b="1" dirty="0">
                <a:latin typeface="+mj-lt"/>
              </a:rPr>
              <a:t>zero marks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39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273D6D-AF15-A88B-5663-73EE37957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859907-696F-6E68-4901-7BDD6E2D21CD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77DEAD8-B4A9-E19D-479C-ABD956A985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1CDE9-BEFC-F946-2A0F-674F60FAEA3F}"/>
              </a:ext>
            </a:extLst>
          </p:cNvPr>
          <p:cNvSpPr txBox="1"/>
          <p:nvPr/>
        </p:nvSpPr>
        <p:spPr>
          <a:xfrm>
            <a:off x="457200" y="1901952"/>
            <a:ext cx="112833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Purpose of This Task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To evaluate your team’s ability to: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communicate research findings (for </a:t>
            </a:r>
            <a:r>
              <a:rPr lang="en-US" sz="2800" b="1" dirty="0">
                <a:latin typeface="+mj-lt"/>
              </a:rPr>
              <a:t>research projects</a:t>
            </a:r>
            <a:r>
              <a:rPr lang="en-US" sz="2800" dirty="0">
                <a:latin typeface="+mj-lt"/>
              </a:rPr>
              <a:t>), 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Demonstrate system functionality (for </a:t>
            </a:r>
            <a:r>
              <a:rPr lang="en-US" sz="2800" b="1" dirty="0">
                <a:latin typeface="+mj-lt"/>
              </a:rPr>
              <a:t>IS/prototype-based projects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It assesses </a:t>
            </a:r>
            <a:r>
              <a:rPr lang="en-US" sz="2800" b="1" dirty="0">
                <a:latin typeface="+mj-lt"/>
              </a:rPr>
              <a:t>technical understanding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communication skills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teamwork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7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3490D3-3BC8-DC21-8879-D32512B1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CE5070-55F5-3378-0177-8C100360094C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152AB7A-BD59-7E0D-47C9-E750C7AE49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2983D-FCC0-27A8-5EE7-517E38DF1D2F}"/>
              </a:ext>
            </a:extLst>
          </p:cNvPr>
          <p:cNvSpPr txBox="1"/>
          <p:nvPr/>
        </p:nvSpPr>
        <p:spPr>
          <a:xfrm>
            <a:off x="457200" y="1901952"/>
            <a:ext cx="112833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Step-by-Step Instructions: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Before Presentation (Preparation Phase)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Complete your project</a:t>
            </a:r>
            <a:r>
              <a:rPr lang="en-US" sz="2800" dirty="0">
                <a:latin typeface="+mj-lt"/>
              </a:rPr>
              <a:t> (IS prototype or research findings).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Design your presentation</a:t>
            </a:r>
            <a:r>
              <a:rPr lang="en-US" sz="2800" dirty="0">
                <a:latin typeface="+mj-lt"/>
              </a:rPr>
              <a:t> based on your project type: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Research Project</a:t>
            </a:r>
            <a:r>
              <a:rPr lang="en-US" sz="2800" dirty="0">
                <a:latin typeface="+mj-lt"/>
              </a:rPr>
              <a:t>: Present research aim, method, key findings, significance.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IS Project</a:t>
            </a:r>
            <a:r>
              <a:rPr lang="en-US" sz="2800" dirty="0">
                <a:latin typeface="+mj-lt"/>
              </a:rPr>
              <a:t>: Demo interface, features, database integration, workflows.</a:t>
            </a:r>
          </a:p>
        </p:txBody>
      </p:sp>
    </p:spTree>
    <p:extLst>
      <p:ext uri="{BB962C8B-B14F-4D97-AF65-F5344CB8AC3E}">
        <p14:creationId xmlns:p14="http://schemas.microsoft.com/office/powerpoint/2010/main" val="24934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C6227F-76E5-B057-9060-026E8A55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2238E5-AD44-95D8-B07C-EEF6BCC058F0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Presentation and Demonstration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F9BBE5-DF0D-96ED-2386-494A8C5839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48320-7026-0733-5D72-929F5A6412BC}"/>
              </a:ext>
            </a:extLst>
          </p:cNvPr>
          <p:cNvSpPr txBox="1"/>
          <p:nvPr/>
        </p:nvSpPr>
        <p:spPr>
          <a:xfrm>
            <a:off x="457200" y="1901952"/>
            <a:ext cx="112833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Use: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PowerPoint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(preferred) or YouTube (if &gt;5MB).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Professional 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Consistent fonts, clear graphs, minimal text.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Rehearse as a group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 limit: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15 minutes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Practice transitions and answering audience questions.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 only the students who presented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 the cover sheet.</a:t>
            </a:r>
          </a:p>
        </p:txBody>
      </p:sp>
    </p:spTree>
    <p:extLst>
      <p:ext uri="{BB962C8B-B14F-4D97-AF65-F5344CB8AC3E}">
        <p14:creationId xmlns:p14="http://schemas.microsoft.com/office/powerpoint/2010/main" val="408946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852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144</cp:revision>
  <dcterms:created xsi:type="dcterms:W3CDTF">2025-04-05T17:32:34Z</dcterms:created>
  <dcterms:modified xsi:type="dcterms:W3CDTF">2025-04-22T21:28:18Z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