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06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1747" r:id="rId16"/>
    <p:sldId id="612" r:id="rId17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1447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4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665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4: </a:t>
            </a:r>
            <a:r>
              <a:rPr lang="en-US" sz="3600" dirty="0">
                <a:latin typeface="+mj-lt"/>
              </a:rPr>
              <a:t>Preparation for Group Research Proposal: Literature Review, Research Question, Tools, Languages &amp; Early Prototyping: Literature Review, Research Question, Tools, Languages, Early Prototyping, Draft &amp; Submit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189809-069F-9338-91F7-26D3A92E6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E576C77C-34AA-EAA0-51B6-248B04E740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5B92B80-74B7-F6A0-9D37-0D5D3F7A7CF7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FBB7F-7987-D037-68F9-F59E4C2323D8}"/>
              </a:ext>
            </a:extLst>
          </p:cNvPr>
          <p:cNvSpPr txBox="1"/>
          <p:nvPr/>
        </p:nvSpPr>
        <p:spPr>
          <a:xfrm>
            <a:off x="175404" y="2431117"/>
            <a:ext cx="11841192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Identify: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Programming language (e.g., Python, PHP, Java)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Tools (e.g., Power BI, Tableau, HTML/CSS/JS, Firebase)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Dataset source (e.g., Kaggle, government portals)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UI wireframes or diagrams (Figma, Canva)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Conceptual database schema (ERD, MySQL Workbench)</a:t>
            </a:r>
          </a:p>
        </p:txBody>
      </p:sp>
    </p:spTree>
    <p:extLst>
      <p:ext uri="{BB962C8B-B14F-4D97-AF65-F5344CB8AC3E}">
        <p14:creationId xmlns:p14="http://schemas.microsoft.com/office/powerpoint/2010/main" val="41257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A9AA19-0DA3-8FE4-C392-3E87CE03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634424FA-D43C-E1FB-2863-FF6C95D6C7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06B904F-C8D5-D404-AB63-5385703AE3BB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87E17-01A9-ACCB-3734-90FC730619FB}"/>
              </a:ext>
            </a:extLst>
          </p:cNvPr>
          <p:cNvSpPr txBox="1"/>
          <p:nvPr/>
        </p:nvSpPr>
        <p:spPr>
          <a:xfrm>
            <a:off x="175404" y="2431117"/>
            <a:ext cx="1184119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7937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Skipping tool selection thinking it’s “only literature”</a:t>
            </a:r>
          </a:p>
          <a:p>
            <a:pPr marL="7937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Choosing too many technologies</a:t>
            </a:r>
          </a:p>
          <a:p>
            <a:pPr marL="7937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Forgetting to check data licensing and relevance</a:t>
            </a:r>
          </a:p>
        </p:txBody>
      </p:sp>
    </p:spTree>
    <p:extLst>
      <p:ext uri="{BB962C8B-B14F-4D97-AF65-F5344CB8AC3E}">
        <p14:creationId xmlns:p14="http://schemas.microsoft.com/office/powerpoint/2010/main" val="232200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2999F1-3322-A5B9-3EE1-6D446CDE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18CC8F3F-DC83-D5C9-2450-8951EBB542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AED9038-DF9E-D4E9-88FA-24DEDA529558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8E14E-BA50-5A5E-9286-5E0FAEEE2022}"/>
              </a:ext>
            </a:extLst>
          </p:cNvPr>
          <p:cNvSpPr txBox="1"/>
          <p:nvPr/>
        </p:nvSpPr>
        <p:spPr>
          <a:xfrm>
            <a:off x="175404" y="2431117"/>
            <a:ext cx="1184119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Tips: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existing academic project repositories for reference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Tools should match your </a:t>
            </a:r>
            <a:r>
              <a:rPr lang="en-US" sz="2800" b="1" dirty="0">
                <a:latin typeface="+mj-lt"/>
              </a:rPr>
              <a:t>research question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latin typeface="+mj-lt"/>
              </a:rPr>
              <a:t>project scope</a:t>
            </a:r>
            <a:endParaRPr lang="en-US" sz="2800" dirty="0">
              <a:latin typeface="+mj-lt"/>
            </a:endParaRP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non-coding teams, tools can include </a:t>
            </a:r>
            <a:r>
              <a:rPr lang="en-US" sz="2800" b="1" dirty="0">
                <a:latin typeface="+mj-lt"/>
              </a:rPr>
              <a:t>data visualization platforms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B8D8F1-608E-6F41-AD5A-D3FF2F49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EA632D00-6C33-DE77-981E-F82E1254E6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131E4DF-83A4-6BE1-A626-0D0B7B11205E}"/>
              </a:ext>
            </a:extLst>
          </p:cNvPr>
          <p:cNvSpPr txBox="1"/>
          <p:nvPr/>
        </p:nvSpPr>
        <p:spPr>
          <a:xfrm>
            <a:off x="0" y="17253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Draft &amp; Submit Research Proposal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A58D-DD17-26D9-CD38-A035033FFD4A}"/>
              </a:ext>
            </a:extLst>
          </p:cNvPr>
          <p:cNvSpPr txBox="1"/>
          <p:nvPr/>
        </p:nvSpPr>
        <p:spPr>
          <a:xfrm>
            <a:off x="0" y="1155326"/>
            <a:ext cx="12192000" cy="9032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+mj-lt"/>
              </a:rPr>
              <a:t>Goals: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Finalize all parts of the proposal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Submit Word (.docx) file with cover sheet</a:t>
            </a:r>
          </a:p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+mj-lt"/>
              </a:rPr>
              <a:t>What to Include in Proposal: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Title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Abstract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Problem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Research Question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Objectives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Project Scope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Research Methodology (Literature Review)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Preliminary Literature Summary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Timeline (Gantt chart)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639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E8E1B2-29CE-032F-5318-B40A54665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0DDC8A9-22A6-9CCF-B0E8-58769C6353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A9C76CB-09D5-0C5C-2086-16B0E798C9FC}"/>
              </a:ext>
            </a:extLst>
          </p:cNvPr>
          <p:cNvSpPr txBox="1"/>
          <p:nvPr/>
        </p:nvSpPr>
        <p:spPr>
          <a:xfrm>
            <a:off x="0" y="17253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Draft &amp; Submit Research Proposal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AE9C-59FD-6C63-3ABF-B7432FDD48C2}"/>
              </a:ext>
            </a:extLst>
          </p:cNvPr>
          <p:cNvSpPr txBox="1"/>
          <p:nvPr/>
        </p:nvSpPr>
        <p:spPr>
          <a:xfrm>
            <a:off x="-1" y="1901338"/>
            <a:ext cx="12192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Generic or copied abstract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citing references properly (Holmes Harvard style)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Missing group members on cover sheet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Tips: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Draft together in Google Docs for live feedback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 only from </a:t>
            </a:r>
            <a:r>
              <a:rPr lang="en-US" sz="2800" b="1" dirty="0">
                <a:latin typeface="+mj-lt"/>
              </a:rPr>
              <a:t>laptop/desktop</a:t>
            </a:r>
            <a:endParaRPr lang="en-US" sz="2800" dirty="0">
              <a:latin typeface="+mj-lt"/>
            </a:endParaRP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MS Word format (.docx), no PDFs or Pages</a:t>
            </a:r>
          </a:p>
        </p:txBody>
      </p:sp>
    </p:spTree>
    <p:extLst>
      <p:ext uri="{BB962C8B-B14F-4D97-AF65-F5344CB8AC3E}">
        <p14:creationId xmlns:p14="http://schemas.microsoft.com/office/powerpoint/2010/main" val="42862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4’s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42900" y="1447800"/>
            <a:ext cx="11506200" cy="686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indent="-514350" algn="l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en-US" sz="3300" dirty="0">
                <a:latin typeface="+mj-lt"/>
              </a:rPr>
              <a:t>Weekly Task Breakdown &amp; Milestones</a:t>
            </a:r>
          </a:p>
          <a:p>
            <a:pPr marL="755650" indent="-514350" algn="l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en-US" sz="3300" dirty="0">
                <a:latin typeface="+mj-lt"/>
              </a:rPr>
              <a:t>Preparation for Group Research Proposal: Literature Review, Research Question, Tools, Languages &amp; Early Prototyping: Literature Review, Research Question, Tools, Languages &amp; Early Prototyping</a:t>
            </a:r>
          </a:p>
          <a:p>
            <a:pPr marL="755650" indent="-514350" algn="l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en-US" sz="3300" dirty="0">
                <a:latin typeface="+mj-lt"/>
              </a:rPr>
              <a:t>Preparation for Group Research Proposal: </a:t>
            </a:r>
            <a:r>
              <a:rPr lang="en-US" sz="3300" dirty="0">
                <a:latin typeface="+mj-lt"/>
                <a:cs typeface="Calibri"/>
              </a:rPr>
              <a:t>Draft &amp; Submit Research Proposal</a:t>
            </a:r>
          </a:p>
          <a:p>
            <a:pPr marL="755650" indent="-514350" algn="l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en-US" sz="3300" dirty="0">
                <a:latin typeface="+mj-lt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3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43F3A-BF89-6CD0-940C-AE316DAE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8"/>
          <a:stretch/>
        </p:blipFill>
        <p:spPr>
          <a:xfrm>
            <a:off x="0" y="2132691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8DFEA-F4AC-9A2B-5B02-2801613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B4B6315-4985-B466-EA91-A6573F1EC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65FA4-8F83-DE35-F947-6F875D7F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3" b="7778"/>
          <a:stretch/>
        </p:blipFill>
        <p:spPr>
          <a:xfrm>
            <a:off x="0" y="2115438"/>
            <a:ext cx="12192000" cy="580936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4F7E6ED-FF50-B707-97F5-31733F3D9869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6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2341E9-E401-F0A1-2219-00749849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7EF56E5-F5D6-EDAF-B72C-8D01C5B25A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3E75C3F-0300-0155-2EE2-A268185BA489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33C3D-577A-843B-8396-460A9AC90665}"/>
              </a:ext>
            </a:extLst>
          </p:cNvPr>
          <p:cNvSpPr txBox="1"/>
          <p:nvPr/>
        </p:nvSpPr>
        <p:spPr>
          <a:xfrm>
            <a:off x="152400" y="2590801"/>
            <a:ext cx="1184119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Literature Review &amp; Research Question (Session 1)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Goals:</a:t>
            </a:r>
          </a:p>
          <a:p>
            <a:pPr marL="9318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literature review</a:t>
            </a:r>
          </a:p>
          <a:p>
            <a:pPr marL="9318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Define research problem, objectives, scope</a:t>
            </a:r>
          </a:p>
          <a:p>
            <a:pPr marL="9318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Formulate a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6210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CA2166-B2F2-36DE-4735-23F1EA01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2CB76BCF-2B21-0BCF-8A51-9995756CA5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EDCE67D-8E76-0521-0707-4CCCEFCA3B37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3CAF8-3DF5-9E31-C205-C9D84814350F}"/>
              </a:ext>
            </a:extLst>
          </p:cNvPr>
          <p:cNvSpPr txBox="1"/>
          <p:nvPr/>
        </p:nvSpPr>
        <p:spPr>
          <a:xfrm>
            <a:off x="175404" y="2431117"/>
            <a:ext cx="11841192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the topic selected (e.g., “AI in cybersecurity”) to: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Search academic papers (Google Scholar, ProQuest, IEEE)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Read </a:t>
            </a:r>
            <a:r>
              <a:rPr lang="en-US" sz="2800" b="1" dirty="0">
                <a:latin typeface="+mj-lt"/>
              </a:rPr>
              <a:t>systematic reviews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meta-analyses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case studies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Draft: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3–5 objectives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well-defined scope (what’s in, what’s out)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focused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19130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24E7D6-2516-3C70-D45C-70858FD73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765CE5A-29A6-350F-5872-1FBFC59AFE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32BEA86-D563-3C97-5012-5FF88041051C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B5F4F-75F1-A100-5596-88FFF992B70A}"/>
              </a:ext>
            </a:extLst>
          </p:cNvPr>
          <p:cNvSpPr txBox="1"/>
          <p:nvPr/>
        </p:nvSpPr>
        <p:spPr>
          <a:xfrm>
            <a:off x="175404" y="2431117"/>
            <a:ext cx="11841192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879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Copy-pasting abstracts into your review</a:t>
            </a:r>
          </a:p>
          <a:p>
            <a:pPr marL="879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Writing a broad/general research question</a:t>
            </a:r>
          </a:p>
          <a:p>
            <a:pPr marL="879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Ignoring peer-reviewed sources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Tips: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 </a:t>
            </a:r>
            <a:r>
              <a:rPr lang="en-US" sz="2800" b="1" dirty="0">
                <a:latin typeface="+mj-lt"/>
              </a:rPr>
              <a:t>literature review matrix</a:t>
            </a:r>
            <a:r>
              <a:rPr lang="en-US" sz="2800" dirty="0">
                <a:latin typeface="+mj-lt"/>
              </a:rPr>
              <a:t> (tool: Excel or Notion)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the research question aligns with the topic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frameworks (e.g., “PICO”, “SMART”) to refine the question</a:t>
            </a:r>
          </a:p>
        </p:txBody>
      </p:sp>
    </p:spTree>
    <p:extLst>
      <p:ext uri="{BB962C8B-B14F-4D97-AF65-F5344CB8AC3E}">
        <p14:creationId xmlns:p14="http://schemas.microsoft.com/office/powerpoint/2010/main" val="356574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4D7F6A-757C-932F-6E88-B7B722EC9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55D629A5-DF4C-AFD1-DA07-E8F7F4930A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AB7BA1A0-050A-332A-1D5C-A407561D19D3}"/>
              </a:ext>
            </a:extLst>
          </p:cNvPr>
          <p:cNvSpPr txBox="1"/>
          <p:nvPr/>
        </p:nvSpPr>
        <p:spPr>
          <a:xfrm>
            <a:off x="0" y="17253"/>
            <a:ext cx="10401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Proposal: Literature Review, Research Question, Tools, Languages &amp; Early Prototyping</a:t>
            </a:r>
            <a:endParaRPr sz="3300" b="1" dirty="0">
              <a:latin typeface="+mj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FBF9F-78B3-82F7-8E09-3005A9B8912A}"/>
              </a:ext>
            </a:extLst>
          </p:cNvPr>
          <p:cNvSpPr txBox="1"/>
          <p:nvPr/>
        </p:nvSpPr>
        <p:spPr>
          <a:xfrm>
            <a:off x="175404" y="2431117"/>
            <a:ext cx="1184119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Tools, Languages &amp; Early Prototyping (Session 2)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Goals: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Select the tools/languages/platforms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Choose any datasets (if applicable)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Begin basic prototyping or system design (if technical)</a:t>
            </a:r>
          </a:p>
        </p:txBody>
      </p:sp>
    </p:spTree>
    <p:extLst>
      <p:ext uri="{BB962C8B-B14F-4D97-AF65-F5344CB8AC3E}">
        <p14:creationId xmlns:p14="http://schemas.microsoft.com/office/powerpoint/2010/main" val="370398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856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145</cp:revision>
  <dcterms:created xsi:type="dcterms:W3CDTF">2025-04-05T17:32:34Z</dcterms:created>
  <dcterms:modified xsi:type="dcterms:W3CDTF">2025-04-22T21:01:21Z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