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84" r:id="rId3"/>
    <p:sldId id="378" r:id="rId4"/>
    <p:sldId id="379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05" r:id="rId26"/>
  </p:sldIdLst>
  <p:sldSz cx="12192000" cy="10058400"/>
  <p:notesSz cx="121920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94660"/>
  </p:normalViewPr>
  <p:slideViewPr>
    <p:cSldViewPr>
      <p:cViewPr varScale="1">
        <p:scale>
          <a:sx n="43" d="100"/>
          <a:sy n="43" d="100"/>
        </p:scale>
        <p:origin x="2184" y="2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9459" y="77723"/>
            <a:ext cx="4029455" cy="14798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55111" y="1967229"/>
            <a:ext cx="479107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492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023" y="42671"/>
            <a:ext cx="1531620" cy="5623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9459" y="77723"/>
            <a:ext cx="4029455" cy="14798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-1396"/>
            <a:ext cx="12034520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21502" y="9253759"/>
            <a:ext cx="533400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C8CCC5-7719-5429-9C16-F066E03793F0}"/>
              </a:ext>
            </a:extLst>
          </p:cNvPr>
          <p:cNvSpPr txBox="1"/>
          <p:nvPr/>
        </p:nvSpPr>
        <p:spPr>
          <a:xfrm>
            <a:off x="304800" y="1752601"/>
            <a:ext cx="11887199" cy="2298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300" b="1" dirty="0">
                <a:latin typeface="+mj-lt"/>
              </a:rPr>
              <a:t>HI6050 Contemporary Workplace Project - Student Guidelines</a:t>
            </a:r>
            <a:endParaRPr lang="en-US" sz="33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3300" dirty="0">
                <a:latin typeface="+mj-lt"/>
              </a:rPr>
              <a:t>This guide outlines your weekly responsibilities, assessment expectations, and tips for success in the HI6050 unit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91B396F-6541-4C15-4361-A1560E3B3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EC6A4D0-325C-A3F0-88C8-86FAD330A743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300" b="1" dirty="0">
                <a:latin typeface="+mj-lt"/>
              </a:rPr>
              <a:t>COMMON MISTAKES TO AVOID</a:t>
            </a:r>
            <a:endParaRPr lang="en-US" sz="3300" dirty="0">
              <a:latin typeface="+mj-lt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97A0FE73-3915-69EF-C7C8-71D03901464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A109D5-0551-7B1A-0085-8ADA1C9B5515}"/>
              </a:ext>
            </a:extLst>
          </p:cNvPr>
          <p:cNvSpPr txBox="1"/>
          <p:nvPr/>
        </p:nvSpPr>
        <p:spPr>
          <a:xfrm>
            <a:off x="152400" y="1138455"/>
            <a:ext cx="11887199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Joining multiple groups (you will be removed).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Failing to communicate with group members.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Not attending class in person (risk of missing important updates).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Not backing up your work.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Ignoring project instructions on Blackboard.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78693E3-E860-4593-3AE8-BCFD8706C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9080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8DED402-1187-C2F6-EC34-64BF544B2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F38E345-6FC4-E7AC-BE05-2591079A5661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300" b="1" dirty="0">
                <a:latin typeface="+mj-lt"/>
              </a:rPr>
              <a:t>HELPFUL REMINDERS</a:t>
            </a:r>
            <a:endParaRPr lang="en-US" sz="3300" dirty="0">
              <a:latin typeface="+mj-lt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5DBCAB25-021F-6948-B52E-D6D77DC4CAF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63B9A0-6011-4BEB-C2D5-CC1F0AC8553B}"/>
              </a:ext>
            </a:extLst>
          </p:cNvPr>
          <p:cNvSpPr txBox="1"/>
          <p:nvPr/>
        </p:nvSpPr>
        <p:spPr>
          <a:xfrm>
            <a:off x="152400" y="1138455"/>
            <a:ext cx="11887199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Use </a:t>
            </a:r>
            <a:r>
              <a:rPr lang="en-US" sz="2800" b="1" dirty="0">
                <a:latin typeface="+mn-lt"/>
              </a:rPr>
              <a:t>Drop-In Sessions</a:t>
            </a:r>
            <a:r>
              <a:rPr lang="en-US" sz="2800" dirty="0">
                <a:latin typeface="+mn-lt"/>
              </a:rPr>
              <a:t> for help.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Ask your lecturer if unsure about methodology or tools.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Regularly check announcements on Blackboard.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If you miss a class, notify your coordinator </a:t>
            </a:r>
            <a:r>
              <a:rPr lang="en-US" sz="2800" b="1" dirty="0">
                <a:latin typeface="+mn-lt"/>
              </a:rPr>
              <a:t>in advance</a:t>
            </a:r>
            <a:r>
              <a:rPr lang="en-US" sz="2800" dirty="0">
                <a:latin typeface="+mn-lt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Email: hello@holmes.edu.au for special considerations.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5763DFC-2A17-B25B-96A1-433BA692F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8837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4CADD4B-2EA0-87EF-BA3C-CC5837D70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4324730-15BF-596F-ECA3-C716F62B171F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300" b="1" dirty="0">
                <a:latin typeface="+mj-lt"/>
              </a:rPr>
              <a:t>FINAL ADVICE</a:t>
            </a:r>
            <a:endParaRPr lang="en-US" sz="3300" dirty="0">
              <a:latin typeface="+mj-lt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87281104-1FEB-DFCA-0ACD-4E0DC50F556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C801BF-E416-9F8B-FFBF-51F93B5BA408}"/>
              </a:ext>
            </a:extLst>
          </p:cNvPr>
          <p:cNvSpPr txBox="1"/>
          <p:nvPr/>
        </p:nvSpPr>
        <p:spPr>
          <a:xfrm>
            <a:off x="152401" y="1138455"/>
            <a:ext cx="11201400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Stay </a:t>
            </a:r>
            <a:r>
              <a:rPr lang="en-US" sz="2800" b="1" dirty="0" err="1">
                <a:latin typeface="+mj-lt"/>
              </a:rPr>
              <a:t>organised</a:t>
            </a:r>
            <a:r>
              <a:rPr lang="en-US" sz="2800" dirty="0">
                <a:latin typeface="+mj-lt"/>
              </a:rPr>
              <a:t>: Use a shared document and assign weekly responsibilities.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Start early</a:t>
            </a:r>
            <a:r>
              <a:rPr lang="en-US" sz="2800" dirty="0">
                <a:latin typeface="+mj-lt"/>
              </a:rPr>
              <a:t>: Don’t wait until Week 10 to start coding or writing.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Support your team</a:t>
            </a:r>
            <a:r>
              <a:rPr lang="en-US" sz="2800" dirty="0">
                <a:latin typeface="+mj-lt"/>
              </a:rPr>
              <a:t>: Teamwork is part of your mark.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Best of luck!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Dr Farshid Keivanian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HI6050 Contemporary Workplace Project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F107016-99DD-74DE-82EB-73970949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150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48361BD-441D-5791-E7C2-F0686D9A0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B7D4057-C1B2-238D-EE00-8F7C7F2D6FBA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Literature Review: What Makes It Strong?</a:t>
            </a:r>
            <a:endParaRPr kumimoji="0" lang="en-US" sz="33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3652748D-29B3-8F8B-AAE4-25EA94E2132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3EDA7F-A0DE-04F8-A661-A5BF8ECA1A5D}"/>
              </a:ext>
            </a:extLst>
          </p:cNvPr>
          <p:cNvSpPr txBox="1"/>
          <p:nvPr/>
        </p:nvSpPr>
        <p:spPr>
          <a:xfrm>
            <a:off x="152400" y="1138455"/>
            <a:ext cx="11887199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Use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peer-reviewed papers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(IEEE, Springer, Scopus, Google Scholar).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Use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recent studies (post-2020)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to find gaps.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Use the terms: "research gap", "limitations", "future work" to identify unresolved problems.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Use 8-12 academic sources minimum.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74EE76C-7A3A-2B64-2254-473C71B95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3747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0CDBA74-04CC-C928-2053-A2DDF24E0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CD2231E-3E6E-53AC-D462-B340348995F8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Literature Review: What Makes It Strong?</a:t>
            </a:r>
            <a:endParaRPr kumimoji="0" lang="en-US" sz="33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9812B776-4E65-6262-7DF0-C367EA85864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DC1BC3-358C-EA4C-32D0-4ECE1EE3295A}"/>
              </a:ext>
            </a:extLst>
          </p:cNvPr>
          <p:cNvSpPr txBox="1"/>
          <p:nvPr/>
        </p:nvSpPr>
        <p:spPr>
          <a:xfrm>
            <a:off x="152400" y="1138455"/>
            <a:ext cx="11887199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Recommended Databases: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Google Scholar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IEEE Xplore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ScienceDirect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SpringerLink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Elsevier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Holmes ProQuest library database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59FB35A-94C4-7415-1B55-CDDCA19B6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760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68E1B4E-AF79-A7C3-B9C0-132F2E590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977C54C-6277-BFA6-7FFE-6D79FEE2AEE4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Topic-by-Topic Guidance</a:t>
            </a:r>
            <a:endParaRPr kumimoji="0" lang="en-US" sz="33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7E3F84B3-76B7-A24E-FCDB-55C928E5F5E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DDFD253-D52F-CB21-77AB-5B5E51ACC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0B8CEB-480A-1D8D-4A20-88F9F54E2655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873197"/>
          <a:ext cx="11887200" cy="723162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685740804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404914119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3853602137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523598606"/>
                    </a:ext>
                  </a:extLst>
                </a:gridCol>
              </a:tblGrid>
              <a:tr h="323283">
                <a:tc>
                  <a:txBody>
                    <a:bodyPr/>
                    <a:lstStyle/>
                    <a:p>
                      <a:r>
                        <a:rPr lang="en-US" sz="2800" b="1" dirty="0"/>
                        <a:t>Topic</a:t>
                      </a:r>
                    </a:p>
                  </a:txBody>
                  <a:tcPr marL="80821" marR="80821" marT="40410" marB="4041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Tools/Skills</a:t>
                      </a:r>
                    </a:p>
                  </a:txBody>
                  <a:tcPr marL="80821" marR="80821" marT="40410" marB="4041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Literature &amp; Gaps</a:t>
                      </a:r>
                    </a:p>
                  </a:txBody>
                  <a:tcPr marL="80821" marR="80821" marT="40410" marB="4041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Job Relevance</a:t>
                      </a:r>
                    </a:p>
                  </a:txBody>
                  <a:tcPr marL="80821" marR="80821" marT="40410" marB="4041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391637"/>
                  </a:ext>
                </a:extLst>
              </a:tr>
              <a:tr h="808208">
                <a:tc>
                  <a:txBody>
                    <a:bodyPr/>
                    <a:lstStyle/>
                    <a:p>
                      <a:r>
                        <a:rPr lang="en-US" sz="2800" dirty="0"/>
                        <a:t>Political Campaign Strategies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Power BI, Python (Pandas, Seaborn), Excel, Google Colab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Look at microtargeting, real-time dashboards, voter engagement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High (GovTech, Media Analytics)</a:t>
                      </a:r>
                    </a:p>
                  </a:txBody>
                  <a:tcPr marL="80821" marR="80821" marT="40410" marB="40410" anchor="ctr"/>
                </a:tc>
                <a:extLst>
                  <a:ext uri="{0D108BD9-81ED-4DB2-BD59-A6C34878D82A}">
                    <a16:rowId xmlns:a16="http://schemas.microsoft.com/office/drawing/2014/main" val="1845175324"/>
                  </a:ext>
                </a:extLst>
              </a:tr>
              <a:tr h="565745">
                <a:tc>
                  <a:txBody>
                    <a:bodyPr/>
                    <a:lstStyle/>
                    <a:p>
                      <a:r>
                        <a:rPr lang="en-US" sz="2800" dirty="0"/>
                        <a:t>HR Management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Python (HR analytics), SAP SuccessFactors, Power BI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Predictive attrition, engagement, bias in hiring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High (HR Tech, SaaS Firms)</a:t>
                      </a:r>
                    </a:p>
                  </a:txBody>
                  <a:tcPr marL="80821" marR="80821" marT="40410" marB="40410" anchor="ctr"/>
                </a:tc>
                <a:extLst>
                  <a:ext uri="{0D108BD9-81ED-4DB2-BD59-A6C34878D82A}">
                    <a16:rowId xmlns:a16="http://schemas.microsoft.com/office/drawing/2014/main" val="627266256"/>
                  </a:ext>
                </a:extLst>
              </a:tr>
              <a:tr h="565745">
                <a:tc>
                  <a:txBody>
                    <a:bodyPr/>
                    <a:lstStyle/>
                    <a:p>
                      <a:r>
                        <a:rPr lang="en-US" sz="2800"/>
                        <a:t>Healthcare Decision-Making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Python, RapidMiner, Tableau, SPSS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Real-time triage, ethics in data use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Very High (AI in Health, MedTech)</a:t>
                      </a:r>
                    </a:p>
                  </a:txBody>
                  <a:tcPr marL="80821" marR="80821" marT="40410" marB="40410" anchor="ctr"/>
                </a:tc>
                <a:extLst>
                  <a:ext uri="{0D108BD9-81ED-4DB2-BD59-A6C34878D82A}">
                    <a16:rowId xmlns:a16="http://schemas.microsoft.com/office/drawing/2014/main" val="1921941202"/>
                  </a:ext>
                </a:extLst>
              </a:tr>
              <a:tr h="565745">
                <a:tc>
                  <a:txBody>
                    <a:bodyPr/>
                    <a:lstStyle/>
                    <a:p>
                      <a:r>
                        <a:rPr lang="en-US" sz="2800"/>
                        <a:t>Financial Fraud Detection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Python (Scikit-learn), R, Power BI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Real-time anomaly detection, false positives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Very High (Banks, FinTech)</a:t>
                      </a:r>
                    </a:p>
                  </a:txBody>
                  <a:tcPr marL="80821" marR="80821" marT="40410" marB="40410" anchor="ctr"/>
                </a:tc>
                <a:extLst>
                  <a:ext uri="{0D108BD9-81ED-4DB2-BD59-A6C34878D82A}">
                    <a16:rowId xmlns:a16="http://schemas.microsoft.com/office/drawing/2014/main" val="2113805305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DE232C4C-E342-F92A-3BEE-8C02ECE7B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11" y="1042059"/>
            <a:ext cx="335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Data Analytics Topics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4784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A4AF9F0-CE5B-97D8-A524-6F02F922E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CB9ED9A-E022-79EC-10EF-9BA49724BEF3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Topic-by-Topic Guidance</a:t>
            </a:r>
            <a:endParaRPr kumimoji="0" lang="en-US" sz="33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190B94A5-1F6E-9F12-BA73-26889DE393D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C8A80486-F568-01C3-E224-7C5D5AFA9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3614F8-5088-B2AC-5605-2AC7E7E303C8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873197"/>
          <a:ext cx="11887200" cy="459048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685740804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404914119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3853602137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523598606"/>
                    </a:ext>
                  </a:extLst>
                </a:gridCol>
              </a:tblGrid>
              <a:tr h="323283">
                <a:tc>
                  <a:txBody>
                    <a:bodyPr/>
                    <a:lstStyle/>
                    <a:p>
                      <a:r>
                        <a:rPr lang="en-US" sz="2800" b="1" dirty="0"/>
                        <a:t>Topic</a:t>
                      </a:r>
                    </a:p>
                  </a:txBody>
                  <a:tcPr marL="80821" marR="80821" marT="40410" marB="4041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Tools/Skills</a:t>
                      </a:r>
                    </a:p>
                  </a:txBody>
                  <a:tcPr marL="80821" marR="80821" marT="40410" marB="4041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Literature &amp; Gaps</a:t>
                      </a:r>
                    </a:p>
                  </a:txBody>
                  <a:tcPr marL="80821" marR="80821" marT="40410" marB="4041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Job Relevance</a:t>
                      </a:r>
                    </a:p>
                  </a:txBody>
                  <a:tcPr marL="80821" marR="80821" marT="40410" marB="4041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391637"/>
                  </a:ext>
                </a:extLst>
              </a:tr>
              <a:tr h="808208">
                <a:tc>
                  <a:txBody>
                    <a:bodyPr/>
                    <a:lstStyle/>
                    <a:p>
                      <a:r>
                        <a:rPr lang="en-US" sz="2800" dirty="0"/>
                        <a:t>Smart Cities Development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Node.js, IoT sensors, Python, Power BI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Privacy in data collection, smart mobility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Growing (Urban Planning, </a:t>
                      </a:r>
                      <a:r>
                        <a:rPr lang="en-US" sz="2800" dirty="0" err="1"/>
                        <a:t>GovTech</a:t>
                      </a:r>
                      <a:r>
                        <a:rPr lang="en-US" sz="2800" dirty="0"/>
                        <a:t>)</a:t>
                      </a:r>
                    </a:p>
                  </a:txBody>
                  <a:tcPr marL="80821" marR="80821" marT="40410" marB="40410" anchor="ctr"/>
                </a:tc>
                <a:extLst>
                  <a:ext uri="{0D108BD9-81ED-4DB2-BD59-A6C34878D82A}">
                    <a16:rowId xmlns:a16="http://schemas.microsoft.com/office/drawing/2014/main" val="1845175324"/>
                  </a:ext>
                </a:extLst>
              </a:tr>
              <a:tr h="565745">
                <a:tc>
                  <a:txBody>
                    <a:bodyPr/>
                    <a:lstStyle/>
                    <a:p>
                      <a:r>
                        <a:rPr lang="en-US" sz="2800"/>
                        <a:t>Customer Experience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Google Analytics, Power BI, Python (NLP)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Personalization algorithms, data ethics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High (Marketing, UX, Retail)</a:t>
                      </a:r>
                    </a:p>
                  </a:txBody>
                  <a:tcPr marL="80821" marR="80821" marT="40410" marB="40410" anchor="ctr"/>
                </a:tc>
                <a:extLst>
                  <a:ext uri="{0D108BD9-81ED-4DB2-BD59-A6C34878D82A}">
                    <a16:rowId xmlns:a16="http://schemas.microsoft.com/office/drawing/2014/main" val="627266256"/>
                  </a:ext>
                </a:extLst>
              </a:tr>
              <a:tr h="565745">
                <a:tc>
                  <a:txBody>
                    <a:bodyPr/>
                    <a:lstStyle/>
                    <a:p>
                      <a:r>
                        <a:rPr lang="en-US" sz="2800"/>
                        <a:t>Climate Change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Google Earth Engine, Python, Excel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Data gaps in regional modeling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High (NGOs, Research Institutes)</a:t>
                      </a:r>
                    </a:p>
                  </a:txBody>
                  <a:tcPr marL="80821" marR="80821" marT="40410" marB="40410" anchor="ctr"/>
                </a:tc>
                <a:extLst>
                  <a:ext uri="{0D108BD9-81ED-4DB2-BD59-A6C34878D82A}">
                    <a16:rowId xmlns:a16="http://schemas.microsoft.com/office/drawing/2014/main" val="1921941202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2985AD4B-FFFE-1DA8-A410-19112CA2D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11" y="1042059"/>
            <a:ext cx="335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Data Analytics Topics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087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7A9FAB8-6DC2-C654-B7C3-017D809FB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6DB0516-2659-C1EE-97DC-FE5A9783340C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Topic-by-Topic Guidance</a:t>
            </a:r>
            <a:endParaRPr kumimoji="0" lang="en-US" sz="33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D911A2A-3109-1386-FC8D-6052609E83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0F31124B-46C2-94E1-D728-D2FDB3F22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32671CB-48CB-ECF5-794B-D9116CDB0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11" y="1042059"/>
            <a:ext cx="335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Cybersecurity Topics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263C69-F0AC-AD8A-60F1-72F8B8969677}"/>
              </a:ext>
            </a:extLst>
          </p:cNvPr>
          <p:cNvGraphicFramePr>
            <a:graphicFrameLocks noGrp="1"/>
          </p:cNvGraphicFramePr>
          <p:nvPr/>
        </p:nvGraphicFramePr>
        <p:xfrm>
          <a:off x="76200" y="1867522"/>
          <a:ext cx="12039600" cy="8236774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567986264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971154969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83158032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1452956358"/>
                    </a:ext>
                  </a:extLst>
                </a:gridCol>
              </a:tblGrid>
              <a:tr h="317611">
                <a:tc>
                  <a:txBody>
                    <a:bodyPr/>
                    <a:lstStyle/>
                    <a:p>
                      <a:r>
                        <a:rPr lang="en-US" sz="2800" b="1" dirty="0"/>
                        <a:t>Topic</a:t>
                      </a:r>
                    </a:p>
                  </a:txBody>
                  <a:tcPr marL="79403" marR="79403" marT="39701" marB="3970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Tools/Skills</a:t>
                      </a:r>
                    </a:p>
                  </a:txBody>
                  <a:tcPr marL="79403" marR="79403" marT="39701" marB="3970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Literature &amp; Gaps</a:t>
                      </a:r>
                    </a:p>
                  </a:txBody>
                  <a:tcPr marL="79403" marR="79403" marT="39701" marB="3970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Job Relevance</a:t>
                      </a:r>
                    </a:p>
                  </a:txBody>
                  <a:tcPr marL="79403" marR="79403" marT="39701" marB="3970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817558"/>
                  </a:ext>
                </a:extLst>
              </a:tr>
              <a:tr h="555820">
                <a:tc>
                  <a:txBody>
                    <a:bodyPr/>
                    <a:lstStyle/>
                    <a:p>
                      <a:r>
                        <a:rPr lang="en-US" sz="2800"/>
                        <a:t>Cybersecurity Frameworks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CISA/NIST standards, Excel, Python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Gap in small org. adoption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High (Gov, Cyber Policy)</a:t>
                      </a:r>
                    </a:p>
                  </a:txBody>
                  <a:tcPr marL="79403" marR="79403" marT="39701" marB="39701" anchor="ctr"/>
                </a:tc>
                <a:extLst>
                  <a:ext uri="{0D108BD9-81ED-4DB2-BD59-A6C34878D82A}">
                    <a16:rowId xmlns:a16="http://schemas.microsoft.com/office/drawing/2014/main" val="3867954822"/>
                  </a:ext>
                </a:extLst>
              </a:tr>
              <a:tr h="555820">
                <a:tc>
                  <a:txBody>
                    <a:bodyPr/>
                    <a:lstStyle/>
                    <a:p>
                      <a:r>
                        <a:rPr lang="en-US" sz="2800"/>
                        <a:t>Social Engineering Attacks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Surveys, Python, Excel, Qualtrics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Behavioral patterns and awareness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High (Awareness Training)</a:t>
                      </a:r>
                    </a:p>
                  </a:txBody>
                  <a:tcPr marL="79403" marR="79403" marT="39701" marB="39701" anchor="ctr"/>
                </a:tc>
                <a:extLst>
                  <a:ext uri="{0D108BD9-81ED-4DB2-BD59-A6C34878D82A}">
                    <a16:rowId xmlns:a16="http://schemas.microsoft.com/office/drawing/2014/main" val="3994860486"/>
                  </a:ext>
                </a:extLst>
              </a:tr>
              <a:tr h="555820">
                <a:tc>
                  <a:txBody>
                    <a:bodyPr/>
                    <a:lstStyle/>
                    <a:p>
                      <a:r>
                        <a:rPr lang="en-US" sz="2800"/>
                        <a:t>National Security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Open-source threat data, Tableau, Python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Policy comparisons, cyber treaties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Growing (Defense)</a:t>
                      </a:r>
                    </a:p>
                  </a:txBody>
                  <a:tcPr marL="79403" marR="79403" marT="39701" marB="39701" anchor="ctr"/>
                </a:tc>
                <a:extLst>
                  <a:ext uri="{0D108BD9-81ED-4DB2-BD59-A6C34878D82A}">
                    <a16:rowId xmlns:a16="http://schemas.microsoft.com/office/drawing/2014/main" val="1744875413"/>
                  </a:ext>
                </a:extLst>
              </a:tr>
              <a:tr h="555820">
                <a:tc>
                  <a:txBody>
                    <a:bodyPr/>
                    <a:lstStyle/>
                    <a:p>
                      <a:r>
                        <a:rPr lang="en-US" sz="2800"/>
                        <a:t>AI in Cybersecurity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Python (Keras, Sklearn), Jupyter, Colab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Bias in AI detection models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Very High (AI Security)</a:t>
                      </a:r>
                    </a:p>
                  </a:txBody>
                  <a:tcPr marL="79403" marR="79403" marT="39701" marB="39701" anchor="ctr"/>
                </a:tc>
                <a:extLst>
                  <a:ext uri="{0D108BD9-81ED-4DB2-BD59-A6C34878D82A}">
                    <a16:rowId xmlns:a16="http://schemas.microsoft.com/office/drawing/2014/main" val="1138498743"/>
                  </a:ext>
                </a:extLst>
              </a:tr>
              <a:tr h="555820">
                <a:tc>
                  <a:txBody>
                    <a:bodyPr/>
                    <a:lstStyle/>
                    <a:p>
                      <a:r>
                        <a:rPr lang="en-US" sz="2800"/>
                        <a:t>Ethical Hacking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sv-SE" sz="2800"/>
                        <a:t>Kali Linux, Wireshark, OWASP ZAP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Law vs ethics of testing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High (Penetration Testing)</a:t>
                      </a:r>
                    </a:p>
                  </a:txBody>
                  <a:tcPr marL="79403" marR="79403" marT="39701" marB="39701" anchor="ctr"/>
                </a:tc>
                <a:extLst>
                  <a:ext uri="{0D108BD9-81ED-4DB2-BD59-A6C34878D82A}">
                    <a16:rowId xmlns:a16="http://schemas.microsoft.com/office/drawing/2014/main" val="2177487992"/>
                  </a:ext>
                </a:extLst>
              </a:tr>
              <a:tr h="555820">
                <a:tc>
                  <a:txBody>
                    <a:bodyPr/>
                    <a:lstStyle/>
                    <a:p>
                      <a:r>
                        <a:rPr lang="en-US" sz="2800"/>
                        <a:t>Healthcare Cybersecurity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Python, Power BI, legal analysis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IoT devices, ransomware in hospitals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Very High (Health Sector)</a:t>
                      </a:r>
                    </a:p>
                  </a:txBody>
                  <a:tcPr marL="79403" marR="79403" marT="39701" marB="39701" anchor="ctr"/>
                </a:tc>
                <a:extLst>
                  <a:ext uri="{0D108BD9-81ED-4DB2-BD59-A6C34878D82A}">
                    <a16:rowId xmlns:a16="http://schemas.microsoft.com/office/drawing/2014/main" val="1951588616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376436F1-80D2-5A9F-E825-3699B9A2D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903" y="1961697"/>
            <a:ext cx="1847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7349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ECA3755-861D-F7ED-69AF-8372BFD80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7CED3B6-3B3A-1F39-F37B-A59D8D10AE85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Topic-by-Topic Guidance</a:t>
            </a:r>
            <a:endParaRPr kumimoji="0" lang="en-US" sz="33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824955C8-FF35-C388-5BD1-FA15B1C1070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B056758B-1977-6834-0AB8-7DA4EF002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8F37DAA-B610-A598-88B9-6D5B3629C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11" y="1042059"/>
            <a:ext cx="335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Cybersecurity Topics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C913BD-BFAB-F4E4-2928-9A300676B55C}"/>
              </a:ext>
            </a:extLst>
          </p:cNvPr>
          <p:cNvGraphicFramePr>
            <a:graphicFrameLocks noGrp="1"/>
          </p:cNvGraphicFramePr>
          <p:nvPr/>
        </p:nvGraphicFramePr>
        <p:xfrm>
          <a:off x="76200" y="1867522"/>
          <a:ext cx="12039600" cy="3225246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567986264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971154969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83158032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1452956358"/>
                    </a:ext>
                  </a:extLst>
                </a:gridCol>
              </a:tblGrid>
              <a:tr h="317611">
                <a:tc>
                  <a:txBody>
                    <a:bodyPr/>
                    <a:lstStyle/>
                    <a:p>
                      <a:r>
                        <a:rPr lang="en-US" sz="2800" b="1" dirty="0"/>
                        <a:t>Topic</a:t>
                      </a:r>
                    </a:p>
                  </a:txBody>
                  <a:tcPr marL="79403" marR="79403" marT="39701" marB="3970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Tools/Skills</a:t>
                      </a:r>
                    </a:p>
                  </a:txBody>
                  <a:tcPr marL="79403" marR="79403" marT="39701" marB="3970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Literature &amp; Gaps</a:t>
                      </a:r>
                    </a:p>
                  </a:txBody>
                  <a:tcPr marL="79403" marR="79403" marT="39701" marB="3970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Job Relevance</a:t>
                      </a:r>
                    </a:p>
                  </a:txBody>
                  <a:tcPr marL="79403" marR="79403" marT="39701" marB="3970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817558"/>
                  </a:ext>
                </a:extLst>
              </a:tr>
              <a:tr h="555820">
                <a:tc>
                  <a:txBody>
                    <a:bodyPr/>
                    <a:lstStyle/>
                    <a:p>
                      <a:r>
                        <a:rPr lang="en-US" sz="2800" dirty="0"/>
                        <a:t>Cloud Security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Azure, AWS, GCP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Data sovereignty, encryption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Very High (Cloud Tech)</a:t>
                      </a:r>
                    </a:p>
                  </a:txBody>
                  <a:tcPr marL="79403" marR="79403" marT="39701" marB="39701" anchor="ctr"/>
                </a:tc>
                <a:extLst>
                  <a:ext uri="{0D108BD9-81ED-4DB2-BD59-A6C34878D82A}">
                    <a16:rowId xmlns:a16="http://schemas.microsoft.com/office/drawing/2014/main" val="3867954822"/>
                  </a:ext>
                </a:extLst>
              </a:tr>
              <a:tr h="555820">
                <a:tc>
                  <a:txBody>
                    <a:bodyPr/>
                    <a:lstStyle/>
                    <a:p>
                      <a:r>
                        <a:rPr lang="en-US" sz="2800"/>
                        <a:t>Ransomware Attacks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Python, Incident Reports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Mitigation vs recovery cost</a:t>
                      </a:r>
                    </a:p>
                  </a:txBody>
                  <a:tcPr marL="79403" marR="79403" marT="39701" marB="39701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High (Risk Management)</a:t>
                      </a:r>
                    </a:p>
                  </a:txBody>
                  <a:tcPr marL="79403" marR="79403" marT="39701" marB="39701" anchor="ctr"/>
                </a:tc>
                <a:extLst>
                  <a:ext uri="{0D108BD9-81ED-4DB2-BD59-A6C34878D82A}">
                    <a16:rowId xmlns:a16="http://schemas.microsoft.com/office/drawing/2014/main" val="3994860486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42181A3B-18DE-4C47-30F2-49C06D11F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903" y="1961697"/>
            <a:ext cx="1847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7460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9C8BE35-19AC-82FC-3380-DC469BAC6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95B0BE6-A887-B341-0312-1CA94C09C915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Tools by Type of Project</a:t>
            </a:r>
            <a:endParaRPr kumimoji="0" lang="en-US" sz="33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35CE01EF-79A3-3E1F-5DCF-3A6C0A42262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B21DACD1-7656-9318-8F59-317E9789B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61B8ADE-45AA-253C-D5A1-C645A30A4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903" y="1961697"/>
            <a:ext cx="1847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E4F73B-809E-9DCB-6371-28B1697AAC2B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752600"/>
          <a:ext cx="10972800" cy="7217791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505981985"/>
                    </a:ext>
                  </a:extLst>
                </a:gridCol>
                <a:gridCol w="7010400">
                  <a:extLst>
                    <a:ext uri="{9D8B030D-6E8A-4147-A177-3AD203B41FA5}">
                      <a16:colId xmlns:a16="http://schemas.microsoft.com/office/drawing/2014/main" val="36642436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Project Type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Suggested Tools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223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Web-based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XAMPP, PHP, MySQL, HTML/CSS/JS, Visual Studio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783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Mobile 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Flutter, Android Studio, Firebase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276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Dashboard/Data Analytics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Power BI, Python (Pandas/Matplotlib), Excel, Tableau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182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ML-Based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Google Colab, Jupyter Notebook, Python (Sklearn, TensorFlow)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433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Research-Based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SPSS, Excel, NVivo, Google Forms, Microsoft Word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24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Desktop 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IntelliJ IDEA (JavaFX), Visual Studio (C#), Eclipse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987492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E577CFB7-101F-40B9-1369-7F51D8BF5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67828"/>
            <a:ext cx="1847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142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4CA857E-2760-5DC2-2EA8-E21001AF6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94F9D36-6170-5FAE-E944-677E44AACC66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300" b="1" dirty="0">
                <a:latin typeface="+mj-lt"/>
              </a:rPr>
              <a:t>Unit Overview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18BEF1FE-A6BA-759A-6F91-3232480C081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A55E27-6827-6F07-BFD9-B96201A4586D}"/>
              </a:ext>
            </a:extLst>
          </p:cNvPr>
          <p:cNvSpPr txBox="1"/>
          <p:nvPr/>
        </p:nvSpPr>
        <p:spPr>
          <a:xfrm>
            <a:off x="304800" y="1752601"/>
            <a:ext cx="11887199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This is a capstone unit designed to apply knowledge gained throughout your MIS course.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You must complete your project </a:t>
            </a:r>
            <a:r>
              <a:rPr lang="en-US" sz="2800" b="1" dirty="0">
                <a:latin typeface="+mj-lt"/>
              </a:rPr>
              <a:t>in a group</a:t>
            </a:r>
            <a:r>
              <a:rPr lang="en-US" sz="2800" dirty="0">
                <a:latin typeface="+mj-lt"/>
              </a:rPr>
              <a:t>. No solo work unless approved under special consideration.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You can choose either:</a:t>
            </a:r>
          </a:p>
          <a:p>
            <a:pPr marL="776288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 </a:t>
            </a:r>
            <a:r>
              <a:rPr lang="en-US" sz="2800" b="1" dirty="0">
                <a:latin typeface="+mj-lt"/>
              </a:rPr>
              <a:t>research-based project</a:t>
            </a:r>
            <a:r>
              <a:rPr lang="en-US" sz="2800" dirty="0">
                <a:latin typeface="+mj-lt"/>
              </a:rPr>
              <a:t> (with findings and best practices), or</a:t>
            </a:r>
          </a:p>
          <a:p>
            <a:pPr marL="776288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 </a:t>
            </a:r>
            <a:r>
              <a:rPr lang="en-US" sz="2800" b="1" dirty="0">
                <a:latin typeface="+mj-lt"/>
              </a:rPr>
              <a:t>system-based project</a:t>
            </a:r>
            <a:r>
              <a:rPr lang="en-US" sz="2800" dirty="0">
                <a:latin typeface="+mj-lt"/>
              </a:rPr>
              <a:t> (develop and present a working solution like a website or application).</a:t>
            </a:r>
          </a:p>
        </p:txBody>
      </p:sp>
    </p:spTree>
    <p:extLst>
      <p:ext uri="{BB962C8B-B14F-4D97-AF65-F5344CB8AC3E}">
        <p14:creationId xmlns:p14="http://schemas.microsoft.com/office/powerpoint/2010/main" val="754411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45E7E10-02BC-0733-BD92-00E756EE9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96EACBB-0E13-3368-6038-43F90B8CDF4C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Tips for Implementation Phase</a:t>
            </a:r>
            <a:endParaRPr kumimoji="0" lang="en-US" sz="33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F0444040-3C54-007A-2F4E-9B94B306908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A09C0EA-47F7-B098-483D-EA2CA505A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5C1C8CB-2DBC-6ACF-83EC-EBD7FB8C8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903" y="1961697"/>
            <a:ext cx="1847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2661D82-A9CE-B268-6233-832B2E0AD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67828"/>
            <a:ext cx="1847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3E9B0E-AD13-0DCD-DFA1-14B3965110D9}"/>
              </a:ext>
            </a:extLst>
          </p:cNvPr>
          <p:cNvSpPr txBox="1"/>
          <p:nvPr/>
        </p:nvSpPr>
        <p:spPr>
          <a:xfrm>
            <a:off x="609600" y="1752600"/>
            <a:ext cx="10909540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Prototype early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– Don’t wait for final weeks to code or build.</a:t>
            </a:r>
          </a:p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Assign roles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– 1 coder, 1 researcher, 1 writer, 1 QA/tester.</a:t>
            </a:r>
          </a:p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Use GitHub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to track code and collaboration.</a:t>
            </a:r>
          </a:p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Test weekly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, not just at the end.</a:t>
            </a:r>
          </a:p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Document your progress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(include screenshots in report).</a:t>
            </a:r>
          </a:p>
          <a:p>
            <a:pPr marL="514350" marR="0" lvl="0" indent="-5143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Use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PowerPoint template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from Blackboard.</a:t>
            </a:r>
          </a:p>
        </p:txBody>
      </p:sp>
    </p:spTree>
    <p:extLst>
      <p:ext uri="{BB962C8B-B14F-4D97-AF65-F5344CB8AC3E}">
        <p14:creationId xmlns:p14="http://schemas.microsoft.com/office/powerpoint/2010/main" val="3478387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46EBC01-6503-1C91-5DD9-642530ED1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82359C1-7317-6132-FC7B-AA9536AF94E5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What to Avoid</a:t>
            </a:r>
            <a:endParaRPr kumimoji="0" lang="en-US" sz="33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E5361DE3-C14D-ED61-D904-1F28926E96E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13B5E1D-80B4-C71A-54C4-D5F8F0096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EE84332-FCF3-7C9B-8257-8F7B39998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903" y="1961697"/>
            <a:ext cx="1847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59DBA02-A809-57A3-77C2-258A3EEAB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67828"/>
            <a:ext cx="1847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0B251-162D-5D7C-1013-21FE4D9D66CD}"/>
              </a:ext>
            </a:extLst>
          </p:cNvPr>
          <p:cNvSpPr txBox="1"/>
          <p:nvPr/>
        </p:nvSpPr>
        <p:spPr>
          <a:xfrm>
            <a:off x="609600" y="1752600"/>
            <a:ext cx="1090954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Changing topics mid-way (requires approval).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Not adding your group number to the Excel sheet.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Missing deadlines (marks deduction or fail risk).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Reusing old assignments (breach of academic integrity).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Having one group member do all the work.</a:t>
            </a:r>
          </a:p>
        </p:txBody>
      </p:sp>
    </p:spTree>
    <p:extLst>
      <p:ext uri="{BB962C8B-B14F-4D97-AF65-F5344CB8AC3E}">
        <p14:creationId xmlns:p14="http://schemas.microsoft.com/office/powerpoint/2010/main" val="2306182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031102F-A140-5AB2-0CCB-3F7AF5BE8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3EDA7D1-9F43-8A81-9CFC-DD6B12C458E6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Key Deadlines (S2, Sydney Campus)</a:t>
            </a:r>
            <a:endParaRPr kumimoji="0" lang="en-US" sz="33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E1E54199-919B-D2B0-1D27-F05A1995325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A41A6C2-32F7-6FC1-4E12-7CF8BD58C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5B0C607-D56E-2B2E-409F-364654DC0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903" y="1961697"/>
            <a:ext cx="1847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7E14C38-7184-88F0-9856-D34B69C2D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67828"/>
            <a:ext cx="1847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831AD-483B-A5B9-C28F-14B0398F1B0B}"/>
              </a:ext>
            </a:extLst>
          </p:cNvPr>
          <p:cNvSpPr txBox="1"/>
          <p:nvPr/>
        </p:nvSpPr>
        <p:spPr>
          <a:xfrm>
            <a:off x="609600" y="1752600"/>
            <a:ext cx="1090954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Topic Selection Deadline: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20 April 2025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Research Proposal: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Week 6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Final Report: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Week 11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Presentation (on-campus only):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Week 12 (10 minutes, 10 slides max)</a:t>
            </a:r>
          </a:p>
        </p:txBody>
      </p:sp>
    </p:spTree>
    <p:extLst>
      <p:ext uri="{BB962C8B-B14F-4D97-AF65-F5344CB8AC3E}">
        <p14:creationId xmlns:p14="http://schemas.microsoft.com/office/powerpoint/2010/main" val="3463917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A5FBA2D-41C3-5364-B703-3F2C8C586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4209DD1-FD7B-FFD1-8160-D41B1A5A40EC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Skills Developed by Topic</a:t>
            </a:r>
            <a:endParaRPr kumimoji="0" lang="en-US" sz="33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E09AFC6D-32DE-EFF7-C2B0-65BBC456AA7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78A927B-329E-0C06-654C-B55BE36EB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36B6AF3-1148-9CA4-E7E8-30566F246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903" y="1961697"/>
            <a:ext cx="1847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A457470-A19C-A136-92BF-D23A05E9F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67828"/>
            <a:ext cx="1847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9BED3A-AD9C-BBA3-9F77-BB23A2D76618}"/>
              </a:ext>
            </a:extLst>
          </p:cNvPr>
          <p:cNvSpPr txBox="1"/>
          <p:nvPr/>
        </p:nvSpPr>
        <p:spPr>
          <a:xfrm>
            <a:off x="609600" y="1752600"/>
            <a:ext cx="1090954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Data Analytics topics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→ data cleaning, visualization, predictive modeling, ethical interpretation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Cybersecurity topics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→ risk analysis, framework application, attack simulation, ethical/legal understanding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Smart cities/AI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→ future tech readiness, IoT, cloud architecture, user interface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Ethics &amp; Law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→ professional communication, policy review, compliance thinking</a:t>
            </a:r>
          </a:p>
        </p:txBody>
      </p:sp>
    </p:spTree>
    <p:extLst>
      <p:ext uri="{BB962C8B-B14F-4D97-AF65-F5344CB8AC3E}">
        <p14:creationId xmlns:p14="http://schemas.microsoft.com/office/powerpoint/2010/main" val="1811657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CFCAC01-2671-9E55-9434-35FD73380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00E5694-30B3-01DE-3114-9B428B3EA041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Career Outlook (Australia &amp; Global)</a:t>
            </a:r>
            <a:endParaRPr kumimoji="0" lang="en-US" sz="33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DDAEE8BD-B20F-C083-D28F-C03F47EE1C5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948C498-4F5F-E1B0-415C-27F0489E7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914493F-0367-2218-EF0E-021B049E0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903" y="1961697"/>
            <a:ext cx="1847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530D0B9-1BBD-131E-3505-0CFA89CA8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67828"/>
            <a:ext cx="1847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01B76F-1D5F-F07F-F76B-3D816E043B33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432941"/>
          <a:ext cx="10972800" cy="719251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270186657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57390746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3736386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Field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Demand in Australia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Notes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197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Cybersecurity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Very 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ACS, Aust. Govt Priority, avg $140k salary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077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Data Analytics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Across industries, avg $100-130k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307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AI/ML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Needs Python, research skills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561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App Dev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Medium-High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Strong if solution is functional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7265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Legal/Ethical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Academic &amp; Policy Sector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08504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92C2D80-625B-2F78-843B-04872C415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06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579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71CC2D0-B4D8-4DC4-1979-7843C3727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B60847A-BB5F-842C-CEDE-B0CCB93EAA33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Final Advice</a:t>
            </a:r>
            <a:endParaRPr kumimoji="0" lang="en-US" sz="33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8844A517-1DC6-8A21-8B9D-A616FF270FE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11694FC-B3B5-5C66-9C88-B24C3710E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AC8FA5C-6C14-6333-C83F-6C92413F5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903" y="1961697"/>
            <a:ext cx="1847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DA3F8B5-26B3-595E-AC63-DFBD03993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67828"/>
            <a:ext cx="1847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F952C25-D2F0-490E-2484-FF9928FC3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06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F26A79-ACE2-DC59-7043-3E5F56CDA6C4}"/>
              </a:ext>
            </a:extLst>
          </p:cNvPr>
          <p:cNvSpPr txBox="1"/>
          <p:nvPr/>
        </p:nvSpPr>
        <p:spPr>
          <a:xfrm>
            <a:off x="609600" y="2165807"/>
            <a:ext cx="11513388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Select a topic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relevant to your career goals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.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Commit as a group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to building or researching it seriously.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Attend weekly classes, communicate, and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don’t wait until Week 10 to start building.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235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1F2FAC8-42AD-DB92-166F-2F42E02C4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47F174-E865-EA2C-9A7B-75ECF3EA7974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300" b="1" dirty="0">
                <a:latin typeface="+mj-lt"/>
              </a:rPr>
              <a:t>Weekly Responsibilities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2898743-2B79-D5DF-5AFF-870A1775B58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C30F892-69B9-E3BA-260C-8084D712A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80E2B1-8225-B276-17B5-191E648DD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445468"/>
              </p:ext>
            </p:extLst>
          </p:nvPr>
        </p:nvGraphicFramePr>
        <p:xfrm>
          <a:off x="228600" y="1515973"/>
          <a:ext cx="11734800" cy="8359133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564397643"/>
                    </a:ext>
                  </a:extLst>
                </a:gridCol>
                <a:gridCol w="10515600">
                  <a:extLst>
                    <a:ext uri="{9D8B030D-6E8A-4147-A177-3AD203B41FA5}">
                      <a16:colId xmlns:a16="http://schemas.microsoft.com/office/drawing/2014/main" val="2041510098"/>
                    </a:ext>
                  </a:extLst>
                </a:gridCol>
              </a:tblGrid>
              <a:tr h="2785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>
                          <a:latin typeface="+mj-lt"/>
                        </a:rPr>
                        <a:t>Week</a:t>
                      </a:r>
                    </a:p>
                  </a:txBody>
                  <a:tcPr marL="69630" marR="69630" marT="34815" marB="3481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>
                          <a:latin typeface="+mj-lt"/>
                        </a:rPr>
                        <a:t>Key Tasks &amp; Focus</a:t>
                      </a:r>
                    </a:p>
                  </a:txBody>
                  <a:tcPr marL="69630" marR="69630" marT="34815" marB="3481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1589"/>
                  </a:ext>
                </a:extLst>
              </a:tr>
              <a:tr h="48741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>
                          <a:latin typeface="+mj-lt"/>
                        </a:rPr>
                        <a:t>1</a:t>
                      </a:r>
                    </a:p>
                  </a:txBody>
                  <a:tcPr marL="69630" marR="69630" marT="34815" marB="3481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>
                          <a:latin typeface="+mj-lt"/>
                        </a:rPr>
                        <a:t>Introduction to unit, form groups (from your class only), review project options.</a:t>
                      </a:r>
                    </a:p>
                  </a:txBody>
                  <a:tcPr marL="69630" marR="69630" marT="34815" marB="34815" anchor="ctr"/>
                </a:tc>
                <a:extLst>
                  <a:ext uri="{0D108BD9-81ED-4DB2-BD59-A6C34878D82A}">
                    <a16:rowId xmlns:a16="http://schemas.microsoft.com/office/drawing/2014/main" val="2876570787"/>
                  </a:ext>
                </a:extLst>
              </a:tr>
              <a:tr h="48741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>
                          <a:latin typeface="+mj-lt"/>
                        </a:rPr>
                        <a:t>2</a:t>
                      </a:r>
                    </a:p>
                  </a:txBody>
                  <a:tcPr marL="69630" marR="69630" marT="34815" marB="3481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>
                          <a:latin typeface="+mj-lt"/>
                        </a:rPr>
                        <a:t>Finalise group formation and register topic on Blackboard spreadsheet.</a:t>
                      </a:r>
                    </a:p>
                  </a:txBody>
                  <a:tcPr marL="69630" marR="69630" marT="34815" marB="34815" anchor="ctr"/>
                </a:tc>
                <a:extLst>
                  <a:ext uri="{0D108BD9-81ED-4DB2-BD59-A6C34878D82A}">
                    <a16:rowId xmlns:a16="http://schemas.microsoft.com/office/drawing/2014/main" val="723866919"/>
                  </a:ext>
                </a:extLst>
              </a:tr>
              <a:tr h="48741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>
                          <a:latin typeface="+mj-lt"/>
                        </a:rPr>
                        <a:t>3</a:t>
                      </a:r>
                    </a:p>
                  </a:txBody>
                  <a:tcPr marL="69630" marR="69630" marT="34815" marB="3481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>
                          <a:latin typeface="+mj-lt"/>
                        </a:rPr>
                        <a:t>Start developing your </a:t>
                      </a:r>
                      <a:r>
                        <a:rPr lang="en-US" sz="2800" b="1">
                          <a:latin typeface="+mj-lt"/>
                        </a:rPr>
                        <a:t>Problem Statement</a:t>
                      </a:r>
                      <a:r>
                        <a:rPr lang="en-US" sz="2800">
                          <a:latin typeface="+mj-lt"/>
                        </a:rPr>
                        <a:t> and </a:t>
                      </a:r>
                      <a:r>
                        <a:rPr lang="en-US" sz="2800" b="1">
                          <a:latin typeface="+mj-lt"/>
                        </a:rPr>
                        <a:t>Research Questions</a:t>
                      </a:r>
                      <a:r>
                        <a:rPr lang="en-US" sz="2800">
                          <a:latin typeface="+mj-lt"/>
                        </a:rPr>
                        <a:t>.</a:t>
                      </a:r>
                    </a:p>
                  </a:txBody>
                  <a:tcPr marL="69630" marR="69630" marT="34815" marB="34815" anchor="ctr"/>
                </a:tc>
                <a:extLst>
                  <a:ext uri="{0D108BD9-81ED-4DB2-BD59-A6C34878D82A}">
                    <a16:rowId xmlns:a16="http://schemas.microsoft.com/office/drawing/2014/main" val="3519451228"/>
                  </a:ext>
                </a:extLst>
              </a:tr>
              <a:tr h="48741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>
                          <a:latin typeface="+mj-lt"/>
                        </a:rPr>
                        <a:t>4</a:t>
                      </a:r>
                    </a:p>
                  </a:txBody>
                  <a:tcPr marL="69630" marR="69630" marT="34815" marB="3481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>
                          <a:latin typeface="+mj-lt"/>
                        </a:rPr>
                        <a:t>Begin </a:t>
                      </a:r>
                      <a:r>
                        <a:rPr lang="en-US" sz="2800" b="1">
                          <a:latin typeface="+mj-lt"/>
                        </a:rPr>
                        <a:t>Literature Review</a:t>
                      </a:r>
                      <a:r>
                        <a:rPr lang="en-US" sz="2800">
                          <a:latin typeface="+mj-lt"/>
                        </a:rPr>
                        <a:t> (minimum 10–15 academic sources).</a:t>
                      </a:r>
                    </a:p>
                  </a:txBody>
                  <a:tcPr marL="69630" marR="69630" marT="34815" marB="34815" anchor="ctr"/>
                </a:tc>
                <a:extLst>
                  <a:ext uri="{0D108BD9-81ED-4DB2-BD59-A6C34878D82A}">
                    <a16:rowId xmlns:a16="http://schemas.microsoft.com/office/drawing/2014/main" val="2228983544"/>
                  </a:ext>
                </a:extLst>
              </a:tr>
              <a:tr h="48741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>
                          <a:latin typeface="+mj-lt"/>
                        </a:rPr>
                        <a:t>5</a:t>
                      </a:r>
                    </a:p>
                  </a:txBody>
                  <a:tcPr marL="69630" marR="69630" marT="34815" marB="3481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>
                          <a:latin typeface="+mj-lt"/>
                        </a:rPr>
                        <a:t>Finalise </a:t>
                      </a:r>
                      <a:r>
                        <a:rPr lang="en-US" sz="2800" b="1">
                          <a:latin typeface="+mj-lt"/>
                        </a:rPr>
                        <a:t>Methodology</a:t>
                      </a:r>
                      <a:r>
                        <a:rPr lang="en-US" sz="2800">
                          <a:latin typeface="+mj-lt"/>
                        </a:rPr>
                        <a:t>, define tasks, team roles, project plan.</a:t>
                      </a:r>
                    </a:p>
                  </a:txBody>
                  <a:tcPr marL="69630" marR="69630" marT="34815" marB="34815" anchor="ctr"/>
                </a:tc>
                <a:extLst>
                  <a:ext uri="{0D108BD9-81ED-4DB2-BD59-A6C34878D82A}">
                    <a16:rowId xmlns:a16="http://schemas.microsoft.com/office/drawing/2014/main" val="393893646"/>
                  </a:ext>
                </a:extLst>
              </a:tr>
              <a:tr h="2785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>
                          <a:latin typeface="+mj-lt"/>
                        </a:rPr>
                        <a:t>6</a:t>
                      </a:r>
                    </a:p>
                  </a:txBody>
                  <a:tcPr marL="69630" marR="69630" marT="34815" marB="3481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>
                          <a:latin typeface="+mj-lt"/>
                        </a:rPr>
                        <a:t>Assessment 1 Due:</a:t>
                      </a:r>
                      <a:r>
                        <a:rPr lang="en-US" sz="2800">
                          <a:latin typeface="+mj-lt"/>
                        </a:rPr>
                        <a:t> Submit Group Proposal.</a:t>
                      </a:r>
                    </a:p>
                  </a:txBody>
                  <a:tcPr marL="69630" marR="69630" marT="34815" marB="34815" anchor="ctr"/>
                </a:tc>
                <a:extLst>
                  <a:ext uri="{0D108BD9-81ED-4DB2-BD59-A6C34878D82A}">
                    <a16:rowId xmlns:a16="http://schemas.microsoft.com/office/drawing/2014/main" val="1115931858"/>
                  </a:ext>
                </a:extLst>
              </a:tr>
              <a:tr h="48741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>
                          <a:latin typeface="+mj-lt"/>
                        </a:rPr>
                        <a:t>7–9</a:t>
                      </a:r>
                    </a:p>
                  </a:txBody>
                  <a:tcPr marL="69630" marR="69630" marT="34815" marB="3481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>
                          <a:latin typeface="+mj-lt"/>
                        </a:rPr>
                        <a:t>Implement solution or conduct in-depth analysis (data collection, coding, etc.).</a:t>
                      </a:r>
                    </a:p>
                  </a:txBody>
                  <a:tcPr marL="69630" marR="69630" marT="34815" marB="34815" anchor="ctr"/>
                </a:tc>
                <a:extLst>
                  <a:ext uri="{0D108BD9-81ED-4DB2-BD59-A6C34878D82A}">
                    <a16:rowId xmlns:a16="http://schemas.microsoft.com/office/drawing/2014/main" val="3285376861"/>
                  </a:ext>
                </a:extLst>
              </a:tr>
              <a:tr h="2785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>
                          <a:latin typeface="+mj-lt"/>
                        </a:rPr>
                        <a:t>10</a:t>
                      </a:r>
                    </a:p>
                  </a:txBody>
                  <a:tcPr marL="69630" marR="69630" marT="34815" marB="3481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>
                          <a:latin typeface="+mj-lt"/>
                        </a:rPr>
                        <a:t>Draft final report. Prepare presentation slides.</a:t>
                      </a:r>
                    </a:p>
                  </a:txBody>
                  <a:tcPr marL="69630" marR="69630" marT="34815" marB="34815" anchor="ctr"/>
                </a:tc>
                <a:extLst>
                  <a:ext uri="{0D108BD9-81ED-4DB2-BD59-A6C34878D82A}">
                    <a16:rowId xmlns:a16="http://schemas.microsoft.com/office/drawing/2014/main" val="4035438738"/>
                  </a:ext>
                </a:extLst>
              </a:tr>
              <a:tr h="2785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>
                          <a:latin typeface="+mj-lt"/>
                        </a:rPr>
                        <a:t>11</a:t>
                      </a:r>
                    </a:p>
                  </a:txBody>
                  <a:tcPr marL="69630" marR="69630" marT="34815" marB="3481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>
                          <a:latin typeface="+mj-lt"/>
                        </a:rPr>
                        <a:t>Submit </a:t>
                      </a:r>
                      <a:r>
                        <a:rPr lang="en-US" sz="2800" b="1">
                          <a:latin typeface="+mj-lt"/>
                        </a:rPr>
                        <a:t>Final Report</a:t>
                      </a:r>
                      <a:r>
                        <a:rPr lang="en-US" sz="2800">
                          <a:latin typeface="+mj-lt"/>
                        </a:rPr>
                        <a:t> and </a:t>
                      </a:r>
                      <a:r>
                        <a:rPr lang="en-US" sz="2800" b="1">
                          <a:latin typeface="+mj-lt"/>
                        </a:rPr>
                        <a:t>Presentation (Group 1–8)</a:t>
                      </a:r>
                      <a:r>
                        <a:rPr lang="en-US" sz="2800">
                          <a:latin typeface="+mj-lt"/>
                        </a:rPr>
                        <a:t>.</a:t>
                      </a:r>
                    </a:p>
                  </a:txBody>
                  <a:tcPr marL="69630" marR="69630" marT="34815" marB="34815" anchor="ctr"/>
                </a:tc>
                <a:extLst>
                  <a:ext uri="{0D108BD9-81ED-4DB2-BD59-A6C34878D82A}">
                    <a16:rowId xmlns:a16="http://schemas.microsoft.com/office/drawing/2014/main" val="2501866219"/>
                  </a:ext>
                </a:extLst>
              </a:tr>
              <a:tr h="48741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>
                          <a:latin typeface="+mj-lt"/>
                        </a:rPr>
                        <a:t>12</a:t>
                      </a:r>
                    </a:p>
                  </a:txBody>
                  <a:tcPr marL="69630" marR="69630" marT="34815" marB="3481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>
                          <a:latin typeface="+mj-lt"/>
                        </a:rPr>
                        <a:t>Presentations continue (Group 9–15)</a:t>
                      </a:r>
                      <a:r>
                        <a:rPr lang="en-US" sz="2800" dirty="0">
                          <a:latin typeface="+mj-lt"/>
                        </a:rPr>
                        <a:t>. Final team reflection.</a:t>
                      </a:r>
                    </a:p>
                  </a:txBody>
                  <a:tcPr marL="69630" marR="69630" marT="34815" marB="34815" anchor="ctr"/>
                </a:tc>
                <a:extLst>
                  <a:ext uri="{0D108BD9-81ED-4DB2-BD59-A6C34878D82A}">
                    <a16:rowId xmlns:a16="http://schemas.microsoft.com/office/drawing/2014/main" val="2329150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06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48361BD-441D-5791-E7C2-F0686D9A0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B7D4057-C1B2-238D-EE00-8F7C7F2D6FBA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300" b="1" dirty="0">
                <a:latin typeface="+mj-lt"/>
              </a:rPr>
              <a:t>ASSESSMENT OVERVIEW</a:t>
            </a:r>
            <a:endParaRPr lang="en-US" sz="3300" dirty="0">
              <a:latin typeface="+mj-lt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3652748D-29B3-8F8B-AAE4-25EA94E2132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3EDA7F-A0DE-04F8-A661-A5BF8ECA1A5D}"/>
              </a:ext>
            </a:extLst>
          </p:cNvPr>
          <p:cNvSpPr txBox="1"/>
          <p:nvPr/>
        </p:nvSpPr>
        <p:spPr>
          <a:xfrm>
            <a:off x="152400" y="1138455"/>
            <a:ext cx="11887199" cy="7781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Group Research Proposal</a:t>
            </a:r>
            <a:r>
              <a:rPr lang="en-US" sz="2800" dirty="0">
                <a:latin typeface="+mj-lt"/>
              </a:rPr>
              <a:t> (25%) – Due Week 6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Includes project title, team names, problem statement, research questions, literature review summary, methodology, and a Gantt chart or timeline.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Final Report</a:t>
            </a:r>
            <a:r>
              <a:rPr lang="en-US" sz="2800" dirty="0">
                <a:latin typeface="+mj-lt"/>
              </a:rPr>
              <a:t> (45%) – Due Week 11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Must include: literature analysis, research/technical methodology, analysis &amp; findings, and conclusion.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If system-based: working product demo, screenshots, code explanations.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Presentation + Demo</a:t>
            </a:r>
            <a:r>
              <a:rPr lang="en-US" sz="2800" dirty="0">
                <a:latin typeface="+mj-lt"/>
              </a:rPr>
              <a:t> (30%) – Week 11/12 (In-class only)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10 minutes max, up to 10 slides only.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</a:t>
            </a:r>
            <a:r>
              <a:rPr lang="en-US" sz="2800" b="1" dirty="0">
                <a:latin typeface="+mj-lt"/>
              </a:rPr>
              <a:t>Holmes PPT Template</a:t>
            </a:r>
            <a:r>
              <a:rPr lang="en-US" sz="2800" dirty="0">
                <a:latin typeface="+mj-lt"/>
              </a:rPr>
              <a:t> (on Blackboard).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Dress professionally and prepare for Q&amp;A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74EE76C-7A3A-2B64-2254-473C71B95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211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E6D71CC-FE66-274C-F5F2-E79BA573D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AB5820B-733D-0B0F-66AF-446F31DE6BE9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300" b="1" dirty="0">
                <a:latin typeface="+mj-lt"/>
              </a:rPr>
              <a:t>GROUP EXPECTATIONS</a:t>
            </a:r>
            <a:endParaRPr lang="en-US" sz="3300" dirty="0">
              <a:latin typeface="+mj-lt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E6FB5B1-403C-9F53-78E8-D959E2F9E43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9F8E48-43FA-E400-CC26-64C40C061A01}"/>
              </a:ext>
            </a:extLst>
          </p:cNvPr>
          <p:cNvSpPr txBox="1"/>
          <p:nvPr/>
        </p:nvSpPr>
        <p:spPr>
          <a:xfrm>
            <a:off x="152400" y="1138455"/>
            <a:ext cx="11887199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Join only one group that matches your campus class (e.g., Sydney S1 students join only Sydney S1 groups).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Deadline to join a group: </a:t>
            </a:r>
            <a:r>
              <a:rPr lang="en-US" sz="2800" b="1" dirty="0">
                <a:latin typeface="+mj-lt"/>
              </a:rPr>
              <a:t>27 April 2025</a:t>
            </a:r>
            <a:r>
              <a:rPr lang="en-US" sz="2800" dirty="0">
                <a:latin typeface="+mj-lt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If you are in a SOLO group after the deadline: 20% penalty will apply to </a:t>
            </a:r>
            <a:r>
              <a:rPr lang="en-US" sz="2800" b="1" dirty="0">
                <a:latin typeface="+mj-lt"/>
              </a:rPr>
              <a:t>ALL</a:t>
            </a:r>
            <a:r>
              <a:rPr lang="en-US" sz="2800" dirty="0">
                <a:latin typeface="+mj-lt"/>
              </a:rPr>
              <a:t> assessments.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No cross-campus or multi-class groups allowed.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3115486-A40A-AD26-621F-188CAFE94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7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9E2C759-6C1F-1ABD-BBA8-FE37BF869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D97F1E8-2BB8-4BF6-450C-F1849A39579E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300" b="1" dirty="0">
                <a:latin typeface="+mj-lt"/>
              </a:rPr>
              <a:t>LITERATURE REVIEW TIPS</a:t>
            </a:r>
            <a:endParaRPr lang="en-US" sz="3300" dirty="0">
              <a:latin typeface="+mj-lt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8EC90566-AB44-CDB7-7789-90B7B367056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FB2E4C-A06C-D451-831D-4A922EC5BC7E}"/>
              </a:ext>
            </a:extLst>
          </p:cNvPr>
          <p:cNvSpPr txBox="1"/>
          <p:nvPr/>
        </p:nvSpPr>
        <p:spPr>
          <a:xfrm>
            <a:off x="152400" y="1138455"/>
            <a:ext cx="11887199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academic databases: Google Scholar, ProQuest, EBSCOhost.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Focus on </a:t>
            </a:r>
            <a:r>
              <a:rPr lang="en-US" sz="2800" b="1" dirty="0">
                <a:latin typeface="+mj-lt"/>
              </a:rPr>
              <a:t>recent articles</a:t>
            </a:r>
            <a:r>
              <a:rPr lang="en-US" sz="2800" dirty="0">
                <a:latin typeface="+mj-lt"/>
              </a:rPr>
              <a:t> (past 5–7 years).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Compare findings across studies. </a:t>
            </a:r>
            <a:r>
              <a:rPr lang="en-US" sz="2800" dirty="0" err="1">
                <a:latin typeface="+mj-lt"/>
              </a:rPr>
              <a:t>Summarise</a:t>
            </a:r>
            <a:r>
              <a:rPr lang="en-US" sz="2800" dirty="0">
                <a:latin typeface="+mj-lt"/>
              </a:rPr>
              <a:t> trends.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referencing software (Zotero, EndNote) and follow APA referencing.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ECF279D-8D3B-633B-C0D6-8A7515AAB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375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344F48F-8BD1-D144-C9D1-A560BDD03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EF96887-6B54-C204-7AC7-17205854D39A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300" b="1" dirty="0">
                <a:latin typeface="+mj-lt"/>
              </a:rPr>
              <a:t>IMPLEMENTATION PHASE (Weeks 7–9)</a:t>
            </a:r>
            <a:endParaRPr lang="en-US" sz="3300" dirty="0">
              <a:latin typeface="+mj-lt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1F6EDD1-0871-CC9F-D76B-29762E2E50C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B5BE3B-AE3B-6025-FDAA-535973717DF0}"/>
              </a:ext>
            </a:extLst>
          </p:cNvPr>
          <p:cNvSpPr txBox="1"/>
          <p:nvPr/>
        </p:nvSpPr>
        <p:spPr>
          <a:xfrm>
            <a:off x="152400" y="1138455"/>
            <a:ext cx="11887199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For Research Projects: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Conduct surveys, interviews, or secondary data analysis.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For System Projects: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coding (HTML, Python, Java, PHP, etc.). Use GitHub.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diagrams (DFD, ERD, UML) to explain technical aspects.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Document your progress.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2D2FBE2-C4EE-E405-1266-D65E8EEE6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885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2EEBB3E-7DAB-B1AF-D4AD-C1678C87F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615D342-4E98-9B5D-83A4-6A5673556143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300" b="1" dirty="0">
                <a:latin typeface="+mj-lt"/>
              </a:rPr>
              <a:t>PRESENTATION TIPS</a:t>
            </a:r>
            <a:endParaRPr lang="en-US" sz="3300" dirty="0">
              <a:latin typeface="+mj-lt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AC7DEA6F-0512-20C6-12E5-435B3A23928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2B0DA2-5145-2699-1EBE-49E8FDE999F6}"/>
              </a:ext>
            </a:extLst>
          </p:cNvPr>
          <p:cNvSpPr txBox="1"/>
          <p:nvPr/>
        </p:nvSpPr>
        <p:spPr>
          <a:xfrm>
            <a:off x="152400" y="1138455"/>
            <a:ext cx="11887199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Max 10 slides. Visually engaging. Use bullet points.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Practice your timing to finish in </a:t>
            </a:r>
            <a:r>
              <a:rPr lang="en-US" sz="2800" b="1" dirty="0">
                <a:latin typeface="+mj-lt"/>
              </a:rPr>
              <a:t>exactly 10 minutes</a:t>
            </a:r>
            <a:r>
              <a:rPr lang="en-US" sz="2800" dirty="0">
                <a:latin typeface="+mj-lt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Every group member must speak.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Bring your presentation on a </a:t>
            </a:r>
            <a:r>
              <a:rPr lang="en-US" sz="2800" b="1" dirty="0">
                <a:latin typeface="+mj-lt"/>
              </a:rPr>
              <a:t>USB</a:t>
            </a:r>
            <a:r>
              <a:rPr lang="en-US" sz="2800" dirty="0">
                <a:latin typeface="+mj-lt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Presentation is </a:t>
            </a:r>
            <a:r>
              <a:rPr lang="en-US" sz="2800" b="1" dirty="0">
                <a:latin typeface="+mj-lt"/>
              </a:rPr>
              <a:t>on-campus only</a:t>
            </a:r>
            <a:r>
              <a:rPr lang="en-US" sz="2800" dirty="0">
                <a:latin typeface="+mj-lt"/>
              </a:rPr>
              <a:t>. No Zoom allowed.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Know your slides: be ready for questions.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No reading from notes or phones.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3783066-2CB9-DCBF-0ED1-C6D19CD89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3341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B11558C-9DA0-4504-070B-B47E702B9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2D56820-50FD-4362-0963-3229B9784BDC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300" b="1" dirty="0">
                <a:latin typeface="+mj-lt"/>
              </a:rPr>
              <a:t>KEY DEADLINES (Updated)</a:t>
            </a:r>
            <a:endParaRPr lang="en-US" sz="3300" dirty="0">
              <a:latin typeface="+mj-lt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4D09AA62-33CE-CF4C-5749-459525EF90C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3E47D4-E859-8275-DA76-D053D1FA93D7}"/>
              </a:ext>
            </a:extLst>
          </p:cNvPr>
          <p:cNvSpPr txBox="1"/>
          <p:nvPr/>
        </p:nvSpPr>
        <p:spPr>
          <a:xfrm>
            <a:off x="152400" y="1138455"/>
            <a:ext cx="11887199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Group Sign-up for Sydney students: </a:t>
            </a:r>
            <a:r>
              <a:rPr lang="en-US" sz="2800" b="1" dirty="0">
                <a:latin typeface="+mj-lt"/>
              </a:rPr>
              <a:t>Extended to 20 April 2025</a:t>
            </a:r>
            <a:endParaRPr lang="en-US" sz="2800" dirty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Project management documentation: </a:t>
            </a:r>
            <a:r>
              <a:rPr lang="en-US" sz="2800" b="1" dirty="0">
                <a:latin typeface="+mj-lt"/>
              </a:rPr>
              <a:t>Due 24 April 2025</a:t>
            </a:r>
            <a:endParaRPr lang="en-US" sz="2800" dirty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Final Report Submission: </a:t>
            </a:r>
            <a:r>
              <a:rPr lang="en-US" sz="2800" b="1" dirty="0">
                <a:latin typeface="+mj-lt"/>
              </a:rPr>
              <a:t>Week 11</a:t>
            </a:r>
            <a:endParaRPr lang="en-US" sz="2800" dirty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Presentation Dates: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Groups 1–8: Week 11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Groups 9–15: Week 12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Slides due by </a:t>
            </a:r>
            <a:r>
              <a:rPr lang="en-US" sz="2800" b="1" dirty="0">
                <a:latin typeface="+mj-lt"/>
              </a:rPr>
              <a:t>9 June 2025</a:t>
            </a:r>
            <a:endParaRPr lang="en-US" sz="2800" dirty="0">
              <a:latin typeface="+mj-l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2BE2F5D-6ECF-4E07-1906-442071C3F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471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1618</Words>
  <Application>Microsoft Office PowerPoint</Application>
  <PresentationFormat>Custom</PresentationFormat>
  <Paragraphs>251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Farshid Keivanian</dc:creator>
  <cp:lastModifiedBy>Farshid Keivanian</cp:lastModifiedBy>
  <cp:revision>105</cp:revision>
  <dcterms:created xsi:type="dcterms:W3CDTF">2025-04-05T17:32:34Z</dcterms:created>
  <dcterms:modified xsi:type="dcterms:W3CDTF">2025-04-22T20:42:12Z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2024-05-02T00:00:00Z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2025-04-05T00:00:00Z</vt:filetime>
  </property>
  <property fmtid="{D5CDD505-2E9C-101B-9397-08002B2CF9AE}" pid="5" name="Producer">
    <vt:lpwstr>Adobe Acrobat Pro (64-bit) 24.2.20687</vt:lpwstr>
  </property>
</Properties>
</file>