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" r:id="rId3"/>
    <p:sldId id="378" r:id="rId4"/>
    <p:sldId id="379" r:id="rId5"/>
    <p:sldId id="380" r:id="rId6"/>
    <p:sldId id="381" r:id="rId7"/>
    <p:sldId id="382" r:id="rId8"/>
    <p:sldId id="383" r:id="rId9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Overview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454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Unit Description: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This </a:t>
            </a:r>
            <a:r>
              <a:rPr lang="en-US" sz="2800" b="1" dirty="0">
                <a:latin typeface="+mj-lt"/>
              </a:rPr>
              <a:t>capstone unit</a:t>
            </a:r>
            <a:r>
              <a:rPr lang="en-US" sz="2800" dirty="0">
                <a:latin typeface="+mj-lt"/>
              </a:rPr>
              <a:t> provides postgraduate students the opportunity to collaboratively apply their knowledge and research skills to solve a </a:t>
            </a:r>
            <a:r>
              <a:rPr lang="en-US" sz="2800" b="1" dirty="0">
                <a:latin typeface="+mj-lt"/>
              </a:rPr>
              <a:t>real-world workplace problem</a:t>
            </a:r>
            <a:r>
              <a:rPr lang="en-US" sz="2800" dirty="0">
                <a:latin typeface="+mj-lt"/>
              </a:rPr>
              <a:t> aligned with their </a:t>
            </a:r>
            <a:r>
              <a:rPr lang="en-US" sz="2800" dirty="0" err="1">
                <a:latin typeface="+mj-lt"/>
              </a:rPr>
              <a:t>specialisation</a:t>
            </a:r>
            <a:r>
              <a:rPr lang="en-US" sz="2800" dirty="0">
                <a:latin typeface="+mj-lt"/>
              </a:rPr>
              <a:t>. Through group-based research or IS project development, students propose, plan, investigate, and present a practical or theoretical solution backed by critical analysis and evidence.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55E27-6827-6F07-BFD9-B96201A4586D}"/>
              </a:ext>
            </a:extLst>
          </p:cNvPr>
          <p:cNvSpPr txBox="1"/>
          <p:nvPr/>
        </p:nvSpPr>
        <p:spPr>
          <a:xfrm>
            <a:off x="304800" y="1752601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the Group Research Proposal?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collaborative project</a:t>
            </a:r>
            <a:r>
              <a:rPr lang="en-US" sz="2800" dirty="0">
                <a:latin typeface="+mj-lt"/>
              </a:rPr>
              <a:t> that allows you and your team to explore a real workplace issue related to your major. The final proposal is 1500–2000 words and will form the foundation for your </a:t>
            </a:r>
            <a:r>
              <a:rPr lang="en-US" sz="2800" b="1" dirty="0">
                <a:latin typeface="+mj-lt"/>
              </a:rPr>
              <a:t>final group presentation and report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All parts of the proposal are built gradually across </a:t>
            </a:r>
            <a:r>
              <a:rPr lang="en-US" sz="2800" b="1" dirty="0">
                <a:latin typeface="+mj-lt"/>
              </a:rPr>
              <a:t>Weeks 3 to 6</a:t>
            </a:r>
            <a:r>
              <a:rPr lang="en-US" sz="2800" dirty="0">
                <a:latin typeface="+mj-lt"/>
              </a:rPr>
              <a:t>, so it is essential to attend tutorials and work closely with your group each week.</a:t>
            </a:r>
          </a:p>
        </p:txBody>
      </p:sp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1E726-C059-3AC9-D5F6-6A5C99162348}"/>
              </a:ext>
            </a:extLst>
          </p:cNvPr>
          <p:cNvSpPr txBox="1"/>
          <p:nvPr/>
        </p:nvSpPr>
        <p:spPr>
          <a:xfrm>
            <a:off x="304800" y="1752601"/>
            <a:ext cx="118871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You Must Do (Step-by-Step):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27A025-0BC3-B241-CA95-1EB237A3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06758"/>
              </p:ext>
            </p:extLst>
          </p:nvPr>
        </p:nvGraphicFramePr>
        <p:xfrm>
          <a:off x="0" y="2743200"/>
          <a:ext cx="12192000" cy="50300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53546">
                  <a:extLst>
                    <a:ext uri="{9D8B030D-6E8A-4147-A177-3AD203B41FA5}">
                      <a16:colId xmlns:a16="http://schemas.microsoft.com/office/drawing/2014/main" val="4286997576"/>
                    </a:ext>
                  </a:extLst>
                </a:gridCol>
                <a:gridCol w="3734148">
                  <a:extLst>
                    <a:ext uri="{9D8B030D-6E8A-4147-A177-3AD203B41FA5}">
                      <a16:colId xmlns:a16="http://schemas.microsoft.com/office/drawing/2014/main" val="3627210640"/>
                    </a:ext>
                  </a:extLst>
                </a:gridCol>
                <a:gridCol w="7004306">
                  <a:extLst>
                    <a:ext uri="{9D8B030D-6E8A-4147-A177-3AD203B41FA5}">
                      <a16:colId xmlns:a16="http://schemas.microsoft.com/office/drawing/2014/main" val="4190165517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Description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1762023550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3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Research Background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Draft a clear </a:t>
                      </a:r>
                      <a:r>
                        <a:rPr lang="en-US" sz="2800" b="1"/>
                        <a:t>Research Title</a:t>
                      </a:r>
                      <a:r>
                        <a:rPr lang="en-US" sz="2800"/>
                        <a:t>, write the </a:t>
                      </a:r>
                      <a:r>
                        <a:rPr lang="en-US" sz="2800" b="1"/>
                        <a:t>Abstract</a:t>
                      </a:r>
                      <a:r>
                        <a:rPr lang="en-US" sz="2800"/>
                        <a:t>, and develop your </a:t>
                      </a:r>
                      <a:r>
                        <a:rPr lang="en-US" sz="2800" b="1"/>
                        <a:t>Introduction</a:t>
                      </a:r>
                      <a:r>
                        <a:rPr lang="en-US" sz="2800"/>
                        <a:t>, </a:t>
                      </a:r>
                      <a:r>
                        <a:rPr lang="en-US" sz="2800" b="1"/>
                        <a:t>Problem Background</a:t>
                      </a:r>
                      <a:r>
                        <a:rPr lang="en-US" sz="2800"/>
                        <a:t>, and </a:t>
                      </a:r>
                      <a:r>
                        <a:rPr lang="en-US" sz="2800" b="1"/>
                        <a:t>Problem Statement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262201696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/>
                        <a:t>Week 4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Research Questions &amp; Methods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Define your </a:t>
                      </a:r>
                      <a:r>
                        <a:rPr lang="en-US" sz="2800" b="1" dirty="0"/>
                        <a:t>Research Objectives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Research Question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Project Scope</a:t>
                      </a:r>
                      <a:r>
                        <a:rPr lang="en-US" sz="2800" dirty="0"/>
                        <a:t>, and explain your </a:t>
                      </a:r>
                      <a:r>
                        <a:rPr lang="en-US" sz="2800" b="1" dirty="0"/>
                        <a:t>Research Methods</a:t>
                      </a:r>
                      <a:r>
                        <a:rPr lang="en-US" sz="2800" dirty="0"/>
                        <a:t> (must be a </a:t>
                      </a:r>
                      <a:r>
                        <a:rPr lang="en-US" sz="2800" b="1" dirty="0"/>
                        <a:t>literature review</a:t>
                      </a:r>
                      <a:r>
                        <a:rPr lang="en-US" sz="2800" dirty="0"/>
                        <a:t> – qualitative approach)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5237597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8361BD-441D-5791-E7C2-F0686D9A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7D4057-C1B2-238D-EE00-8F7C7F2D6FBA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652748D-29B3-8F8B-AAE4-25EA94E21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EDA7F-A0DE-04F8-A661-A5BF8ECA1A5D}"/>
              </a:ext>
            </a:extLst>
          </p:cNvPr>
          <p:cNvSpPr txBox="1"/>
          <p:nvPr/>
        </p:nvSpPr>
        <p:spPr>
          <a:xfrm>
            <a:off x="304800" y="1752601"/>
            <a:ext cx="118871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You Must Do (Step-by-Step):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234786-28CD-1891-089C-370C7CF4D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90748"/>
              </p:ext>
            </p:extLst>
          </p:nvPr>
        </p:nvGraphicFramePr>
        <p:xfrm>
          <a:off x="0" y="2743200"/>
          <a:ext cx="12192000" cy="50300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53546">
                  <a:extLst>
                    <a:ext uri="{9D8B030D-6E8A-4147-A177-3AD203B41FA5}">
                      <a16:colId xmlns:a16="http://schemas.microsoft.com/office/drawing/2014/main" val="4286997576"/>
                    </a:ext>
                  </a:extLst>
                </a:gridCol>
                <a:gridCol w="3734148">
                  <a:extLst>
                    <a:ext uri="{9D8B030D-6E8A-4147-A177-3AD203B41FA5}">
                      <a16:colId xmlns:a16="http://schemas.microsoft.com/office/drawing/2014/main" val="3627210640"/>
                    </a:ext>
                  </a:extLst>
                </a:gridCol>
                <a:gridCol w="7004306">
                  <a:extLst>
                    <a:ext uri="{9D8B030D-6E8A-4147-A177-3AD203B41FA5}">
                      <a16:colId xmlns:a16="http://schemas.microsoft.com/office/drawing/2014/main" val="4190165517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Description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1762023550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5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Research Plan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 any </a:t>
                      </a:r>
                      <a:r>
                        <a:rPr lang="en-US" sz="2800" b="1" dirty="0"/>
                        <a:t>Preliminary Results</a:t>
                      </a:r>
                      <a:r>
                        <a:rPr lang="en-US" sz="2800" dirty="0"/>
                        <a:t>, draw a </a:t>
                      </a:r>
                      <a:r>
                        <a:rPr lang="en-US" sz="2800" b="1" dirty="0"/>
                        <a:t>Project Timeline</a:t>
                      </a:r>
                      <a:r>
                        <a:rPr lang="en-US" sz="2800" dirty="0"/>
                        <a:t> (e.g., Gantt chart), and write a short </a:t>
                      </a:r>
                      <a:r>
                        <a:rPr lang="en-US" sz="2800" b="1" dirty="0"/>
                        <a:t>Conclusion</a:t>
                      </a:r>
                      <a:r>
                        <a:rPr lang="en-US" sz="2800" dirty="0"/>
                        <a:t>. Begin compiling your </a:t>
                      </a:r>
                      <a:r>
                        <a:rPr lang="en-US" sz="2800" b="1" dirty="0"/>
                        <a:t>References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262201696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/>
                        <a:t>Week 6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Full Proposal Submission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Submit the final, polished document with </a:t>
                      </a:r>
                      <a:r>
                        <a:rPr lang="en-US" sz="2800" b="1" dirty="0"/>
                        <a:t>ALL SECTIONS</a:t>
                      </a:r>
                      <a:r>
                        <a:rPr lang="en-US" sz="2800" dirty="0"/>
                        <a:t> from Weeks 3–5 + </a:t>
                      </a:r>
                      <a:r>
                        <a:rPr lang="en-US" sz="2800" b="1" dirty="0"/>
                        <a:t>References</a:t>
                      </a:r>
                      <a:r>
                        <a:rPr lang="en-US" sz="2800" dirty="0"/>
                        <a:t> using </a:t>
                      </a:r>
                      <a:r>
                        <a:rPr lang="en-US" sz="2800" b="1" dirty="0"/>
                        <a:t>Holmes Adapted Harvard Style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5237597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74EE76C-7A3A-2B64-2254-473C71B9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1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8C86E3-A971-9439-6B12-325A6B8E4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71445F-B442-E674-9887-5E3365C9413A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AE52C1-081D-0F8A-7D27-E60AE1BB69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865B2-5085-7E3B-ADB3-59B31B46EF7A}"/>
              </a:ext>
            </a:extLst>
          </p:cNvPr>
          <p:cNvSpPr txBox="1"/>
          <p:nvPr/>
        </p:nvSpPr>
        <p:spPr>
          <a:xfrm>
            <a:off x="304800" y="1752601"/>
            <a:ext cx="11887199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Avoid: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Joining more than one group (you will be removed from all if found in multiple)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Forming groups across different classes (e.g., M1 students must form groups with M1 only)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Waiting until the last week – this is a staged submission and </a:t>
            </a:r>
            <a:r>
              <a:rPr lang="en-US" sz="2800" b="1" dirty="0">
                <a:latin typeface="+mj-lt"/>
              </a:rPr>
              <a:t>must be developed progressively</a:t>
            </a:r>
            <a:endParaRPr lang="en-US" sz="2800" dirty="0">
              <a:latin typeface="+mj-lt"/>
            </a:endParaRP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Submitting solo (unless assigned by deadline – 20% penalty applies to all assessments)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2E116E-1A4D-8F77-1ACC-DE9DF447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91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2B51D5-2D34-26EB-71A6-7303EEE2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AB29AA-6880-C35C-B8A8-ED6EADA88BC1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890481-DB96-1326-C6ED-458C940778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C5820-3AA8-8003-53B5-3A72197FF755}"/>
              </a:ext>
            </a:extLst>
          </p:cNvPr>
          <p:cNvSpPr txBox="1"/>
          <p:nvPr/>
        </p:nvSpPr>
        <p:spPr>
          <a:xfrm>
            <a:off x="304800" y="1752601"/>
            <a:ext cx="11887199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Submit (Week 6):</a:t>
            </a:r>
          </a:p>
          <a:p>
            <a:pPr marL="8255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Final Group Research Proposal (1500–2000 words)</a:t>
            </a:r>
            <a:r>
              <a:rPr lang="en-US" sz="2800" dirty="0">
                <a:latin typeface="+mj-lt"/>
              </a:rPr>
              <a:t> in Word/PDF</a:t>
            </a:r>
          </a:p>
          <a:p>
            <a:pPr marL="8255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References List</a:t>
            </a:r>
            <a:r>
              <a:rPr lang="en-US" sz="2800" dirty="0">
                <a:latin typeface="+mj-lt"/>
              </a:rPr>
              <a:t> in Holmes Adaptive Harvard Style</a:t>
            </a:r>
          </a:p>
          <a:p>
            <a:pPr marL="82550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Group Member Names and Student IDs clearly stated</a:t>
            </a:r>
            <a:r>
              <a:rPr lang="en-US" sz="2800" dirty="0">
                <a:latin typeface="+mj-lt"/>
              </a:rPr>
              <a:t> on the cover page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D99E82-082E-3AA3-D076-6503C6C6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85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7190CF-913C-A469-D95B-2A5DAE2B4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DEC617-5EB2-D2E5-168B-50D55E55D97B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BB8C6CB-FB0F-6C96-B9AF-3BCCE1384E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2BE21-5204-6069-D1D0-284C9ABC5995}"/>
              </a:ext>
            </a:extLst>
          </p:cNvPr>
          <p:cNvSpPr txBox="1"/>
          <p:nvPr/>
        </p:nvSpPr>
        <p:spPr>
          <a:xfrm>
            <a:off x="304800" y="1752601"/>
            <a:ext cx="11887199" cy="66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 in Each Tutorial: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B7F778-1810-5A0A-F8CF-D6E8B4B1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BE734-3D06-ECD0-FBDD-ECA7B790C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57305"/>
              </p:ext>
            </p:extLst>
          </p:nvPr>
        </p:nvGraphicFramePr>
        <p:xfrm>
          <a:off x="589935" y="2453650"/>
          <a:ext cx="10972800" cy="652716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39427299"/>
                    </a:ext>
                  </a:extLst>
                </a:gridCol>
                <a:gridCol w="9525000">
                  <a:extLst>
                    <a:ext uri="{9D8B030D-6E8A-4147-A177-3AD203B41FA5}">
                      <a16:colId xmlns:a16="http://schemas.microsoft.com/office/drawing/2014/main" val="617880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Week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In-Class Focus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4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 (if not already), brainstorm research topics, assign sections to members, begin drafting Title, Abstract, Intro,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77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Finalise Research Question, confirm Objectives and Scope, decide on Methods, write rationale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00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 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Share preliminary literature review findings, build Timeline (e.g. Gantt Chart), draft Conclusion and References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Final review of full proposal, proofreading, referencing check, prepare for submission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422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46EAD8E-497F-6B79-F186-97D28A85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3229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9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CDDF63-18AD-F87B-3CB0-E3AE3A7AB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273708-751B-6601-DD1D-2D81C854D0B0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36AE83C-A257-DB3E-C223-7BE1D287EB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550D7-4EE7-13DE-8F15-DFB25D78EBA0}"/>
              </a:ext>
            </a:extLst>
          </p:cNvPr>
          <p:cNvSpPr txBox="1"/>
          <p:nvPr/>
        </p:nvSpPr>
        <p:spPr>
          <a:xfrm>
            <a:off x="304800" y="1752601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Tips: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Meet regularly outside class to stay on track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Canvas Discussion Board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</a:rPr>
              <a:t>Drop-in Sessions</a:t>
            </a:r>
            <a:r>
              <a:rPr lang="en-US" sz="2800" dirty="0">
                <a:latin typeface="+mj-lt"/>
              </a:rPr>
              <a:t> for support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Ask your tutor for feedback on each section before final submission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We’re here to support you every step of the way.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Good luck with your research journey!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Dr. Farshid Keivanian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E08458-2579-31AA-7502-03115520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7A4E8B-A215-0EA4-A7FF-7BAE1EF2C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3229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6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598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94</cp:revision>
  <dcterms:created xsi:type="dcterms:W3CDTF">2025-04-05T17:32:34Z</dcterms:created>
  <dcterms:modified xsi:type="dcterms:W3CDTF">2025-04-09T22:54:27Z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