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84" r:id="rId3"/>
    <p:sldId id="378" r:id="rId4"/>
    <p:sldId id="379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03" r:id="rId16"/>
    <p:sldId id="404" r:id="rId17"/>
    <p:sldId id="392" r:id="rId18"/>
  </p:sldIdLst>
  <p:sldSz cx="12192000" cy="10058400"/>
  <p:notesSz cx="12192000" cy="10058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 autoAdjust="0"/>
    <p:restoredTop sz="94660"/>
  </p:normalViewPr>
  <p:slideViewPr>
    <p:cSldViewPr>
      <p:cViewPr varScale="1">
        <p:scale>
          <a:sx n="43" d="100"/>
          <a:sy n="43" d="100"/>
        </p:scale>
        <p:origin x="1447" y="2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99459" y="77723"/>
            <a:ext cx="4029455" cy="147980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55111" y="1967229"/>
            <a:ext cx="479107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10" dirty="0"/>
              <a:t> </a:t>
            </a:r>
            <a:fld id="{81D60167-4931-47E6-BA6A-407CBD079E47}" type="slidenum">
              <a:rPr sz="1000" spc="-25" dirty="0">
                <a:latin typeface="Verdana"/>
                <a:cs typeface="Verdana"/>
              </a:rPr>
              <a:t>‹#›</a:t>
            </a:fld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4922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2023" y="42671"/>
            <a:ext cx="1531620" cy="5623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10" dirty="0"/>
              <a:t> </a:t>
            </a:r>
            <a:fld id="{81D60167-4931-47E6-BA6A-407CBD079E47}" type="slidenum">
              <a:rPr sz="1000" spc="-25" dirty="0">
                <a:latin typeface="Verdana"/>
                <a:cs typeface="Verdana"/>
              </a:rPr>
              <a:t>‹#›</a:t>
            </a:fld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10" dirty="0"/>
              <a:t> </a:t>
            </a:r>
            <a:fld id="{81D60167-4931-47E6-BA6A-407CBD079E47}" type="slidenum">
              <a:rPr sz="1000" spc="-25" dirty="0">
                <a:latin typeface="Verdana"/>
                <a:cs typeface="Verdana"/>
              </a:rPr>
              <a:t>‹#›</a:t>
            </a:fld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99459" y="77723"/>
            <a:ext cx="4029455" cy="147980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10" dirty="0"/>
              <a:t> </a:t>
            </a:r>
            <a:fld id="{81D60167-4931-47E6-BA6A-407CBD079E47}" type="slidenum">
              <a:rPr sz="1000" spc="-25" dirty="0">
                <a:latin typeface="Verdana"/>
                <a:cs typeface="Verdana"/>
              </a:rPr>
              <a:t>‹#›</a:t>
            </a:fld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10" dirty="0"/>
              <a:t> </a:t>
            </a:r>
            <a:fld id="{81D60167-4931-47E6-BA6A-407CBD079E47}" type="slidenum">
              <a:rPr sz="1000" spc="-25" dirty="0">
                <a:latin typeface="Verdana"/>
                <a:cs typeface="Verdana"/>
              </a:rPr>
              <a:t>‹#›</a:t>
            </a:fld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-1396"/>
            <a:ext cx="12034520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921502" y="9253759"/>
            <a:ext cx="533400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10" dirty="0"/>
              <a:t> </a:t>
            </a:r>
            <a:fld id="{81D60167-4931-47E6-BA6A-407CBD079E47}" type="slidenum">
              <a:rPr sz="1000" spc="-25" dirty="0">
                <a:latin typeface="Verdana"/>
                <a:cs typeface="Verdana"/>
              </a:rPr>
              <a:t>‹#›</a:t>
            </a:fld>
            <a:endParaRPr sz="1000">
              <a:latin typeface="Verdana"/>
              <a:cs typeface="Verdan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C8CCC5-7719-5429-9C16-F066E03793F0}"/>
              </a:ext>
            </a:extLst>
          </p:cNvPr>
          <p:cNvSpPr txBox="1"/>
          <p:nvPr/>
        </p:nvSpPr>
        <p:spPr>
          <a:xfrm>
            <a:off x="304800" y="1752601"/>
            <a:ext cx="11887199" cy="1668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latin typeface="+mj-lt"/>
              </a:rPr>
              <a:t>HI6050 Capstone: Comprehensive Topic Selection and Implementation Guide</a:t>
            </a:r>
            <a:endParaRPr lang="en-US" sz="3600"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9C8BE35-19AC-82FC-3380-DC469BAC6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95B0BE6-A887-B341-0312-1CA94C09C915}"/>
              </a:ext>
            </a:extLst>
          </p:cNvPr>
          <p:cNvSpPr txBox="1"/>
          <p:nvPr/>
        </p:nvSpPr>
        <p:spPr>
          <a:xfrm>
            <a:off x="191211" y="213486"/>
            <a:ext cx="104013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3300" b="1" dirty="0">
                <a:latin typeface="+mj-lt"/>
              </a:rPr>
              <a:t>Tools by Type of Project</a:t>
            </a:r>
            <a:endParaRPr lang="en-US" sz="3300" dirty="0">
              <a:latin typeface="+mj-lt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35CE01EF-79A3-3E1F-5DCF-3A6C0A42262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B21DACD1-7656-9318-8F59-317E9789B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288668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61B8ADE-45AA-253C-D5A1-C645A30A4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903" y="1961697"/>
            <a:ext cx="18473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BE4F73B-809E-9DCB-6371-28B1697AAC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391064"/>
              </p:ext>
            </p:extLst>
          </p:nvPr>
        </p:nvGraphicFramePr>
        <p:xfrm>
          <a:off x="609600" y="1752600"/>
          <a:ext cx="10972800" cy="7217791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505981985"/>
                    </a:ext>
                  </a:extLst>
                </a:gridCol>
                <a:gridCol w="7010400">
                  <a:extLst>
                    <a:ext uri="{9D8B030D-6E8A-4147-A177-3AD203B41FA5}">
                      <a16:colId xmlns:a16="http://schemas.microsoft.com/office/drawing/2014/main" val="36642436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/>
                        <a:t>Project Type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/>
                        <a:t>Suggested Tools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2231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Web-based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XAMPP, PHP, MySQL, HTML/CSS/JS, Visual Studio 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47832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Mobile App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Flutter, Android Studio, Firebase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3276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Dashboard/Data Analytics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Power BI, Python (Pandas/Matplotlib), Excel, Tableau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4182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ML-Based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Google Colab, Jupyter Notebook, Python (Sklearn, TensorFlow)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14335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Research-Based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SPSS, Excel, NVivo, Google Forms, Microsoft Word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524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Desktop App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/>
                        <a:t>IntelliJ IDEA (JavaFX), Visual Studio (C#), Eclipse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3987492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E577CFB7-101F-40B9-1369-7F51D8BF5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667828"/>
            <a:ext cx="18473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01425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45E7E10-02BC-0733-BD92-00E756EE9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96EACBB-0E13-3368-6038-43F90B8CDF4C}"/>
              </a:ext>
            </a:extLst>
          </p:cNvPr>
          <p:cNvSpPr txBox="1"/>
          <p:nvPr/>
        </p:nvSpPr>
        <p:spPr>
          <a:xfrm>
            <a:off x="191211" y="213486"/>
            <a:ext cx="104013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3300" b="1" dirty="0">
                <a:latin typeface="+mj-lt"/>
              </a:rPr>
              <a:t>Tips for Implementation Phase</a:t>
            </a:r>
            <a:endParaRPr lang="en-US" sz="3300" dirty="0">
              <a:latin typeface="+mj-lt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F0444040-3C54-007A-2F4E-9B94B306908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5A09C0EA-47F7-B098-483D-EA2CA505A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288668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5C1C8CB-2DBC-6ACF-83EC-EBD7FB8C8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903" y="1961697"/>
            <a:ext cx="18473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2661D82-A9CE-B268-6233-832B2E0AD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667828"/>
            <a:ext cx="18473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3E9B0E-AD13-0DCD-DFA1-14B3965110D9}"/>
              </a:ext>
            </a:extLst>
          </p:cNvPr>
          <p:cNvSpPr txBox="1"/>
          <p:nvPr/>
        </p:nvSpPr>
        <p:spPr>
          <a:xfrm>
            <a:off x="609600" y="1752600"/>
            <a:ext cx="10909540" cy="3903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>
                <a:latin typeface="+mj-lt"/>
              </a:rPr>
              <a:t>Prototype early</a:t>
            </a:r>
            <a:r>
              <a:rPr lang="en-US" sz="2800" dirty="0">
                <a:latin typeface="+mj-lt"/>
              </a:rPr>
              <a:t> – Don’t wait for final weeks to code or build.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>
                <a:latin typeface="+mj-lt"/>
              </a:rPr>
              <a:t>Assign roles</a:t>
            </a:r>
            <a:r>
              <a:rPr lang="en-US" sz="2800" dirty="0">
                <a:latin typeface="+mj-lt"/>
              </a:rPr>
              <a:t> – 1 coder, 1 researcher, 1 writer, 1 QA/tester.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>
                <a:latin typeface="+mj-lt"/>
              </a:rPr>
              <a:t>Use GitHub</a:t>
            </a:r>
            <a:r>
              <a:rPr lang="en-US" sz="2800" dirty="0">
                <a:latin typeface="+mj-lt"/>
              </a:rPr>
              <a:t> to track code and collaboration.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>
                <a:latin typeface="+mj-lt"/>
              </a:rPr>
              <a:t>Test weekly</a:t>
            </a:r>
            <a:r>
              <a:rPr lang="en-US" sz="2800" dirty="0">
                <a:latin typeface="+mj-lt"/>
              </a:rPr>
              <a:t>, not just at the end.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>
                <a:latin typeface="+mj-lt"/>
              </a:rPr>
              <a:t>Document your progress</a:t>
            </a:r>
            <a:r>
              <a:rPr lang="en-US" sz="2800" dirty="0">
                <a:latin typeface="+mj-lt"/>
              </a:rPr>
              <a:t> (include screenshots in report).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+mj-lt"/>
              </a:rPr>
              <a:t>Use </a:t>
            </a:r>
            <a:r>
              <a:rPr lang="en-US" sz="2800" b="1" dirty="0">
                <a:latin typeface="+mj-lt"/>
              </a:rPr>
              <a:t>PowerPoint template</a:t>
            </a:r>
            <a:r>
              <a:rPr lang="en-US" sz="2800" dirty="0">
                <a:latin typeface="+mj-lt"/>
              </a:rPr>
              <a:t> from Blackboard.</a:t>
            </a:r>
          </a:p>
        </p:txBody>
      </p:sp>
    </p:spTree>
    <p:extLst>
      <p:ext uri="{BB962C8B-B14F-4D97-AF65-F5344CB8AC3E}">
        <p14:creationId xmlns:p14="http://schemas.microsoft.com/office/powerpoint/2010/main" val="3478387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46EBC01-6503-1C91-5DD9-642530ED1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82359C1-7317-6132-FC7B-AA9536AF94E5}"/>
              </a:ext>
            </a:extLst>
          </p:cNvPr>
          <p:cNvSpPr txBox="1"/>
          <p:nvPr/>
        </p:nvSpPr>
        <p:spPr>
          <a:xfrm>
            <a:off x="191211" y="213486"/>
            <a:ext cx="104013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3300" b="1" dirty="0">
                <a:latin typeface="+mj-lt"/>
              </a:rPr>
              <a:t>What to Avoid</a:t>
            </a:r>
            <a:endParaRPr lang="en-US" sz="3300" dirty="0">
              <a:latin typeface="+mj-lt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E5361DE3-C14D-ED61-D904-1F28926E96E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913B5E1D-80B4-C71A-54C4-D5F8F0096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288668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EE84332-FCF3-7C9B-8257-8F7B39998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903" y="1961697"/>
            <a:ext cx="18473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859DBA02-A809-57A3-77C2-258A3EEAB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667828"/>
            <a:ext cx="18473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B0B251-162D-5D7C-1013-21FE4D9D66CD}"/>
              </a:ext>
            </a:extLst>
          </p:cNvPr>
          <p:cNvSpPr txBox="1"/>
          <p:nvPr/>
        </p:nvSpPr>
        <p:spPr>
          <a:xfrm>
            <a:off x="609600" y="1752600"/>
            <a:ext cx="10909540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Changing topics mid-way (requires approval).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Not adding your group number to the Excel sheet.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Missing deadlines (marks deduction or fail risk).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Reusing old assignments (breach of academic integrity).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Having one group member do all the work.</a:t>
            </a:r>
          </a:p>
        </p:txBody>
      </p:sp>
    </p:spTree>
    <p:extLst>
      <p:ext uri="{BB962C8B-B14F-4D97-AF65-F5344CB8AC3E}">
        <p14:creationId xmlns:p14="http://schemas.microsoft.com/office/powerpoint/2010/main" val="2306182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031102F-A140-5AB2-0CCB-3F7AF5BE8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3EDA7D1-9F43-8A81-9CFC-DD6B12C458E6}"/>
              </a:ext>
            </a:extLst>
          </p:cNvPr>
          <p:cNvSpPr txBox="1"/>
          <p:nvPr/>
        </p:nvSpPr>
        <p:spPr>
          <a:xfrm>
            <a:off x="191211" y="213486"/>
            <a:ext cx="104013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3300" b="1" dirty="0">
                <a:latin typeface="+mj-lt"/>
              </a:rPr>
              <a:t>Key Deadlines (S2, Sydney Campus)</a:t>
            </a:r>
            <a:endParaRPr lang="en-US" sz="3300" dirty="0">
              <a:latin typeface="+mj-lt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E1E54199-919B-D2B0-1D27-F05A1995325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7A41A6C2-32F7-6FC1-4E12-7CF8BD58C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288668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C5B0C607-D56E-2B2E-409F-364654DC0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903" y="1961697"/>
            <a:ext cx="18473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E7E14C38-7184-88F0-9856-D34B69C2D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667828"/>
            <a:ext cx="18473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4831AD-483B-A5B9-C28F-14B0398F1B0B}"/>
              </a:ext>
            </a:extLst>
          </p:cNvPr>
          <p:cNvSpPr txBox="1"/>
          <p:nvPr/>
        </p:nvSpPr>
        <p:spPr>
          <a:xfrm>
            <a:off x="609600" y="1752600"/>
            <a:ext cx="10909540" cy="26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Topic Selection Deadline:</a:t>
            </a:r>
            <a:r>
              <a:rPr lang="en-US" sz="2800" dirty="0">
                <a:latin typeface="+mj-lt"/>
              </a:rPr>
              <a:t> 20 April 2025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Research Proposal:</a:t>
            </a:r>
            <a:r>
              <a:rPr lang="en-US" sz="2800" dirty="0">
                <a:latin typeface="+mj-lt"/>
              </a:rPr>
              <a:t> Week 6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Final Report:</a:t>
            </a:r>
            <a:r>
              <a:rPr lang="en-US" sz="2800" dirty="0">
                <a:latin typeface="+mj-lt"/>
              </a:rPr>
              <a:t> Week 11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Presentation (on-campus only):</a:t>
            </a:r>
            <a:r>
              <a:rPr lang="en-US" sz="2800" dirty="0">
                <a:latin typeface="+mj-lt"/>
              </a:rPr>
              <a:t> Week 12 (10 minutes, 10 slides max)</a:t>
            </a:r>
          </a:p>
        </p:txBody>
      </p:sp>
    </p:spTree>
    <p:extLst>
      <p:ext uri="{BB962C8B-B14F-4D97-AF65-F5344CB8AC3E}">
        <p14:creationId xmlns:p14="http://schemas.microsoft.com/office/powerpoint/2010/main" val="3463917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A5FBA2D-41C3-5364-B703-3F2C8C586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4209DD1-FD7B-FFD1-8160-D41B1A5A40EC}"/>
              </a:ext>
            </a:extLst>
          </p:cNvPr>
          <p:cNvSpPr txBox="1"/>
          <p:nvPr/>
        </p:nvSpPr>
        <p:spPr>
          <a:xfrm>
            <a:off x="191211" y="213486"/>
            <a:ext cx="104013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3300" b="1" dirty="0">
                <a:latin typeface="+mj-lt"/>
              </a:rPr>
              <a:t>Skills Developed by Topic</a:t>
            </a:r>
            <a:endParaRPr lang="en-US" sz="3300" dirty="0">
              <a:latin typeface="+mj-lt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E09AFC6D-32DE-EFF7-C2B0-65BBC456AA7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F78A927B-329E-0C06-654C-B55BE36EB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288668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36B6AF3-1148-9CA4-E7E8-30566F246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903" y="1961697"/>
            <a:ext cx="18473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5A457470-A19C-A136-92BF-D23A05E9F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667828"/>
            <a:ext cx="18473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9BED3A-AD9C-BBA3-9F77-BB23A2D76618}"/>
              </a:ext>
            </a:extLst>
          </p:cNvPr>
          <p:cNvSpPr txBox="1"/>
          <p:nvPr/>
        </p:nvSpPr>
        <p:spPr>
          <a:xfrm>
            <a:off x="609600" y="1752600"/>
            <a:ext cx="10909540" cy="5196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Data Analytics topics</a:t>
            </a:r>
            <a:r>
              <a:rPr lang="en-US" sz="2800" dirty="0">
                <a:latin typeface="+mj-lt"/>
              </a:rPr>
              <a:t> → data cleaning, visualization, predictive modeling, ethical interpretation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Cybersecurity topics</a:t>
            </a:r>
            <a:r>
              <a:rPr lang="en-US" sz="2800" dirty="0">
                <a:latin typeface="+mj-lt"/>
              </a:rPr>
              <a:t> → risk analysis, framework application, attack simulation, ethical/legal understanding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Smart cities/AI</a:t>
            </a:r>
            <a:r>
              <a:rPr lang="en-US" sz="2800" dirty="0">
                <a:latin typeface="+mj-lt"/>
              </a:rPr>
              <a:t> → future tech readiness, IoT, cloud architecture, user interface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Ethics &amp; Law</a:t>
            </a:r>
            <a:r>
              <a:rPr lang="en-US" sz="2800" dirty="0">
                <a:latin typeface="+mj-lt"/>
              </a:rPr>
              <a:t> → professional communication, policy review, compliance thinking</a:t>
            </a:r>
          </a:p>
        </p:txBody>
      </p:sp>
    </p:spTree>
    <p:extLst>
      <p:ext uri="{BB962C8B-B14F-4D97-AF65-F5344CB8AC3E}">
        <p14:creationId xmlns:p14="http://schemas.microsoft.com/office/powerpoint/2010/main" val="1811657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CFCAC01-2671-9E55-9434-35FD73380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00E5694-30B3-01DE-3114-9B428B3EA041}"/>
              </a:ext>
            </a:extLst>
          </p:cNvPr>
          <p:cNvSpPr txBox="1"/>
          <p:nvPr/>
        </p:nvSpPr>
        <p:spPr>
          <a:xfrm>
            <a:off x="191211" y="213486"/>
            <a:ext cx="104013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3300" b="1" dirty="0">
                <a:latin typeface="+mj-lt"/>
              </a:rPr>
              <a:t>Career Outlook (Australia &amp; Global)</a:t>
            </a:r>
            <a:endParaRPr lang="en-US" sz="3300" dirty="0">
              <a:latin typeface="+mj-lt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DDAEE8BD-B20F-C083-D28F-C03F47EE1C5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3948C498-4F5F-E1B0-415C-27F0489E7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288668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914493F-0367-2218-EF0E-021B049E0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903" y="1961697"/>
            <a:ext cx="18473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E530D0B9-1BBD-131E-3505-0CFA89CA8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667828"/>
            <a:ext cx="18473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01B76F-1D5F-F07F-F76B-3D816E043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568391"/>
              </p:ext>
            </p:extLst>
          </p:nvPr>
        </p:nvGraphicFramePr>
        <p:xfrm>
          <a:off x="609600" y="1432941"/>
          <a:ext cx="10972800" cy="7192518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270186657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573907468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3736386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 dirty="0"/>
                        <a:t>Field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 dirty="0"/>
                        <a:t>Demand in Australia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 dirty="0"/>
                        <a:t>Notes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197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/>
                        <a:t>Cybersecurity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/>
                        <a:t>Very 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ACS, Aust. Govt Priority, avg $140k salary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70775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Data Analytics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Across industries, avg $100-130k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03079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AI/ML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Needs Python, research skills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5611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App Dev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Medium-High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Strong if solution is functional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7265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Legal/Ethical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/>
                        <a:t>Academic &amp; Policy Sector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08504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D92C2D80-625B-2F78-843B-04872C415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6066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579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71CC2D0-B4D8-4DC4-1979-7843C3727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B60847A-BB5F-842C-CEDE-B0CCB93EAA33}"/>
              </a:ext>
            </a:extLst>
          </p:cNvPr>
          <p:cNvSpPr txBox="1"/>
          <p:nvPr/>
        </p:nvSpPr>
        <p:spPr>
          <a:xfrm>
            <a:off x="191211" y="213486"/>
            <a:ext cx="104013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3300" b="1" dirty="0">
                <a:latin typeface="+mj-lt"/>
              </a:rPr>
              <a:t>Final Advice</a:t>
            </a:r>
            <a:endParaRPr lang="en-US" sz="3300" dirty="0">
              <a:latin typeface="+mj-lt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8844A517-1DC6-8A21-8B9D-A616FF270FE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511694FC-B3B5-5C66-9C88-B24C3710E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288668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AC8FA5C-6C14-6333-C83F-6C92413F5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903" y="1961697"/>
            <a:ext cx="18473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DA3F8B5-26B3-595E-AC63-DFBD03993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667828"/>
            <a:ext cx="18473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F952C25-D2F0-490E-2484-FF9928FC3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6066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F26A79-ACE2-DC59-7043-3E5F56CDA6C4}"/>
              </a:ext>
            </a:extLst>
          </p:cNvPr>
          <p:cNvSpPr txBox="1"/>
          <p:nvPr/>
        </p:nvSpPr>
        <p:spPr>
          <a:xfrm>
            <a:off x="609600" y="2165807"/>
            <a:ext cx="11513388" cy="26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Select a topic </a:t>
            </a:r>
            <a:r>
              <a:rPr lang="en-US" sz="2800" b="1" dirty="0">
                <a:latin typeface="+mj-lt"/>
              </a:rPr>
              <a:t>relevant to your career goals</a:t>
            </a:r>
            <a:r>
              <a:rPr lang="en-US" sz="2800" dirty="0">
                <a:latin typeface="+mj-lt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Commit as a group</a:t>
            </a:r>
            <a:r>
              <a:rPr lang="en-US" sz="2800" dirty="0">
                <a:latin typeface="+mj-lt"/>
              </a:rPr>
              <a:t> to building or researching it seriously.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Attend weekly classes, communicate, and </a:t>
            </a:r>
            <a:r>
              <a:rPr lang="en-US" sz="2800" b="1" dirty="0">
                <a:latin typeface="+mj-lt"/>
              </a:rPr>
              <a:t>don’t wait until Week 10 to start building.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2350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4CADD4B-2EA0-87EF-BA3C-CC5837D70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4324730-15BF-596F-ECA3-C716F62B171F}"/>
              </a:ext>
            </a:extLst>
          </p:cNvPr>
          <p:cNvSpPr txBox="1"/>
          <p:nvPr/>
        </p:nvSpPr>
        <p:spPr>
          <a:xfrm>
            <a:off x="191211" y="213486"/>
            <a:ext cx="104013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3300" b="1" dirty="0">
                <a:latin typeface="+mj-lt"/>
              </a:rPr>
              <a:t>Best of Luck</a:t>
            </a:r>
            <a:endParaRPr lang="en-US" sz="3300" dirty="0">
              <a:latin typeface="+mj-lt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87281104-1FEB-DFCA-0ACD-4E0DC50F556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C801BF-E416-9F8B-FFBF-51F93B5BA408}"/>
              </a:ext>
            </a:extLst>
          </p:cNvPr>
          <p:cNvSpPr txBox="1"/>
          <p:nvPr/>
        </p:nvSpPr>
        <p:spPr>
          <a:xfrm>
            <a:off x="152401" y="1138455"/>
            <a:ext cx="11201400" cy="1318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>
                <a:latin typeface="+mj-lt"/>
              </a:rPr>
              <a:t>Dr </a:t>
            </a:r>
            <a:r>
              <a:rPr lang="en-US" sz="2800" dirty="0">
                <a:latin typeface="+mj-lt"/>
              </a:rPr>
              <a:t>Farshid Keivanian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HI6050 Contemporary Workplace Project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F107016-99DD-74DE-82EB-739709490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288668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1150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4CA857E-2760-5DC2-2EA8-E21001AF6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94F9D36-6170-5FAE-E944-677E44AACC66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Overview</a:t>
            </a:r>
            <a:endParaRPr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18BEF1FE-A6BA-759A-6F91-3232480C081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A55E27-6827-6F07-BFD9-B96201A4586D}"/>
              </a:ext>
            </a:extLst>
          </p:cNvPr>
          <p:cNvSpPr txBox="1"/>
          <p:nvPr/>
        </p:nvSpPr>
        <p:spPr>
          <a:xfrm>
            <a:off x="304800" y="1752601"/>
            <a:ext cx="11887199" cy="4549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This guide helps students of </a:t>
            </a:r>
            <a:r>
              <a:rPr lang="en-US" sz="2800" b="1" dirty="0">
                <a:latin typeface="+mj-lt"/>
              </a:rPr>
              <a:t>HI6050 Contemporary Workplace Project</a:t>
            </a:r>
            <a:r>
              <a:rPr lang="en-US" sz="2800" dirty="0">
                <a:latin typeface="+mj-lt"/>
              </a:rPr>
              <a:t> to: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Choose their research/development topic wisely.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Understand the </a:t>
            </a:r>
            <a:r>
              <a:rPr lang="en-US" sz="2800" b="1" dirty="0">
                <a:latin typeface="+mj-lt"/>
              </a:rPr>
              <a:t>expected outcome</a:t>
            </a:r>
            <a:r>
              <a:rPr lang="en-US" sz="2800" dirty="0">
                <a:latin typeface="+mj-lt"/>
              </a:rPr>
              <a:t>: a full working solution or research-based investigation.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Get step-by-step </a:t>
            </a:r>
            <a:r>
              <a:rPr lang="en-US" sz="2800" b="1" dirty="0">
                <a:latin typeface="+mj-lt"/>
              </a:rPr>
              <a:t>support for literature review, tools</a:t>
            </a:r>
            <a:r>
              <a:rPr lang="en-US" sz="2800" dirty="0">
                <a:latin typeface="+mj-lt"/>
              </a:rPr>
              <a:t>, and project development.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Align their work with </a:t>
            </a:r>
            <a:r>
              <a:rPr lang="en-US" sz="2800" b="1" dirty="0">
                <a:latin typeface="+mj-lt"/>
              </a:rPr>
              <a:t>job market demands</a:t>
            </a:r>
            <a:r>
              <a:rPr lang="en-US" sz="2800" dirty="0">
                <a:latin typeface="+mj-lt"/>
              </a:rPr>
              <a:t> in Australia and globally.</a:t>
            </a:r>
          </a:p>
        </p:txBody>
      </p:sp>
    </p:spTree>
    <p:extLst>
      <p:ext uri="{BB962C8B-B14F-4D97-AF65-F5344CB8AC3E}">
        <p14:creationId xmlns:p14="http://schemas.microsoft.com/office/powerpoint/2010/main" val="754411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1F2FAC8-42AD-DB92-166F-2F42E02C4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747F174-E865-EA2C-9A7B-75ECF3EA7974}"/>
              </a:ext>
            </a:extLst>
          </p:cNvPr>
          <p:cNvSpPr txBox="1"/>
          <p:nvPr/>
        </p:nvSpPr>
        <p:spPr>
          <a:xfrm>
            <a:off x="191211" y="213486"/>
            <a:ext cx="104013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300" b="1" dirty="0">
                <a:latin typeface="+mj-lt"/>
              </a:rPr>
              <a:t>What to Do in Weeks 1-12 (S2, Sydney)</a:t>
            </a:r>
            <a:endParaRPr lang="en-US"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22898743-2B79-D5DF-5AFF-870A1775B58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9C30F892-69B9-E3BA-260C-8084D712A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288668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3074C02-D4B5-CE50-D278-D4B3D2414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345646"/>
              </p:ext>
            </p:extLst>
          </p:nvPr>
        </p:nvGraphicFramePr>
        <p:xfrm>
          <a:off x="609600" y="1333798"/>
          <a:ext cx="10972800" cy="8548497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607041093"/>
                    </a:ext>
                  </a:extLst>
                </a:gridCol>
                <a:gridCol w="8763000">
                  <a:extLst>
                    <a:ext uri="{9D8B030D-6E8A-4147-A177-3AD203B41FA5}">
                      <a16:colId xmlns:a16="http://schemas.microsoft.com/office/drawing/2014/main" val="34225002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 dirty="0"/>
                        <a:t>Week</a:t>
                      </a:r>
                      <a:endParaRPr lang="en-US" sz="2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 dirty="0"/>
                        <a:t>Action</a:t>
                      </a:r>
                      <a:endParaRPr lang="en-US" sz="2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7112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Week 1-2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/>
                        <a:t>Form groups, confirm your campus group number, select topic via Blackboard sheet.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421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Week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Begin literature review + define project scope and research question.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22782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Week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Finalize tools, datasets, programming language; create basic prototypes/mockups.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91313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Week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Draft your research proposal + submit it.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2849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Week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/>
                        <a:t>Submit Research Proposal</a:t>
                      </a:r>
                      <a:r>
                        <a:rPr lang="en-US" sz="2800"/>
                        <a:t> (25%)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0968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Week 7-10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Start project build (coding/analysis), write sections of final report.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2169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Week 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/>
                        <a:t>Submit Final Report</a:t>
                      </a:r>
                      <a:r>
                        <a:rPr lang="en-US" sz="2800"/>
                        <a:t> (45%)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721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Week 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 dirty="0"/>
                        <a:t>Present &amp; Demo Project</a:t>
                      </a:r>
                      <a:r>
                        <a:rPr lang="en-US" sz="2800" dirty="0"/>
                        <a:t> (30%)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9234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4064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48361BD-441D-5791-E7C2-F0686D9A0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B7D4057-C1B2-238D-EE00-8F7C7F2D6FBA}"/>
              </a:ext>
            </a:extLst>
          </p:cNvPr>
          <p:cNvSpPr txBox="1"/>
          <p:nvPr/>
        </p:nvSpPr>
        <p:spPr>
          <a:xfrm>
            <a:off x="191211" y="213486"/>
            <a:ext cx="104013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3300" b="1" dirty="0">
                <a:latin typeface="+mj-lt"/>
              </a:rPr>
              <a:t>Literature Review: What Makes It Strong?</a:t>
            </a:r>
            <a:endParaRPr lang="en-US" sz="3300" dirty="0">
              <a:latin typeface="+mj-lt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3652748D-29B3-8F8B-AAE4-25EA94E2132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3EDA7F-A0DE-04F8-A661-A5BF8ECA1A5D}"/>
              </a:ext>
            </a:extLst>
          </p:cNvPr>
          <p:cNvSpPr txBox="1"/>
          <p:nvPr/>
        </p:nvSpPr>
        <p:spPr>
          <a:xfrm>
            <a:off x="152400" y="1138455"/>
            <a:ext cx="11887199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Use </a:t>
            </a:r>
            <a:r>
              <a:rPr lang="en-US" sz="2800" b="1" dirty="0">
                <a:latin typeface="+mj-lt"/>
              </a:rPr>
              <a:t>peer-reviewed papers</a:t>
            </a:r>
            <a:r>
              <a:rPr lang="en-US" sz="2800" dirty="0">
                <a:latin typeface="+mj-lt"/>
              </a:rPr>
              <a:t> (IEEE, Springer, Scopus, Google Scholar).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Use </a:t>
            </a:r>
            <a:r>
              <a:rPr lang="en-US" sz="2800" b="1" dirty="0">
                <a:latin typeface="+mj-lt"/>
              </a:rPr>
              <a:t>recent studies (post-2020)</a:t>
            </a:r>
            <a:r>
              <a:rPr lang="en-US" sz="2800" dirty="0">
                <a:latin typeface="+mj-lt"/>
              </a:rPr>
              <a:t> to find gaps.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Use the terms: "research gap", "limitations", "future work" to identify unresolved problems.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Use 8-12 academic sources minimum.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74EE76C-7A3A-2B64-2254-473C71B95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288668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52116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0CDBA74-04CC-C928-2053-A2DDF24E0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CD2231E-3E6E-53AC-D462-B340348995F8}"/>
              </a:ext>
            </a:extLst>
          </p:cNvPr>
          <p:cNvSpPr txBox="1"/>
          <p:nvPr/>
        </p:nvSpPr>
        <p:spPr>
          <a:xfrm>
            <a:off x="191211" y="213486"/>
            <a:ext cx="104013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3300" b="1" dirty="0">
                <a:latin typeface="+mj-lt"/>
              </a:rPr>
              <a:t>Literature Review: What Makes It Strong?</a:t>
            </a:r>
            <a:endParaRPr lang="en-US" sz="3300" dirty="0">
              <a:latin typeface="+mj-lt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9812B776-4E65-6262-7DF0-C367EA85864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DC1BC3-358C-EA4C-32D0-4ECE1EE3295A}"/>
              </a:ext>
            </a:extLst>
          </p:cNvPr>
          <p:cNvSpPr txBox="1"/>
          <p:nvPr/>
        </p:nvSpPr>
        <p:spPr>
          <a:xfrm>
            <a:off x="152400" y="1138455"/>
            <a:ext cx="11887199" cy="4549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Recommended Databases:</a:t>
            </a:r>
            <a:endParaRPr lang="en-US" sz="2800" dirty="0">
              <a:latin typeface="+mj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Google Scholar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IEEE Xplore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ScienceDirect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SpringerLink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Elsevier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Holmes ProQuest library database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59FB35A-94C4-7415-1B55-CDDCA19B6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288668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760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68E1B4E-AF79-A7C3-B9C0-132F2E590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977C54C-6277-BFA6-7FFE-6D79FEE2AEE4}"/>
              </a:ext>
            </a:extLst>
          </p:cNvPr>
          <p:cNvSpPr txBox="1"/>
          <p:nvPr/>
        </p:nvSpPr>
        <p:spPr>
          <a:xfrm>
            <a:off x="191211" y="213486"/>
            <a:ext cx="104013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3300" b="1" dirty="0">
                <a:latin typeface="+mj-lt"/>
              </a:rPr>
              <a:t>Topic-by-Topic Guidance</a:t>
            </a:r>
            <a:endParaRPr lang="en-US" sz="3300" dirty="0">
              <a:latin typeface="+mj-lt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7E3F84B3-76B7-A24E-FCDB-55C928E5F5E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DDDFD253-D52F-CB21-77AB-5B5E51ACC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288668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A0B8CEB-480A-1D8D-4A20-88F9F54E2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170448"/>
              </p:ext>
            </p:extLst>
          </p:nvPr>
        </p:nvGraphicFramePr>
        <p:xfrm>
          <a:off x="152400" y="1873197"/>
          <a:ext cx="11887200" cy="723162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685740804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404914119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3853602137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523598606"/>
                    </a:ext>
                  </a:extLst>
                </a:gridCol>
              </a:tblGrid>
              <a:tr h="323283">
                <a:tc>
                  <a:txBody>
                    <a:bodyPr/>
                    <a:lstStyle/>
                    <a:p>
                      <a:r>
                        <a:rPr lang="en-US" sz="2800" b="1" dirty="0"/>
                        <a:t>Topic</a:t>
                      </a:r>
                    </a:p>
                  </a:txBody>
                  <a:tcPr marL="80821" marR="80821" marT="40410" marB="4041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Tools/Skills</a:t>
                      </a:r>
                    </a:p>
                  </a:txBody>
                  <a:tcPr marL="80821" marR="80821" marT="40410" marB="4041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Literature &amp; Gaps</a:t>
                      </a:r>
                    </a:p>
                  </a:txBody>
                  <a:tcPr marL="80821" marR="80821" marT="40410" marB="4041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Job Relevance</a:t>
                      </a:r>
                    </a:p>
                  </a:txBody>
                  <a:tcPr marL="80821" marR="80821" marT="40410" marB="4041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391637"/>
                  </a:ext>
                </a:extLst>
              </a:tr>
              <a:tr h="808208">
                <a:tc>
                  <a:txBody>
                    <a:bodyPr/>
                    <a:lstStyle/>
                    <a:p>
                      <a:r>
                        <a:rPr lang="en-US" sz="2800" dirty="0"/>
                        <a:t>Political Campaign Strategies</a:t>
                      </a:r>
                    </a:p>
                  </a:txBody>
                  <a:tcPr marL="80821" marR="80821" marT="40410" marB="40410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Power BI, Python (Pandas, Seaborn), Excel, Google Colab</a:t>
                      </a:r>
                    </a:p>
                  </a:txBody>
                  <a:tcPr marL="80821" marR="80821" marT="40410" marB="40410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Look at microtargeting, real-time dashboards, voter engagement</a:t>
                      </a:r>
                    </a:p>
                  </a:txBody>
                  <a:tcPr marL="80821" marR="80821" marT="40410" marB="40410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High (GovTech, Media Analytics)</a:t>
                      </a:r>
                    </a:p>
                  </a:txBody>
                  <a:tcPr marL="80821" marR="80821" marT="40410" marB="40410" anchor="ctr"/>
                </a:tc>
                <a:extLst>
                  <a:ext uri="{0D108BD9-81ED-4DB2-BD59-A6C34878D82A}">
                    <a16:rowId xmlns:a16="http://schemas.microsoft.com/office/drawing/2014/main" val="1845175324"/>
                  </a:ext>
                </a:extLst>
              </a:tr>
              <a:tr h="565745">
                <a:tc>
                  <a:txBody>
                    <a:bodyPr/>
                    <a:lstStyle/>
                    <a:p>
                      <a:r>
                        <a:rPr lang="en-US" sz="2800" dirty="0"/>
                        <a:t>HR Management</a:t>
                      </a:r>
                    </a:p>
                  </a:txBody>
                  <a:tcPr marL="80821" marR="80821" marT="40410" marB="40410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Python (HR analytics), SAP SuccessFactors, Power BI</a:t>
                      </a:r>
                    </a:p>
                  </a:txBody>
                  <a:tcPr marL="80821" marR="80821" marT="40410" marB="40410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Predictive attrition, engagement, bias in hiring</a:t>
                      </a:r>
                    </a:p>
                  </a:txBody>
                  <a:tcPr marL="80821" marR="80821" marT="40410" marB="40410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High (HR Tech, SaaS Firms)</a:t>
                      </a:r>
                    </a:p>
                  </a:txBody>
                  <a:tcPr marL="80821" marR="80821" marT="40410" marB="40410" anchor="ctr"/>
                </a:tc>
                <a:extLst>
                  <a:ext uri="{0D108BD9-81ED-4DB2-BD59-A6C34878D82A}">
                    <a16:rowId xmlns:a16="http://schemas.microsoft.com/office/drawing/2014/main" val="627266256"/>
                  </a:ext>
                </a:extLst>
              </a:tr>
              <a:tr h="565745">
                <a:tc>
                  <a:txBody>
                    <a:bodyPr/>
                    <a:lstStyle/>
                    <a:p>
                      <a:r>
                        <a:rPr lang="en-US" sz="2800"/>
                        <a:t>Healthcare Decision-Making</a:t>
                      </a:r>
                    </a:p>
                  </a:txBody>
                  <a:tcPr marL="80821" marR="80821" marT="40410" marB="40410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Python, RapidMiner, Tableau, SPSS</a:t>
                      </a:r>
                    </a:p>
                  </a:txBody>
                  <a:tcPr marL="80821" marR="80821" marT="40410" marB="40410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Real-time triage, ethics in data use</a:t>
                      </a:r>
                    </a:p>
                  </a:txBody>
                  <a:tcPr marL="80821" marR="80821" marT="40410" marB="40410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Very High (AI in Health, MedTech)</a:t>
                      </a:r>
                    </a:p>
                  </a:txBody>
                  <a:tcPr marL="80821" marR="80821" marT="40410" marB="40410" anchor="ctr"/>
                </a:tc>
                <a:extLst>
                  <a:ext uri="{0D108BD9-81ED-4DB2-BD59-A6C34878D82A}">
                    <a16:rowId xmlns:a16="http://schemas.microsoft.com/office/drawing/2014/main" val="1921941202"/>
                  </a:ext>
                </a:extLst>
              </a:tr>
              <a:tr h="565745">
                <a:tc>
                  <a:txBody>
                    <a:bodyPr/>
                    <a:lstStyle/>
                    <a:p>
                      <a:r>
                        <a:rPr lang="en-US" sz="2800"/>
                        <a:t>Financial Fraud Detection</a:t>
                      </a:r>
                    </a:p>
                  </a:txBody>
                  <a:tcPr marL="80821" marR="80821" marT="40410" marB="40410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Python (Scikit-learn), R, Power BI</a:t>
                      </a:r>
                    </a:p>
                  </a:txBody>
                  <a:tcPr marL="80821" marR="80821" marT="40410" marB="40410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Real-time anomaly detection, false positives</a:t>
                      </a:r>
                    </a:p>
                  </a:txBody>
                  <a:tcPr marL="80821" marR="80821" marT="40410" marB="40410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Very High (Banks, FinTech)</a:t>
                      </a:r>
                    </a:p>
                  </a:txBody>
                  <a:tcPr marL="80821" marR="80821" marT="40410" marB="40410" anchor="ctr"/>
                </a:tc>
                <a:extLst>
                  <a:ext uri="{0D108BD9-81ED-4DB2-BD59-A6C34878D82A}">
                    <a16:rowId xmlns:a16="http://schemas.microsoft.com/office/drawing/2014/main" val="2113805305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DE232C4C-E342-F92A-3BEE-8C02ECE7B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211" y="1042059"/>
            <a:ext cx="3352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 Analytics Topics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4784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A4AF9F0-CE5B-97D8-A524-6F02F922E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CB9ED9A-E022-79EC-10EF-9BA49724BEF3}"/>
              </a:ext>
            </a:extLst>
          </p:cNvPr>
          <p:cNvSpPr txBox="1"/>
          <p:nvPr/>
        </p:nvSpPr>
        <p:spPr>
          <a:xfrm>
            <a:off x="191211" y="213486"/>
            <a:ext cx="104013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3300" b="1" dirty="0">
                <a:latin typeface="+mj-lt"/>
              </a:rPr>
              <a:t>Topic-by-Topic Guidance</a:t>
            </a:r>
            <a:endParaRPr lang="en-US" sz="3300" dirty="0">
              <a:latin typeface="+mj-lt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190B94A5-1F6E-9F12-BA73-26889DE393D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C8A80486-F568-01C3-E224-7C5D5AFA9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288668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63614F8-5088-B2AC-5605-2AC7E7E303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501702"/>
              </p:ext>
            </p:extLst>
          </p:nvPr>
        </p:nvGraphicFramePr>
        <p:xfrm>
          <a:off x="152400" y="1873197"/>
          <a:ext cx="11887200" cy="459048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685740804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404914119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3853602137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523598606"/>
                    </a:ext>
                  </a:extLst>
                </a:gridCol>
              </a:tblGrid>
              <a:tr h="323283">
                <a:tc>
                  <a:txBody>
                    <a:bodyPr/>
                    <a:lstStyle/>
                    <a:p>
                      <a:r>
                        <a:rPr lang="en-US" sz="2800" b="1" dirty="0"/>
                        <a:t>Topic</a:t>
                      </a:r>
                    </a:p>
                  </a:txBody>
                  <a:tcPr marL="80821" marR="80821" marT="40410" marB="4041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Tools/Skills</a:t>
                      </a:r>
                    </a:p>
                  </a:txBody>
                  <a:tcPr marL="80821" marR="80821" marT="40410" marB="4041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Literature &amp; Gaps</a:t>
                      </a:r>
                    </a:p>
                  </a:txBody>
                  <a:tcPr marL="80821" marR="80821" marT="40410" marB="4041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Job Relevance</a:t>
                      </a:r>
                    </a:p>
                  </a:txBody>
                  <a:tcPr marL="80821" marR="80821" marT="40410" marB="4041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391637"/>
                  </a:ext>
                </a:extLst>
              </a:tr>
              <a:tr h="808208">
                <a:tc>
                  <a:txBody>
                    <a:bodyPr/>
                    <a:lstStyle/>
                    <a:p>
                      <a:r>
                        <a:rPr lang="en-US" sz="2800" dirty="0"/>
                        <a:t>Smart Cities Development</a:t>
                      </a:r>
                    </a:p>
                  </a:txBody>
                  <a:tcPr marL="80821" marR="80821" marT="40410" marB="40410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Node.js, IoT sensors, Python, Power BI</a:t>
                      </a:r>
                    </a:p>
                  </a:txBody>
                  <a:tcPr marL="80821" marR="80821" marT="40410" marB="40410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Privacy in data collection, smart mobility</a:t>
                      </a:r>
                    </a:p>
                  </a:txBody>
                  <a:tcPr marL="80821" marR="80821" marT="40410" marB="40410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Growing (Urban Planning, </a:t>
                      </a:r>
                      <a:r>
                        <a:rPr lang="en-US" sz="2800" dirty="0" err="1"/>
                        <a:t>GovTech</a:t>
                      </a:r>
                      <a:r>
                        <a:rPr lang="en-US" sz="2800" dirty="0"/>
                        <a:t>)</a:t>
                      </a:r>
                    </a:p>
                  </a:txBody>
                  <a:tcPr marL="80821" marR="80821" marT="40410" marB="40410" anchor="ctr"/>
                </a:tc>
                <a:extLst>
                  <a:ext uri="{0D108BD9-81ED-4DB2-BD59-A6C34878D82A}">
                    <a16:rowId xmlns:a16="http://schemas.microsoft.com/office/drawing/2014/main" val="1845175324"/>
                  </a:ext>
                </a:extLst>
              </a:tr>
              <a:tr h="565745">
                <a:tc>
                  <a:txBody>
                    <a:bodyPr/>
                    <a:lstStyle/>
                    <a:p>
                      <a:r>
                        <a:rPr lang="en-US" sz="2800"/>
                        <a:t>Customer Experience</a:t>
                      </a:r>
                    </a:p>
                  </a:txBody>
                  <a:tcPr marL="80821" marR="80821" marT="40410" marB="40410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Google Analytics, Power BI, Python (NLP)</a:t>
                      </a:r>
                    </a:p>
                  </a:txBody>
                  <a:tcPr marL="80821" marR="80821" marT="40410" marB="40410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Personalization algorithms, data ethics</a:t>
                      </a:r>
                    </a:p>
                  </a:txBody>
                  <a:tcPr marL="80821" marR="80821" marT="40410" marB="40410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High (Marketing, UX, Retail)</a:t>
                      </a:r>
                    </a:p>
                  </a:txBody>
                  <a:tcPr marL="80821" marR="80821" marT="40410" marB="40410" anchor="ctr"/>
                </a:tc>
                <a:extLst>
                  <a:ext uri="{0D108BD9-81ED-4DB2-BD59-A6C34878D82A}">
                    <a16:rowId xmlns:a16="http://schemas.microsoft.com/office/drawing/2014/main" val="627266256"/>
                  </a:ext>
                </a:extLst>
              </a:tr>
              <a:tr h="565745">
                <a:tc>
                  <a:txBody>
                    <a:bodyPr/>
                    <a:lstStyle/>
                    <a:p>
                      <a:r>
                        <a:rPr lang="en-US" sz="2800"/>
                        <a:t>Climate Change</a:t>
                      </a:r>
                    </a:p>
                  </a:txBody>
                  <a:tcPr marL="80821" marR="80821" marT="40410" marB="40410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Google Earth Engine, Python, Excel</a:t>
                      </a:r>
                    </a:p>
                  </a:txBody>
                  <a:tcPr marL="80821" marR="80821" marT="40410" marB="40410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Data gaps in regional modeling</a:t>
                      </a:r>
                    </a:p>
                  </a:txBody>
                  <a:tcPr marL="80821" marR="80821" marT="40410" marB="40410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High (NGOs, Research Institutes)</a:t>
                      </a:r>
                    </a:p>
                  </a:txBody>
                  <a:tcPr marL="80821" marR="80821" marT="40410" marB="40410" anchor="ctr"/>
                </a:tc>
                <a:extLst>
                  <a:ext uri="{0D108BD9-81ED-4DB2-BD59-A6C34878D82A}">
                    <a16:rowId xmlns:a16="http://schemas.microsoft.com/office/drawing/2014/main" val="1921941202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2985AD4B-FFFE-1DA8-A410-19112CA2D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211" y="1042059"/>
            <a:ext cx="3352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 Analytics Topics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9087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7A9FAB8-6DC2-C654-B7C3-017D809FB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6DB0516-2659-C1EE-97DC-FE5A9783340C}"/>
              </a:ext>
            </a:extLst>
          </p:cNvPr>
          <p:cNvSpPr txBox="1"/>
          <p:nvPr/>
        </p:nvSpPr>
        <p:spPr>
          <a:xfrm>
            <a:off x="191211" y="213486"/>
            <a:ext cx="104013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3300" b="1" dirty="0">
                <a:latin typeface="+mj-lt"/>
              </a:rPr>
              <a:t>Topic-by-Topic Guidance</a:t>
            </a:r>
            <a:endParaRPr lang="en-US" sz="3300" dirty="0">
              <a:latin typeface="+mj-lt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2D911A2A-3109-1386-FC8D-6052609E83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0F31124B-46C2-94E1-D728-D2FDB3F22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288668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32671CB-48CB-ECF5-794B-D9116CDB0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211" y="1042059"/>
            <a:ext cx="3352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Cybersecurity Topics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4263C69-F0AC-AD8A-60F1-72F8B8969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876618"/>
              </p:ext>
            </p:extLst>
          </p:nvPr>
        </p:nvGraphicFramePr>
        <p:xfrm>
          <a:off x="76200" y="1867522"/>
          <a:ext cx="12039600" cy="8236774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567986264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971154969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83158032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1452956358"/>
                    </a:ext>
                  </a:extLst>
                </a:gridCol>
              </a:tblGrid>
              <a:tr h="317611">
                <a:tc>
                  <a:txBody>
                    <a:bodyPr/>
                    <a:lstStyle/>
                    <a:p>
                      <a:r>
                        <a:rPr lang="en-US" sz="2800" b="1" dirty="0"/>
                        <a:t>Topic</a:t>
                      </a:r>
                    </a:p>
                  </a:txBody>
                  <a:tcPr marL="79403" marR="79403" marT="39701" marB="39701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Tools/Skills</a:t>
                      </a:r>
                    </a:p>
                  </a:txBody>
                  <a:tcPr marL="79403" marR="79403" marT="39701" marB="39701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Literature &amp; Gaps</a:t>
                      </a:r>
                    </a:p>
                  </a:txBody>
                  <a:tcPr marL="79403" marR="79403" marT="39701" marB="39701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Job Relevance</a:t>
                      </a:r>
                    </a:p>
                  </a:txBody>
                  <a:tcPr marL="79403" marR="79403" marT="39701" marB="39701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817558"/>
                  </a:ext>
                </a:extLst>
              </a:tr>
              <a:tr h="555820">
                <a:tc>
                  <a:txBody>
                    <a:bodyPr/>
                    <a:lstStyle/>
                    <a:p>
                      <a:r>
                        <a:rPr lang="en-US" sz="2800"/>
                        <a:t>Cybersecurity Frameworks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CISA/NIST standards, Excel, Python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Gap in small org. adoption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High (Gov, Cyber Policy)</a:t>
                      </a:r>
                    </a:p>
                  </a:txBody>
                  <a:tcPr marL="79403" marR="79403" marT="39701" marB="39701" anchor="ctr"/>
                </a:tc>
                <a:extLst>
                  <a:ext uri="{0D108BD9-81ED-4DB2-BD59-A6C34878D82A}">
                    <a16:rowId xmlns:a16="http://schemas.microsoft.com/office/drawing/2014/main" val="3867954822"/>
                  </a:ext>
                </a:extLst>
              </a:tr>
              <a:tr h="555820">
                <a:tc>
                  <a:txBody>
                    <a:bodyPr/>
                    <a:lstStyle/>
                    <a:p>
                      <a:r>
                        <a:rPr lang="en-US" sz="2800"/>
                        <a:t>Social Engineering Attacks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Surveys, Python, Excel, Qualtrics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Behavioral patterns and awareness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High (Awareness Training)</a:t>
                      </a:r>
                    </a:p>
                  </a:txBody>
                  <a:tcPr marL="79403" marR="79403" marT="39701" marB="39701" anchor="ctr"/>
                </a:tc>
                <a:extLst>
                  <a:ext uri="{0D108BD9-81ED-4DB2-BD59-A6C34878D82A}">
                    <a16:rowId xmlns:a16="http://schemas.microsoft.com/office/drawing/2014/main" val="3994860486"/>
                  </a:ext>
                </a:extLst>
              </a:tr>
              <a:tr h="555820">
                <a:tc>
                  <a:txBody>
                    <a:bodyPr/>
                    <a:lstStyle/>
                    <a:p>
                      <a:r>
                        <a:rPr lang="en-US" sz="2800"/>
                        <a:t>National Security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Open-source threat data, Tableau, Python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Policy comparisons, cyber treaties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Growing (Defense)</a:t>
                      </a:r>
                    </a:p>
                  </a:txBody>
                  <a:tcPr marL="79403" marR="79403" marT="39701" marB="39701" anchor="ctr"/>
                </a:tc>
                <a:extLst>
                  <a:ext uri="{0D108BD9-81ED-4DB2-BD59-A6C34878D82A}">
                    <a16:rowId xmlns:a16="http://schemas.microsoft.com/office/drawing/2014/main" val="1744875413"/>
                  </a:ext>
                </a:extLst>
              </a:tr>
              <a:tr h="555820">
                <a:tc>
                  <a:txBody>
                    <a:bodyPr/>
                    <a:lstStyle/>
                    <a:p>
                      <a:r>
                        <a:rPr lang="en-US" sz="2800"/>
                        <a:t>AI in Cybersecurity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Python (Keras, Sklearn), Jupyter, Colab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Bias in AI detection models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Very High (AI Security)</a:t>
                      </a:r>
                    </a:p>
                  </a:txBody>
                  <a:tcPr marL="79403" marR="79403" marT="39701" marB="39701" anchor="ctr"/>
                </a:tc>
                <a:extLst>
                  <a:ext uri="{0D108BD9-81ED-4DB2-BD59-A6C34878D82A}">
                    <a16:rowId xmlns:a16="http://schemas.microsoft.com/office/drawing/2014/main" val="1138498743"/>
                  </a:ext>
                </a:extLst>
              </a:tr>
              <a:tr h="555820">
                <a:tc>
                  <a:txBody>
                    <a:bodyPr/>
                    <a:lstStyle/>
                    <a:p>
                      <a:r>
                        <a:rPr lang="en-US" sz="2800"/>
                        <a:t>Ethical Hacking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sv-SE" sz="2800"/>
                        <a:t>Kali Linux, Wireshark, OWASP ZAP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Law vs ethics of testing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High (Penetration Testing)</a:t>
                      </a:r>
                    </a:p>
                  </a:txBody>
                  <a:tcPr marL="79403" marR="79403" marT="39701" marB="39701" anchor="ctr"/>
                </a:tc>
                <a:extLst>
                  <a:ext uri="{0D108BD9-81ED-4DB2-BD59-A6C34878D82A}">
                    <a16:rowId xmlns:a16="http://schemas.microsoft.com/office/drawing/2014/main" val="2177487992"/>
                  </a:ext>
                </a:extLst>
              </a:tr>
              <a:tr h="555820">
                <a:tc>
                  <a:txBody>
                    <a:bodyPr/>
                    <a:lstStyle/>
                    <a:p>
                      <a:r>
                        <a:rPr lang="en-US" sz="2800"/>
                        <a:t>Healthcare Cybersecurity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Python, Power BI, legal analysis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IoT devices, ransomware in hospitals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Very High (Health Sector)</a:t>
                      </a:r>
                    </a:p>
                  </a:txBody>
                  <a:tcPr marL="79403" marR="79403" marT="39701" marB="39701" anchor="ctr"/>
                </a:tc>
                <a:extLst>
                  <a:ext uri="{0D108BD9-81ED-4DB2-BD59-A6C34878D82A}">
                    <a16:rowId xmlns:a16="http://schemas.microsoft.com/office/drawing/2014/main" val="1951588616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376436F1-80D2-5A9F-E825-3699B9A2D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903" y="1961697"/>
            <a:ext cx="18473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17349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ECA3755-861D-F7ED-69AF-8372BFD80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7CED3B6-3B3A-1F39-F37B-A59D8D10AE85}"/>
              </a:ext>
            </a:extLst>
          </p:cNvPr>
          <p:cNvSpPr txBox="1"/>
          <p:nvPr/>
        </p:nvSpPr>
        <p:spPr>
          <a:xfrm>
            <a:off x="191211" y="213486"/>
            <a:ext cx="104013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3300" b="1" dirty="0">
                <a:latin typeface="+mj-lt"/>
              </a:rPr>
              <a:t>Topic-by-Topic Guidance</a:t>
            </a:r>
            <a:endParaRPr lang="en-US" sz="3300" dirty="0">
              <a:latin typeface="+mj-lt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824955C8-FF35-C388-5BD1-FA15B1C1070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B056758B-1977-6834-0AB8-7DA4EF002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288668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8F37DAA-B610-A598-88B9-6D5B3629C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211" y="1042059"/>
            <a:ext cx="3352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Cybersecurity Topics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5C913BD-BFAB-F4E4-2928-9A300676B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449503"/>
              </p:ext>
            </p:extLst>
          </p:nvPr>
        </p:nvGraphicFramePr>
        <p:xfrm>
          <a:off x="76200" y="1867522"/>
          <a:ext cx="12039600" cy="3225246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567986264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971154969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83158032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1452956358"/>
                    </a:ext>
                  </a:extLst>
                </a:gridCol>
              </a:tblGrid>
              <a:tr h="317611">
                <a:tc>
                  <a:txBody>
                    <a:bodyPr/>
                    <a:lstStyle/>
                    <a:p>
                      <a:r>
                        <a:rPr lang="en-US" sz="2800" b="1" dirty="0"/>
                        <a:t>Topic</a:t>
                      </a:r>
                    </a:p>
                  </a:txBody>
                  <a:tcPr marL="79403" marR="79403" marT="39701" marB="39701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Tools/Skills</a:t>
                      </a:r>
                    </a:p>
                  </a:txBody>
                  <a:tcPr marL="79403" marR="79403" marT="39701" marB="39701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Literature &amp; Gaps</a:t>
                      </a:r>
                    </a:p>
                  </a:txBody>
                  <a:tcPr marL="79403" marR="79403" marT="39701" marB="39701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Job Relevance</a:t>
                      </a:r>
                    </a:p>
                  </a:txBody>
                  <a:tcPr marL="79403" marR="79403" marT="39701" marB="39701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817558"/>
                  </a:ext>
                </a:extLst>
              </a:tr>
              <a:tr h="555820">
                <a:tc>
                  <a:txBody>
                    <a:bodyPr/>
                    <a:lstStyle/>
                    <a:p>
                      <a:r>
                        <a:rPr lang="en-US" sz="2800" dirty="0"/>
                        <a:t>Cloud Security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Azure, AWS, GCP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Data sovereignty, encryption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Very High (Cloud Tech)</a:t>
                      </a:r>
                    </a:p>
                  </a:txBody>
                  <a:tcPr marL="79403" marR="79403" marT="39701" marB="39701" anchor="ctr"/>
                </a:tc>
                <a:extLst>
                  <a:ext uri="{0D108BD9-81ED-4DB2-BD59-A6C34878D82A}">
                    <a16:rowId xmlns:a16="http://schemas.microsoft.com/office/drawing/2014/main" val="3867954822"/>
                  </a:ext>
                </a:extLst>
              </a:tr>
              <a:tr h="555820">
                <a:tc>
                  <a:txBody>
                    <a:bodyPr/>
                    <a:lstStyle/>
                    <a:p>
                      <a:r>
                        <a:rPr lang="en-US" sz="2800"/>
                        <a:t>Ransomware Attacks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Python, Incident Reports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Mitigation vs recovery cost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High (Risk Management)</a:t>
                      </a:r>
                    </a:p>
                  </a:txBody>
                  <a:tcPr marL="79403" marR="79403" marT="39701" marB="39701" anchor="ctr"/>
                </a:tc>
                <a:extLst>
                  <a:ext uri="{0D108BD9-81ED-4DB2-BD59-A6C34878D82A}">
                    <a16:rowId xmlns:a16="http://schemas.microsoft.com/office/drawing/2014/main" val="3994860486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42181A3B-18DE-4C47-30F2-49C06D11F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903" y="1961697"/>
            <a:ext cx="18473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47460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1058</Words>
  <Application>Microsoft Office PowerPoint</Application>
  <PresentationFormat>Custom</PresentationFormat>
  <Paragraphs>187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Farshid Keivanian</dc:creator>
  <cp:lastModifiedBy>Farshid Keivanian</cp:lastModifiedBy>
  <cp:revision>123</cp:revision>
  <dcterms:created xsi:type="dcterms:W3CDTF">2025-04-05T17:32:34Z</dcterms:created>
  <dcterms:modified xsi:type="dcterms:W3CDTF">2025-04-16T20:32:36Z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2024-05-02T00:00:00Z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2025-04-05T00:00:00Z</vt:filetime>
  </property>
  <property fmtid="{D5CDD505-2E9C-101B-9397-08002B2CF9AE}" pid="5" name="Producer">
    <vt:lpwstr>Adobe Acrobat Pro (64-bit) 24.2.20687</vt:lpwstr>
  </property>
</Properties>
</file>