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84" r:id="rId3"/>
    <p:sldId id="378" r:id="rId4"/>
    <p:sldId id="379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</p:sldIdLst>
  <p:sldSz cx="12192000" cy="10058400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>
      <p:cViewPr varScale="1">
        <p:scale>
          <a:sx n="43" d="100"/>
          <a:sy n="43" d="100"/>
        </p:scale>
        <p:origin x="1447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5111" y="1967229"/>
            <a:ext cx="47910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492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42671"/>
            <a:ext cx="1531620" cy="562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396"/>
            <a:ext cx="1203452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1502" y="9253759"/>
            <a:ext cx="53340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8CCC5-7719-5429-9C16-F066E03793F0}"/>
              </a:ext>
            </a:extLst>
          </p:cNvPr>
          <p:cNvSpPr txBox="1"/>
          <p:nvPr/>
        </p:nvSpPr>
        <p:spPr>
          <a:xfrm>
            <a:off x="304800" y="1752601"/>
            <a:ext cx="11887199" cy="2298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300" b="1" dirty="0">
                <a:latin typeface="+mj-lt"/>
              </a:rPr>
              <a:t>HI6050 Contemporary Workplace Project - Student Guidelines</a:t>
            </a:r>
            <a:endParaRPr lang="en-US" sz="33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300" dirty="0">
                <a:latin typeface="+mj-lt"/>
              </a:rPr>
              <a:t>This guide outlines your weekly responsibilities, assessment expectations, and tips for success in the HI6050 unit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1B396F-6541-4C15-4361-A1560E3B3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EC6A4D0-325C-A3F0-88C8-86FAD330A743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COMMON MISTAKES TO AVOID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7A0FE73-3915-69EF-C7C8-71D0390146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A109D5-0551-7B1A-0085-8ADA1C9B5515}"/>
              </a:ext>
            </a:extLst>
          </p:cNvPr>
          <p:cNvSpPr txBox="1"/>
          <p:nvPr/>
        </p:nvSpPr>
        <p:spPr>
          <a:xfrm>
            <a:off x="152400" y="1138455"/>
            <a:ext cx="11887199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Joining multiple groups (you will be removed).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Failing to communicate with group members.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Not attending class in person (risk of missing important updates).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Not backing up your work.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Ignoring project instructions on Blackboard.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78693E3-E860-4593-3AE8-BCFD8706C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08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8DED402-1187-C2F6-EC34-64BF544B2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F38E345-6FC4-E7AC-BE05-2591079A5661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HELPFUL REMINDERS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DBCAB25-021F-6948-B52E-D6D77DC4CAF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63B9A0-6011-4BEB-C2D5-CC1F0AC8553B}"/>
              </a:ext>
            </a:extLst>
          </p:cNvPr>
          <p:cNvSpPr txBox="1"/>
          <p:nvPr/>
        </p:nvSpPr>
        <p:spPr>
          <a:xfrm>
            <a:off x="152400" y="1138455"/>
            <a:ext cx="11887199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Use </a:t>
            </a:r>
            <a:r>
              <a:rPr lang="en-US" sz="2800" b="1" dirty="0">
                <a:latin typeface="+mn-lt"/>
              </a:rPr>
              <a:t>Drop-In Sessions</a:t>
            </a:r>
            <a:r>
              <a:rPr lang="en-US" sz="2800" dirty="0">
                <a:latin typeface="+mn-lt"/>
              </a:rPr>
              <a:t> for help.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Ask your lecturer if unsure about methodology or tools.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Regularly check announcements on Blackboard.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If you miss a class, notify your coordinator </a:t>
            </a:r>
            <a:r>
              <a:rPr lang="en-US" sz="2800" b="1" dirty="0">
                <a:latin typeface="+mn-lt"/>
              </a:rPr>
              <a:t>in advance</a:t>
            </a:r>
            <a:r>
              <a:rPr lang="en-US" sz="2800" dirty="0">
                <a:latin typeface="+mn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Email: hello@holmes.edu.au for special considerations.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5763DFC-2A17-B25B-96A1-433BA692F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83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4CADD4B-2EA0-87EF-BA3C-CC5837D70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4324730-15BF-596F-ECA3-C716F62B171F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FINAL ADVICE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7281104-1FEB-DFCA-0ACD-4E0DC50F55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C801BF-E416-9F8B-FFBF-51F93B5BA408}"/>
              </a:ext>
            </a:extLst>
          </p:cNvPr>
          <p:cNvSpPr txBox="1"/>
          <p:nvPr/>
        </p:nvSpPr>
        <p:spPr>
          <a:xfrm>
            <a:off x="152401" y="1138455"/>
            <a:ext cx="112014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Stay </a:t>
            </a:r>
            <a:r>
              <a:rPr lang="en-US" sz="2800" b="1" dirty="0" err="1">
                <a:latin typeface="+mj-lt"/>
              </a:rPr>
              <a:t>organised</a:t>
            </a:r>
            <a:r>
              <a:rPr lang="en-US" sz="2800" dirty="0">
                <a:latin typeface="+mj-lt"/>
              </a:rPr>
              <a:t>: Use a shared document and assign weekly responsibilities.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Start early</a:t>
            </a:r>
            <a:r>
              <a:rPr lang="en-US" sz="2800" dirty="0">
                <a:latin typeface="+mj-lt"/>
              </a:rPr>
              <a:t>: Don’t wait until Week 10 to start coding or writing.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Support your team</a:t>
            </a:r>
            <a:r>
              <a:rPr lang="en-US" sz="2800" dirty="0">
                <a:latin typeface="+mj-lt"/>
              </a:rPr>
              <a:t>: Teamwork is part of your mark.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Best of luck!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Dr Farshid Keivanian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HI6050 Contemporary Workplace Project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107016-99DD-74DE-82EB-73970949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15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CA857E-2760-5DC2-2EA8-E21001AF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4F9D36-6170-5FAE-E944-677E44AACC66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Unit Overview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8BEF1FE-A6BA-759A-6F91-3232480C08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55E27-6827-6F07-BFD9-B96201A4586D}"/>
              </a:ext>
            </a:extLst>
          </p:cNvPr>
          <p:cNvSpPr txBox="1"/>
          <p:nvPr/>
        </p:nvSpPr>
        <p:spPr>
          <a:xfrm>
            <a:off x="304800" y="1752601"/>
            <a:ext cx="11887199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This is a capstone unit designed to apply knowledge gained throughout your MIS course.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You must complete your project </a:t>
            </a:r>
            <a:r>
              <a:rPr lang="en-US" sz="2800" b="1" dirty="0">
                <a:latin typeface="+mj-lt"/>
              </a:rPr>
              <a:t>in a group</a:t>
            </a:r>
            <a:r>
              <a:rPr lang="en-US" sz="2800" dirty="0">
                <a:latin typeface="+mj-lt"/>
              </a:rPr>
              <a:t>. No solo work unless approved under special consideration.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You can choose either:</a:t>
            </a:r>
          </a:p>
          <a:p>
            <a:pPr marL="776288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research-based project</a:t>
            </a:r>
            <a:r>
              <a:rPr lang="en-US" sz="2800" dirty="0">
                <a:latin typeface="+mj-lt"/>
              </a:rPr>
              <a:t> (with findings and best practices), or</a:t>
            </a:r>
          </a:p>
          <a:p>
            <a:pPr marL="776288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system-based project</a:t>
            </a:r>
            <a:r>
              <a:rPr lang="en-US" sz="2800" dirty="0">
                <a:latin typeface="+mj-lt"/>
              </a:rPr>
              <a:t> (develop and present a working solution like a website or application).</a:t>
            </a:r>
          </a:p>
        </p:txBody>
      </p:sp>
    </p:spTree>
    <p:extLst>
      <p:ext uri="{BB962C8B-B14F-4D97-AF65-F5344CB8AC3E}">
        <p14:creationId xmlns:p14="http://schemas.microsoft.com/office/powerpoint/2010/main" val="75441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F2FAC8-42AD-DB92-166F-2F42E02C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47F174-E865-EA2C-9A7B-75ECF3EA7974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Weekly Responsibilities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2898743-2B79-D5DF-5AFF-870A1775B5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C30F892-69B9-E3BA-260C-8084D712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80E2B1-8225-B276-17B5-191E648DD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45468"/>
              </p:ext>
            </p:extLst>
          </p:nvPr>
        </p:nvGraphicFramePr>
        <p:xfrm>
          <a:off x="228600" y="1515973"/>
          <a:ext cx="11734800" cy="835913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64397643"/>
                    </a:ext>
                  </a:extLst>
                </a:gridCol>
                <a:gridCol w="10515600">
                  <a:extLst>
                    <a:ext uri="{9D8B030D-6E8A-4147-A177-3AD203B41FA5}">
                      <a16:colId xmlns:a16="http://schemas.microsoft.com/office/drawing/2014/main" val="2041510098"/>
                    </a:ext>
                  </a:extLst>
                </a:gridCol>
              </a:tblGrid>
              <a:tr h="2785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>
                          <a:latin typeface="+mj-lt"/>
                        </a:rPr>
                        <a:t>Week</a:t>
                      </a:r>
                    </a:p>
                  </a:txBody>
                  <a:tcPr marL="69630" marR="69630" marT="34815" marB="3481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>
                          <a:latin typeface="+mj-lt"/>
                        </a:rPr>
                        <a:t>Key Tasks &amp; Focus</a:t>
                      </a:r>
                    </a:p>
                  </a:txBody>
                  <a:tcPr marL="69630" marR="69630" marT="34815" marB="3481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1589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1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+mj-lt"/>
                        </a:rPr>
                        <a:t>Introduction to unit, form groups (from your class only), review project options.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2876570787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2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Finalise group formation and register topic on Blackboard spreadsheet.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723866919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3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Start developing your </a:t>
                      </a:r>
                      <a:r>
                        <a:rPr lang="en-US" sz="2800" b="1">
                          <a:latin typeface="+mj-lt"/>
                        </a:rPr>
                        <a:t>Problem Statement</a:t>
                      </a:r>
                      <a:r>
                        <a:rPr lang="en-US" sz="2800">
                          <a:latin typeface="+mj-lt"/>
                        </a:rPr>
                        <a:t> and </a:t>
                      </a:r>
                      <a:r>
                        <a:rPr lang="en-US" sz="2800" b="1">
                          <a:latin typeface="+mj-lt"/>
                        </a:rPr>
                        <a:t>Research Questions</a:t>
                      </a:r>
                      <a:r>
                        <a:rPr lang="en-US" sz="2800">
                          <a:latin typeface="+mj-lt"/>
                        </a:rPr>
                        <a:t>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3519451228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4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Begin </a:t>
                      </a:r>
                      <a:r>
                        <a:rPr lang="en-US" sz="2800" b="1">
                          <a:latin typeface="+mj-lt"/>
                        </a:rPr>
                        <a:t>Literature Review</a:t>
                      </a:r>
                      <a:r>
                        <a:rPr lang="en-US" sz="2800">
                          <a:latin typeface="+mj-lt"/>
                        </a:rPr>
                        <a:t> (minimum 10–15 academic sources).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2228983544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5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Finalise </a:t>
                      </a:r>
                      <a:r>
                        <a:rPr lang="en-US" sz="2800" b="1">
                          <a:latin typeface="+mj-lt"/>
                        </a:rPr>
                        <a:t>Methodology</a:t>
                      </a:r>
                      <a:r>
                        <a:rPr lang="en-US" sz="2800">
                          <a:latin typeface="+mj-lt"/>
                        </a:rPr>
                        <a:t>, define tasks, team roles, project plan.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393893646"/>
                  </a:ext>
                </a:extLst>
              </a:tr>
              <a:tr h="2785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6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>
                          <a:latin typeface="+mj-lt"/>
                        </a:rPr>
                        <a:t>Assessment 1 Due:</a:t>
                      </a:r>
                      <a:r>
                        <a:rPr lang="en-US" sz="2800">
                          <a:latin typeface="+mj-lt"/>
                        </a:rPr>
                        <a:t> Submit Group Proposal.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1115931858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7–9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Implement solution or conduct in-depth analysis (data collection, coding, etc.).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3285376861"/>
                  </a:ext>
                </a:extLst>
              </a:tr>
              <a:tr h="2785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10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Draft final report. Prepare presentation slides.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4035438738"/>
                  </a:ext>
                </a:extLst>
              </a:tr>
              <a:tr h="2785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11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Submit </a:t>
                      </a:r>
                      <a:r>
                        <a:rPr lang="en-US" sz="2800" b="1">
                          <a:latin typeface="+mj-lt"/>
                        </a:rPr>
                        <a:t>Final Report</a:t>
                      </a:r>
                      <a:r>
                        <a:rPr lang="en-US" sz="2800">
                          <a:latin typeface="+mj-lt"/>
                        </a:rPr>
                        <a:t> and </a:t>
                      </a:r>
                      <a:r>
                        <a:rPr lang="en-US" sz="2800" b="1">
                          <a:latin typeface="+mj-lt"/>
                        </a:rPr>
                        <a:t>Presentation (Group 1–8)</a:t>
                      </a:r>
                      <a:r>
                        <a:rPr lang="en-US" sz="2800">
                          <a:latin typeface="+mj-lt"/>
                        </a:rPr>
                        <a:t>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2501866219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12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>
                          <a:latin typeface="+mj-lt"/>
                        </a:rPr>
                        <a:t>Presentations continue (Group 9–15)</a:t>
                      </a:r>
                      <a:r>
                        <a:rPr lang="en-US" sz="2800" dirty="0">
                          <a:latin typeface="+mj-lt"/>
                        </a:rPr>
                        <a:t>. Final team reflection.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2329150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06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8361BD-441D-5791-E7C2-F0686D9A0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7D4057-C1B2-238D-EE00-8F7C7F2D6FBA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ASSESSMENT OVERVIEW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652748D-29B3-8F8B-AAE4-25EA94E213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3EDA7F-A0DE-04F8-A661-A5BF8ECA1A5D}"/>
              </a:ext>
            </a:extLst>
          </p:cNvPr>
          <p:cNvSpPr txBox="1"/>
          <p:nvPr/>
        </p:nvSpPr>
        <p:spPr>
          <a:xfrm>
            <a:off x="152400" y="1138455"/>
            <a:ext cx="11887199" cy="7781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Group Research Proposal</a:t>
            </a:r>
            <a:r>
              <a:rPr lang="en-US" sz="2800" dirty="0">
                <a:latin typeface="+mj-lt"/>
              </a:rPr>
              <a:t> (25%) – Due Week 6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Includes project title, team names, problem statement, research questions, literature review summary, methodology, and a Gantt chart or timeline.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Final Report</a:t>
            </a:r>
            <a:r>
              <a:rPr lang="en-US" sz="2800" dirty="0">
                <a:latin typeface="+mj-lt"/>
              </a:rPr>
              <a:t> (45%) – Due Week 11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Must include: literature analysis, research/technical methodology, analysis &amp; findings, and conclusion.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If system-based: working product demo, screenshots, code explanations.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Presentation + Demo</a:t>
            </a:r>
            <a:r>
              <a:rPr lang="en-US" sz="2800" dirty="0">
                <a:latin typeface="+mj-lt"/>
              </a:rPr>
              <a:t> (30%) – Week 11/12 (In-class only)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10 minutes max, up to 10 slides only.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Holmes PPT Template</a:t>
            </a:r>
            <a:r>
              <a:rPr lang="en-US" sz="2800" dirty="0">
                <a:latin typeface="+mj-lt"/>
              </a:rPr>
              <a:t> (on Blackboard).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Dress professionally and prepare for Q&amp;A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74EE76C-7A3A-2B64-2254-473C71B9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211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E6D71CC-FE66-274C-F5F2-E79BA573D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B5820B-733D-0B0F-66AF-446F31DE6BE9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GROUP EXPECTATIONS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E6FB5B1-403C-9F53-78E8-D959E2F9E43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9F8E48-43FA-E400-CC26-64C40C061A01}"/>
              </a:ext>
            </a:extLst>
          </p:cNvPr>
          <p:cNvSpPr txBox="1"/>
          <p:nvPr/>
        </p:nvSpPr>
        <p:spPr>
          <a:xfrm>
            <a:off x="152400" y="1138455"/>
            <a:ext cx="11887199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Join only one group that matches your campus class (e.g., Sydney S1 students join only Sydney S1 groups).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Deadline to join a group: </a:t>
            </a:r>
            <a:r>
              <a:rPr lang="en-US" sz="2800" b="1" dirty="0">
                <a:latin typeface="+mj-lt"/>
              </a:rPr>
              <a:t>27 April 2025</a:t>
            </a:r>
            <a:r>
              <a:rPr lang="en-US" sz="2800" dirty="0"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If you are in a SOLO group after the deadline: 20% penalty will apply to </a:t>
            </a:r>
            <a:r>
              <a:rPr lang="en-US" sz="2800" b="1" dirty="0">
                <a:latin typeface="+mj-lt"/>
              </a:rPr>
              <a:t>ALL</a:t>
            </a:r>
            <a:r>
              <a:rPr lang="en-US" sz="2800" dirty="0">
                <a:latin typeface="+mj-lt"/>
              </a:rPr>
              <a:t> assessments.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No cross-campus or multi-class groups allowed.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3115486-A40A-AD26-621F-188CAFE94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9E2C759-6C1F-1ABD-BBA8-FE37BF869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97F1E8-2BB8-4BF6-450C-F1849A39579E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LITERATURE REVIEW TIPS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EC90566-AB44-CDB7-7789-90B7B36705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B2E4C-A06C-D451-831D-4A922EC5BC7E}"/>
              </a:ext>
            </a:extLst>
          </p:cNvPr>
          <p:cNvSpPr txBox="1"/>
          <p:nvPr/>
        </p:nvSpPr>
        <p:spPr>
          <a:xfrm>
            <a:off x="152400" y="1138455"/>
            <a:ext cx="11887199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academic databases: Google Scholar, ProQuest, EBSCOhost.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Focus on </a:t>
            </a:r>
            <a:r>
              <a:rPr lang="en-US" sz="2800" b="1" dirty="0">
                <a:latin typeface="+mj-lt"/>
              </a:rPr>
              <a:t>recent articles</a:t>
            </a:r>
            <a:r>
              <a:rPr lang="en-US" sz="2800" dirty="0">
                <a:latin typeface="+mj-lt"/>
              </a:rPr>
              <a:t> (past 5–7 years).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Compare findings across studies. </a:t>
            </a:r>
            <a:r>
              <a:rPr lang="en-US" sz="2800" dirty="0" err="1">
                <a:latin typeface="+mj-lt"/>
              </a:rPr>
              <a:t>Summarise</a:t>
            </a:r>
            <a:r>
              <a:rPr lang="en-US" sz="2800" dirty="0">
                <a:latin typeface="+mj-lt"/>
              </a:rPr>
              <a:t> trends.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referencing software (Zotero, EndNote) and follow APA referencing.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ECF279D-8D3B-633B-C0D6-8A7515AAB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375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344F48F-8BD1-D144-C9D1-A560BDD03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EF96887-6B54-C204-7AC7-17205854D39A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IMPLEMENTATION PHASE (Weeks 7–9)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1F6EDD1-0871-CC9F-D76B-29762E2E50C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B5BE3B-AE3B-6025-FDAA-535973717DF0}"/>
              </a:ext>
            </a:extLst>
          </p:cNvPr>
          <p:cNvSpPr txBox="1"/>
          <p:nvPr/>
        </p:nvSpPr>
        <p:spPr>
          <a:xfrm>
            <a:off x="152400" y="1138455"/>
            <a:ext cx="11887199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For Research Projects: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Conduct surveys, interviews, or secondary data analysis.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For System Projects: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coding (HTML, Python, Java, PHP, etc.). Use GitHub.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diagrams (DFD, ERD, UML) to explain technical aspects.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Document your progress.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D2FBE2-C4EE-E405-1266-D65E8EEE6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885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EEBB3E-7DAB-B1AF-D4AD-C1678C87F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615D342-4E98-9B5D-83A4-6A5673556143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PRESENTATION TIPS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C7DEA6F-0512-20C6-12E5-435B3A23928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B0DA2-5145-2699-1EBE-49E8FDE999F6}"/>
              </a:ext>
            </a:extLst>
          </p:cNvPr>
          <p:cNvSpPr txBox="1"/>
          <p:nvPr/>
        </p:nvSpPr>
        <p:spPr>
          <a:xfrm>
            <a:off x="152400" y="1138455"/>
            <a:ext cx="11887199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Max 10 slides. Visually engaging. Use bullet points.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Practice your timing to finish in </a:t>
            </a:r>
            <a:r>
              <a:rPr lang="en-US" sz="2800" b="1" dirty="0">
                <a:latin typeface="+mj-lt"/>
              </a:rPr>
              <a:t>exactly 10 minutes</a:t>
            </a:r>
            <a:r>
              <a:rPr lang="en-US" sz="2800" dirty="0"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Every group member must speak.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Bring your presentation on a </a:t>
            </a:r>
            <a:r>
              <a:rPr lang="en-US" sz="2800" b="1" dirty="0">
                <a:latin typeface="+mj-lt"/>
              </a:rPr>
              <a:t>USB</a:t>
            </a:r>
            <a:r>
              <a:rPr lang="en-US" sz="2800" dirty="0"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Presentation is </a:t>
            </a:r>
            <a:r>
              <a:rPr lang="en-US" sz="2800" b="1" dirty="0">
                <a:latin typeface="+mj-lt"/>
              </a:rPr>
              <a:t>on-campus only</a:t>
            </a:r>
            <a:r>
              <a:rPr lang="en-US" sz="2800" dirty="0">
                <a:latin typeface="+mj-lt"/>
              </a:rPr>
              <a:t>. No Zoom allowed.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Know your slides: be ready for questions.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No reading from notes or phones.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783066-2CB9-DCBF-0ED1-C6D19CD89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334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B11558C-9DA0-4504-070B-B47E702B9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2D56820-50FD-4362-0963-3229B9784BDC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KEY DEADLINES (Updated)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D09AA62-33CE-CF4C-5749-459525EF90C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3E47D4-E859-8275-DA76-D053D1FA93D7}"/>
              </a:ext>
            </a:extLst>
          </p:cNvPr>
          <p:cNvSpPr txBox="1"/>
          <p:nvPr/>
        </p:nvSpPr>
        <p:spPr>
          <a:xfrm>
            <a:off x="152400" y="1138455"/>
            <a:ext cx="11887199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Group Sign-up for Sydney students: </a:t>
            </a:r>
            <a:r>
              <a:rPr lang="en-US" sz="2800" b="1" dirty="0">
                <a:latin typeface="+mj-lt"/>
              </a:rPr>
              <a:t>Extended to 20 April 2025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Project management documentation: </a:t>
            </a:r>
            <a:r>
              <a:rPr lang="en-US" sz="2800" b="1" dirty="0">
                <a:latin typeface="+mj-lt"/>
              </a:rPr>
              <a:t>Due 24 April 2025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Final Report Submission: </a:t>
            </a:r>
            <a:r>
              <a:rPr lang="en-US" sz="2800" b="1" dirty="0">
                <a:latin typeface="+mj-lt"/>
              </a:rPr>
              <a:t>Week 11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Presentation Dates: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Groups 1–8: Week 11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Groups 9–15: Week 12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Slides due by </a:t>
            </a:r>
            <a:r>
              <a:rPr lang="en-US" sz="2800" b="1" dirty="0">
                <a:latin typeface="+mj-lt"/>
              </a:rPr>
              <a:t>9 June 2025</a:t>
            </a:r>
            <a:endParaRPr lang="en-US" sz="2800" dirty="0">
              <a:latin typeface="+mj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2BE2F5D-6ECF-4E07-1906-442071C3F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471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747</Words>
  <Application>Microsoft Office PowerPoint</Application>
  <PresentationFormat>Custom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Farshid Keivanian</dc:creator>
  <cp:lastModifiedBy>Farshid Keivanian</cp:lastModifiedBy>
  <cp:revision>104</cp:revision>
  <dcterms:created xsi:type="dcterms:W3CDTF">2025-04-05T17:32:34Z</dcterms:created>
  <dcterms:modified xsi:type="dcterms:W3CDTF">2025-04-16T19:56:25Z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2025-04-05T00:00:00Z</vt:filetime>
  </property>
  <property fmtid="{D5CDD505-2E9C-101B-9397-08002B2CF9AE}" pid="5" name="Producer">
    <vt:lpwstr>Adobe Acrobat Pro (64-bit) 24.2.20687</vt:lpwstr>
  </property>
</Properties>
</file>